
<file path=[Content_Types].xml><?xml version="1.0" encoding="utf-8"?>
<Types xmlns="http://schemas.openxmlformats.org/package/2006/content-types">
  <Default ContentType="application/x-fontdata" Extension="fntdata"/>
  <Default ContentType="image/jpeg" Extension="jpeg"/>
  <Default ContentType="image/png" Extension="png"/>
  <Default ContentType="application/vnd.openxmlformats-package.relationships+xml" Extension="rels"/>
  <Default ContentType="application/xml" Extension="xml"/>
  <Override ContentType="application/vnd.openxmlformats-officedocument.extended-properties+xml" PartName="/docProps/app.xml"/>
  <Override ContentType="application/vnd.openxmlformats-package.core-properties+xml" PartName="/docProps/core.xml"/>
  <Override ContentType="application/vnd.openxmlformats-officedocument.presentationml.notesMaster+xml" PartName="/ppt/notesMasters/notesMaster1.xml"/>
  <Override ContentType="application/vnd.openxmlformats-officedocument.presentationml.notesSlide+xml" PartName="/ppt/notesSlides/notesSlide1.xml"/>
  <Override ContentType="application/vnd.openxmlformats-officedocument.presentationml.notesSlide+xml" PartName="/ppt/notesSlides/notesSlide2.xml"/>
  <Override ContentType="application/vnd.openxmlformats-officedocument.presentationml.notesSlide+xml" PartName="/ppt/notesSlides/notesSlide3.xml"/>
  <Override ContentType="application/vnd.openxmlformats-officedocument.presentationml.notesSlide+xml" PartName="/ppt/notesSlides/notesSlide4.xml"/>
  <Override ContentType="application/vnd.openxmlformats-officedocument.presentationml.notesSlide+xml" PartName="/ppt/notesSlides/notesSlide5.xml"/>
  <Override ContentType="application/vnd.openxmlformats-officedocument.presentationml.notesSlide+xml" PartName="/ppt/notesSlides/notesSlide6.xml"/>
  <Override ContentType="application/vnd.openxmlformats-officedocument.presentationml.notesSlide+xml" PartName="/ppt/notesSlides/notesSlide7.xml"/>
  <Override ContentType="application/vnd.openxmlformats-officedocument.presentationml.notesSlide+xml" PartName="/ppt/notesSlides/notesSlide8.xml"/>
  <Override ContentType="application/vnd.openxmlformats-officedocument.presentationml.notesSlide+xml" PartName="/ppt/notesSlides/notesSlide9.xml"/>
  <Override ContentType="application/vnd.openxmlformats-officedocument.presentationml.notesSlide+xml" PartName="/ppt/notesSlides/notesSlide10.xml"/>
  <Override ContentType="application/vnd.openxmlformats-officedocument.presentationml.notesSlide+xml" PartName="/ppt/notesSlides/notesSlide11.xml"/>
  <Override ContentType="application/vnd.openxmlformats-officedocument.presentationml.notesSlide+xml" PartName="/ppt/notesSlides/notesSlide12.xml"/>
  <Override ContentType="application/vnd.openxmlformats-officedocument.presentationml.notesSlide+xml" PartName="/ppt/notesSlides/notesSlide13.xml"/>
  <Override ContentType="application/vnd.openxmlformats-officedocument.presentationml.notesSlide+xml" PartName="/ppt/notesSlides/notesSlide14.xml"/>
  <Override ContentType="application/vnd.openxmlformats-officedocument.presentationml.notesSlide+xml" PartName="/ppt/notesSlides/notesSlide15.xml"/>
  <Override ContentType="application/vnd.openxmlformats-officedocument.presentationml.notesSlide+xml" PartName="/ppt/notesSlides/notesSlide16.xml"/>
  <Override ContentType="application/vnd.openxmlformats-officedocument.presentationml.notesSlide+xml" PartName="/ppt/notesSlides/notesSlide17.xml"/>
  <Override ContentType="application/vnd.openxmlformats-officedocument.presentationml.notesSlide+xml" PartName="/ppt/notesSlides/notesSlide18.xml"/>
  <Override ContentType="application/vnd.openxmlformats-officedocument.presentationml.notesSlide+xml" PartName="/ppt/notesSlides/notesSlide19.xml"/>
  <Override ContentType="application/vnd.openxmlformats-officedocument.presentationml.notesSlide+xml" PartName="/ppt/notesSlides/notesSlide20.xml"/>
  <Override ContentType="application/vnd.openxmlformats-officedocument.presentationml.notesSlide+xml" PartName="/ppt/notesSlides/notesSlide21.xml"/>
  <Override ContentType="application/vnd.openxmlformats-officedocument.presentationml.notesSlide+xml" PartName="/ppt/notesSlides/notesSlide22.xml"/>
  <Override ContentType="application/vnd.openxmlformats-officedocument.presentationml.notesSlide+xml" PartName="/ppt/notesSlides/notesSlide23.xml"/>
  <Override ContentType="application/vnd.openxmlformats-officedocument.presentationml.notesSlide+xml" PartName="/ppt/notesSlides/notesSlide24.xml"/>
  <Override ContentType="application/vnd.openxmlformats-officedocument.presentationml.notesSlide+xml" PartName="/ppt/notesSlides/notesSlide25.xml"/>
  <Override ContentType="application/vnd.openxmlformats-officedocument.presentationml.notesSlide+xml" PartName="/ppt/notesSlides/notesSlide26.xml"/>
  <Override ContentType="application/vnd.openxmlformats-officedocument.presentationml.notesSlide+xml" PartName="/ppt/notesSlides/notesSlide27.xml"/>
  <Override ContentType="application/vnd.openxmlformats-officedocument.presentationml.notesSlide+xml" PartName="/ppt/notesSlides/notesSlide28.xml"/>
  <Override ContentType="application/vnd.openxmlformats-officedocument.presentationml.notesSlide+xml" PartName="/ppt/notesSlides/notesSlide29.xml"/>
  <Override ContentType="application/vnd.openxmlformats-officedocument.presentationml.notesSlide+xml" PartName="/ppt/notesSlides/notesSlide30.xml"/>
  <Override ContentType="application/vnd.openxmlformats-officedocument.presentationml.notesSlide+xml" PartName="/ppt/notesSlides/notesSlide31.xml"/>
  <Override ContentType="application/vnd.openxmlformats-officedocument.presentationml.notesSlide+xml" PartName="/ppt/notesSlides/notesSlide32.xml"/>
  <Override ContentType="application/vnd.openxmlformats-officedocument.presentationml.notesSlide+xml" PartName="/ppt/notesSlides/notesSlide33.xml"/>
  <Override ContentType="application/vnd.openxmlformats-officedocument.presentationml.notesSlide+xml" PartName="/ppt/notesSlides/notesSlide34.xml"/>
  <Override ContentType="application/vnd.openxmlformats-officedocument.presentationml.notesSlide+xml" PartName="/ppt/notesSlides/notesSlide35.xml"/>
  <Override ContentType="application/vnd.openxmlformats-officedocument.presentationml.notesSlide+xml" PartName="/ppt/notesSlides/notesSlide36.xml"/>
  <Override ContentType="application/vnd.openxmlformats-officedocument.presentationml.notesSlide+xml" PartName="/ppt/notesSlides/notesSlide37.xml"/>
  <Override ContentType="application/vnd.openxmlformats-officedocument.presentationml.notesSlide+xml" PartName="/ppt/notesSlides/notesSlide38.xml"/>
  <Override ContentType="application/vnd.openxmlformats-officedocument.presentationml.notesSlide+xml" PartName="/ppt/notesSlides/notesSlide39.xml"/>
  <Override ContentType="application/vnd.openxmlformats-officedocument.presentationml.notesSlide+xml" PartName="/ppt/notesSlides/notesSlide40.xml"/>
  <Override ContentType="application/vnd.openxmlformats-officedocument.presentationml.notesSlide+xml" PartName="/ppt/notesSlides/notesSlide41.xml"/>
  <Override ContentType="application/vnd.openxmlformats-officedocument.presentationml.notesSlide+xml" PartName="/ppt/notesSlides/notesSlide42.xml"/>
  <Override ContentType="application/vnd.openxmlformats-officedocument.presentationml.notesSlide+xml" PartName="/ppt/notesSlides/notesSlide43.xml"/>
  <Override ContentType="application/vnd.openxmlformats-officedocument.presentationml.notesSlide+xml" PartName="/ppt/notesSlides/notesSlide44.xml"/>
  <Override ContentType="application/vnd.openxmlformats-officedocument.presentationml.notesSlide+xml" PartName="/ppt/notesSlides/notesSlide45.xml"/>
  <Override ContentType="application/vnd.openxmlformats-officedocument.presentationml.notesSlide+xml" PartName="/ppt/notesSlides/notesSlide46.xml"/>
  <Override ContentType="application/vnd.openxmlformats-officedocument.presentationml.notesSlide+xml" PartName="/ppt/notesSlides/notesSlide47.xml"/>
  <Override ContentType="application/vnd.openxmlformats-officedocument.presentationml.notesSlide+xml" PartName="/ppt/notesSlides/notesSlide48.xml"/>
  <Override ContentType="application/vnd.openxmlformats-officedocument.presentationml.notesSlide+xml" PartName="/ppt/notesSlides/notesSlide49.xml"/>
  <Override ContentType="application/vnd.openxmlformats-officedocument.presentationml.notesSlide+xml" PartName="/ppt/notesSlides/notesSlide50.xml"/>
  <Override ContentType="application/vnd.openxmlformats-officedocument.presentationml.notesSlide+xml" PartName="/ppt/notesSlides/notesSlide51.xml"/>
  <Override ContentType="application/vnd.openxmlformats-officedocument.presentationml.notesSlide+xml" PartName="/ppt/notesSlides/notesSlide52.xml"/>
  <Override ContentType="application/vnd.openxmlformats-officedocument.presentationml.notesSlide+xml" PartName="/ppt/notesSlides/notesSlide53.xml"/>
  <Override ContentType="application/vnd.openxmlformats-officedocument.presentationml.notesSlide+xml" PartName="/ppt/notesSlides/notesSlide54.xml"/>
  <Override ContentType="application/vnd.openxmlformats-officedocument.presentationml.notesSlide+xml" PartName="/ppt/notesSlides/notesSlide55.xml"/>
  <Override ContentType="application/vnd.openxmlformats-officedocument.presentationml.notesSlide+xml" PartName="/ppt/notesSlides/notesSlide56.xml"/>
  <Override ContentType="application/vnd.openxmlformats-officedocument.presentationml.notesSlide+xml" PartName="/ppt/notesSlides/notesSlide57.xml"/>
  <Override ContentType="application/vnd.openxmlformats-officedocument.presentationml.notesSlide+xml" PartName="/ppt/notesSlides/notesSlide58.xml"/>
  <Override ContentType="application/vnd.openxmlformats-officedocument.presentationml.notesSlide+xml" PartName="/ppt/notesSlides/notesSlide59.xml"/>
  <Override ContentType="application/vnd.openxmlformats-officedocument.presentationml.notesSlide+xml" PartName="/ppt/notesSlides/notesSlide60.xml"/>
  <Override ContentType="application/vnd.openxmlformats-officedocument.presentationml.notesSlide+xml" PartName="/ppt/notesSlides/notesSlide61.xml"/>
  <Override ContentType="application/vnd.openxmlformats-officedocument.presentationml.notesSlide+xml" PartName="/ppt/notesSlides/notesSlide62.xml"/>
  <Override ContentType="application/vnd.openxmlformats-officedocument.presentationml.notesSlide+xml" PartName="/ppt/notesSlides/notesSlide63.xml"/>
  <Override ContentType="application/vnd.openxmlformats-officedocument.presentationml.notesSlide+xml" PartName="/ppt/notesSlides/notesSlide64.xml"/>
  <Override ContentType="application/vnd.openxmlformats-officedocument.presentationml.notesSlide+xml" PartName="/ppt/notesSlides/notesSlide65.xml"/>
  <Override ContentType="application/vnd.openxmlformats-officedocument.presentationml.notesSlide+xml" PartName="/ppt/notesSlides/notesSlide66.xml"/>
  <Override ContentType="application/vnd.openxmlformats-officedocument.presentationml.notesSlide+xml" PartName="/ppt/notesSlides/notesSlide67.xml"/>
  <Override ContentType="application/vnd.openxmlformats-officedocument.presentationml.notesSlide+xml" PartName="/ppt/notesSlides/notesSlide68.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presentationml.slideLayout+xml" PartName="/ppt/slideLayouts/slideLayout1.xml"/>
  <Override ContentType="application/vnd.openxmlformats-officedocument.presentationml.slideLayout+xml" PartName="/ppt/slideLayouts/slideLayout2.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6.xml"/>
  <Override ContentType="application/vnd.openxmlformats-officedocument.presentationml.slideLayout+xml" PartName="/ppt/slideLayouts/slideLayout7.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Layout+xml" PartName="/ppt/slideLayouts/slideLayout10.xml"/>
  <Override ContentType="application/vnd.openxmlformats-officedocument.presentationml.slideLayout+xml" PartName="/ppt/slideLayouts/slideLayout11.xml"/>
  <Override ContentType="application/vnd.openxmlformats-officedocument.presentationml.slideMaster+xml" PartName="/ppt/slideMasters/slideMaster1.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4.xml"/>
  <Override ContentType="application/vnd.openxmlformats-officedocument.presentationml.slide+xml" PartName="/ppt/slides/slide5.xml"/>
  <Override ContentType="application/vnd.openxmlformats-officedocument.presentationml.slide+xml" PartName="/ppt/slides/slide6.xml"/>
  <Override ContentType="application/vnd.openxmlformats-officedocument.presentationml.slide+xml" PartName="/ppt/slides/slide7.xml"/>
  <Override ContentType="application/vnd.openxmlformats-officedocument.presentationml.slide+xml" PartName="/ppt/slides/slide8.xml"/>
  <Override ContentType="application/vnd.openxmlformats-officedocument.presentationml.slide+xml" PartName="/ppt/slides/slide9.xml"/>
  <Override ContentType="application/vnd.openxmlformats-officedocument.presentationml.slide+xml" PartName="/ppt/slides/slide10.xml"/>
  <Override ContentType="application/vnd.openxmlformats-officedocument.presentationml.slide+xml" PartName="/ppt/slides/slide11.xml"/>
  <Override ContentType="application/vnd.openxmlformats-officedocument.presentationml.slide+xml" PartName="/ppt/slides/slide12.xml"/>
  <Override ContentType="application/vnd.openxmlformats-officedocument.presentationml.slide+xml" PartName="/ppt/slides/slide13.xml"/>
  <Override ContentType="application/vnd.openxmlformats-officedocument.presentationml.slide+xml" PartName="/ppt/slides/slide14.xml"/>
  <Override ContentType="application/vnd.openxmlformats-officedocument.presentationml.slide+xml" PartName="/ppt/slides/slide15.xml"/>
  <Override ContentType="application/vnd.openxmlformats-officedocument.presentationml.slide+xml" PartName="/ppt/slides/slide16.xml"/>
  <Override ContentType="application/vnd.openxmlformats-officedocument.presentationml.slide+xml" PartName="/ppt/slides/slide17.xml"/>
  <Override ContentType="application/vnd.openxmlformats-officedocument.presentationml.slide+xml" PartName="/ppt/slides/slide18.xml"/>
  <Override ContentType="application/vnd.openxmlformats-officedocument.presentationml.slide+xml" PartName="/ppt/slides/slide19.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22.xml"/>
  <Override ContentType="application/vnd.openxmlformats-officedocument.presentationml.slide+xml" PartName="/ppt/slides/slide23.xml"/>
  <Override ContentType="application/vnd.openxmlformats-officedocument.presentationml.slide+xml" PartName="/ppt/slides/slide24.xml"/>
  <Override ContentType="application/vnd.openxmlformats-officedocument.presentationml.slide+xml" PartName="/ppt/slides/slide25.xml"/>
  <Override ContentType="application/vnd.openxmlformats-officedocument.presentationml.slide+xml" PartName="/ppt/slides/slide26.xml"/>
  <Override ContentType="application/vnd.openxmlformats-officedocument.presentationml.slide+xml" PartName="/ppt/slides/slide27.xml"/>
  <Override ContentType="application/vnd.openxmlformats-officedocument.presentationml.slide+xml" PartName="/ppt/slides/slide28.xml"/>
  <Override ContentType="application/vnd.openxmlformats-officedocument.presentationml.slide+xml" PartName="/ppt/slides/slide29.xml"/>
  <Override ContentType="application/vnd.openxmlformats-officedocument.presentationml.slide+xml" PartName="/ppt/slides/slide30.xml"/>
  <Override ContentType="application/vnd.openxmlformats-officedocument.presentationml.slide+xml" PartName="/ppt/slides/slide31.xml"/>
  <Override ContentType="application/vnd.openxmlformats-officedocument.presentationml.slide+xml" PartName="/ppt/slides/slide32.xml"/>
  <Override ContentType="application/vnd.openxmlformats-officedocument.presentationml.slide+xml" PartName="/ppt/slides/slide33.xml"/>
  <Override ContentType="application/vnd.openxmlformats-officedocument.presentationml.slide+xml" PartName="/ppt/slides/slide34.xml"/>
  <Override ContentType="application/vnd.openxmlformats-officedocument.presentationml.slide+xml" PartName="/ppt/slides/slide35.xml"/>
  <Override ContentType="application/vnd.openxmlformats-officedocument.presentationml.slide+xml" PartName="/ppt/slides/slide36.xml"/>
  <Override ContentType="application/vnd.openxmlformats-officedocument.presentationml.slide+xml" PartName="/ppt/slides/slide37.xml"/>
  <Override ContentType="application/vnd.openxmlformats-officedocument.presentationml.slide+xml" PartName="/ppt/slides/slide38.xml"/>
  <Override ContentType="application/vnd.openxmlformats-officedocument.presentationml.slide+xml" PartName="/ppt/slides/slide39.xml"/>
  <Override ContentType="application/vnd.openxmlformats-officedocument.presentationml.slide+xml" PartName="/ppt/slides/slide40.xml"/>
  <Override ContentType="application/vnd.openxmlformats-officedocument.presentationml.slide+xml" PartName="/ppt/slides/slide41.xml"/>
  <Override ContentType="application/vnd.openxmlformats-officedocument.presentationml.slide+xml" PartName="/ppt/slides/slide42.xml"/>
  <Override ContentType="application/vnd.openxmlformats-officedocument.presentationml.slide+xml" PartName="/ppt/slides/slide43.xml"/>
  <Override ContentType="application/vnd.openxmlformats-officedocument.presentationml.slide+xml" PartName="/ppt/slides/slide44.xml"/>
  <Override ContentType="application/vnd.openxmlformats-officedocument.presentationml.slide+xml" PartName="/ppt/slides/slide45.xml"/>
  <Override ContentType="application/vnd.openxmlformats-officedocument.presentationml.slide+xml" PartName="/ppt/slides/slide46.xml"/>
  <Override ContentType="application/vnd.openxmlformats-officedocument.presentationml.slide+xml" PartName="/ppt/slides/slide47.xml"/>
  <Override ContentType="application/vnd.openxmlformats-officedocument.presentationml.slide+xml" PartName="/ppt/slides/slide48.xml"/>
  <Override ContentType="application/vnd.openxmlformats-officedocument.presentationml.slide+xml" PartName="/ppt/slides/slide49.xml"/>
  <Override ContentType="application/vnd.openxmlformats-officedocument.presentationml.slide+xml" PartName="/ppt/slides/slide50.xml"/>
  <Override ContentType="application/vnd.openxmlformats-officedocument.presentationml.slide+xml" PartName="/ppt/slides/slide51.xml"/>
  <Override ContentType="application/vnd.openxmlformats-officedocument.presentationml.slide+xml" PartName="/ppt/slides/slide52.xml"/>
  <Override ContentType="application/vnd.openxmlformats-officedocument.presentationml.slide+xml" PartName="/ppt/slides/slide53.xml"/>
  <Override ContentType="application/vnd.openxmlformats-officedocument.presentationml.slide+xml" PartName="/ppt/slides/slide54.xml"/>
  <Override ContentType="application/vnd.openxmlformats-officedocument.presentationml.slide+xml" PartName="/ppt/slides/slide55.xml"/>
  <Override ContentType="application/vnd.openxmlformats-officedocument.presentationml.slide+xml" PartName="/ppt/slides/slide56.xml"/>
  <Override ContentType="application/vnd.openxmlformats-officedocument.presentationml.slide+xml" PartName="/ppt/slides/slide57.xml"/>
  <Override ContentType="application/vnd.openxmlformats-officedocument.presentationml.slide+xml" PartName="/ppt/slides/slide58.xml"/>
  <Override ContentType="application/vnd.openxmlformats-officedocument.presentationml.slide+xml" PartName="/ppt/slides/slide59.xml"/>
  <Override ContentType="application/vnd.openxmlformats-officedocument.presentationml.slide+xml" PartName="/ppt/slides/slide60.xml"/>
  <Override ContentType="application/vnd.openxmlformats-officedocument.presentationml.slide+xml" PartName="/ppt/slides/slide61.xml"/>
  <Override ContentType="application/vnd.openxmlformats-officedocument.presentationml.slide+xml" PartName="/ppt/slides/slide62.xml"/>
  <Override ContentType="application/vnd.openxmlformats-officedocument.presentationml.slide+xml" PartName="/ppt/slides/slide63.xml"/>
  <Override ContentType="application/vnd.openxmlformats-officedocument.presentationml.slide+xml" PartName="/ppt/slides/slide64.xml"/>
  <Override ContentType="application/vnd.openxmlformats-officedocument.presentationml.slide+xml" PartName="/ppt/slides/slide65.xml"/>
  <Override ContentType="application/vnd.openxmlformats-officedocument.presentationml.slide+xml" PartName="/ppt/slides/slide66.xml"/>
  <Override ContentType="application/vnd.openxmlformats-officedocument.presentationml.slide+xml" PartName="/ppt/slides/slide67.xml"/>
  <Override ContentType="application/vnd.openxmlformats-officedocument.presentationml.slide+xml" PartName="/ppt/slides/slide68.xml"/>
  <Override ContentType="application/vnd.openxmlformats-officedocument.presentationml.tableStyles+xml" PartName="/ppt/tableStyle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Relationships xmlns="http://schemas.openxmlformats.org/package/2006/relationships"><Relationship Id="rId1" Target="ppt/presentation.xml" Type="http://schemas.openxmlformats.org/officeDocument/2006/relationships/officeDocument"/><Relationship Id="rId2" Target="docProps/thumbnail.jpeg" Type="http://schemas.openxmlformats.org/package/2006/relationships/metadata/thumbnail"/><Relationship Id="rId3" Target="docProps/core.xml" Type="http://schemas.openxmlformats.org/package/2006/relationships/metadata/core-properties"/><Relationship Id="rId4" Target="docProps/app.xml" Type="http://schemas.openxmlformats.org/officeDocument/2006/relationships/extended-properties"/></Relationships>
</file>

<file path=ppt/presentation.xml><?xml version="1.0" encoding="utf-8"?>
<p:presentation xmlns:a="http://schemas.openxmlformats.org/drawingml/2006/main" xmlns:r="http://schemas.openxmlformats.org/officeDocument/2006/relationships" xmlns:p="http://schemas.openxmlformats.org/presentationml/2006/main" saveSubsetFonts="1" embedTrueTypeFonts="true">
  <p:sldMasterIdLst>
    <p:sldMasterId id="2147483648" r:id="rId1"/>
  </p:sldMasterIdLst>
  <p:notesMasterIdLst>
    <p:notesMasterId r:id="rId74"/>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 id="279" r:id="rId29"/>
    <p:sldId id="280" r:id="rId30"/>
    <p:sldId id="281" r:id="rId31"/>
    <p:sldId id="282" r:id="rId32"/>
    <p:sldId id="283" r:id="rId33"/>
    <p:sldId id="284" r:id="rId34"/>
    <p:sldId id="285" r:id="rId35"/>
    <p:sldId id="286" r:id="rId36"/>
    <p:sldId id="287" r:id="rId37"/>
    <p:sldId id="288" r:id="rId38"/>
    <p:sldId id="289" r:id="rId39"/>
    <p:sldId id="290" r:id="rId40"/>
    <p:sldId id="291" r:id="rId41"/>
    <p:sldId id="292" r:id="rId42"/>
    <p:sldId id="293" r:id="rId43"/>
    <p:sldId id="294" r:id="rId44"/>
    <p:sldId id="295" r:id="rId45"/>
    <p:sldId id="296" r:id="rId46"/>
    <p:sldId id="297" r:id="rId47"/>
    <p:sldId id="298" r:id="rId48"/>
    <p:sldId id="299" r:id="rId49"/>
    <p:sldId id="300" r:id="rId50"/>
    <p:sldId id="301" r:id="rId51"/>
    <p:sldId id="302" r:id="rId52"/>
    <p:sldId id="303" r:id="rId53"/>
    <p:sldId id="304" r:id="rId54"/>
    <p:sldId id="305" r:id="rId55"/>
    <p:sldId id="306" r:id="rId56"/>
    <p:sldId id="307" r:id="rId57"/>
    <p:sldId id="308" r:id="rId58"/>
    <p:sldId id="309" r:id="rId59"/>
    <p:sldId id="310" r:id="rId60"/>
    <p:sldId id="311" r:id="rId61"/>
    <p:sldId id="312" r:id="rId62"/>
    <p:sldId id="313" r:id="rId63"/>
    <p:sldId id="314" r:id="rId64"/>
    <p:sldId id="315" r:id="rId65"/>
    <p:sldId id="316" r:id="rId66"/>
    <p:sldId id="317" r:id="rId67"/>
    <p:sldId id="318" r:id="rId68"/>
    <p:sldId id="319" r:id="rId69"/>
    <p:sldId id="320" r:id="rId70"/>
    <p:sldId id="321" r:id="rId71"/>
    <p:sldId id="322" r:id="rId72"/>
    <p:sldId id="323" r:id="rId73"/>
  </p:sldIdLst>
  <p:sldSz cx="18288000" cy="10287000"/>
  <p:notesSz cx="6858000" cy="9144000"/>
  <p:embeddedFontLst>
    <p:embeddedFont>
      <p:font typeface="League Spartan" charset="1" panose="00000800000000000000"/>
      <p:regular r:id="rId77"/>
    </p:embeddedFont>
    <p:embeddedFont>
      <p:font typeface="Cooperative Bold" charset="1" panose="00000800000000000000"/>
      <p:regular r:id="rId78"/>
    </p:embeddedFont>
    <p:embeddedFont>
      <p:font typeface="Poppins Medium 1 Bold" charset="1" panose="00000700000000000000"/>
      <p:regular r:id="rId79"/>
    </p:embeddedFont>
    <p:embeddedFont>
      <p:font typeface="Poppins Medium 2" charset="1" panose="02000000000000000000"/>
      <p:regular r:id="rId80"/>
    </p:embeddedFont>
    <p:embeddedFont>
      <p:font typeface="Roboto" charset="1" panose="02000000000000000000"/>
      <p:regular r:id="rId82"/>
    </p:embeddedFont>
    <p:embeddedFont>
      <p:font typeface="Roboto Bold Italics" charset="1" panose="02000000000000000000"/>
      <p:regular r:id="rId83"/>
    </p:embeddedFont>
    <p:embeddedFont>
      <p:font typeface="Cooperative" charset="1" panose="00000500000000000000"/>
      <p:regular r:id="rId84"/>
    </p:embeddedFont>
    <p:embeddedFont>
      <p:font typeface="Roboto Bold" charset="1" panose="02000000000000000000"/>
      <p:regular r:id="rId85"/>
    </p:embeddedFont>
    <p:embeddedFont>
      <p:font typeface="Bebas Neue" charset="1" panose="00000500000000000000"/>
      <p:regular r:id="rId92"/>
    </p:embeddedFont>
    <p:embeddedFont>
      <p:font typeface="Arimo" charset="1" panose="020B0604020202020204"/>
      <p:regular r:id="rId102"/>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22" autoAdjust="0"/>
  </p:normalViewPr>
  <p:slideViewPr>
    <p:cSldViewPr>
      <p:cViewPr varScale="1">
        <p:scale>
          <a:sx n="74" d="100"/>
          <a:sy n="74" d="100"/>
        </p:scale>
        <p:origin x="-1092" y="-9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Relationships xmlns="http://schemas.openxmlformats.org/package/2006/relationships"><Relationship Id="rId1" Target="slideMasters/slideMaster1.xml" Type="http://schemas.openxmlformats.org/officeDocument/2006/relationships/slideMaster"/><Relationship Id="rId10" Target="slides/slide5.xml" Type="http://schemas.openxmlformats.org/officeDocument/2006/relationships/slide"/><Relationship Id="rId100" Target="notesSlides/notesSlide16.xml" Type="http://schemas.openxmlformats.org/officeDocument/2006/relationships/notesSlide"/><Relationship Id="rId101" Target="notesSlides/notesSlide17.xml" Type="http://schemas.openxmlformats.org/officeDocument/2006/relationships/notesSlide"/><Relationship Id="rId102" Target="fonts/font102.fntdata" Type="http://schemas.openxmlformats.org/officeDocument/2006/relationships/font"/><Relationship Id="rId103" Target="notesSlides/notesSlide18.xml" Type="http://schemas.openxmlformats.org/officeDocument/2006/relationships/notesSlide"/><Relationship Id="rId104" Target="notesSlides/notesSlide19.xml" Type="http://schemas.openxmlformats.org/officeDocument/2006/relationships/notesSlide"/><Relationship Id="rId105" Target="notesSlides/notesSlide20.xml" Type="http://schemas.openxmlformats.org/officeDocument/2006/relationships/notesSlide"/><Relationship Id="rId106" Target="notesSlides/notesSlide21.xml" Type="http://schemas.openxmlformats.org/officeDocument/2006/relationships/notesSlide"/><Relationship Id="rId107" Target="notesSlides/notesSlide22.xml" Type="http://schemas.openxmlformats.org/officeDocument/2006/relationships/notesSlide"/><Relationship Id="rId108" Target="notesSlides/notesSlide23.xml" Type="http://schemas.openxmlformats.org/officeDocument/2006/relationships/notesSlide"/><Relationship Id="rId109" Target="notesSlides/notesSlide24.xml" Type="http://schemas.openxmlformats.org/officeDocument/2006/relationships/notesSlide"/><Relationship Id="rId11" Target="slides/slide6.xml" Type="http://schemas.openxmlformats.org/officeDocument/2006/relationships/slide"/><Relationship Id="rId110" Target="notesSlides/notesSlide25.xml" Type="http://schemas.openxmlformats.org/officeDocument/2006/relationships/notesSlide"/><Relationship Id="rId111" Target="notesSlides/notesSlide26.xml" Type="http://schemas.openxmlformats.org/officeDocument/2006/relationships/notesSlide"/><Relationship Id="rId112" Target="notesSlides/notesSlide27.xml" Type="http://schemas.openxmlformats.org/officeDocument/2006/relationships/notesSlide"/><Relationship Id="rId113" Target="notesSlides/notesSlide28.xml" Type="http://schemas.openxmlformats.org/officeDocument/2006/relationships/notesSlide"/><Relationship Id="rId114" Target="notesSlides/notesSlide29.xml" Type="http://schemas.openxmlformats.org/officeDocument/2006/relationships/notesSlide"/><Relationship Id="rId115" Target="notesSlides/notesSlide30.xml" Type="http://schemas.openxmlformats.org/officeDocument/2006/relationships/notesSlide"/><Relationship Id="rId116" Target="notesSlides/notesSlide31.xml" Type="http://schemas.openxmlformats.org/officeDocument/2006/relationships/notesSlide"/><Relationship Id="rId117" Target="notesSlides/notesSlide32.xml" Type="http://schemas.openxmlformats.org/officeDocument/2006/relationships/notesSlide"/><Relationship Id="rId118" Target="notesSlides/notesSlide33.xml" Type="http://schemas.openxmlformats.org/officeDocument/2006/relationships/notesSlide"/><Relationship Id="rId119" Target="notesSlides/notesSlide34.xml" Type="http://schemas.openxmlformats.org/officeDocument/2006/relationships/notesSlide"/><Relationship Id="rId12" Target="slides/slide7.xml" Type="http://schemas.openxmlformats.org/officeDocument/2006/relationships/slide"/><Relationship Id="rId120" Target="notesSlides/notesSlide35.xml" Type="http://schemas.openxmlformats.org/officeDocument/2006/relationships/notesSlide"/><Relationship Id="rId121" Target="notesSlides/notesSlide36.xml" Type="http://schemas.openxmlformats.org/officeDocument/2006/relationships/notesSlide"/><Relationship Id="rId122" Target="notesSlides/notesSlide37.xml" Type="http://schemas.openxmlformats.org/officeDocument/2006/relationships/notesSlide"/><Relationship Id="rId123" Target="notesSlides/notesSlide38.xml" Type="http://schemas.openxmlformats.org/officeDocument/2006/relationships/notesSlide"/><Relationship Id="rId124" Target="notesSlides/notesSlide39.xml" Type="http://schemas.openxmlformats.org/officeDocument/2006/relationships/notesSlide"/><Relationship Id="rId125" Target="notesSlides/notesSlide40.xml" Type="http://schemas.openxmlformats.org/officeDocument/2006/relationships/notesSlide"/><Relationship Id="rId126" Target="notesSlides/notesSlide41.xml" Type="http://schemas.openxmlformats.org/officeDocument/2006/relationships/notesSlide"/><Relationship Id="rId127" Target="notesSlides/notesSlide42.xml" Type="http://schemas.openxmlformats.org/officeDocument/2006/relationships/notesSlide"/><Relationship Id="rId128" Target="notesSlides/notesSlide43.xml" Type="http://schemas.openxmlformats.org/officeDocument/2006/relationships/notesSlide"/><Relationship Id="rId129" Target="notesSlides/notesSlide44.xml" Type="http://schemas.openxmlformats.org/officeDocument/2006/relationships/notesSlide"/><Relationship Id="rId13" Target="slides/slide8.xml" Type="http://schemas.openxmlformats.org/officeDocument/2006/relationships/slide"/><Relationship Id="rId130" Target="notesSlides/notesSlide45.xml" Type="http://schemas.openxmlformats.org/officeDocument/2006/relationships/notesSlide"/><Relationship Id="rId131" Target="notesSlides/notesSlide46.xml" Type="http://schemas.openxmlformats.org/officeDocument/2006/relationships/notesSlide"/><Relationship Id="rId132" Target="notesSlides/notesSlide47.xml" Type="http://schemas.openxmlformats.org/officeDocument/2006/relationships/notesSlide"/><Relationship Id="rId133" Target="notesSlides/notesSlide48.xml" Type="http://schemas.openxmlformats.org/officeDocument/2006/relationships/notesSlide"/><Relationship Id="rId134" Target="notesSlides/notesSlide49.xml" Type="http://schemas.openxmlformats.org/officeDocument/2006/relationships/notesSlide"/><Relationship Id="rId135" Target="notesSlides/notesSlide50.xml" Type="http://schemas.openxmlformats.org/officeDocument/2006/relationships/notesSlide"/><Relationship Id="rId136" Target="notesSlides/notesSlide51.xml" Type="http://schemas.openxmlformats.org/officeDocument/2006/relationships/notesSlide"/><Relationship Id="rId137" Target="notesSlides/notesSlide52.xml" Type="http://schemas.openxmlformats.org/officeDocument/2006/relationships/notesSlide"/><Relationship Id="rId138" Target="notesSlides/notesSlide53.xml" Type="http://schemas.openxmlformats.org/officeDocument/2006/relationships/notesSlide"/><Relationship Id="rId139" Target="notesSlides/notesSlide54.xml" Type="http://schemas.openxmlformats.org/officeDocument/2006/relationships/notesSlide"/><Relationship Id="rId14" Target="slides/slide9.xml" Type="http://schemas.openxmlformats.org/officeDocument/2006/relationships/slide"/><Relationship Id="rId140" Target="notesSlides/notesSlide55.xml" Type="http://schemas.openxmlformats.org/officeDocument/2006/relationships/notesSlide"/><Relationship Id="rId141" Target="notesSlides/notesSlide56.xml" Type="http://schemas.openxmlformats.org/officeDocument/2006/relationships/notesSlide"/><Relationship Id="rId142" Target="notesSlides/notesSlide57.xml" Type="http://schemas.openxmlformats.org/officeDocument/2006/relationships/notesSlide"/><Relationship Id="rId143" Target="notesSlides/notesSlide58.xml" Type="http://schemas.openxmlformats.org/officeDocument/2006/relationships/notesSlide"/><Relationship Id="rId144" Target="notesSlides/notesSlide59.xml" Type="http://schemas.openxmlformats.org/officeDocument/2006/relationships/notesSlide"/><Relationship Id="rId145" Target="notesSlides/notesSlide60.xml" Type="http://schemas.openxmlformats.org/officeDocument/2006/relationships/notesSlide"/><Relationship Id="rId146" Target="notesSlides/notesSlide61.xml" Type="http://schemas.openxmlformats.org/officeDocument/2006/relationships/notesSlide"/><Relationship Id="rId147" Target="notesSlides/notesSlide62.xml" Type="http://schemas.openxmlformats.org/officeDocument/2006/relationships/notesSlide"/><Relationship Id="rId148" Target="notesSlides/notesSlide63.xml" Type="http://schemas.openxmlformats.org/officeDocument/2006/relationships/notesSlide"/><Relationship Id="rId149" Target="notesSlides/notesSlide64.xml" Type="http://schemas.openxmlformats.org/officeDocument/2006/relationships/notesSlide"/><Relationship Id="rId15" Target="slides/slide10.xml" Type="http://schemas.openxmlformats.org/officeDocument/2006/relationships/slide"/><Relationship Id="rId150" Target="notesSlides/notesSlide65.xml" Type="http://schemas.openxmlformats.org/officeDocument/2006/relationships/notesSlide"/><Relationship Id="rId151" Target="notesSlides/notesSlide66.xml" Type="http://schemas.openxmlformats.org/officeDocument/2006/relationships/notesSlide"/><Relationship Id="rId152" Target="notesSlides/notesSlide67.xml" Type="http://schemas.openxmlformats.org/officeDocument/2006/relationships/notesSlide"/><Relationship Id="rId153" Target="notesSlides/notesSlide68.xml" Type="http://schemas.openxmlformats.org/officeDocument/2006/relationships/notesSlide"/><Relationship Id="rId16" Target="slides/slide11.xml" Type="http://schemas.openxmlformats.org/officeDocument/2006/relationships/slide"/><Relationship Id="rId17" Target="slides/slide12.xml" Type="http://schemas.openxmlformats.org/officeDocument/2006/relationships/slide"/><Relationship Id="rId18" Target="slides/slide13.xml" Type="http://schemas.openxmlformats.org/officeDocument/2006/relationships/slide"/><Relationship Id="rId19" Target="slides/slide14.xml" Type="http://schemas.openxmlformats.org/officeDocument/2006/relationships/slide"/><Relationship Id="rId2" Target="presProps.xml" Type="http://schemas.openxmlformats.org/officeDocument/2006/relationships/presProps"/><Relationship Id="rId20" Target="slides/slide15.xml" Type="http://schemas.openxmlformats.org/officeDocument/2006/relationships/slide"/><Relationship Id="rId21" Target="slides/slide16.xml" Type="http://schemas.openxmlformats.org/officeDocument/2006/relationships/slide"/><Relationship Id="rId22" Target="slides/slide17.xml" Type="http://schemas.openxmlformats.org/officeDocument/2006/relationships/slide"/><Relationship Id="rId23" Target="slides/slide18.xml" Type="http://schemas.openxmlformats.org/officeDocument/2006/relationships/slide"/><Relationship Id="rId24" Target="slides/slide19.xml" Type="http://schemas.openxmlformats.org/officeDocument/2006/relationships/slide"/><Relationship Id="rId25" Target="slides/slide20.xml" Type="http://schemas.openxmlformats.org/officeDocument/2006/relationships/slide"/><Relationship Id="rId26" Target="slides/slide21.xml" Type="http://schemas.openxmlformats.org/officeDocument/2006/relationships/slide"/><Relationship Id="rId27" Target="slides/slide22.xml" Type="http://schemas.openxmlformats.org/officeDocument/2006/relationships/slide"/><Relationship Id="rId28" Target="slides/slide23.xml" Type="http://schemas.openxmlformats.org/officeDocument/2006/relationships/slide"/><Relationship Id="rId29" Target="slides/slide24.xml" Type="http://schemas.openxmlformats.org/officeDocument/2006/relationships/slide"/><Relationship Id="rId3" Target="viewProps.xml" Type="http://schemas.openxmlformats.org/officeDocument/2006/relationships/viewProps"/><Relationship Id="rId30" Target="slides/slide25.xml" Type="http://schemas.openxmlformats.org/officeDocument/2006/relationships/slide"/><Relationship Id="rId31" Target="slides/slide26.xml" Type="http://schemas.openxmlformats.org/officeDocument/2006/relationships/slide"/><Relationship Id="rId32" Target="slides/slide27.xml" Type="http://schemas.openxmlformats.org/officeDocument/2006/relationships/slide"/><Relationship Id="rId33" Target="slides/slide28.xml" Type="http://schemas.openxmlformats.org/officeDocument/2006/relationships/slide"/><Relationship Id="rId34" Target="slides/slide29.xml" Type="http://schemas.openxmlformats.org/officeDocument/2006/relationships/slide"/><Relationship Id="rId35" Target="slides/slide30.xml" Type="http://schemas.openxmlformats.org/officeDocument/2006/relationships/slide"/><Relationship Id="rId36" Target="slides/slide31.xml" Type="http://schemas.openxmlformats.org/officeDocument/2006/relationships/slide"/><Relationship Id="rId37" Target="slides/slide32.xml" Type="http://schemas.openxmlformats.org/officeDocument/2006/relationships/slide"/><Relationship Id="rId38" Target="slides/slide33.xml" Type="http://schemas.openxmlformats.org/officeDocument/2006/relationships/slide"/><Relationship Id="rId39" Target="slides/slide34.xml" Type="http://schemas.openxmlformats.org/officeDocument/2006/relationships/slide"/><Relationship Id="rId4" Target="theme/theme1.xml" Type="http://schemas.openxmlformats.org/officeDocument/2006/relationships/theme"/><Relationship Id="rId40" Target="slides/slide35.xml" Type="http://schemas.openxmlformats.org/officeDocument/2006/relationships/slide"/><Relationship Id="rId41" Target="slides/slide36.xml" Type="http://schemas.openxmlformats.org/officeDocument/2006/relationships/slide"/><Relationship Id="rId42" Target="slides/slide37.xml" Type="http://schemas.openxmlformats.org/officeDocument/2006/relationships/slide"/><Relationship Id="rId43" Target="slides/slide38.xml" Type="http://schemas.openxmlformats.org/officeDocument/2006/relationships/slide"/><Relationship Id="rId44" Target="slides/slide39.xml" Type="http://schemas.openxmlformats.org/officeDocument/2006/relationships/slide"/><Relationship Id="rId45" Target="slides/slide40.xml" Type="http://schemas.openxmlformats.org/officeDocument/2006/relationships/slide"/><Relationship Id="rId46" Target="slides/slide41.xml" Type="http://schemas.openxmlformats.org/officeDocument/2006/relationships/slide"/><Relationship Id="rId47" Target="slides/slide42.xml" Type="http://schemas.openxmlformats.org/officeDocument/2006/relationships/slide"/><Relationship Id="rId48" Target="slides/slide43.xml" Type="http://schemas.openxmlformats.org/officeDocument/2006/relationships/slide"/><Relationship Id="rId49" Target="slides/slide44.xml" Type="http://schemas.openxmlformats.org/officeDocument/2006/relationships/slide"/><Relationship Id="rId5" Target="tableStyles.xml" Type="http://schemas.openxmlformats.org/officeDocument/2006/relationships/tableStyles"/><Relationship Id="rId50" Target="slides/slide45.xml" Type="http://schemas.openxmlformats.org/officeDocument/2006/relationships/slide"/><Relationship Id="rId51" Target="slides/slide46.xml" Type="http://schemas.openxmlformats.org/officeDocument/2006/relationships/slide"/><Relationship Id="rId52" Target="slides/slide47.xml" Type="http://schemas.openxmlformats.org/officeDocument/2006/relationships/slide"/><Relationship Id="rId53" Target="slides/slide48.xml" Type="http://schemas.openxmlformats.org/officeDocument/2006/relationships/slide"/><Relationship Id="rId54" Target="slides/slide49.xml" Type="http://schemas.openxmlformats.org/officeDocument/2006/relationships/slide"/><Relationship Id="rId55" Target="slides/slide50.xml" Type="http://schemas.openxmlformats.org/officeDocument/2006/relationships/slide"/><Relationship Id="rId56" Target="slides/slide51.xml" Type="http://schemas.openxmlformats.org/officeDocument/2006/relationships/slide"/><Relationship Id="rId57" Target="slides/slide52.xml" Type="http://schemas.openxmlformats.org/officeDocument/2006/relationships/slide"/><Relationship Id="rId58" Target="slides/slide53.xml" Type="http://schemas.openxmlformats.org/officeDocument/2006/relationships/slide"/><Relationship Id="rId59" Target="slides/slide54.xml" Type="http://schemas.openxmlformats.org/officeDocument/2006/relationships/slide"/><Relationship Id="rId6" Target="slides/slide1.xml" Type="http://schemas.openxmlformats.org/officeDocument/2006/relationships/slide"/><Relationship Id="rId60" Target="slides/slide55.xml" Type="http://schemas.openxmlformats.org/officeDocument/2006/relationships/slide"/><Relationship Id="rId61" Target="slides/slide56.xml" Type="http://schemas.openxmlformats.org/officeDocument/2006/relationships/slide"/><Relationship Id="rId62" Target="slides/slide57.xml" Type="http://schemas.openxmlformats.org/officeDocument/2006/relationships/slide"/><Relationship Id="rId63" Target="slides/slide58.xml" Type="http://schemas.openxmlformats.org/officeDocument/2006/relationships/slide"/><Relationship Id="rId64" Target="slides/slide59.xml" Type="http://schemas.openxmlformats.org/officeDocument/2006/relationships/slide"/><Relationship Id="rId65" Target="slides/slide60.xml" Type="http://schemas.openxmlformats.org/officeDocument/2006/relationships/slide"/><Relationship Id="rId66" Target="slides/slide61.xml" Type="http://schemas.openxmlformats.org/officeDocument/2006/relationships/slide"/><Relationship Id="rId67" Target="slides/slide62.xml" Type="http://schemas.openxmlformats.org/officeDocument/2006/relationships/slide"/><Relationship Id="rId68" Target="slides/slide63.xml" Type="http://schemas.openxmlformats.org/officeDocument/2006/relationships/slide"/><Relationship Id="rId69" Target="slides/slide64.xml" Type="http://schemas.openxmlformats.org/officeDocument/2006/relationships/slide"/><Relationship Id="rId7" Target="slides/slide2.xml" Type="http://schemas.openxmlformats.org/officeDocument/2006/relationships/slide"/><Relationship Id="rId70" Target="slides/slide65.xml" Type="http://schemas.openxmlformats.org/officeDocument/2006/relationships/slide"/><Relationship Id="rId71" Target="slides/slide66.xml" Type="http://schemas.openxmlformats.org/officeDocument/2006/relationships/slide"/><Relationship Id="rId72" Target="slides/slide67.xml" Type="http://schemas.openxmlformats.org/officeDocument/2006/relationships/slide"/><Relationship Id="rId73" Target="slides/slide68.xml" Type="http://schemas.openxmlformats.org/officeDocument/2006/relationships/slide"/><Relationship Id="rId74" Target="notesMasters/notesMaster1.xml" Type="http://schemas.openxmlformats.org/officeDocument/2006/relationships/notesMaster"/><Relationship Id="rId75" Target="theme/theme2.xml" Type="http://schemas.openxmlformats.org/officeDocument/2006/relationships/theme"/><Relationship Id="rId76" Target="notesSlides/notesSlide1.xml" Type="http://schemas.openxmlformats.org/officeDocument/2006/relationships/notesSlide"/><Relationship Id="rId77" Target="fonts/font77.fntdata" Type="http://schemas.openxmlformats.org/officeDocument/2006/relationships/font"/><Relationship Id="rId78" Target="fonts/font78.fntdata" Type="http://schemas.openxmlformats.org/officeDocument/2006/relationships/font"/><Relationship Id="rId79" Target="fonts/font79.fntdata" Type="http://schemas.openxmlformats.org/officeDocument/2006/relationships/font"/><Relationship Id="rId8" Target="slides/slide3.xml" Type="http://schemas.openxmlformats.org/officeDocument/2006/relationships/slide"/><Relationship Id="rId80" Target="fonts/font80.fntdata" Type="http://schemas.openxmlformats.org/officeDocument/2006/relationships/font"/><Relationship Id="rId81" Target="notesSlides/notesSlide2.xml" Type="http://schemas.openxmlformats.org/officeDocument/2006/relationships/notesSlide"/><Relationship Id="rId82" Target="fonts/font82.fntdata" Type="http://schemas.openxmlformats.org/officeDocument/2006/relationships/font"/><Relationship Id="rId83" Target="fonts/font83.fntdata" Type="http://schemas.openxmlformats.org/officeDocument/2006/relationships/font"/><Relationship Id="rId84" Target="fonts/font84.fntdata" Type="http://schemas.openxmlformats.org/officeDocument/2006/relationships/font"/><Relationship Id="rId85" Target="fonts/font85.fntdata" Type="http://schemas.openxmlformats.org/officeDocument/2006/relationships/font"/><Relationship Id="rId86" Target="notesSlides/notesSlide3.xml" Type="http://schemas.openxmlformats.org/officeDocument/2006/relationships/notesSlide"/><Relationship Id="rId87" Target="notesSlides/notesSlide4.xml" Type="http://schemas.openxmlformats.org/officeDocument/2006/relationships/notesSlide"/><Relationship Id="rId88" Target="notesSlides/notesSlide5.xml" Type="http://schemas.openxmlformats.org/officeDocument/2006/relationships/notesSlide"/><Relationship Id="rId89" Target="notesSlides/notesSlide6.xml" Type="http://schemas.openxmlformats.org/officeDocument/2006/relationships/notesSlide"/><Relationship Id="rId9" Target="slides/slide4.xml" Type="http://schemas.openxmlformats.org/officeDocument/2006/relationships/slide"/><Relationship Id="rId90" Target="notesSlides/notesSlide7.xml" Type="http://schemas.openxmlformats.org/officeDocument/2006/relationships/notesSlide"/><Relationship Id="rId91" Target="notesSlides/notesSlide8.xml" Type="http://schemas.openxmlformats.org/officeDocument/2006/relationships/notesSlide"/><Relationship Id="rId92" Target="fonts/font92.fntdata" Type="http://schemas.openxmlformats.org/officeDocument/2006/relationships/font"/><Relationship Id="rId93" Target="notesSlides/notesSlide9.xml" Type="http://schemas.openxmlformats.org/officeDocument/2006/relationships/notesSlide"/><Relationship Id="rId94" Target="notesSlides/notesSlide10.xml" Type="http://schemas.openxmlformats.org/officeDocument/2006/relationships/notesSlide"/><Relationship Id="rId95" Target="notesSlides/notesSlide11.xml" Type="http://schemas.openxmlformats.org/officeDocument/2006/relationships/notesSlide"/><Relationship Id="rId96" Target="notesSlides/notesSlide12.xml" Type="http://schemas.openxmlformats.org/officeDocument/2006/relationships/notesSlide"/><Relationship Id="rId97" Target="notesSlides/notesSlide13.xml" Type="http://schemas.openxmlformats.org/officeDocument/2006/relationships/notesSlide"/><Relationship Id="rId98" Target="notesSlides/notesSlide14.xml" Type="http://schemas.openxmlformats.org/officeDocument/2006/relationships/notesSlide"/><Relationship Id="rId99" Target="notesSlides/notesSlide15.xml" Type="http://schemas.openxmlformats.org/officeDocument/2006/relationships/notesSlide"/></Relationships>
</file>

<file path=ppt/notesMasters/_rels/notesMaster1.xml.rels><?xml version="1.0" encoding="UTF-8" standalone="yes"?><Relationships xmlns="http://schemas.openxmlformats.org/package/2006/relationships"><Relationship Id="rId1" Target="../theme/theme2.xml" Type="http://schemas.openxmlformats.org/officeDocument/2006/relationships/theme"/></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lang="cs-CZ"/>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fld id="{B7268E1E-0E44-426D-905E-8AD9B19D2182}" type="datetimeFigureOut">
              <a:rPr lang="cs-CZ" smtClean="0"/>
              <a:t>1.7.2013</a:t>
            </a:fld>
            <a:endParaRPr lang="cs-CZ"/>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lang="cs-CZ"/>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cs-CZ"/>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lang="cs-CZ"/>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fld id="{871B2431-D351-4C6E-A3CF-9DFAC0E3E050}" type="slidenum">
              <a:rPr lang="cs-CZ" smtClean="0"/>
              <a:t>‹#›</a:t>
            </a:fld>
            <a:endParaRPr lang="cs-CZ"/>
          </a:p>
        </p:txBody>
      </p:sp>
    </p:spTree>
    <p:extLst>
      <p:ext uri="{BB962C8B-B14F-4D97-AF65-F5344CB8AC3E}">
        <p14:creationId xmlns:p14="http://schemas.microsoft.com/office/powerpoint/2010/main" val="17988891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1.xml" Type="http://schemas.openxmlformats.org/officeDocument/2006/relationships/slide"/></Relationships>
</file>

<file path=ppt/notesSlides/_rels/notesSlide10.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10.xml" Type="http://schemas.openxmlformats.org/officeDocument/2006/relationships/slide"/></Relationships>
</file>

<file path=ppt/notesSlides/_rels/notesSlide11.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11.xml" Type="http://schemas.openxmlformats.org/officeDocument/2006/relationships/slide"/></Relationships>
</file>

<file path=ppt/notesSlides/_rels/notesSlide12.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12.xml" Type="http://schemas.openxmlformats.org/officeDocument/2006/relationships/slide"/></Relationships>
</file>

<file path=ppt/notesSlides/_rels/notesSlide13.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13.xml" Type="http://schemas.openxmlformats.org/officeDocument/2006/relationships/slide"/></Relationships>
</file>

<file path=ppt/notesSlides/_rels/notesSlide14.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14.xml" Type="http://schemas.openxmlformats.org/officeDocument/2006/relationships/slide"/></Relationships>
</file>

<file path=ppt/notesSlides/_rels/notesSlide15.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15.xml" Type="http://schemas.openxmlformats.org/officeDocument/2006/relationships/slide"/></Relationships>
</file>

<file path=ppt/notesSlides/_rels/notesSlide16.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16.xml" Type="http://schemas.openxmlformats.org/officeDocument/2006/relationships/slide"/></Relationships>
</file>

<file path=ppt/notesSlides/_rels/notesSlide17.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17.xml" Type="http://schemas.openxmlformats.org/officeDocument/2006/relationships/slide"/></Relationships>
</file>

<file path=ppt/notesSlides/_rels/notesSlide18.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18.xml" Type="http://schemas.openxmlformats.org/officeDocument/2006/relationships/slide"/></Relationships>
</file>

<file path=ppt/notesSlides/_rels/notesSlide19.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19.xml" Type="http://schemas.openxmlformats.org/officeDocument/2006/relationships/slide"/></Relationships>
</file>

<file path=ppt/notesSlides/_rels/notesSlide2.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2.xml" Type="http://schemas.openxmlformats.org/officeDocument/2006/relationships/slide"/></Relationships>
</file>

<file path=ppt/notesSlides/_rels/notesSlide20.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20.xml" Type="http://schemas.openxmlformats.org/officeDocument/2006/relationships/slide"/></Relationships>
</file>

<file path=ppt/notesSlides/_rels/notesSlide21.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21.xml" Type="http://schemas.openxmlformats.org/officeDocument/2006/relationships/slide"/></Relationships>
</file>

<file path=ppt/notesSlides/_rels/notesSlide22.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22.xml" Type="http://schemas.openxmlformats.org/officeDocument/2006/relationships/slide"/></Relationships>
</file>

<file path=ppt/notesSlides/_rels/notesSlide23.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23.xml" Type="http://schemas.openxmlformats.org/officeDocument/2006/relationships/slide"/></Relationships>
</file>

<file path=ppt/notesSlides/_rels/notesSlide24.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24.xml" Type="http://schemas.openxmlformats.org/officeDocument/2006/relationships/slide"/></Relationships>
</file>

<file path=ppt/notesSlides/_rels/notesSlide25.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25.xml" Type="http://schemas.openxmlformats.org/officeDocument/2006/relationships/slide"/></Relationships>
</file>

<file path=ppt/notesSlides/_rels/notesSlide26.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26.xml" Type="http://schemas.openxmlformats.org/officeDocument/2006/relationships/slide"/></Relationships>
</file>

<file path=ppt/notesSlides/_rels/notesSlide27.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27.xml" Type="http://schemas.openxmlformats.org/officeDocument/2006/relationships/slide"/></Relationships>
</file>

<file path=ppt/notesSlides/_rels/notesSlide28.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28.xml" Type="http://schemas.openxmlformats.org/officeDocument/2006/relationships/slide"/></Relationships>
</file>

<file path=ppt/notesSlides/_rels/notesSlide29.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29.xml" Type="http://schemas.openxmlformats.org/officeDocument/2006/relationships/slide"/></Relationships>
</file>

<file path=ppt/notesSlides/_rels/notesSlide3.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3.xml" Type="http://schemas.openxmlformats.org/officeDocument/2006/relationships/slide"/></Relationships>
</file>

<file path=ppt/notesSlides/_rels/notesSlide30.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30.xml" Type="http://schemas.openxmlformats.org/officeDocument/2006/relationships/slide"/></Relationships>
</file>

<file path=ppt/notesSlides/_rels/notesSlide31.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31.xml" Type="http://schemas.openxmlformats.org/officeDocument/2006/relationships/slide"/></Relationships>
</file>

<file path=ppt/notesSlides/_rels/notesSlide32.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32.xml" Type="http://schemas.openxmlformats.org/officeDocument/2006/relationships/slide"/></Relationships>
</file>

<file path=ppt/notesSlides/_rels/notesSlide33.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33.xml" Type="http://schemas.openxmlformats.org/officeDocument/2006/relationships/slide"/></Relationships>
</file>

<file path=ppt/notesSlides/_rels/notesSlide34.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34.xml" Type="http://schemas.openxmlformats.org/officeDocument/2006/relationships/slide"/></Relationships>
</file>

<file path=ppt/notesSlides/_rels/notesSlide35.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35.xml" Type="http://schemas.openxmlformats.org/officeDocument/2006/relationships/slide"/></Relationships>
</file>

<file path=ppt/notesSlides/_rels/notesSlide36.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36.xml" Type="http://schemas.openxmlformats.org/officeDocument/2006/relationships/slide"/></Relationships>
</file>

<file path=ppt/notesSlides/_rels/notesSlide37.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37.xml" Type="http://schemas.openxmlformats.org/officeDocument/2006/relationships/slide"/></Relationships>
</file>

<file path=ppt/notesSlides/_rels/notesSlide38.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38.xml" Type="http://schemas.openxmlformats.org/officeDocument/2006/relationships/slide"/></Relationships>
</file>

<file path=ppt/notesSlides/_rels/notesSlide39.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39.xml" Type="http://schemas.openxmlformats.org/officeDocument/2006/relationships/slide"/></Relationships>
</file>

<file path=ppt/notesSlides/_rels/notesSlide4.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4.xml" Type="http://schemas.openxmlformats.org/officeDocument/2006/relationships/slide"/></Relationships>
</file>

<file path=ppt/notesSlides/_rels/notesSlide40.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40.xml" Type="http://schemas.openxmlformats.org/officeDocument/2006/relationships/slide"/></Relationships>
</file>

<file path=ppt/notesSlides/_rels/notesSlide41.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41.xml" Type="http://schemas.openxmlformats.org/officeDocument/2006/relationships/slide"/></Relationships>
</file>

<file path=ppt/notesSlides/_rels/notesSlide42.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42.xml" Type="http://schemas.openxmlformats.org/officeDocument/2006/relationships/slide"/></Relationships>
</file>

<file path=ppt/notesSlides/_rels/notesSlide43.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43.xml" Type="http://schemas.openxmlformats.org/officeDocument/2006/relationships/slide"/></Relationships>
</file>

<file path=ppt/notesSlides/_rels/notesSlide44.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44.xml" Type="http://schemas.openxmlformats.org/officeDocument/2006/relationships/slide"/></Relationships>
</file>

<file path=ppt/notesSlides/_rels/notesSlide45.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45.xml" Type="http://schemas.openxmlformats.org/officeDocument/2006/relationships/slide"/></Relationships>
</file>

<file path=ppt/notesSlides/_rels/notesSlide46.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46.xml" Type="http://schemas.openxmlformats.org/officeDocument/2006/relationships/slide"/></Relationships>
</file>

<file path=ppt/notesSlides/_rels/notesSlide47.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47.xml" Type="http://schemas.openxmlformats.org/officeDocument/2006/relationships/slide"/></Relationships>
</file>

<file path=ppt/notesSlides/_rels/notesSlide48.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48.xml" Type="http://schemas.openxmlformats.org/officeDocument/2006/relationships/slide"/></Relationships>
</file>

<file path=ppt/notesSlides/_rels/notesSlide49.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49.xml" Type="http://schemas.openxmlformats.org/officeDocument/2006/relationships/slide"/></Relationships>
</file>

<file path=ppt/notesSlides/_rels/notesSlide5.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5.xml" Type="http://schemas.openxmlformats.org/officeDocument/2006/relationships/slide"/></Relationships>
</file>

<file path=ppt/notesSlides/_rels/notesSlide50.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50.xml" Type="http://schemas.openxmlformats.org/officeDocument/2006/relationships/slide"/></Relationships>
</file>

<file path=ppt/notesSlides/_rels/notesSlide51.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51.xml" Type="http://schemas.openxmlformats.org/officeDocument/2006/relationships/slide"/></Relationships>
</file>

<file path=ppt/notesSlides/_rels/notesSlide52.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52.xml" Type="http://schemas.openxmlformats.org/officeDocument/2006/relationships/slide"/></Relationships>
</file>

<file path=ppt/notesSlides/_rels/notesSlide53.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53.xml" Type="http://schemas.openxmlformats.org/officeDocument/2006/relationships/slide"/></Relationships>
</file>

<file path=ppt/notesSlides/_rels/notesSlide54.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54.xml" Type="http://schemas.openxmlformats.org/officeDocument/2006/relationships/slide"/></Relationships>
</file>

<file path=ppt/notesSlides/_rels/notesSlide55.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55.xml" Type="http://schemas.openxmlformats.org/officeDocument/2006/relationships/slide"/></Relationships>
</file>

<file path=ppt/notesSlides/_rels/notesSlide56.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56.xml" Type="http://schemas.openxmlformats.org/officeDocument/2006/relationships/slide"/></Relationships>
</file>

<file path=ppt/notesSlides/_rels/notesSlide57.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57.xml" Type="http://schemas.openxmlformats.org/officeDocument/2006/relationships/slide"/></Relationships>
</file>

<file path=ppt/notesSlides/_rels/notesSlide58.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58.xml" Type="http://schemas.openxmlformats.org/officeDocument/2006/relationships/slide"/></Relationships>
</file>

<file path=ppt/notesSlides/_rels/notesSlide59.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59.xml" Type="http://schemas.openxmlformats.org/officeDocument/2006/relationships/slide"/></Relationships>
</file>

<file path=ppt/notesSlides/_rels/notesSlide6.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6.xml" Type="http://schemas.openxmlformats.org/officeDocument/2006/relationships/slide"/></Relationships>
</file>

<file path=ppt/notesSlides/_rels/notesSlide60.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60.xml" Type="http://schemas.openxmlformats.org/officeDocument/2006/relationships/slide"/></Relationships>
</file>

<file path=ppt/notesSlides/_rels/notesSlide61.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61.xml" Type="http://schemas.openxmlformats.org/officeDocument/2006/relationships/slide"/></Relationships>
</file>

<file path=ppt/notesSlides/_rels/notesSlide62.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62.xml" Type="http://schemas.openxmlformats.org/officeDocument/2006/relationships/slide"/></Relationships>
</file>

<file path=ppt/notesSlides/_rels/notesSlide63.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63.xml" Type="http://schemas.openxmlformats.org/officeDocument/2006/relationships/slide"/></Relationships>
</file>

<file path=ppt/notesSlides/_rels/notesSlide64.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64.xml" Type="http://schemas.openxmlformats.org/officeDocument/2006/relationships/slide"/></Relationships>
</file>

<file path=ppt/notesSlides/_rels/notesSlide65.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65.xml" Type="http://schemas.openxmlformats.org/officeDocument/2006/relationships/slide"/></Relationships>
</file>

<file path=ppt/notesSlides/_rels/notesSlide66.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66.xml" Type="http://schemas.openxmlformats.org/officeDocument/2006/relationships/slide"/></Relationships>
</file>

<file path=ppt/notesSlides/_rels/notesSlide67.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67.xml" Type="http://schemas.openxmlformats.org/officeDocument/2006/relationships/slide"/></Relationships>
</file>

<file path=ppt/notesSlides/_rels/notesSlide68.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68.xml" Type="http://schemas.openxmlformats.org/officeDocument/2006/relationships/slide"/></Relationships>
</file>

<file path=ppt/notesSlides/_rels/notesSlide7.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7.xml" Type="http://schemas.openxmlformats.org/officeDocument/2006/relationships/slide"/></Relationships>
</file>

<file path=ppt/notesSlides/_rels/notesSlide8.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8.xml" Type="http://schemas.openxmlformats.org/officeDocument/2006/relationships/slide"/></Relationships>
</file>

<file path=ppt/notesSlides/_rels/notesSlide9.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9.xml" Type="http://schemas.openxmlformats.org/officeDocument/2006/relationships/slide"/></Relationships>
</file>

<file path=ppt/notesSlides/notesSlide1.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NOTE</a:t>
            </a:r>
          </a:p>
          <a:p>
            <a:r>
              <a:rPr lang="en-US"/>
              <a:t>Log in to WalkingWise.com and refer to the Implementation Toolkit for classroom teaching tips.</a:t>
            </a:r>
          </a:p>
          <a:p>
            <a:r>
              <a:rPr lang="en-US"/>
              <a:t/>
            </a:r>
          </a:p>
          <a:p>
            <a:r>
              <a:rPr lang="en-US"/>
              <a:t>Most importantly: </a:t>
            </a:r>
          </a:p>
          <a:p>
            <a:r>
              <a:rPr lang="en-US"/>
              <a:t>DEFINE SCHOOL POLICY</a:t>
            </a:r>
          </a:p>
          <a:p>
            <a:r>
              <a:rPr lang="en-US"/>
              <a:t>Establish a sexual exploitation reporting protocol with a trauma-informed response. The Walking Wise Implementation Toolkit provides a sample protocol.</a:t>
            </a:r>
          </a:p>
          <a:p>
            <a:r>
              <a:rPr lang="en-US"/>
              <a:t/>
            </a:r>
          </a:p>
          <a:p>
            <a:r>
              <a:rPr lang="en-US"/>
              <a:t>AGE &amp; AUDIENCE </a:t>
            </a:r>
          </a:p>
          <a:p>
            <a:r>
              <a:rPr lang="en-US"/>
              <a:t>This presentation can be edited by following the procedures on page 3 to align with your school policies, specific age groups, and the involvement of at-risk audiences.</a:t>
            </a:r>
          </a:p>
          <a:p>
            <a:r>
              <a:rPr lang="en-US"/>
              <a:t/>
            </a:r>
          </a:p>
          <a:p>
            <a:r>
              <a:rPr lang="en-US"/>
              <a:t>SUPPORT PROCEDURE</a:t>
            </a:r>
          </a:p>
          <a:p>
            <a:r>
              <a:rPr lang="en-US"/>
              <a:t>Provide your students with guidance on how to access immediate help or arrange a private meeting with a social worker, counselor, nurse, school resource officer, or another trustworthy staff member to report concerns about themselves or a peer.</a:t>
            </a:r>
          </a:p>
          <a:p>
            <a:r>
              <a:rPr lang="en-US"/>
              <a:t/>
            </a:r>
          </a:p>
          <a:p>
            <a:r>
              <a:rPr lang="en-US"/>
              <a:t>SECOND SAFE ADULT	</a:t>
            </a:r>
          </a:p>
          <a:p>
            <a:r>
              <a:rPr lang="en-US"/>
              <a:t>Ensure a second trustworthy adult, such as a teacher, is present in the learning setting to observe student reactions and identify those who may benefit from a follow-up meeting. This person should remain focused and free from other duties during the presentation.</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notesSlides/notesSlide10.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
            </a:r>
            <a:endParaRPr lang="en-US" smtClean="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notesSlides/notesSlide11.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Researchers study how repeated exposure to different types of media can affect the brain and behavior. </a:t>
            </a:r>
          </a:p>
          <a:p>
            <a:r>
              <a:rPr lang="en-US"/>
              <a:t/>
            </a:r>
          </a:p>
          <a:p>
            <a:r>
              <a:rPr lang="en-US"/>
              <a:t>Today, we will learn what science says about how habits form and how repeated exposure to pornography can affect the brain, habits, and behavior.</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notesSlides/notesSlide12.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This 3-minute Walking Wise animated video series teaches how sexual predators use manipulation, intimidation, and coercion to exploit young people. </a:t>
            </a:r>
          </a:p>
          <a:p>
            <a:r>
              <a:rPr lang="en-US"/>
              <a:t/>
            </a:r>
          </a:p>
          <a:p>
            <a:r>
              <a:rPr lang="en-US"/>
              <a:t>NOTE</a:t>
            </a:r>
          </a:p>
          <a:p>
            <a:r>
              <a:rPr lang="en-US"/>
              <a:t>Log in to Walking Wise.com to watch the three-minute animated video with audiences.</a:t>
            </a:r>
          </a:p>
          <a:p>
            <a:r>
              <a:rPr lang="en-US"/>
              <a:t/>
            </a:r>
          </a:p>
          <a:p>
            <a:r>
              <a:rPr lang="en-US"/>
              <a:t>Is animation appropriate for teens?</a:t>
            </a:r>
          </a:p>
          <a:p>
            <a:r>
              <a:rPr lang="en-US"/>
              <a:t>Yes, even businesses worldwide use explainer-style animation as a training tool for their employees. </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notesSlides/notesSlide13.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NOTE TO PRESENTER</a:t>
            </a:r>
          </a:p>
          <a:p>
            <a:r>
              <a:rPr lang="en-US"/>
              <a:t>CommonSense Media research revealed that "45% of teen respondents agreed that online pornography provides helpful information about sex, and about 1 in 4 teens said pornography accurately shows the way most people have sex."[2]</a:t>
            </a:r>
          </a:p>
          <a:p>
            <a:r>
              <a:rPr lang="en-US"/>
              <a:t/>
            </a:r>
          </a:p>
          <a:p>
            <a:r>
              <a:rPr lang="en-US"/>
              <a:t>Source</a:t>
            </a:r>
          </a:p>
          <a:p>
            <a:r>
              <a:rPr lang="en-US"/>
              <a:t>1. Josh McDowell Ministry (2016). The Porn Phenomenon: The Impact of Pornography in the Digital Age. Barna.com. Retrieved July 21, 2024, from https://www.barna.com/the-porn-phenomenon/</a:t>
            </a:r>
          </a:p>
          <a:p>
            <a:r>
              <a:rPr lang="en-US"/>
              <a:t/>
            </a:r>
          </a:p>
          <a:p>
            <a:r>
              <a:rPr lang="en-US"/>
              <a:t>2. Robb, M.B., &amp; Mann, S. (2023). Teens and pornography. San Francisco, CA: Common Sense, p. 6. CommonSenseMedia.org. Retrieved June 19, 2024, from https://www.commonsensemedia.org/sites/default/files/research/report/2022-teens-and-pornography-final-web.pdf</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notesSlides/notesSlide14.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endParaRPr lang="en-US" smtClean="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notesSlides/notesSlide15.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
            </a:r>
            <a:endParaRPr lang="en-US" smtClean="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notesSlides/notesSlide16.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
            </a:r>
            <a:endParaRPr lang="en-US" smtClean="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notesSlides/notesSlide17.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
            </a:r>
            <a:endParaRPr lang="en-US" smtClean="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notesSlides/notesSlide18.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
            </a:r>
            <a:endParaRPr lang="en-US" smtClean="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notesSlides/notesSlide19.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
            </a:r>
            <a:endParaRPr lang="en-US" smtClean="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notesSlides/notesSlide2.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
            </a:r>
            <a:endParaRPr lang="en-US" smtClean="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notesSlides/notesSlide20.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
            </a:r>
            <a:endParaRPr lang="en-US" smtClean="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notesSlides/notesSlide21.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
            </a:r>
            <a:endParaRPr lang="en-US" smtClean="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notesSlides/notesSlide22.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
            </a:r>
            <a:endParaRPr lang="en-US" smtClean="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notesSlides/notesSlide23.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
            </a:r>
            <a:endParaRPr lang="en-US" smtClean="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notesSlides/notesSlide24.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
            </a:r>
            <a:endParaRPr lang="en-US" smtClean="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notesSlides/notesSlide25.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
            </a:r>
            <a:endParaRPr lang="en-US" smtClean="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notesSlides/notesSlide26.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Many behaviors begin as habits. A habit means doing something repeatedly until it becomes automatic. </a:t>
            </a:r>
          </a:p>
          <a:p>
            <a:r>
              <a:rPr lang="en-US"/>
              <a:t/>
            </a:r>
          </a:p>
          <a:p>
            <a:r>
              <a:rPr lang="en-US"/>
              <a:t>In some situations, habits can grow stronger and eventually turn into addictions, which means it becomes very difficult to stop the behavior.</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notesSlides/notesSlide27.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
            </a:r>
            <a:endParaRPr lang="en-US" smtClean="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notesSlides/notesSlide28.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Young brains are still developing. That means they learn quickly from repeated experiences. </a:t>
            </a:r>
          </a:p>
          <a:p>
            <a:r>
              <a:rPr lang="en-US"/>
              <a:t/>
            </a:r>
          </a:p>
          <a:p>
            <a:r>
              <a:rPr lang="en-US"/>
              <a:t>This ability helps young people learn new skills, but it also means repeated exposure to harmful content can influence habits more easily.</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notesSlides/notesSlide29.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NEUROPLASTICITY</a:t>
            </a:r>
          </a:p>
          <a:p>
            <a:r>
              <a:rPr lang="en-US"/>
              <a:t>The brain changes in response to life experiences. Because young brains are in the crucial stages of development, they are more malleable or “plastic.” This increases the risk of addiction because the young brain is highly receptive to repeated exposure to addictive substances.(1)</a:t>
            </a:r>
          </a:p>
          <a:p>
            <a:r>
              <a:rPr lang="en-US"/>
              <a:t/>
            </a:r>
          </a:p>
          <a:p>
            <a:r>
              <a:rPr lang="en-US"/>
              <a:t>PREFRONTAL CORTEX</a:t>
            </a:r>
          </a:p>
          <a:p>
            <a:r>
              <a:rPr lang="en-US"/>
              <a:t>The prefrontal cortex is responsible for decision-making and impulse control. It continues to develop throughout adolescence and into early adulthood until approximately age 25. This prolonged development can make teenagers less equipped to make rational decisions and resist impulsive behavior, further increasing their vulnerability to addiction.(2)</a:t>
            </a:r>
          </a:p>
          <a:p>
            <a:r>
              <a:rPr lang="en-US"/>
              <a:t/>
            </a:r>
          </a:p>
          <a:p>
            <a:r>
              <a:rPr lang="en-US"/>
              <a:t>Source</a:t>
            </a:r>
          </a:p>
          <a:p>
            <a:r>
              <a:rPr lang="en-US"/>
              <a:t>1. Wilson, G. (2014). Your Brain On Porn: Internet Pornography and the Emerging Science of Addiction (1st ed.). Commonwealth Publishing. https://www.dirzon.com/file/telegram/somali%20educational%20books/Your_Brain_on_Porn_Internet_Pornography_and_the_Emerging_Science.pdf</a:t>
            </a:r>
          </a:p>
          <a:p>
            <a:r>
              <a:rPr lang="en-US"/>
              <a:t/>
            </a:r>
          </a:p>
          <a:p>
            <a:r>
              <a:rPr lang="en-US"/>
              <a:t>2.  Casey, B., Jones, R. M., &amp; Somerville, L. H. (2011). Braking and Accelerating of the Adolescent Brain. Journal of Research on Adolescence: The Official Journal of the Society for Research on Adolescence, 21(1), 21–33. https://doi.org/10.1111/j.1532-7795.2010.00712.x</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notesSlides/notesSlide3.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NOTE TO PRESENTER</a:t>
            </a:r>
          </a:p>
          <a:p>
            <a:r>
              <a:rPr lang="en-US"/>
              <a:t>The presenter is welcome to customize this Walking Wise presentation according to the instructions provided on this page.  </a:t>
            </a:r>
          </a:p>
          <a:p>
            <a:r>
              <a:rPr lang="en-US"/>
              <a:t/>
            </a:r>
          </a:p>
          <a:p>
            <a:r>
              <a:rPr lang="en-US"/>
              <a:t>For revision requests, please email us at: support@WalkingWise.com.</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notesSlides/notesSlide30.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NEUROPLASTICITY</a:t>
            </a:r>
          </a:p>
          <a:p>
            <a:r>
              <a:rPr lang="en-US"/>
              <a:t>The brain changes in response to life experiences. Because young brains are in the crucial stages of development, they are more malleable or “plastic.” This increases the risk of addiction because the young brain is highly receptive to repeated exposure to addictive substances.(1)</a:t>
            </a:r>
          </a:p>
          <a:p>
            <a:r>
              <a:rPr lang="en-US"/>
              <a:t/>
            </a:r>
          </a:p>
          <a:p>
            <a:r>
              <a:rPr lang="en-US"/>
              <a:t>PREFRONTAL CORTEX</a:t>
            </a:r>
          </a:p>
          <a:p>
            <a:r>
              <a:rPr lang="en-US"/>
              <a:t>The prefrontal cortex is responsible for decision-making and impulse control. It continues to develop throughout adolescence and into early adulthood until approximately age 25. This prolonged development can make teenagers less equipped to make rational decisions and resist impulsive behavior, further increasing their vulnerability to addiction.(2)</a:t>
            </a:r>
          </a:p>
          <a:p>
            <a:r>
              <a:rPr lang="en-US"/>
              <a:t/>
            </a:r>
          </a:p>
          <a:p>
            <a:r>
              <a:rPr lang="en-US"/>
              <a:t>Source</a:t>
            </a:r>
          </a:p>
          <a:p>
            <a:r>
              <a:rPr lang="en-US"/>
              <a:t>1. Wilson, G. (2014). Your Brain On Porn: Internet Pornography and the Emerging Science of Addiction (1st ed.). Commonwealth Publishing. https://www.dirzon.com/file/telegram/somali%20educational%20books/Your_Brain_on_Porn_Internet_Pornography_and_the_Emerging_Science.pdf</a:t>
            </a:r>
          </a:p>
          <a:p>
            <a:r>
              <a:rPr lang="en-US"/>
              <a:t/>
            </a:r>
          </a:p>
          <a:p>
            <a:r>
              <a:rPr lang="en-US"/>
              <a:t>2.  Casey, B., Jones, R. M., &amp; Somerville, L. H. (2011). Braking and Accelerating of the Adolescent Brain. Journal of Research on Adolescence: The Official Journal of the Society for Research on Adolescence, 21(1), 21–33. https://doi.org/10.1111/j.1532-7795.2010.00712.x</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notesSlides/notesSlide31.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NOTE TO PRESENTER</a:t>
            </a:r>
          </a:p>
          <a:p>
            <a:r>
              <a:rPr lang="en-US"/>
              <a:t/>
            </a:r>
          </a:p>
          <a:p>
            <a:r>
              <a:rPr lang="en-US"/>
              <a:t>Common Sense Media reported in 2023 that 73% of teens have viewed pornography:</a:t>
            </a:r>
          </a:p>
          <a:p>
            <a:r>
              <a:rPr lang="en-US"/>
              <a:t>15% of kids 10 yr. or younger</a:t>
            </a:r>
          </a:p>
          <a:p>
            <a:r>
              <a:rPr lang="en-US"/>
              <a:t>54% of youth 13 yr. or younger</a:t>
            </a:r>
          </a:p>
          <a:p>
            <a:r>
              <a:rPr lang="en-US"/>
              <a:t>73% of teens 17 or younger</a:t>
            </a:r>
          </a:p>
          <a:p>
            <a:r>
              <a:rPr lang="en-US"/>
              <a:t/>
            </a:r>
          </a:p>
          <a:p>
            <a:r>
              <a:rPr lang="en-US"/>
              <a:t>Furthermore, 41% of teens reported viewing pornography during the school day. Of these, 31% had watched pornography while attending school in person, and 44% of those teens viewed porn on school-owned devices. </a:t>
            </a:r>
          </a:p>
          <a:p>
            <a:r>
              <a:rPr lang="en-US"/>
              <a:t/>
            </a:r>
          </a:p>
          <a:p>
            <a:r>
              <a:rPr lang="en-US"/>
              <a:t>Source</a:t>
            </a:r>
          </a:p>
          <a:p>
            <a:r>
              <a:rPr lang="en-US"/>
              <a:t>Robb, M.B., &amp; Mann, S. (2023). Teens and pornography. San Francisco, CA: Common Sense, p. 5. Retrieved November 26, 2024, from https://www.commonsensemedia.org/sites/default/files/research/report/2022-teens-and-pornography-final-web.pdf</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notesSlides/notesSlide32.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Many young people see pornography accidentally online, which is why online safety education is important.</a:t>
            </a:r>
            <a:endParaRPr lang="en-US" smtClean="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notesSlides/notesSlide33.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Source</a:t>
            </a:r>
          </a:p>
          <a:p>
            <a:r>
              <a:rPr lang="en-US"/>
              <a:t>Robb, M.B., &amp; Mann, S. (2023). Teens and pornography. San Francisco, CA: Common Sense, p. 5. Retrieved November 26, 2024, from https://www.commonsensemedia.org/sites/default/files/research/report/2022-teens-and-pornography-final-web.pdf</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notesSlides/notesSlide34.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
            </a:r>
            <a:endParaRPr lang="en-US" smtClean="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notesSlides/notesSlide35.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This discussion is centered around business incentives, rather than morality: </a:t>
            </a:r>
          </a:p>
          <a:p>
            <a:r>
              <a:rPr lang="en-US"/>
              <a:t/>
            </a:r>
          </a:p>
          <a:p>
            <a:r>
              <a:rPr lang="en-US"/>
              <a:t>Some websites or companies try to build lifelong customers, just like video game companies or social media platforms. The concern is that pornography can create harm for the people who view it. </a:t>
            </a:r>
          </a:p>
          <a:p>
            <a:r>
              <a:rPr lang="en-US"/>
              <a:t/>
            </a:r>
          </a:p>
          <a:p>
            <a:r>
              <a:rPr lang="en-US"/>
              <a:t/>
            </a:r>
          </a:p>
          <a:p>
            <a:r>
              <a:rPr lang="en-US"/>
              <a:t>Source</a:t>
            </a:r>
          </a:p>
          <a:p>
            <a:r>
              <a:rPr lang="en-US"/>
              <a:t>Wilkinson Jr., Kevin L. (2024, July 4). The Breeding of Wolves: Understanding the Escalation</a:t>
            </a:r>
          </a:p>
          <a:p>
            <a:r>
              <a:rPr lang="en-US"/>
              <a:t>Continuum &amp; Escalation Dynamics of Contemporary Sex Trafficking. DigitalCommons.liberity.edu.</a:t>
            </a:r>
          </a:p>
          <a:p>
            <a:r>
              <a:rPr lang="en-US"/>
              <a:t>Retrieved July 31, 2024, from https://digitalcommons.liberty.edu/doctoral/4600/</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notesSlides/notesSlide36.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This discussion is centered around business incentives, rather than morality: </a:t>
            </a:r>
          </a:p>
          <a:p>
            <a:r>
              <a:rPr lang="en-US"/>
              <a:t/>
            </a:r>
          </a:p>
          <a:p>
            <a:r>
              <a:rPr lang="en-US"/>
              <a:t>Some websites or companies try to build lifelong customers, just like video game companies or social media platforms. The concern is that pornography can create harm for the people who view it. </a:t>
            </a:r>
          </a:p>
          <a:p>
            <a:r>
              <a:rPr lang="en-US"/>
              <a:t/>
            </a:r>
          </a:p>
          <a:p>
            <a:r>
              <a:rPr lang="en-US"/>
              <a:t/>
            </a:r>
          </a:p>
          <a:p>
            <a:r>
              <a:rPr lang="en-US"/>
              <a:t>Source</a:t>
            </a:r>
          </a:p>
          <a:p>
            <a:r>
              <a:rPr lang="en-US"/>
              <a:t>Wilkinson Jr., Kevin L. (2024, July 4). The Breeding of Wolves: Understanding the Escalation</a:t>
            </a:r>
          </a:p>
          <a:p>
            <a:r>
              <a:rPr lang="en-US"/>
              <a:t>Continuum &amp; Escalation Dynamics of Contemporary Sex Trafficking. DigitalCommons.liberity.edu.</a:t>
            </a:r>
          </a:p>
          <a:p>
            <a:r>
              <a:rPr lang="en-US"/>
              <a:t>Retrieved July 31, 2024, from https://digitalcommons.liberty.edu/doctoral/4600/</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notesSlides/notesSlide37.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This discussion is centered around business incentives, rather than morality: </a:t>
            </a:r>
          </a:p>
          <a:p>
            <a:r>
              <a:rPr lang="en-US"/>
              <a:t/>
            </a:r>
          </a:p>
          <a:p>
            <a:r>
              <a:rPr lang="en-US"/>
              <a:t>Some websites or companies try to build lifelong customers, just like video game companies or social media platforms. The concern is that pornography can create harm for the people who view it. </a:t>
            </a:r>
          </a:p>
          <a:p>
            <a:r>
              <a:rPr lang="en-US"/>
              <a:t/>
            </a:r>
          </a:p>
          <a:p>
            <a:r>
              <a:rPr lang="en-US"/>
              <a:t/>
            </a:r>
          </a:p>
          <a:p>
            <a:r>
              <a:rPr lang="en-US"/>
              <a:t>Source</a:t>
            </a:r>
          </a:p>
          <a:p>
            <a:r>
              <a:rPr lang="en-US"/>
              <a:t>Wilkinson Jr., Kevin L. (2024, July 4). The Breeding of Wolves: Understanding the Escalation</a:t>
            </a:r>
          </a:p>
          <a:p>
            <a:r>
              <a:rPr lang="en-US"/>
              <a:t>Continuum &amp; Escalation Dynamics of Contemporary Sex Trafficking. DigitalCommons.liberity.edu.</a:t>
            </a:r>
          </a:p>
          <a:p>
            <a:r>
              <a:rPr lang="en-US"/>
              <a:t>Retrieved July 31, 2024, from https://digitalcommons.liberty.edu/doctoral/4600/</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notesSlides/notesSlide38.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Between 2016 and 2019, 16 states passed resolutions declaring pornography a public health crisis. These states aimed to address concerns about the potential societal and individual harms associated with pornography.</a:t>
            </a:r>
          </a:p>
          <a:p>
            <a:r>
              <a:rPr lang="en-US"/>
              <a:t/>
            </a:r>
          </a:p>
          <a:p>
            <a:r>
              <a:rPr lang="en-US"/>
              <a:t>Source</a:t>
            </a:r>
          </a:p>
          <a:p>
            <a:r>
              <a:rPr lang="en-US"/>
              <a:t>Utah State Legislature (2016). Concurrent Resolution on the Public Health Crisis S.C.R.9. Le.Utah.gov. Retrieved February 25, 2024, from </a:t>
            </a:r>
          </a:p>
          <a:p>
            <a:r>
              <a:rPr lang="en-US"/>
              <a:t>https://le.utah.gov/~2016/bills/static/SCR009.html</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notesSlides/notesSlide39.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
            </a:r>
            <a:endParaRPr lang="en-US" smtClean="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notesSlides/notesSlide4.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NOTE TO PRESENTER </a:t>
            </a:r>
          </a:p>
          <a:p>
            <a:r>
              <a:rPr lang="en-US"/>
              <a:t>Trauma-Informed Delivery Guidelines</a:t>
            </a:r>
          </a:p>
          <a:p>
            <a:r>
              <a:rPr lang="en-US"/>
              <a:t/>
            </a:r>
          </a:p>
          <a:p>
            <a:r>
              <a:rPr lang="en-US"/>
              <a:t>To support a safe and effective learning environment, please follow these guidelines:</a:t>
            </a:r>
          </a:p>
          <a:p>
            <a:r>
              <a:rPr lang="en-US"/>
              <a:t/>
            </a:r>
          </a:p>
          <a:p>
            <a:r>
              <a:rPr lang="en-US"/>
              <a:t>• Present the information in a calm, matter-of-fact way and avoid sensational or alarming language.</a:t>
            </a:r>
          </a:p>
          <a:p>
            <a:r>
              <a:rPr lang="en-US"/>
              <a:t/>
            </a:r>
          </a:p>
          <a:p>
            <a:r>
              <a:rPr lang="en-US"/>
              <a:t>• Avoid graphic details. Focus on helping students understand behaviors, risk, and ways to stay safe.</a:t>
            </a:r>
          </a:p>
          <a:p>
            <a:r>
              <a:rPr lang="en-US"/>
              <a:t/>
            </a:r>
          </a:p>
          <a:p>
            <a:r>
              <a:rPr lang="en-US"/>
              <a:t>• Never blame victims. Responsibility always belongs to the person who caused harm.</a:t>
            </a:r>
          </a:p>
          <a:p>
            <a:r>
              <a:rPr lang="en-US"/>
              <a:t/>
            </a:r>
          </a:p>
          <a:p>
            <a:r>
              <a:rPr lang="en-US"/>
              <a:t>• Maintain a steady, composed tone. Students often mirror the presenter's emotional cues.</a:t>
            </a:r>
          </a:p>
          <a:p>
            <a:r>
              <a:rPr lang="en-US"/>
              <a:t/>
            </a:r>
          </a:p>
          <a:p>
            <a:r>
              <a:rPr lang="en-US"/>
              <a:t>• Do not ask students to share personal experiences or disclosures.</a:t>
            </a:r>
          </a:p>
          <a:p>
            <a:r>
              <a:rPr lang="en-US"/>
              <a:t/>
            </a:r>
          </a:p>
          <a:p>
            <a:r>
              <a:rPr lang="en-US"/>
              <a:t>• If students laugh or react awkwardly, respond neutrally and gently redirect the focus.</a:t>
            </a:r>
          </a:p>
          <a:p>
            <a:r>
              <a:rPr lang="en-US"/>
              <a:t/>
            </a:r>
          </a:p>
          <a:p>
            <a:r>
              <a:rPr lang="en-US"/>
              <a:t>• Pair all risk information with needed resources, practical solutions, and support options.</a:t>
            </a:r>
          </a:p>
          <a:p>
            <a:r>
              <a:rPr lang="en-US"/>
              <a:t/>
            </a:r>
          </a:p>
          <a:p>
            <a:r>
              <a:rPr lang="en-US"/>
              <a:t>• Reinforce that students are not alone and that trustworthy adults are available to help.</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notesSlides/notesSlide40.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
            </a:r>
            <a:endParaRPr lang="en-US" smtClean="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notesSlides/notesSlide41.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
            </a:r>
            <a:endParaRPr lang="en-US" smtClean="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notesSlides/notesSlide42.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endParaRPr lang="en-US" smtClean="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notesSlides/notesSlide43.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These changes do not happen to everyone. </a:t>
            </a:r>
          </a:p>
          <a:p>
            <a:r>
              <a:rPr lang="en-US"/>
              <a:t/>
            </a:r>
          </a:p>
          <a:p>
            <a:r>
              <a:rPr lang="en-US"/>
              <a:t>However, researchers have observed that repeated exposure to harmful online content can sometimes affect mood, focus, or relationships. </a:t>
            </a:r>
          </a:p>
          <a:p>
            <a:r>
              <a:rPr lang="en-US"/>
              <a:t/>
            </a:r>
          </a:p>
          <a:p>
            <a:r>
              <a:rPr lang="en-US"/>
              <a:t>These signs can also occur with other unhealthy habits.</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notesSlides/notesSlide44.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endParaRPr lang="en-US" smtClean="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notesSlides/notesSlide45.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endParaRPr lang="en-US" smtClean="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notesSlides/notesSlide46.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
            </a:r>
            <a:endParaRPr lang="en-US" smtClean="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notesSlides/notesSlide47.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Not everyone involved in pornography participates willingly. </a:t>
            </a:r>
          </a:p>
          <a:p>
            <a:r>
              <a:rPr lang="en-US"/>
              <a:t/>
            </a:r>
          </a:p>
          <a:p>
            <a:r>
              <a:rPr lang="en-US"/>
              <a:t>In some cases, people are pressured, tricked, or threatened. This is why understanding exploitation is important for safety education.</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notesSlides/notesSlide48.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Not everyone involved in pornography participates willingly. </a:t>
            </a:r>
          </a:p>
          <a:p>
            <a:r>
              <a:rPr lang="en-US"/>
              <a:t/>
            </a:r>
          </a:p>
          <a:p>
            <a:r>
              <a:rPr lang="en-US"/>
              <a:t>In some cases, people are pressured, tricked, or threatened. This is why understanding exploitation is important for safety education.</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notesSlides/notesSlide49.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Not everyone involved in pornography participates willingly. </a:t>
            </a:r>
          </a:p>
          <a:p>
            <a:r>
              <a:rPr lang="en-US"/>
              <a:t/>
            </a:r>
          </a:p>
          <a:p>
            <a:r>
              <a:rPr lang="en-US"/>
              <a:t>In some cases, people are pressured, tricked, or threatened. This is why understanding exploitation is important for safety education.</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notesSlides/notesSlide5.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In this presentation, we'll discuss statistics, but it's important to note that while statistics provide valuable insights into an issue, they cannot be relied upon entirely. </a:t>
            </a:r>
          </a:p>
          <a:p>
            <a:r>
              <a:rPr lang="en-US"/>
              <a:t/>
            </a:r>
          </a:p>
          <a:p>
            <a:r>
              <a:rPr lang="en-US"/>
              <a:t>Here are a few reasons:</a:t>
            </a:r>
          </a:p>
          <a:p>
            <a:r>
              <a:rPr lang="en-US"/>
              <a:t/>
            </a:r>
          </a:p>
          <a:p>
            <a:r>
              <a:rPr lang="en-US"/>
              <a:t>UNREPORTED</a:t>
            </a:r>
          </a:p>
          <a:p>
            <a:r>
              <a:rPr lang="en-US"/>
              <a:t>Victims often do not report the crimes committed against them due to fear, shame, retaliation, or manipulation. Also, many don’t realize that what is happening to them is a crime.</a:t>
            </a:r>
          </a:p>
          <a:p>
            <a:r>
              <a:rPr lang="en-US"/>
              <a:t/>
            </a:r>
          </a:p>
          <a:p>
            <a:r>
              <a:rPr lang="en-US"/>
              <a:t>INCONSISTENT COLLECTION</a:t>
            </a:r>
          </a:p>
          <a:p>
            <a:r>
              <a:rPr lang="en-US"/>
              <a:t>Areas may define sexual crimes in various ways or use different methods to collect data, making it hard to compare information.</a:t>
            </a:r>
          </a:p>
          <a:p>
            <a:r>
              <a:rPr lang="en-US"/>
              <a:t/>
            </a:r>
          </a:p>
          <a:p>
            <a:r>
              <a:rPr lang="en-US"/>
              <a:t>FOCUS GROUPS</a:t>
            </a:r>
          </a:p>
          <a:p>
            <a:r>
              <a:rPr lang="en-US"/>
              <a:t>Small or specific focus groups participating in a study or survey may not accurately reflect the diversity or experiences of the broader population.  </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notesSlides/notesSlide50.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As far back as 2010, a study by Dr. Gail Dines revealed that 88% of pornography featured graphic displays of aggression and violence against women.</a:t>
            </a:r>
          </a:p>
          <a:p>
            <a:r>
              <a:rPr lang="en-US"/>
              <a:t/>
            </a:r>
          </a:p>
          <a:p>
            <a:r>
              <a:rPr lang="en-US"/>
              <a:t>Source: </a:t>
            </a:r>
          </a:p>
          <a:p>
            <a:r>
              <a:rPr lang="en-US"/>
              <a:t>Dr. Gail Dines (n.d.). The Porn Crisis. CultureReframed.org. Retrieved February 25, 2024, from https://culturereframed.org/the-crisis/</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notesSlides/notesSlide51.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endParaRPr lang="en-US" smtClean="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notesSlides/notesSlide52.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Many experts say pornography often shows unhealthy or unrealistic behavior, which can negatively affect how people think about relationships.</a:t>
            </a:r>
          </a:p>
          <a:p>
            <a:r>
              <a:rPr lang="en-US"/>
              <a:t/>
            </a:r>
          </a:p>
          <a:p>
            <a:r>
              <a:rPr lang="en-US"/>
              <a:t/>
            </a:r>
          </a:p>
          <a:p>
            <a:r>
              <a:rPr lang="en-US"/>
              <a:t>Source: </a:t>
            </a:r>
          </a:p>
          <a:p>
            <a:r>
              <a:rPr lang="en-US"/>
              <a:t>Dr. Gail Dines (n.d.). The Porn Crisis. CultureReframed.org. Retrieved February 25, 2024, from https://culturereframed.org/the-crisis/</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notesSlides/notesSlide53.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
            </a:r>
            <a:endParaRPr lang="en-US" smtClean="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notesSlides/notesSlide54.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The Victims of Trafficking and Violence Protection Act of 2000 is a federal law aimed at combating human trafficking and exploitation. It identifies child sexual abuse material (CSAM) as a form of sex trafficking.</a:t>
            </a:r>
          </a:p>
          <a:p>
            <a:r>
              <a:rPr lang="en-US"/>
              <a:t/>
            </a:r>
          </a:p>
          <a:p>
            <a:r>
              <a:rPr lang="en-US"/>
              <a:t>Additionally, most states have enacted similar laws that address the production and distribution of CSAM.</a:t>
            </a:r>
          </a:p>
          <a:p>
            <a:r>
              <a:rPr lang="en-US"/>
              <a:t/>
            </a:r>
          </a:p>
          <a:p>
            <a:r>
              <a:rPr lang="en-US"/>
              <a:t>Source</a:t>
            </a:r>
          </a:p>
          <a:p>
            <a:r>
              <a:rPr lang="en-US"/>
              <a:t>One Hundred Sixth Congress of the United States of America at the Second Session (2000, January). Victims of Trafficking and Violence Protection Act of 2000. Govinfo.gov. Retrieved November 7, 2024,</a:t>
            </a:r>
          </a:p>
          <a:p>
            <a:r>
              <a:rPr lang="en-US"/>
              <a:t>from https://www.govinfo.gov/content/pkg/BILLS-106hr3244enr/pdf/BILLS-106hr3244enr.pdf</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notesSlides/notesSlide55.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People who exploit others often rely on secrecy and fear. </a:t>
            </a:r>
          </a:p>
          <a:p>
            <a:r>
              <a:rPr lang="en-US"/>
              <a:t/>
            </a:r>
          </a:p>
          <a:p>
            <a:r>
              <a:rPr lang="en-US"/>
              <a:t>Victims sometimes feel embarrassed or think they will get in trouble, which can cause them to hesitate to ask for help. </a:t>
            </a:r>
          </a:p>
          <a:p>
            <a:r>
              <a:rPr lang="en-US"/>
              <a:t/>
            </a:r>
          </a:p>
          <a:p>
            <a:r>
              <a:rPr lang="en-US"/>
              <a:t>It is important for students to understand that exploitation is never the victim’s fault, and trusted adults are there to help protect them. </a:t>
            </a:r>
          </a:p>
          <a:p>
            <a:r>
              <a:rPr lang="en-US"/>
              <a:t/>
            </a:r>
          </a:p>
          <a:p>
            <a:r>
              <a:rPr lang="en-US"/>
              <a:t>Encourage students to think about at least two adults they could talk to if something online ever made them uncomfortable.</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notesSlides/notesSlide56.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People who exploit others often rely on secrecy and fear. </a:t>
            </a:r>
          </a:p>
          <a:p>
            <a:r>
              <a:rPr lang="en-US"/>
              <a:t/>
            </a:r>
          </a:p>
          <a:p>
            <a:r>
              <a:rPr lang="en-US"/>
              <a:t>Victims sometimes feel embarrassed or think they will get in trouble, which can cause them to hesitate to ask for help. </a:t>
            </a:r>
          </a:p>
          <a:p>
            <a:r>
              <a:rPr lang="en-US"/>
              <a:t/>
            </a:r>
          </a:p>
          <a:p>
            <a:r>
              <a:rPr lang="en-US"/>
              <a:t>It is important for students to understand that exploitation is never the victim’s fault, and trusted adults are there to help protect them. </a:t>
            </a:r>
          </a:p>
          <a:p>
            <a:r>
              <a:rPr lang="en-US"/>
              <a:t/>
            </a:r>
          </a:p>
          <a:p>
            <a:r>
              <a:rPr lang="en-US"/>
              <a:t>Encourage students to think about at least two adults they could talk to if something online ever made them uncomfortable.</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notesSlides/notesSlide57.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People who exploit others often rely on secrecy and fear. </a:t>
            </a:r>
          </a:p>
          <a:p>
            <a:r>
              <a:rPr lang="en-US"/>
              <a:t/>
            </a:r>
          </a:p>
          <a:p>
            <a:r>
              <a:rPr lang="en-US"/>
              <a:t>Victims sometimes feel embarrassed or think they will get in trouble, which can cause them to hesitate to ask for help. </a:t>
            </a:r>
          </a:p>
          <a:p>
            <a:r>
              <a:rPr lang="en-US"/>
              <a:t/>
            </a:r>
          </a:p>
          <a:p>
            <a:r>
              <a:rPr lang="en-US"/>
              <a:t>It is important for students to understand that exploitation is never the victim’s fault, and trusted adults are there to help protect them. </a:t>
            </a:r>
          </a:p>
          <a:p>
            <a:r>
              <a:rPr lang="en-US"/>
              <a:t/>
            </a:r>
          </a:p>
          <a:p>
            <a:r>
              <a:rPr lang="en-US"/>
              <a:t>Encourage students to think about at least two adults they could talk to if something online ever made them uncomfortable.</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notesSlides/notesSlide58.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People who exploit others often rely on secrecy and fear. </a:t>
            </a:r>
          </a:p>
          <a:p>
            <a:r>
              <a:rPr lang="en-US"/>
              <a:t/>
            </a:r>
          </a:p>
          <a:p>
            <a:r>
              <a:rPr lang="en-US"/>
              <a:t>Victims sometimes feel embarrassed or think they will get in trouble, which can cause them to hesitate to ask for help. </a:t>
            </a:r>
          </a:p>
          <a:p>
            <a:r>
              <a:rPr lang="en-US"/>
              <a:t/>
            </a:r>
          </a:p>
          <a:p>
            <a:r>
              <a:rPr lang="en-US"/>
              <a:t>It is important for students to understand that exploitation is never the victim’s fault, and trusted adults are there to help protect them. </a:t>
            </a:r>
          </a:p>
          <a:p>
            <a:r>
              <a:rPr lang="en-US"/>
              <a:t/>
            </a:r>
          </a:p>
          <a:p>
            <a:r>
              <a:rPr lang="en-US"/>
              <a:t>Encourage students to think about at least two adults they could talk to if something online ever made them uncomfortable.</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notesSlides/notesSlide59.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Walking Wise asked a focus group of survivors:  </a:t>
            </a:r>
          </a:p>
          <a:p>
            <a:r>
              <a:rPr lang="en-US"/>
              <a:t>What do you think young people should know about sex trafficking?</a:t>
            </a:r>
          </a:p>
          <a:p>
            <a:r>
              <a:rPr lang="en-US"/>
              <a:t/>
            </a:r>
          </a:p>
          <a:p>
            <a:r>
              <a:rPr lang="en-US"/>
              <a:t>ANSWER</a:t>
            </a:r>
          </a:p>
          <a:p>
            <a:r>
              <a:rPr lang="en-US"/>
              <a:t>The survivors agreed that the most vital information teens should know is how to ask for help.</a:t>
            </a:r>
          </a:p>
          <a:p>
            <a:r>
              <a:rPr lang="en-US"/>
              <a:t/>
            </a:r>
          </a:p>
          <a:p>
            <a:r>
              <a:rPr lang="en-US"/>
              <a:t>At the top of their list:  </a:t>
            </a:r>
          </a:p>
          <a:p>
            <a:r>
              <a:rPr lang="en-US"/>
              <a:t>Tell a TRUSTWORTHY adult.</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notesSlides/notesSlide6.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Education is one of the strongest tools for prevention. </a:t>
            </a:r>
          </a:p>
          <a:p>
            <a:r>
              <a:rPr lang="en-US"/>
              <a:t/>
            </a:r>
          </a:p>
          <a:p>
            <a:r>
              <a:rPr lang="en-US"/>
              <a:t>When young people understand how predators operate, they are better able to recognize manipulation and avoid dangerous situations. </a:t>
            </a:r>
          </a:p>
          <a:p>
            <a:r>
              <a:rPr lang="en-US"/>
              <a:t/>
            </a:r>
          </a:p>
          <a:p>
            <a:r>
              <a:rPr lang="en-US"/>
              <a:t>Reinforce that awareness increases safety.</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notesSlides/notesSlide60.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Sometimes young people encounter harmful images or messages online by accident, especially when using search engines, social media, games, or video platforms. </a:t>
            </a:r>
          </a:p>
          <a:p>
            <a:r>
              <a:rPr lang="en-US"/>
              <a:t/>
            </a:r>
          </a:p>
          <a:p>
            <a:r>
              <a:rPr lang="en-US"/>
              <a:t>Seeing something inappropriate or uncomfortable online does not mean they did anything wrong. The most important thing is knowing how to respond safely.</a:t>
            </a:r>
          </a:p>
          <a:p>
            <a:r>
              <a:rPr lang="en-US"/>
              <a:t/>
            </a:r>
          </a:p>
          <a:p>
            <a:r>
              <a:rPr lang="en-US"/>
              <a:t>First, close the page or exit the app to avoid looking at the content. </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notesSlides/notesSlide61.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Next, avoid sharing or forwarding the image or message, as doing so can harm others and may even violate school rules or laws.</a:t>
            </a:r>
            <a:endParaRPr lang="en-US" smtClean="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notesSlides/notesSlide62.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Then, tell a trusted adult as soon as possible. Trusted adults might include a parent or guardian, a teacher, a school counselor, a coach, or another responsible adult they feel safe talking to. Adults can help report harmful content and take any necessary steps to provide protection.</a:t>
            </a:r>
            <a:endParaRPr lang="en-US" smtClean="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notesSlides/notesSlide63.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NOTE TO PRESENTER</a:t>
            </a:r>
          </a:p>
          <a:p>
            <a:r>
              <a:rPr lang="en-US"/>
              <a:t/>
            </a:r>
          </a:p>
          <a:p>
            <a:r>
              <a:rPr lang="en-US"/>
              <a:t>The TAKE IT DOWN Act is a federal law that makes it illegal to publish or threaten to publish non-consensual intimate images — including both real and AI-generated deepfake pornography — and requires online platforms to remove such content within 48 hours after a victim reports it. It was passed with strong bipartisan support and gives victims legal protections and tools to have harmful intimate imagery taken down quickly.[2]</a:t>
            </a:r>
          </a:p>
          <a:p>
            <a:r>
              <a:rPr lang="en-US"/>
              <a:t/>
            </a:r>
          </a:p>
          <a:p>
            <a:r>
              <a:rPr lang="en-US"/>
              <a:t>The TAKE IT DOWN Act was signed into law on May 19, 2025. The law’s criminal provisions took effect right away, and covered online platforms were given one year — until May 19, 2026 — to set up the required notice-and-removal processes to take down nonconsensual intimate images when victims report them.</a:t>
            </a:r>
          </a:p>
          <a:p>
            <a:r>
              <a:rPr lang="en-US"/>
              <a:t/>
            </a:r>
          </a:p>
          <a:p>
            <a:r>
              <a:rPr lang="en-US"/>
              <a:t>Source</a:t>
            </a:r>
          </a:p>
          <a:p>
            <a:r>
              <a:rPr lang="en-US"/>
              <a:t>2. U.S. Senate Committee on Commerce, Science, &amp; Transportation (2025, May 19). Sen. Cruz Applauds Presidential Signing of the TAKE IT DOWN Act into Law. Retrieved on January 10, 2026 from, https://www.commerce.senate.gov/2025/5/sen-cruz-applauds-presidential-signing-of-the-take-it-down-act-into-law?utm_source=chatgpt.com</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notesSlides/notesSlide64.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In the context of NCMEC's Take It Down program, a hash refers to a unique digital fingerprint or identifier generated from an image or video file. This fingerprint is created using specialized algorithms that convert the file into a string of characters or numbers.</a:t>
            </a:r>
          </a:p>
          <a:p>
            <a:r>
              <a:rPr lang="en-US"/>
              <a:t/>
            </a:r>
          </a:p>
          <a:p>
            <a:r>
              <a:rPr lang="en-US"/>
              <a:t>Here's how it works:</a:t>
            </a:r>
          </a:p>
          <a:p>
            <a:r>
              <a:rPr lang="en-US"/>
              <a:t/>
            </a:r>
          </a:p>
          <a:p>
            <a:r>
              <a:rPr lang="en-US"/>
              <a:t>HASH CREATION: When someone uses Take It Down, the program generates a hash from the image or video they want removed without uploading the actual file.</a:t>
            </a:r>
          </a:p>
          <a:p>
            <a:r>
              <a:rPr lang="en-US"/>
              <a:t/>
            </a:r>
          </a:p>
          <a:p>
            <a:r>
              <a:rPr lang="en-US"/>
              <a:t>MATCHING: These hashes are stored in a secure database. Online platforms participating in the program can then use the hashes to identify and remove matching content from their platforms.</a:t>
            </a:r>
          </a:p>
          <a:p>
            <a:r>
              <a:rPr lang="en-US"/>
              <a:t/>
            </a:r>
          </a:p>
          <a:p>
            <a:r>
              <a:rPr lang="en-US"/>
              <a:t>PRIVACY PROTECTION:  The hash cannot be reversed to recreate the original image or video, ensuring the privacy of the person submitting the request. This system enables platforms to efficiently identify and remove harmful content while protecting the anonymity of individuals seeking help.</a:t>
            </a:r>
          </a:p>
          <a:p>
            <a:r>
              <a:rPr lang="en-US"/>
              <a:t/>
            </a:r>
          </a:p>
          <a:p>
            <a:r>
              <a:rPr lang="en-US"/>
              <a:t>Source:</a:t>
            </a:r>
          </a:p>
          <a:p>
            <a:r>
              <a:rPr lang="en-US"/>
              <a:t>National Center for Missing &amp; Exploited Children (n.d.). CyberTipline. Report.Cybertip.org. </a:t>
            </a:r>
          </a:p>
          <a:p>
            <a:r>
              <a:rPr lang="en-US"/>
              <a:t>https://takeitdown.ncmec.org/</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notesSlides/notesSlide65.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
            </a:r>
            <a:endParaRPr lang="en-US" smtClean="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notesSlides/notesSlide66.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
            </a:r>
            <a:endParaRPr lang="en-US" smtClean="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notesSlides/notesSlide67.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NOTE TO PRESENTER</a:t>
            </a:r>
          </a:p>
          <a:p>
            <a:r>
              <a:rPr lang="en-US"/>
              <a:t>Presenters may ask their audience to consider adding a few "hotline for help" phone numbers to their cell phone contacts or take a photo of this slide.</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notesSlides/notesSlide68.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NOTE TO PRESENTER</a:t>
            </a:r>
          </a:p>
          <a:p>
            <a:r>
              <a:rPr lang="en-US"/>
              <a:t>To access additional resources about pornography, please refer to the last page of Lesson Plan #4 in the Walking Wise Learning Platform. </a:t>
            </a:r>
          </a:p>
          <a:p>
            <a:r>
              <a:rPr lang="en-US"/>
              <a:t/>
            </a:r>
          </a:p>
          <a:p>
            <a:r>
              <a:rPr lang="en-US"/>
              <a:t>We welcome your feedback at support@WalkingWise.com.</a:t>
            </a:r>
          </a:p>
          <a:p>
            <a:r>
              <a:rPr lang="en-US"/>
              <a:t/>
            </a:r>
          </a:p>
          <a:p>
            <a:r>
              <a:rPr lang="en-US"/>
              <a:t>Thank you!</a:t>
            </a:r>
          </a:p>
          <a:p>
            <a:r>
              <a:rPr lang="en-US"/>
              <a:t>WalkingWise.com</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notesSlides/notesSlide7.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SEXUAL EXPLOITATION</a:t>
            </a:r>
          </a:p>
          <a:p>
            <a:r>
              <a:rPr lang="en-US"/>
              <a:t>Taking advantage of another person for their own benefit, especially in a sexual way, often using pressure, tricks, or control. </a:t>
            </a:r>
          </a:p>
          <a:p>
            <a:r>
              <a:rPr lang="en-US"/>
              <a:t/>
            </a:r>
          </a:p>
          <a:p>
            <a:r>
              <a:rPr lang="en-US"/>
              <a:t>Below are different forms of exploitation:</a:t>
            </a:r>
          </a:p>
          <a:p>
            <a:r>
              <a:rPr lang="en-US"/>
              <a:t/>
            </a:r>
          </a:p>
          <a:p>
            <a:r>
              <a:rPr lang="en-US"/>
              <a:t>GROOMING</a:t>
            </a:r>
          </a:p>
          <a:p>
            <a:r>
              <a:rPr lang="en-US"/>
              <a:t>Building trust, dependency, or an emotional connection to manipulate someone.</a:t>
            </a:r>
          </a:p>
          <a:p>
            <a:r>
              <a:rPr lang="en-US"/>
              <a:t/>
            </a:r>
          </a:p>
          <a:p>
            <a:r>
              <a:rPr lang="en-US"/>
              <a:t>SEXTORTION</a:t>
            </a:r>
          </a:p>
          <a:p>
            <a:r>
              <a:rPr lang="en-US"/>
              <a:t>Threatening to share embarrassing or sexual images, videos, or information to pressure someone into following demands.</a:t>
            </a:r>
          </a:p>
          <a:p>
            <a:r>
              <a:rPr lang="en-US"/>
              <a:t/>
            </a:r>
          </a:p>
          <a:p>
            <a:r>
              <a:rPr lang="en-US"/>
              <a:t>PORNOGRAPHY</a:t>
            </a:r>
          </a:p>
          <a:p>
            <a:r>
              <a:rPr lang="en-US"/>
              <a:t>Involving someone in creating sexual images who is under 18, or someone who is pressured, or unable/unwilling to give consent.</a:t>
            </a:r>
          </a:p>
          <a:p>
            <a:r>
              <a:rPr lang="en-US"/>
              <a:t/>
            </a:r>
          </a:p>
          <a:p>
            <a:r>
              <a:rPr lang="en-US"/>
              <a:t>SEX TRAFFICKING</a:t>
            </a:r>
          </a:p>
          <a:p>
            <a:r>
              <a:rPr lang="en-US"/>
              <a:t>Manipulating or forcing someone into sexual activity in exchange for money or something of value.</a:t>
            </a:r>
          </a:p>
          <a:p>
            <a:r>
              <a:rPr lang="en-US"/>
              <a:t/>
            </a:r>
          </a:p>
          <a:p>
            <a:r>
              <a:rPr lang="en-US"/>
              <a:t>Trafficking and Violence Protection Act (TVPA) of 2000 (Legal Definition):</a:t>
            </a:r>
          </a:p>
          <a:p>
            <a:r>
              <a:rPr lang="en-US"/>
              <a:t>SEX TRAFFICKING is the recruitment, harboring, transportation, provision, obtaining, patronizing, or soliciting of a person under the age of 18 for the purpose of a commercial sex act.</a:t>
            </a:r>
          </a:p>
          <a:p>
            <a:r>
              <a:rPr lang="en-US"/>
              <a:t/>
            </a:r>
          </a:p>
          <a:p>
            <a:r>
              <a:rPr lang="en-US"/>
              <a:t>TVPA link: Retrieved April 14, 2026, from https://www.govinfo.gov/content/pkg/BILLS-106hr3244enr/pdf/BILLS-106hr3244enr.pdf</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notesSlides/notesSlide8.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Understanding vocabulary terms related to the behaviors of sexual predators can empower young people to recognize warning signs of harmful situations. </a:t>
            </a:r>
          </a:p>
          <a:p>
            <a:r>
              <a:rPr lang="en-US"/>
              <a:t/>
            </a:r>
          </a:p>
          <a:p>
            <a:r>
              <a:rPr lang="en-US"/>
              <a:t>Knowing these terms helps them identify manipulative tactics that unsafe people (predators/traffickers) use to build trust and exploit vulnerabilities. </a:t>
            </a:r>
          </a:p>
          <a:p>
            <a:r>
              <a:rPr lang="en-US"/>
              <a:t/>
            </a:r>
          </a:p>
          <a:p>
            <a:r>
              <a:rPr lang="en-US"/>
              <a:t>With this knowledge, young people are better equipped to spot red flags, understand that these behaviors are abusive, and feel more confident reporting predators to trusted adults or authorities, potentially preventing further harm.</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notesSlides/notesSlide9.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
            </a:r>
            <a:endParaRPr lang="en-US" smtClean="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slideLayouts/_rels/slideLayout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0.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2.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3.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4.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5.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6.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7.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8.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9.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8/1/2011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8/1/2011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8/1/2011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Relationships xmlns="http://schemas.openxmlformats.org/package/2006/relationships"><Relationship Id="rId1" Target="../slideLayouts/slideLayout1.xml" Type="http://schemas.openxmlformats.org/officeDocument/2006/relationships/slideLayout"/><Relationship Id="rId10" Target="../slideLayouts/slideLayout10.xml" Type="http://schemas.openxmlformats.org/officeDocument/2006/relationships/slideLayout"/><Relationship Id="rId11" Target="../slideLayouts/slideLayout11.xml" Type="http://schemas.openxmlformats.org/officeDocument/2006/relationships/slideLayout"/><Relationship Id="rId12" Target="../theme/theme1.xml" Type="http://schemas.openxmlformats.org/officeDocument/2006/relationships/theme"/><Relationship Id="rId2" Target="../slideLayouts/slideLayout2.xml" Type="http://schemas.openxmlformats.org/officeDocument/2006/relationships/slideLayout"/><Relationship Id="rId3" Target="../slideLayouts/slideLayout3.xml" Type="http://schemas.openxmlformats.org/officeDocument/2006/relationships/slideLayout"/><Relationship Id="rId4" Target="../slideLayouts/slideLayout4.xml" Type="http://schemas.openxmlformats.org/officeDocument/2006/relationships/slideLayout"/><Relationship Id="rId5" Target="../slideLayouts/slideLayout5.xml" Type="http://schemas.openxmlformats.org/officeDocument/2006/relationships/slideLayout"/><Relationship Id="rId6" Target="../slideLayouts/slideLayout6.xml" Type="http://schemas.openxmlformats.org/officeDocument/2006/relationships/slideLayout"/><Relationship Id="rId7" Target="../slideLayouts/slideLayout7.xml" Type="http://schemas.openxmlformats.org/officeDocument/2006/relationships/slideLayout"/><Relationship Id="rId8" Target="../slideLayouts/slideLayout8.xml" Type="http://schemas.openxmlformats.org/officeDocument/2006/relationships/slideLayout"/><Relationship Id="rId9" Target="../slideLayouts/slideLayout9.xml" Type="http://schemas.openxmlformats.org/officeDocument/2006/relationships/slideLayout"/></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8/1/2011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1.xml" Type="http://schemas.openxmlformats.org/officeDocument/2006/relationships/notesSlide"/><Relationship Id="rId3" Target="../media/image1.png" Type="http://schemas.openxmlformats.org/officeDocument/2006/relationships/image"/><Relationship Id="rId4" Target="../media/image2.png" Type="http://schemas.openxmlformats.org/officeDocument/2006/relationships/image"/></Relationships>
</file>

<file path=ppt/slides/_rels/slide10.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10.xml" Type="http://schemas.openxmlformats.org/officeDocument/2006/relationships/notesSlide"/><Relationship Id="rId3" Target="../media/image6.png" Type="http://schemas.openxmlformats.org/officeDocument/2006/relationships/image"/><Relationship Id="rId4" Target="../media/image7.png" Type="http://schemas.openxmlformats.org/officeDocument/2006/relationships/image"/><Relationship Id="rId5" Target="../media/image8.png" Type="http://schemas.openxmlformats.org/officeDocument/2006/relationships/image"/></Relationships>
</file>

<file path=ppt/slides/_rels/slide11.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11.xml" Type="http://schemas.openxmlformats.org/officeDocument/2006/relationships/notesSlide"/></Relationships>
</file>

<file path=ppt/slides/_rels/slide12.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12.xml" Type="http://schemas.openxmlformats.org/officeDocument/2006/relationships/notesSlide"/><Relationship Id="rId3" Target="../media/image10.png" Type="http://schemas.openxmlformats.org/officeDocument/2006/relationships/image"/><Relationship Id="rId4" Target="https://www.walkingwise.com" TargetMode="External" Type="http://schemas.openxmlformats.org/officeDocument/2006/relationships/hyperlink"/></Relationships>
</file>

<file path=ppt/slides/_rels/slide13.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13.xml" Type="http://schemas.openxmlformats.org/officeDocument/2006/relationships/notesSlide"/></Relationships>
</file>

<file path=ppt/slides/_rels/slide14.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14.xml" Type="http://schemas.openxmlformats.org/officeDocument/2006/relationships/notesSlide"/></Relationships>
</file>

<file path=ppt/slides/_rels/slide15.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15.xml" Type="http://schemas.openxmlformats.org/officeDocument/2006/relationships/notesSlide"/></Relationships>
</file>

<file path=ppt/slides/_rels/slide16.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16.xml" Type="http://schemas.openxmlformats.org/officeDocument/2006/relationships/notesSlide"/><Relationship Id="rId3" Target="../media/image6.png" Type="http://schemas.openxmlformats.org/officeDocument/2006/relationships/image"/><Relationship Id="rId4" Target="../media/image7.png" Type="http://schemas.openxmlformats.org/officeDocument/2006/relationships/image"/><Relationship Id="rId5" Target="../media/image8.png" Type="http://schemas.openxmlformats.org/officeDocument/2006/relationships/image"/></Relationships>
</file>

<file path=ppt/slides/_rels/slide17.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17.xml" Type="http://schemas.openxmlformats.org/officeDocument/2006/relationships/notesSlide"/></Relationships>
</file>

<file path=ppt/slides/_rels/slide18.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18.xml" Type="http://schemas.openxmlformats.org/officeDocument/2006/relationships/notesSlide"/><Relationship Id="rId3" Target="../media/image6.png" Type="http://schemas.openxmlformats.org/officeDocument/2006/relationships/image"/><Relationship Id="rId4" Target="../media/image7.png" Type="http://schemas.openxmlformats.org/officeDocument/2006/relationships/image"/><Relationship Id="rId5" Target="../media/image8.png" Type="http://schemas.openxmlformats.org/officeDocument/2006/relationships/image"/></Relationships>
</file>

<file path=ppt/slides/_rels/slide19.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19.xml" Type="http://schemas.openxmlformats.org/officeDocument/2006/relationships/notesSlide"/></Relationships>
</file>

<file path=ppt/slides/_rels/slide2.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2.xml" Type="http://schemas.openxmlformats.org/officeDocument/2006/relationships/notesSlide"/><Relationship Id="rId3" Target="../media/image3.png" Type="http://schemas.openxmlformats.org/officeDocument/2006/relationships/image"/></Relationships>
</file>

<file path=ppt/slides/_rels/slide20.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20.xml" Type="http://schemas.openxmlformats.org/officeDocument/2006/relationships/notesSlide"/></Relationships>
</file>

<file path=ppt/slides/_rels/slide21.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21.xml" Type="http://schemas.openxmlformats.org/officeDocument/2006/relationships/notesSlide"/></Relationships>
</file>

<file path=ppt/slides/_rels/slide22.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22.xml" Type="http://schemas.openxmlformats.org/officeDocument/2006/relationships/notesSlide"/><Relationship Id="rId3" Target="../media/image6.png" Type="http://schemas.openxmlformats.org/officeDocument/2006/relationships/image"/><Relationship Id="rId4" Target="../media/image7.png" Type="http://schemas.openxmlformats.org/officeDocument/2006/relationships/image"/><Relationship Id="rId5" Target="../media/image8.png" Type="http://schemas.openxmlformats.org/officeDocument/2006/relationships/image"/></Relationships>
</file>

<file path=ppt/slides/_rels/slide23.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23.xml" Type="http://schemas.openxmlformats.org/officeDocument/2006/relationships/notesSlide"/></Relationships>
</file>

<file path=ppt/slides/_rels/slide24.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24.xml" Type="http://schemas.openxmlformats.org/officeDocument/2006/relationships/notesSlide"/><Relationship Id="rId3" Target="../media/image6.png" Type="http://schemas.openxmlformats.org/officeDocument/2006/relationships/image"/><Relationship Id="rId4" Target="../media/image7.png" Type="http://schemas.openxmlformats.org/officeDocument/2006/relationships/image"/><Relationship Id="rId5" Target="../media/image8.png" Type="http://schemas.openxmlformats.org/officeDocument/2006/relationships/image"/></Relationships>
</file>

<file path=ppt/slides/_rels/slide25.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25.xml" Type="http://schemas.openxmlformats.org/officeDocument/2006/relationships/notesSlide"/><Relationship Id="rId3" Target="../media/image6.png" Type="http://schemas.openxmlformats.org/officeDocument/2006/relationships/image"/><Relationship Id="rId4" Target="../media/image7.png" Type="http://schemas.openxmlformats.org/officeDocument/2006/relationships/image"/><Relationship Id="rId5" Target="../media/image8.png" Type="http://schemas.openxmlformats.org/officeDocument/2006/relationships/image"/><Relationship Id="rId6" Target="../media/image11.png" Type="http://schemas.openxmlformats.org/officeDocument/2006/relationships/image"/></Relationships>
</file>

<file path=ppt/slides/_rels/slide26.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26.xml" Type="http://schemas.openxmlformats.org/officeDocument/2006/relationships/notesSlide"/></Relationships>
</file>

<file path=ppt/slides/_rels/slide27.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27.xml" Type="http://schemas.openxmlformats.org/officeDocument/2006/relationships/notesSlide"/></Relationships>
</file>

<file path=ppt/slides/_rels/slide28.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28.xml" Type="http://schemas.openxmlformats.org/officeDocument/2006/relationships/notesSlide"/><Relationship Id="rId3" Target="../media/image6.png" Type="http://schemas.openxmlformats.org/officeDocument/2006/relationships/image"/><Relationship Id="rId4" Target="../media/image7.png" Type="http://schemas.openxmlformats.org/officeDocument/2006/relationships/image"/><Relationship Id="rId5" Target="../media/image8.png" Type="http://schemas.openxmlformats.org/officeDocument/2006/relationships/image"/><Relationship Id="rId6" Target="../media/image12.png" Type="http://schemas.openxmlformats.org/officeDocument/2006/relationships/image"/></Relationships>
</file>

<file path=ppt/slides/_rels/slide29.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29.xml" Type="http://schemas.openxmlformats.org/officeDocument/2006/relationships/notesSlide"/></Relationships>
</file>

<file path=ppt/slides/_rels/slide3.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3.xml" Type="http://schemas.openxmlformats.org/officeDocument/2006/relationships/notesSlide"/><Relationship Id="rId3" Target="../media/image4.png" Type="http://schemas.openxmlformats.org/officeDocument/2006/relationships/image"/></Relationships>
</file>

<file path=ppt/slides/_rels/slide30.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30.xml" Type="http://schemas.openxmlformats.org/officeDocument/2006/relationships/notesSlide"/></Relationships>
</file>

<file path=ppt/slides/_rels/slide31.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31.xml" Type="http://schemas.openxmlformats.org/officeDocument/2006/relationships/notesSlide"/></Relationships>
</file>

<file path=ppt/slides/_rels/slide32.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32.xml" Type="http://schemas.openxmlformats.org/officeDocument/2006/relationships/notesSlide"/></Relationships>
</file>

<file path=ppt/slides/_rels/slide33.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33.xml" Type="http://schemas.openxmlformats.org/officeDocument/2006/relationships/notesSlide"/></Relationships>
</file>

<file path=ppt/slides/_rels/slide34.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34.xml" Type="http://schemas.openxmlformats.org/officeDocument/2006/relationships/notesSlide"/><Relationship Id="rId3" Target="../media/image6.png" Type="http://schemas.openxmlformats.org/officeDocument/2006/relationships/image"/><Relationship Id="rId4" Target="../media/image7.png" Type="http://schemas.openxmlformats.org/officeDocument/2006/relationships/image"/><Relationship Id="rId5" Target="../media/image8.png" Type="http://schemas.openxmlformats.org/officeDocument/2006/relationships/image"/><Relationship Id="rId6" Target="../media/image13.png" Type="http://schemas.openxmlformats.org/officeDocument/2006/relationships/image"/></Relationships>
</file>

<file path=ppt/slides/_rels/slide35.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35.xml" Type="http://schemas.openxmlformats.org/officeDocument/2006/relationships/notesSlide"/></Relationships>
</file>

<file path=ppt/slides/_rels/slide36.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36.xml" Type="http://schemas.openxmlformats.org/officeDocument/2006/relationships/notesSlide"/></Relationships>
</file>

<file path=ppt/slides/_rels/slide37.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37.xml" Type="http://schemas.openxmlformats.org/officeDocument/2006/relationships/notesSlide"/></Relationships>
</file>

<file path=ppt/slides/_rels/slide38.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38.xml" Type="http://schemas.openxmlformats.org/officeDocument/2006/relationships/notesSlide"/></Relationships>
</file>

<file path=ppt/slides/_rels/slide39.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39.xml" Type="http://schemas.openxmlformats.org/officeDocument/2006/relationships/notesSlide"/></Relationships>
</file>

<file path=ppt/slides/_rels/slide4.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4.xml" Type="http://schemas.openxmlformats.org/officeDocument/2006/relationships/notesSlide"/></Relationships>
</file>

<file path=ppt/slides/_rels/slide40.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40.xml" Type="http://schemas.openxmlformats.org/officeDocument/2006/relationships/notesSlide"/></Relationships>
</file>

<file path=ppt/slides/_rels/slide41.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41.xml" Type="http://schemas.openxmlformats.org/officeDocument/2006/relationships/notesSlide"/><Relationship Id="rId3" Target="../media/image6.png" Type="http://schemas.openxmlformats.org/officeDocument/2006/relationships/image"/><Relationship Id="rId4" Target="../media/image7.png" Type="http://schemas.openxmlformats.org/officeDocument/2006/relationships/image"/><Relationship Id="rId5" Target="../media/image8.png" Type="http://schemas.openxmlformats.org/officeDocument/2006/relationships/image"/></Relationships>
</file>

<file path=ppt/slides/_rels/slide42.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42.xml" Type="http://schemas.openxmlformats.org/officeDocument/2006/relationships/notesSlide"/><Relationship Id="rId3" Target="../media/image6.png" Type="http://schemas.openxmlformats.org/officeDocument/2006/relationships/image"/><Relationship Id="rId4" Target="../media/image7.png" Type="http://schemas.openxmlformats.org/officeDocument/2006/relationships/image"/><Relationship Id="rId5" Target="../media/image8.png" Type="http://schemas.openxmlformats.org/officeDocument/2006/relationships/image"/><Relationship Id="rId6" Target="../media/image14.png" Type="http://schemas.openxmlformats.org/officeDocument/2006/relationships/image"/></Relationships>
</file>

<file path=ppt/slides/_rels/slide43.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43.xml" Type="http://schemas.openxmlformats.org/officeDocument/2006/relationships/notesSlide"/><Relationship Id="rId3" Target="../media/image6.png" Type="http://schemas.openxmlformats.org/officeDocument/2006/relationships/image"/><Relationship Id="rId4" Target="../media/image7.png" Type="http://schemas.openxmlformats.org/officeDocument/2006/relationships/image"/><Relationship Id="rId5" Target="../media/image8.png" Type="http://schemas.openxmlformats.org/officeDocument/2006/relationships/image"/></Relationships>
</file>

<file path=ppt/slides/_rels/slide44.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44.xml" Type="http://schemas.openxmlformats.org/officeDocument/2006/relationships/notesSlide"/><Relationship Id="rId3" Target="../media/image6.png" Type="http://schemas.openxmlformats.org/officeDocument/2006/relationships/image"/><Relationship Id="rId4" Target="../media/image7.png" Type="http://schemas.openxmlformats.org/officeDocument/2006/relationships/image"/><Relationship Id="rId5" Target="../media/image8.png" Type="http://schemas.openxmlformats.org/officeDocument/2006/relationships/image"/></Relationships>
</file>

<file path=ppt/slides/_rels/slide45.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45.xml" Type="http://schemas.openxmlformats.org/officeDocument/2006/relationships/notesSlide"/><Relationship Id="rId3" Target="../media/image6.png" Type="http://schemas.openxmlformats.org/officeDocument/2006/relationships/image"/><Relationship Id="rId4" Target="../media/image7.png" Type="http://schemas.openxmlformats.org/officeDocument/2006/relationships/image"/><Relationship Id="rId5" Target="../media/image8.png" Type="http://schemas.openxmlformats.org/officeDocument/2006/relationships/image"/></Relationships>
</file>

<file path=ppt/slides/_rels/slide46.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46.xml" Type="http://schemas.openxmlformats.org/officeDocument/2006/relationships/notesSlide"/><Relationship Id="rId3" Target="../media/image6.png" Type="http://schemas.openxmlformats.org/officeDocument/2006/relationships/image"/><Relationship Id="rId4" Target="../media/image7.png" Type="http://schemas.openxmlformats.org/officeDocument/2006/relationships/image"/><Relationship Id="rId5" Target="../media/image8.png" Type="http://schemas.openxmlformats.org/officeDocument/2006/relationships/image"/><Relationship Id="rId6" Target="../media/image15.png" Type="http://schemas.openxmlformats.org/officeDocument/2006/relationships/image"/></Relationships>
</file>

<file path=ppt/slides/_rels/slide47.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47.xml" Type="http://schemas.openxmlformats.org/officeDocument/2006/relationships/notesSlide"/></Relationships>
</file>

<file path=ppt/slides/_rels/slide48.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48.xml" Type="http://schemas.openxmlformats.org/officeDocument/2006/relationships/notesSlide"/></Relationships>
</file>

<file path=ppt/slides/_rels/slide49.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49.xml" Type="http://schemas.openxmlformats.org/officeDocument/2006/relationships/notesSlide"/></Relationships>
</file>

<file path=ppt/slides/_rels/slide5.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5.xml" Type="http://schemas.openxmlformats.org/officeDocument/2006/relationships/notesSlide"/></Relationships>
</file>

<file path=ppt/slides/_rels/slide50.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50.xml" Type="http://schemas.openxmlformats.org/officeDocument/2006/relationships/notesSlide"/></Relationships>
</file>

<file path=ppt/slides/_rels/slide51.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51.xml" Type="http://schemas.openxmlformats.org/officeDocument/2006/relationships/notesSlide"/></Relationships>
</file>

<file path=ppt/slides/_rels/slide52.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52.xml" Type="http://schemas.openxmlformats.org/officeDocument/2006/relationships/notesSlide"/></Relationships>
</file>

<file path=ppt/slides/_rels/slide53.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53.xml" Type="http://schemas.openxmlformats.org/officeDocument/2006/relationships/notesSlide"/><Relationship Id="rId3" Target="../media/image6.png" Type="http://schemas.openxmlformats.org/officeDocument/2006/relationships/image"/><Relationship Id="rId4" Target="../media/image7.png" Type="http://schemas.openxmlformats.org/officeDocument/2006/relationships/image"/><Relationship Id="rId5" Target="../media/image8.png" Type="http://schemas.openxmlformats.org/officeDocument/2006/relationships/image"/><Relationship Id="rId6" Target="../media/image16.png" Type="http://schemas.openxmlformats.org/officeDocument/2006/relationships/image"/></Relationships>
</file>

<file path=ppt/slides/_rels/slide54.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54.xml" Type="http://schemas.openxmlformats.org/officeDocument/2006/relationships/notesSlide"/><Relationship Id="rId3" Target="../media/image6.png" Type="http://schemas.openxmlformats.org/officeDocument/2006/relationships/image"/><Relationship Id="rId4" Target="../media/image7.png" Type="http://schemas.openxmlformats.org/officeDocument/2006/relationships/image"/><Relationship Id="rId5" Target="../media/image8.png" Type="http://schemas.openxmlformats.org/officeDocument/2006/relationships/image"/></Relationships>
</file>

<file path=ppt/slides/_rels/slide55.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55.xml" Type="http://schemas.openxmlformats.org/officeDocument/2006/relationships/notesSlide"/><Relationship Id="rId3" Target="../media/image6.png" Type="http://schemas.openxmlformats.org/officeDocument/2006/relationships/image"/><Relationship Id="rId4" Target="../media/image7.png" Type="http://schemas.openxmlformats.org/officeDocument/2006/relationships/image"/><Relationship Id="rId5" Target="../media/image8.png" Type="http://schemas.openxmlformats.org/officeDocument/2006/relationships/image"/></Relationships>
</file>

<file path=ppt/slides/_rels/slide56.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56.xml" Type="http://schemas.openxmlformats.org/officeDocument/2006/relationships/notesSlide"/><Relationship Id="rId3" Target="../media/image6.png" Type="http://schemas.openxmlformats.org/officeDocument/2006/relationships/image"/><Relationship Id="rId4" Target="../media/image7.png" Type="http://schemas.openxmlformats.org/officeDocument/2006/relationships/image"/><Relationship Id="rId5" Target="../media/image8.png" Type="http://schemas.openxmlformats.org/officeDocument/2006/relationships/image"/></Relationships>
</file>

<file path=ppt/slides/_rels/slide57.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57.xml" Type="http://schemas.openxmlformats.org/officeDocument/2006/relationships/notesSlide"/><Relationship Id="rId3" Target="../media/image6.png" Type="http://schemas.openxmlformats.org/officeDocument/2006/relationships/image"/><Relationship Id="rId4" Target="../media/image7.png" Type="http://schemas.openxmlformats.org/officeDocument/2006/relationships/image"/><Relationship Id="rId5" Target="../media/image8.png" Type="http://schemas.openxmlformats.org/officeDocument/2006/relationships/image"/></Relationships>
</file>

<file path=ppt/slides/_rels/slide58.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58.xml" Type="http://schemas.openxmlformats.org/officeDocument/2006/relationships/notesSlide"/><Relationship Id="rId3" Target="../media/image6.png" Type="http://schemas.openxmlformats.org/officeDocument/2006/relationships/image"/><Relationship Id="rId4" Target="../media/image7.png" Type="http://schemas.openxmlformats.org/officeDocument/2006/relationships/image"/><Relationship Id="rId5" Target="../media/image8.png" Type="http://schemas.openxmlformats.org/officeDocument/2006/relationships/image"/></Relationships>
</file>

<file path=ppt/slides/_rels/slide59.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59.xml" Type="http://schemas.openxmlformats.org/officeDocument/2006/relationships/notesSlide"/><Relationship Id="rId3" Target="../media/image17.png" Type="http://schemas.openxmlformats.org/officeDocument/2006/relationships/image"/></Relationships>
</file>

<file path=ppt/slides/_rels/slide6.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6.xml" Type="http://schemas.openxmlformats.org/officeDocument/2006/relationships/notesSlide"/><Relationship Id="rId3" Target="../media/image5.png" Type="http://schemas.openxmlformats.org/officeDocument/2006/relationships/image"/></Relationships>
</file>

<file path=ppt/slides/_rels/slide60.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60.xml" Type="http://schemas.openxmlformats.org/officeDocument/2006/relationships/notesSlide"/><Relationship Id="rId3" Target="../media/image6.png" Type="http://schemas.openxmlformats.org/officeDocument/2006/relationships/image"/><Relationship Id="rId4" Target="../media/image7.png" Type="http://schemas.openxmlformats.org/officeDocument/2006/relationships/image"/><Relationship Id="rId5" Target="../media/image8.png" Type="http://schemas.openxmlformats.org/officeDocument/2006/relationships/image"/></Relationships>
</file>

<file path=ppt/slides/_rels/slide61.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61.xml" Type="http://schemas.openxmlformats.org/officeDocument/2006/relationships/notesSlide"/><Relationship Id="rId3" Target="../media/image6.png" Type="http://schemas.openxmlformats.org/officeDocument/2006/relationships/image"/><Relationship Id="rId4" Target="../media/image7.png" Type="http://schemas.openxmlformats.org/officeDocument/2006/relationships/image"/><Relationship Id="rId5" Target="../media/image8.png" Type="http://schemas.openxmlformats.org/officeDocument/2006/relationships/image"/></Relationships>
</file>

<file path=ppt/slides/_rels/slide62.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62.xml" Type="http://schemas.openxmlformats.org/officeDocument/2006/relationships/notesSlide"/><Relationship Id="rId3" Target="../media/image6.png" Type="http://schemas.openxmlformats.org/officeDocument/2006/relationships/image"/><Relationship Id="rId4" Target="../media/image7.png" Type="http://schemas.openxmlformats.org/officeDocument/2006/relationships/image"/><Relationship Id="rId5" Target="../media/image8.png" Type="http://schemas.openxmlformats.org/officeDocument/2006/relationships/image"/></Relationships>
</file>

<file path=ppt/slides/_rels/slide63.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63.xml" Type="http://schemas.openxmlformats.org/officeDocument/2006/relationships/notesSlide"/><Relationship Id="rId3" Target="../media/image6.png" Type="http://schemas.openxmlformats.org/officeDocument/2006/relationships/image"/><Relationship Id="rId4" Target="../media/image7.png" Type="http://schemas.openxmlformats.org/officeDocument/2006/relationships/image"/><Relationship Id="rId5" Target="../media/image8.png" Type="http://schemas.openxmlformats.org/officeDocument/2006/relationships/image"/><Relationship Id="rId6" Target="../media/image18.png" Type="http://schemas.openxmlformats.org/officeDocument/2006/relationships/image"/></Relationships>
</file>

<file path=ppt/slides/_rels/slide64.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64.xml" Type="http://schemas.openxmlformats.org/officeDocument/2006/relationships/notesSlide"/><Relationship Id="rId3" Target="../media/image6.png" Type="http://schemas.openxmlformats.org/officeDocument/2006/relationships/image"/><Relationship Id="rId4" Target="../media/image7.png" Type="http://schemas.openxmlformats.org/officeDocument/2006/relationships/image"/><Relationship Id="rId5" Target="../media/image8.png" Type="http://schemas.openxmlformats.org/officeDocument/2006/relationships/image"/></Relationships>
</file>

<file path=ppt/slides/_rels/slide65.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65.xml" Type="http://schemas.openxmlformats.org/officeDocument/2006/relationships/notesSlide"/><Relationship Id="rId3" Target="../media/image6.png" Type="http://schemas.openxmlformats.org/officeDocument/2006/relationships/image"/><Relationship Id="rId4" Target="../media/image7.png" Type="http://schemas.openxmlformats.org/officeDocument/2006/relationships/image"/><Relationship Id="rId5" Target="../media/image8.png" Type="http://schemas.openxmlformats.org/officeDocument/2006/relationships/image"/></Relationships>
</file>

<file path=ppt/slides/_rels/slide66.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66.xml" Type="http://schemas.openxmlformats.org/officeDocument/2006/relationships/notesSlide"/><Relationship Id="rId3" Target="../media/image6.png" Type="http://schemas.openxmlformats.org/officeDocument/2006/relationships/image"/><Relationship Id="rId4" Target="../media/image7.png" Type="http://schemas.openxmlformats.org/officeDocument/2006/relationships/image"/><Relationship Id="rId5" Target="../media/image8.png" Type="http://schemas.openxmlformats.org/officeDocument/2006/relationships/image"/></Relationships>
</file>

<file path=ppt/slides/_rels/slide67.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67.xml" Type="http://schemas.openxmlformats.org/officeDocument/2006/relationships/notesSlide"/><Relationship Id="rId3" Target="../media/image19.png" Type="http://schemas.openxmlformats.org/officeDocument/2006/relationships/image"/></Relationships>
</file>

<file path=ppt/slides/_rels/slide68.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68.xml" Type="http://schemas.openxmlformats.org/officeDocument/2006/relationships/notesSlide"/><Relationship Id="rId3" Target="../media/image20.png" Type="http://schemas.openxmlformats.org/officeDocument/2006/relationships/image"/><Relationship Id="rId4" Target="../media/image21.jpeg" Type="http://schemas.openxmlformats.org/officeDocument/2006/relationships/image"/><Relationship Id="rId5" Target="../media/image22.png" Type="http://schemas.openxmlformats.org/officeDocument/2006/relationships/image"/></Relationships>
</file>

<file path=ppt/slides/_rels/slide7.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7.xml" Type="http://schemas.openxmlformats.org/officeDocument/2006/relationships/notesSlide"/><Relationship Id="rId3" Target="../media/image5.png" Type="http://schemas.openxmlformats.org/officeDocument/2006/relationships/image"/></Relationships>
</file>

<file path=ppt/slides/_rels/slide8.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8.xml" Type="http://schemas.openxmlformats.org/officeDocument/2006/relationships/notesSlide"/><Relationship Id="rId3" Target="../media/image6.png" Type="http://schemas.openxmlformats.org/officeDocument/2006/relationships/image"/><Relationship Id="rId4" Target="../media/image7.png" Type="http://schemas.openxmlformats.org/officeDocument/2006/relationships/image"/><Relationship Id="rId5" Target="../media/image8.png" Type="http://schemas.openxmlformats.org/officeDocument/2006/relationships/image"/><Relationship Id="rId6" Target="../media/image9.png" Type="http://schemas.openxmlformats.org/officeDocument/2006/relationships/image"/></Relationships>
</file>

<file path=ppt/slides/_rels/slide9.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9.xml" Type="http://schemas.openxmlformats.org/officeDocument/2006/relationships/notesSlide"/><Relationship Id="rId3" Target="../media/image6.png" Type="http://schemas.openxmlformats.org/officeDocument/2006/relationships/image"/><Relationship Id="rId4" Target="../media/image7.png" Type="http://schemas.openxmlformats.org/officeDocument/2006/relationships/image"/><Relationship Id="rId5" Target="../media/image8.png" Type="http://schemas.openxmlformats.org/officeDocument/2006/relationships/image"/></Relationships>
</file>

<file path=ppt/slides/slide1.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grpSp>
        <p:nvGrpSpPr>
          <p:cNvPr name="Group 2" id="2"/>
          <p:cNvGrpSpPr/>
          <p:nvPr/>
        </p:nvGrpSpPr>
        <p:grpSpPr>
          <a:xfrm rot="0">
            <a:off x="454522" y="392414"/>
            <a:ext cx="17417056" cy="9502173"/>
            <a:chOff x="0" y="0"/>
            <a:chExt cx="5490351" cy="2995355"/>
          </a:xfrm>
        </p:grpSpPr>
        <p:sp>
          <p:nvSpPr>
            <p:cNvPr name="Freeform 3" id="3"/>
            <p:cNvSpPr/>
            <p:nvPr/>
          </p:nvSpPr>
          <p:spPr>
            <a:xfrm flipH="false" flipV="false" rot="0">
              <a:off x="0" y="0"/>
              <a:ext cx="5490351" cy="2995355"/>
            </a:xfrm>
            <a:custGeom>
              <a:avLst/>
              <a:gdLst/>
              <a:ahLst/>
              <a:cxnLst/>
              <a:rect r="r" b="b" t="t" l="l"/>
              <a:pathLst>
                <a:path h="2995355" w="5490351">
                  <a:moveTo>
                    <a:pt x="0" y="0"/>
                  </a:moveTo>
                  <a:lnTo>
                    <a:pt x="5490351" y="0"/>
                  </a:lnTo>
                  <a:lnTo>
                    <a:pt x="5490351" y="2995355"/>
                  </a:lnTo>
                  <a:lnTo>
                    <a:pt x="0" y="2995355"/>
                  </a:lnTo>
                  <a:close/>
                </a:path>
              </a:pathLst>
            </a:custGeom>
            <a:solidFill>
              <a:srgbClr val="68D2DF"/>
            </a:solidFill>
          </p:spPr>
        </p:sp>
      </p:grpSp>
      <p:sp>
        <p:nvSpPr>
          <p:cNvPr name="Freeform 4" id="4"/>
          <p:cNvSpPr/>
          <p:nvPr/>
        </p:nvSpPr>
        <p:spPr>
          <a:xfrm flipH="false" flipV="false" rot="0">
            <a:off x="16215157" y="1028700"/>
            <a:ext cx="1044143" cy="1044143"/>
          </a:xfrm>
          <a:custGeom>
            <a:avLst/>
            <a:gdLst/>
            <a:ahLst/>
            <a:cxnLst/>
            <a:rect r="r" b="b" t="t" l="l"/>
            <a:pathLst>
              <a:path h="1044143" w="1044143">
                <a:moveTo>
                  <a:pt x="0" y="0"/>
                </a:moveTo>
                <a:lnTo>
                  <a:pt x="1044143" y="0"/>
                </a:lnTo>
                <a:lnTo>
                  <a:pt x="1044143" y="1044143"/>
                </a:lnTo>
                <a:lnTo>
                  <a:pt x="0" y="1044143"/>
                </a:lnTo>
                <a:lnTo>
                  <a:pt x="0" y="0"/>
                </a:lnTo>
                <a:close/>
              </a:path>
            </a:pathLst>
          </a:custGeom>
          <a:blipFill>
            <a:blip r:embed="rId3"/>
            <a:stretch>
              <a:fillRect l="0" t="0" r="0" b="0"/>
            </a:stretch>
          </a:blipFill>
        </p:spPr>
      </p:sp>
      <p:sp>
        <p:nvSpPr>
          <p:cNvPr name="Freeform 5" id="5"/>
          <p:cNvSpPr/>
          <p:nvPr/>
        </p:nvSpPr>
        <p:spPr>
          <a:xfrm flipH="false" flipV="false" rot="0">
            <a:off x="14931588" y="7062206"/>
            <a:ext cx="2451537" cy="2467718"/>
          </a:xfrm>
          <a:custGeom>
            <a:avLst/>
            <a:gdLst/>
            <a:ahLst/>
            <a:cxnLst/>
            <a:rect r="r" b="b" t="t" l="l"/>
            <a:pathLst>
              <a:path h="2467718" w="2451537">
                <a:moveTo>
                  <a:pt x="0" y="0"/>
                </a:moveTo>
                <a:lnTo>
                  <a:pt x="2451537" y="0"/>
                </a:lnTo>
                <a:lnTo>
                  <a:pt x="2451537" y="2467718"/>
                </a:lnTo>
                <a:lnTo>
                  <a:pt x="0" y="2467718"/>
                </a:lnTo>
                <a:lnTo>
                  <a:pt x="0" y="0"/>
                </a:lnTo>
                <a:close/>
              </a:path>
            </a:pathLst>
          </a:custGeom>
          <a:blipFill>
            <a:blip r:embed="rId4"/>
            <a:stretch>
              <a:fillRect l="0" t="0" r="0" b="0"/>
            </a:stretch>
          </a:blipFill>
        </p:spPr>
      </p:sp>
      <p:sp>
        <p:nvSpPr>
          <p:cNvPr name="TextBox 6" id="6"/>
          <p:cNvSpPr txBox="true"/>
          <p:nvPr/>
        </p:nvSpPr>
        <p:spPr>
          <a:xfrm rot="0">
            <a:off x="454522" y="2385219"/>
            <a:ext cx="17417056" cy="2503531"/>
          </a:xfrm>
          <a:prstGeom prst="rect">
            <a:avLst/>
          </a:prstGeom>
        </p:spPr>
        <p:txBody>
          <a:bodyPr anchor="t" rtlCol="false" tIns="0" lIns="0" bIns="0" rIns="0">
            <a:spAutoFit/>
          </a:bodyPr>
          <a:lstStyle/>
          <a:p>
            <a:pPr algn="ctr">
              <a:lnSpc>
                <a:spcPts val="6512"/>
              </a:lnSpc>
            </a:pPr>
            <a:r>
              <a:rPr lang="en-US" sz="5713">
                <a:solidFill>
                  <a:srgbClr val="303030"/>
                </a:solidFill>
                <a:latin typeface="League Spartan"/>
                <a:ea typeface="League Spartan"/>
                <a:cs typeface="League Spartan"/>
                <a:sym typeface="League Spartan"/>
              </a:rPr>
              <a:t>SEXUAL EXPLOITATION</a:t>
            </a:r>
          </a:p>
          <a:p>
            <a:pPr algn="ctr">
              <a:lnSpc>
                <a:spcPts val="12999"/>
              </a:lnSpc>
            </a:pPr>
            <a:r>
              <a:rPr lang="en-US" sz="11403">
                <a:solidFill>
                  <a:srgbClr val="303030"/>
                </a:solidFill>
                <a:latin typeface="League Spartan"/>
                <a:ea typeface="League Spartan"/>
                <a:cs typeface="League Spartan"/>
                <a:sym typeface="League Spartan"/>
              </a:rPr>
              <a:t>EDUCATION</a:t>
            </a:r>
          </a:p>
        </p:txBody>
      </p:sp>
      <p:sp>
        <p:nvSpPr>
          <p:cNvPr name="TextBox 7" id="7"/>
          <p:cNvSpPr txBox="true"/>
          <p:nvPr/>
        </p:nvSpPr>
        <p:spPr>
          <a:xfrm rot="0">
            <a:off x="454522" y="5031625"/>
            <a:ext cx="17417056" cy="2707357"/>
          </a:xfrm>
          <a:prstGeom prst="rect">
            <a:avLst/>
          </a:prstGeom>
        </p:spPr>
        <p:txBody>
          <a:bodyPr anchor="t" rtlCol="false" tIns="0" lIns="0" bIns="0" rIns="0">
            <a:spAutoFit/>
          </a:bodyPr>
          <a:lstStyle/>
          <a:p>
            <a:pPr algn="ctr">
              <a:lnSpc>
                <a:spcPts val="12385"/>
              </a:lnSpc>
            </a:pPr>
            <a:r>
              <a:rPr lang="en-US" sz="11909" b="true">
                <a:solidFill>
                  <a:srgbClr val="10894F"/>
                </a:solidFill>
                <a:latin typeface="Cooperative Bold"/>
                <a:ea typeface="Cooperative Bold"/>
                <a:cs typeface="Cooperative Bold"/>
                <a:sym typeface="Cooperative Bold"/>
              </a:rPr>
              <a:t>pornography</a:t>
            </a:r>
          </a:p>
          <a:p>
            <a:pPr algn="ctr">
              <a:lnSpc>
                <a:spcPts val="7396"/>
              </a:lnSpc>
            </a:pPr>
            <a:r>
              <a:rPr lang="en-US" b="true" sz="9605">
                <a:solidFill>
                  <a:srgbClr val="10894F"/>
                </a:solidFill>
                <a:latin typeface="Poppins Medium 1 Bold"/>
                <a:ea typeface="Poppins Medium 1 Bold"/>
                <a:cs typeface="Poppins Medium 1 Bold"/>
                <a:sym typeface="Poppins Medium 1 Bold"/>
              </a:rPr>
              <a:t>LINK</a:t>
            </a:r>
          </a:p>
        </p:txBody>
      </p:sp>
      <p:sp>
        <p:nvSpPr>
          <p:cNvPr name="TextBox 8" id="8"/>
          <p:cNvSpPr txBox="true"/>
          <p:nvPr/>
        </p:nvSpPr>
        <p:spPr>
          <a:xfrm rot="0">
            <a:off x="454522" y="7655975"/>
            <a:ext cx="17417056" cy="662940"/>
          </a:xfrm>
          <a:prstGeom prst="rect">
            <a:avLst/>
          </a:prstGeom>
        </p:spPr>
        <p:txBody>
          <a:bodyPr anchor="t" rtlCol="false" tIns="0" lIns="0" bIns="0" rIns="0">
            <a:spAutoFit/>
          </a:bodyPr>
          <a:lstStyle/>
          <a:p>
            <a:pPr algn="ctr">
              <a:lnSpc>
                <a:spcPts val="5460"/>
              </a:lnSpc>
            </a:pPr>
            <a:r>
              <a:rPr lang="en-US" sz="3900">
                <a:solidFill>
                  <a:srgbClr val="FFFFFF"/>
                </a:solidFill>
                <a:latin typeface="Poppins Medium 2"/>
                <a:ea typeface="Poppins Medium 2"/>
                <a:cs typeface="Poppins Medium 2"/>
                <a:sym typeface="Poppins Medium 2"/>
              </a:rPr>
              <a:t>BY WALKING WISE</a:t>
            </a:r>
          </a:p>
        </p:txBody>
      </p:sp>
    </p:spTree>
  </p:cSld>
  <p:clrMapOvr>
    <a:masterClrMapping/>
  </p:clrMapOvr>
</p:sld>
</file>

<file path=ppt/slides/slide10.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TextBox 2" id="2"/>
          <p:cNvSpPr txBox="true"/>
          <p:nvPr/>
        </p:nvSpPr>
        <p:spPr>
          <a:xfrm rot="0">
            <a:off x="1028700" y="885919"/>
            <a:ext cx="14546262" cy="547370"/>
          </a:xfrm>
          <a:prstGeom prst="rect">
            <a:avLst/>
          </a:prstGeom>
        </p:spPr>
        <p:txBody>
          <a:bodyPr anchor="t" rtlCol="false" tIns="0" lIns="0" bIns="0" rIns="0">
            <a:spAutoFit/>
          </a:bodyPr>
          <a:lstStyle/>
          <a:p>
            <a:pPr algn="l">
              <a:lnSpc>
                <a:spcPts val="4480"/>
              </a:lnSpc>
            </a:pPr>
            <a:r>
              <a:rPr lang="en-US" sz="3200">
                <a:solidFill>
                  <a:srgbClr val="FFFFFF"/>
                </a:solidFill>
                <a:latin typeface="Poppins Medium 2"/>
                <a:ea typeface="Poppins Medium 2"/>
                <a:cs typeface="Poppins Medium 2"/>
                <a:sym typeface="Poppins Medium 2"/>
              </a:rPr>
              <a:t> EDUCATON GUIDE</a:t>
            </a:r>
          </a:p>
        </p:txBody>
      </p:sp>
      <p:sp>
        <p:nvSpPr>
          <p:cNvPr name="TextBox 3" id="3"/>
          <p:cNvSpPr txBox="true"/>
          <p:nvPr/>
        </p:nvSpPr>
        <p:spPr>
          <a:xfrm rot="0">
            <a:off x="17370093" y="9524968"/>
            <a:ext cx="464110" cy="347448"/>
          </a:xfrm>
          <a:prstGeom prst="rect">
            <a:avLst/>
          </a:prstGeom>
        </p:spPr>
        <p:txBody>
          <a:bodyPr anchor="t" rtlCol="false" tIns="0" lIns="0" bIns="0" rIns="0">
            <a:spAutoFit/>
          </a:bodyPr>
          <a:lstStyle/>
          <a:p>
            <a:pPr algn="ctr">
              <a:lnSpc>
                <a:spcPts val="2899"/>
              </a:lnSpc>
            </a:pPr>
            <a:r>
              <a:rPr lang="en-US" sz="2070">
                <a:solidFill>
                  <a:srgbClr val="004F59"/>
                </a:solidFill>
                <a:latin typeface="Bebas Neue"/>
                <a:ea typeface="Bebas Neue"/>
                <a:cs typeface="Bebas Neue"/>
                <a:sym typeface="Bebas Neue"/>
              </a:rPr>
              <a:t>3</a:t>
            </a:r>
          </a:p>
        </p:txBody>
      </p:sp>
      <p:grpSp>
        <p:nvGrpSpPr>
          <p:cNvPr name="Group 4" id="4"/>
          <p:cNvGrpSpPr/>
          <p:nvPr/>
        </p:nvGrpSpPr>
        <p:grpSpPr>
          <a:xfrm rot="0">
            <a:off x="435472" y="456889"/>
            <a:ext cx="17417056" cy="9457832"/>
            <a:chOff x="0" y="0"/>
            <a:chExt cx="5490351" cy="2981378"/>
          </a:xfrm>
        </p:grpSpPr>
        <p:sp>
          <p:nvSpPr>
            <p:cNvPr name="Freeform 5" id="5"/>
            <p:cNvSpPr/>
            <p:nvPr/>
          </p:nvSpPr>
          <p:spPr>
            <a:xfrm flipH="false" flipV="false" rot="0">
              <a:off x="0" y="0"/>
              <a:ext cx="5490351" cy="2981378"/>
            </a:xfrm>
            <a:custGeom>
              <a:avLst/>
              <a:gdLst/>
              <a:ahLst/>
              <a:cxnLst/>
              <a:rect r="r" b="b" t="t" l="l"/>
              <a:pathLst>
                <a:path h="2981378" w="5490351">
                  <a:moveTo>
                    <a:pt x="0" y="0"/>
                  </a:moveTo>
                  <a:lnTo>
                    <a:pt x="5490351" y="0"/>
                  </a:lnTo>
                  <a:lnTo>
                    <a:pt x="5490351" y="2981378"/>
                  </a:lnTo>
                  <a:lnTo>
                    <a:pt x="0" y="2981378"/>
                  </a:lnTo>
                  <a:close/>
                </a:path>
              </a:pathLst>
            </a:custGeom>
            <a:solidFill>
              <a:srgbClr val="68D2DF"/>
            </a:solidFill>
          </p:spPr>
        </p:sp>
      </p:grpSp>
      <p:sp>
        <p:nvSpPr>
          <p:cNvPr name="Freeform 6" id="6"/>
          <p:cNvSpPr/>
          <p:nvPr/>
        </p:nvSpPr>
        <p:spPr>
          <a:xfrm flipH="false" flipV="false" rot="0">
            <a:off x="13161349" y="6331924"/>
            <a:ext cx="3955076" cy="3955076"/>
          </a:xfrm>
          <a:custGeom>
            <a:avLst/>
            <a:gdLst/>
            <a:ahLst/>
            <a:cxnLst/>
            <a:rect r="r" b="b" t="t" l="l"/>
            <a:pathLst>
              <a:path h="3955076" w="3955076">
                <a:moveTo>
                  <a:pt x="0" y="0"/>
                </a:moveTo>
                <a:lnTo>
                  <a:pt x="3955076" y="0"/>
                </a:lnTo>
                <a:lnTo>
                  <a:pt x="3955076" y="3955076"/>
                </a:lnTo>
                <a:lnTo>
                  <a:pt x="0" y="3955076"/>
                </a:lnTo>
                <a:lnTo>
                  <a:pt x="0" y="0"/>
                </a:lnTo>
                <a:close/>
              </a:path>
            </a:pathLst>
          </a:custGeom>
          <a:blipFill>
            <a:blip r:embed="rId3">
              <a:alphaModFix amt="71000"/>
            </a:blip>
            <a:stretch>
              <a:fillRect l="0" t="0" r="0" b="0"/>
            </a:stretch>
          </a:blipFill>
        </p:spPr>
      </p:sp>
      <p:sp>
        <p:nvSpPr>
          <p:cNvPr name="Freeform 7" id="7"/>
          <p:cNvSpPr/>
          <p:nvPr/>
        </p:nvSpPr>
        <p:spPr>
          <a:xfrm flipH="false" flipV="false" rot="0">
            <a:off x="15322317" y="8440079"/>
            <a:ext cx="1331398" cy="1331398"/>
          </a:xfrm>
          <a:custGeom>
            <a:avLst/>
            <a:gdLst/>
            <a:ahLst/>
            <a:cxnLst/>
            <a:rect r="r" b="b" t="t" l="l"/>
            <a:pathLst>
              <a:path h="1331398" w="1331398">
                <a:moveTo>
                  <a:pt x="0" y="0"/>
                </a:moveTo>
                <a:lnTo>
                  <a:pt x="1331398" y="0"/>
                </a:lnTo>
                <a:lnTo>
                  <a:pt x="1331398" y="1331398"/>
                </a:lnTo>
                <a:lnTo>
                  <a:pt x="0" y="1331398"/>
                </a:lnTo>
                <a:lnTo>
                  <a:pt x="0" y="0"/>
                </a:lnTo>
                <a:close/>
              </a:path>
            </a:pathLst>
          </a:custGeom>
          <a:blipFill>
            <a:blip r:embed="rId4"/>
            <a:stretch>
              <a:fillRect l="0" t="0" r="0" b="0"/>
            </a:stretch>
          </a:blipFill>
        </p:spPr>
      </p:sp>
      <p:sp>
        <p:nvSpPr>
          <p:cNvPr name="TextBox 8" id="8"/>
          <p:cNvSpPr txBox="true"/>
          <p:nvPr/>
        </p:nvSpPr>
        <p:spPr>
          <a:xfrm rot="0">
            <a:off x="1532526" y="4536816"/>
            <a:ext cx="14042436" cy="1686560"/>
          </a:xfrm>
          <a:prstGeom prst="rect">
            <a:avLst/>
          </a:prstGeom>
        </p:spPr>
        <p:txBody>
          <a:bodyPr anchor="t" rtlCol="false" tIns="0" lIns="0" bIns="0" rIns="0">
            <a:spAutoFit/>
          </a:bodyPr>
          <a:lstStyle/>
          <a:p>
            <a:pPr algn="l">
              <a:lnSpc>
                <a:spcPts val="6880"/>
              </a:lnSpc>
            </a:pPr>
            <a:r>
              <a:rPr lang="en-US" sz="4300" b="true">
                <a:solidFill>
                  <a:srgbClr val="004F59"/>
                </a:solidFill>
                <a:latin typeface="Roboto Bold"/>
                <a:ea typeface="Roboto Bold"/>
                <a:cs typeface="Roboto Bold"/>
                <a:sym typeface="Roboto Bold"/>
              </a:rPr>
              <a:t>Something a person does regularly or repeatedly, often without thinking about it.</a:t>
            </a:r>
          </a:p>
        </p:txBody>
      </p:sp>
      <p:grpSp>
        <p:nvGrpSpPr>
          <p:cNvPr name="Group 9" id="9"/>
          <p:cNvGrpSpPr/>
          <p:nvPr/>
        </p:nvGrpSpPr>
        <p:grpSpPr>
          <a:xfrm rot="0">
            <a:off x="1480713" y="3624926"/>
            <a:ext cx="3504277" cy="904943"/>
            <a:chOff x="0" y="0"/>
            <a:chExt cx="922937" cy="238339"/>
          </a:xfrm>
        </p:grpSpPr>
        <p:sp>
          <p:nvSpPr>
            <p:cNvPr name="Freeform 10" id="10"/>
            <p:cNvSpPr/>
            <p:nvPr/>
          </p:nvSpPr>
          <p:spPr>
            <a:xfrm flipH="false" flipV="false" rot="0">
              <a:off x="0" y="0"/>
              <a:ext cx="922937" cy="238339"/>
            </a:xfrm>
            <a:custGeom>
              <a:avLst/>
              <a:gdLst/>
              <a:ahLst/>
              <a:cxnLst/>
              <a:rect r="r" b="b" t="t" l="l"/>
              <a:pathLst>
                <a:path h="238339" w="922937">
                  <a:moveTo>
                    <a:pt x="0" y="0"/>
                  </a:moveTo>
                  <a:lnTo>
                    <a:pt x="922937" y="0"/>
                  </a:lnTo>
                  <a:lnTo>
                    <a:pt x="922937" y="238339"/>
                  </a:lnTo>
                  <a:lnTo>
                    <a:pt x="0" y="238339"/>
                  </a:lnTo>
                  <a:close/>
                </a:path>
              </a:pathLst>
            </a:custGeom>
            <a:solidFill>
              <a:srgbClr val="303030"/>
            </a:solidFill>
          </p:spPr>
        </p:sp>
        <p:sp>
          <p:nvSpPr>
            <p:cNvPr name="TextBox 11" id="11"/>
            <p:cNvSpPr txBox="true"/>
            <p:nvPr/>
          </p:nvSpPr>
          <p:spPr>
            <a:xfrm>
              <a:off x="0" y="-76200"/>
              <a:ext cx="922937" cy="314539"/>
            </a:xfrm>
            <a:prstGeom prst="rect">
              <a:avLst/>
            </a:prstGeom>
          </p:spPr>
          <p:txBody>
            <a:bodyPr anchor="ctr" rtlCol="false" tIns="50800" lIns="50800" bIns="50800" rIns="50800"/>
            <a:lstStyle/>
            <a:p>
              <a:pPr algn="ctr">
                <a:lnSpc>
                  <a:spcPts val="3074"/>
                </a:lnSpc>
              </a:pPr>
            </a:p>
          </p:txBody>
        </p:sp>
      </p:grpSp>
      <p:sp>
        <p:nvSpPr>
          <p:cNvPr name="TextBox 12" id="12"/>
          <p:cNvSpPr txBox="true"/>
          <p:nvPr/>
        </p:nvSpPr>
        <p:spPr>
          <a:xfrm rot="0">
            <a:off x="2050808" y="3529676"/>
            <a:ext cx="3274500" cy="1028702"/>
          </a:xfrm>
          <a:prstGeom prst="rect">
            <a:avLst/>
          </a:prstGeom>
        </p:spPr>
        <p:txBody>
          <a:bodyPr anchor="t" rtlCol="false" tIns="0" lIns="0" bIns="0" rIns="0">
            <a:spAutoFit/>
          </a:bodyPr>
          <a:lstStyle/>
          <a:p>
            <a:pPr algn="l">
              <a:lnSpc>
                <a:spcPts val="8399"/>
              </a:lnSpc>
            </a:pPr>
            <a:r>
              <a:rPr lang="en-US" b="true" sz="5999">
                <a:solidFill>
                  <a:srgbClr val="FFFFFF"/>
                </a:solidFill>
                <a:latin typeface="Roboto Bold"/>
                <a:ea typeface="Roboto Bold"/>
                <a:cs typeface="Roboto Bold"/>
                <a:sym typeface="Roboto Bold"/>
              </a:rPr>
              <a:t>HABIT</a:t>
            </a:r>
          </a:p>
        </p:txBody>
      </p:sp>
      <p:sp>
        <p:nvSpPr>
          <p:cNvPr name="TextBox 13" id="13"/>
          <p:cNvSpPr txBox="true"/>
          <p:nvPr/>
        </p:nvSpPr>
        <p:spPr>
          <a:xfrm rot="0">
            <a:off x="1131441" y="1109322"/>
            <a:ext cx="12801576" cy="1094675"/>
          </a:xfrm>
          <a:prstGeom prst="rect">
            <a:avLst/>
          </a:prstGeom>
        </p:spPr>
        <p:txBody>
          <a:bodyPr anchor="t" rtlCol="false" tIns="0" lIns="0" bIns="0" rIns="0">
            <a:spAutoFit/>
          </a:bodyPr>
          <a:lstStyle/>
          <a:p>
            <a:pPr algn="l">
              <a:lnSpc>
                <a:spcPts val="8959"/>
              </a:lnSpc>
              <a:spcBef>
                <a:spcPct val="0"/>
              </a:spcBef>
            </a:pPr>
            <a:r>
              <a:rPr lang="en-US" sz="6399">
                <a:solidFill>
                  <a:srgbClr val="004F59"/>
                </a:solidFill>
                <a:latin typeface="League Spartan"/>
                <a:ea typeface="League Spartan"/>
                <a:cs typeface="League Spartan"/>
                <a:sym typeface="League Spartan"/>
              </a:rPr>
              <a:t>VOCABULARY</a:t>
            </a:r>
          </a:p>
        </p:txBody>
      </p:sp>
      <p:sp>
        <p:nvSpPr>
          <p:cNvPr name="Freeform 14" id="14"/>
          <p:cNvSpPr/>
          <p:nvPr/>
        </p:nvSpPr>
        <p:spPr>
          <a:xfrm flipH="false" flipV="false" rot="0">
            <a:off x="14343269" y="7061714"/>
            <a:ext cx="2463386" cy="2463386"/>
          </a:xfrm>
          <a:custGeom>
            <a:avLst/>
            <a:gdLst/>
            <a:ahLst/>
            <a:cxnLst/>
            <a:rect r="r" b="b" t="t" l="l"/>
            <a:pathLst>
              <a:path h="2463386" w="2463386">
                <a:moveTo>
                  <a:pt x="0" y="0"/>
                </a:moveTo>
                <a:lnTo>
                  <a:pt x="2463387" y="0"/>
                </a:lnTo>
                <a:lnTo>
                  <a:pt x="2463387" y="2463386"/>
                </a:lnTo>
                <a:lnTo>
                  <a:pt x="0" y="2463386"/>
                </a:lnTo>
                <a:lnTo>
                  <a:pt x="0" y="0"/>
                </a:lnTo>
                <a:close/>
              </a:path>
            </a:pathLst>
          </a:custGeom>
          <a:blipFill>
            <a:blip r:embed="rId5"/>
            <a:stretch>
              <a:fillRect l="0" t="0" r="0" b="0"/>
            </a:stretch>
          </a:blipFill>
        </p:spPr>
      </p:sp>
      <p:sp>
        <p:nvSpPr>
          <p:cNvPr name="TextBox 15" id="15"/>
          <p:cNvSpPr txBox="true"/>
          <p:nvPr/>
        </p:nvSpPr>
        <p:spPr>
          <a:xfrm rot="0">
            <a:off x="17259300" y="9229725"/>
            <a:ext cx="152400" cy="180975"/>
          </a:xfrm>
          <a:prstGeom prst="rect">
            <a:avLst/>
          </a:prstGeom>
        </p:spPr>
        <p:txBody>
          <a:bodyPr anchor="t" rtlCol="false" tIns="0" lIns="0" bIns="0" rIns="0" wrap="none">
            <a:spAutoFit/>
          </a:bodyPr>
          <a:lstStyle/>
          <a:p>
            <a:pPr algn="ctr">
              <a:lnSpc>
                <a:spcPts val="1679"/>
              </a:lnSpc>
              <a:spcBef>
                <a:spcPct val="0"/>
              </a:spcBef>
            </a:pPr>
            <a:r>
              <a:rPr lang="en-US" sz="1200">
                <a:solidFill>
                  <a:srgbClr val="000000"/>
                </a:solidFill>
                <a:latin typeface="Roboto"/>
                <a:ea typeface="Roboto"/>
                <a:cs typeface="Roboto"/>
                <a:sym typeface="Roboto"/>
              </a:rPr>
              <a:t>10</a:t>
            </a:r>
          </a:p>
        </p:txBody>
      </p:sp>
      <p:sp>
        <p:nvSpPr>
          <p:cNvPr name="TextBox 16" id="16"/>
          <p:cNvSpPr txBox="true"/>
          <p:nvPr/>
        </p:nvSpPr>
        <p:spPr>
          <a:xfrm rot="0">
            <a:off x="1480713" y="9371773"/>
            <a:ext cx="2360739" cy="207719"/>
          </a:xfrm>
          <a:prstGeom prst="rect">
            <a:avLst/>
          </a:prstGeom>
        </p:spPr>
        <p:txBody>
          <a:bodyPr anchor="t" rtlCol="false" tIns="0" lIns="0" bIns="0" rIns="0">
            <a:spAutoFit/>
          </a:bodyPr>
          <a:lstStyle/>
          <a:p>
            <a:pPr algn="l">
              <a:lnSpc>
                <a:spcPts val="1680"/>
              </a:lnSpc>
            </a:pPr>
            <a:r>
              <a:rPr lang="en-US" sz="1200">
                <a:solidFill>
                  <a:srgbClr val="004F59"/>
                </a:solidFill>
                <a:latin typeface="Roboto"/>
                <a:ea typeface="Roboto"/>
                <a:cs typeface="Roboto"/>
                <a:sym typeface="Roboto"/>
              </a:rPr>
              <a:t>©2024-2026 Walking Wise</a:t>
            </a:r>
          </a:p>
        </p:txBody>
      </p:sp>
    </p:spTree>
  </p:cSld>
  <p:clrMapOvr>
    <a:masterClrMapping/>
  </p:clrMapOvr>
</p:sld>
</file>

<file path=ppt/slides/slide11.xml><?xml version="1.0" encoding="utf-8"?>
<p:sld xmlns:p="http://schemas.openxmlformats.org/presentationml/2006/main" xmlns:a="http://schemas.openxmlformats.org/drawingml/2006/main">
  <p:cSld>
    <p:spTree>
      <p:nvGrpSpPr>
        <p:cNvPr id="1" name=""/>
        <p:cNvGrpSpPr/>
        <p:nvPr/>
      </p:nvGrpSpPr>
      <p:grpSpPr>
        <a:xfrm>
          <a:off x="0" y="0"/>
          <a:ext cx="0" cy="0"/>
          <a:chOff x="0" y="0"/>
          <a:chExt cx="0" cy="0"/>
        </a:xfrm>
      </p:grpSpPr>
      <p:sp>
        <p:nvSpPr>
          <p:cNvPr name="TextBox 2" id="2"/>
          <p:cNvSpPr txBox="true"/>
          <p:nvPr/>
        </p:nvSpPr>
        <p:spPr>
          <a:xfrm rot="0">
            <a:off x="1028700" y="885919"/>
            <a:ext cx="14546262" cy="547370"/>
          </a:xfrm>
          <a:prstGeom prst="rect">
            <a:avLst/>
          </a:prstGeom>
        </p:spPr>
        <p:txBody>
          <a:bodyPr anchor="t" rtlCol="false" tIns="0" lIns="0" bIns="0" rIns="0">
            <a:spAutoFit/>
          </a:bodyPr>
          <a:lstStyle/>
          <a:p>
            <a:pPr algn="l">
              <a:lnSpc>
                <a:spcPts val="4480"/>
              </a:lnSpc>
            </a:pPr>
            <a:r>
              <a:rPr lang="en-US" sz="3200">
                <a:solidFill>
                  <a:srgbClr val="FFFFFF"/>
                </a:solidFill>
                <a:latin typeface="Poppins Medium 2"/>
                <a:ea typeface="Poppins Medium 2"/>
                <a:cs typeface="Poppins Medium 2"/>
                <a:sym typeface="Poppins Medium 2"/>
              </a:rPr>
              <a:t>LESSON PLANS</a:t>
            </a:r>
          </a:p>
        </p:txBody>
      </p:sp>
      <p:grpSp>
        <p:nvGrpSpPr>
          <p:cNvPr name="Group 3" id="3"/>
          <p:cNvGrpSpPr/>
          <p:nvPr/>
        </p:nvGrpSpPr>
        <p:grpSpPr>
          <a:xfrm rot="0">
            <a:off x="417147" y="414584"/>
            <a:ext cx="17417056" cy="9457832"/>
            <a:chOff x="0" y="0"/>
            <a:chExt cx="5490351" cy="2981378"/>
          </a:xfrm>
        </p:grpSpPr>
        <p:sp>
          <p:nvSpPr>
            <p:cNvPr name="Freeform 4" id="4"/>
            <p:cNvSpPr/>
            <p:nvPr/>
          </p:nvSpPr>
          <p:spPr>
            <a:xfrm flipH="false" flipV="false" rot="0">
              <a:off x="0" y="0"/>
              <a:ext cx="5490351" cy="2981378"/>
            </a:xfrm>
            <a:custGeom>
              <a:avLst/>
              <a:gdLst/>
              <a:ahLst/>
              <a:cxnLst/>
              <a:rect r="r" b="b" t="t" l="l"/>
              <a:pathLst>
                <a:path h="2981378" w="5490351">
                  <a:moveTo>
                    <a:pt x="0" y="0"/>
                  </a:moveTo>
                  <a:lnTo>
                    <a:pt x="5490351" y="0"/>
                  </a:lnTo>
                  <a:lnTo>
                    <a:pt x="5490351" y="2981378"/>
                  </a:lnTo>
                  <a:lnTo>
                    <a:pt x="0" y="2981378"/>
                  </a:lnTo>
                  <a:close/>
                </a:path>
              </a:pathLst>
            </a:custGeom>
            <a:solidFill>
              <a:srgbClr val="ED8B00"/>
            </a:solidFill>
          </p:spPr>
        </p:sp>
      </p:grpSp>
      <p:grpSp>
        <p:nvGrpSpPr>
          <p:cNvPr name="Group 5" id="5"/>
          <p:cNvGrpSpPr/>
          <p:nvPr/>
        </p:nvGrpSpPr>
        <p:grpSpPr>
          <a:xfrm rot="0">
            <a:off x="2927885" y="4482779"/>
            <a:ext cx="12394432" cy="2229665"/>
            <a:chOff x="0" y="0"/>
            <a:chExt cx="3264377" cy="587237"/>
          </a:xfrm>
        </p:grpSpPr>
        <p:sp>
          <p:nvSpPr>
            <p:cNvPr name="Freeform 6" id="6"/>
            <p:cNvSpPr/>
            <p:nvPr/>
          </p:nvSpPr>
          <p:spPr>
            <a:xfrm flipH="false" flipV="false" rot="0">
              <a:off x="0" y="0"/>
              <a:ext cx="3264377" cy="587237"/>
            </a:xfrm>
            <a:custGeom>
              <a:avLst/>
              <a:gdLst/>
              <a:ahLst/>
              <a:cxnLst/>
              <a:rect r="r" b="b" t="t" l="l"/>
              <a:pathLst>
                <a:path h="587237" w="3264377">
                  <a:moveTo>
                    <a:pt x="0" y="0"/>
                  </a:moveTo>
                  <a:lnTo>
                    <a:pt x="3264377" y="0"/>
                  </a:lnTo>
                  <a:lnTo>
                    <a:pt x="3264377" y="587237"/>
                  </a:lnTo>
                  <a:lnTo>
                    <a:pt x="0" y="587237"/>
                  </a:lnTo>
                  <a:close/>
                </a:path>
              </a:pathLst>
            </a:custGeom>
            <a:solidFill>
              <a:srgbClr val="303030"/>
            </a:solidFill>
          </p:spPr>
        </p:sp>
        <p:sp>
          <p:nvSpPr>
            <p:cNvPr name="TextBox 7" id="7"/>
            <p:cNvSpPr txBox="true"/>
            <p:nvPr/>
          </p:nvSpPr>
          <p:spPr>
            <a:xfrm>
              <a:off x="0" y="-9525"/>
              <a:ext cx="3264377" cy="596762"/>
            </a:xfrm>
            <a:prstGeom prst="rect">
              <a:avLst/>
            </a:prstGeom>
          </p:spPr>
          <p:txBody>
            <a:bodyPr anchor="ctr" rtlCol="false" tIns="50800" lIns="50800" bIns="50800" rIns="50800"/>
            <a:lstStyle/>
            <a:p>
              <a:pPr algn="ctr">
                <a:lnSpc>
                  <a:spcPts val="3074"/>
                </a:lnSpc>
              </a:pPr>
            </a:p>
          </p:txBody>
        </p:sp>
      </p:grpSp>
      <p:sp>
        <p:nvSpPr>
          <p:cNvPr name="TextBox 8" id="8"/>
          <p:cNvSpPr txBox="true"/>
          <p:nvPr/>
        </p:nvSpPr>
        <p:spPr>
          <a:xfrm rot="0">
            <a:off x="945186" y="1250072"/>
            <a:ext cx="20509683" cy="1094741"/>
          </a:xfrm>
          <a:prstGeom prst="rect">
            <a:avLst/>
          </a:prstGeom>
        </p:spPr>
        <p:txBody>
          <a:bodyPr anchor="t" rtlCol="false" tIns="0" lIns="0" bIns="0" rIns="0">
            <a:spAutoFit/>
          </a:bodyPr>
          <a:lstStyle/>
          <a:p>
            <a:pPr algn="l">
              <a:lnSpc>
                <a:spcPts val="8959"/>
              </a:lnSpc>
              <a:spcBef>
                <a:spcPct val="0"/>
              </a:spcBef>
            </a:pPr>
            <a:r>
              <a:rPr lang="en-US" sz="6399">
                <a:solidFill>
                  <a:srgbClr val="303030"/>
                </a:solidFill>
                <a:latin typeface="League Spartan"/>
                <a:ea typeface="League Spartan"/>
                <a:cs typeface="League Spartan"/>
                <a:sym typeface="League Spartan"/>
              </a:rPr>
              <a:t>WHAT DO YOU THINK?</a:t>
            </a:r>
          </a:p>
        </p:txBody>
      </p:sp>
      <p:sp>
        <p:nvSpPr>
          <p:cNvPr name="TextBox 9" id="9"/>
          <p:cNvSpPr txBox="true"/>
          <p:nvPr/>
        </p:nvSpPr>
        <p:spPr>
          <a:xfrm rot="0">
            <a:off x="3402361" y="4775287"/>
            <a:ext cx="11687654" cy="1562101"/>
          </a:xfrm>
          <a:prstGeom prst="rect">
            <a:avLst/>
          </a:prstGeom>
        </p:spPr>
        <p:txBody>
          <a:bodyPr anchor="t" rtlCol="false" tIns="0" lIns="0" bIns="0" rIns="0">
            <a:spAutoFit/>
          </a:bodyPr>
          <a:lstStyle/>
          <a:p>
            <a:pPr algn="l">
              <a:lnSpc>
                <a:spcPts val="6299"/>
              </a:lnSpc>
            </a:pPr>
            <a:r>
              <a:rPr lang="en-US" sz="4499" b="true">
                <a:solidFill>
                  <a:srgbClr val="FFFFFF"/>
                </a:solidFill>
                <a:latin typeface="Roboto Bold"/>
                <a:ea typeface="Roboto Bold"/>
                <a:cs typeface="Roboto Bold"/>
                <a:sym typeface="Roboto Bold"/>
              </a:rPr>
              <a:t>Can viewing pornography often impact the human brain and a person’s behavior?</a:t>
            </a:r>
          </a:p>
        </p:txBody>
      </p:sp>
      <p:sp>
        <p:nvSpPr>
          <p:cNvPr name="TextBox 10" id="10"/>
          <p:cNvSpPr txBox="true"/>
          <p:nvPr/>
        </p:nvSpPr>
        <p:spPr>
          <a:xfrm rot="0">
            <a:off x="17259300" y="9229725"/>
            <a:ext cx="152400" cy="180975"/>
          </a:xfrm>
          <a:prstGeom prst="rect">
            <a:avLst/>
          </a:prstGeom>
        </p:spPr>
        <p:txBody>
          <a:bodyPr anchor="t" rtlCol="false" tIns="0" lIns="0" bIns="0" rIns="0" wrap="none">
            <a:spAutoFit/>
          </a:bodyPr>
          <a:lstStyle/>
          <a:p>
            <a:pPr algn="ctr">
              <a:lnSpc>
                <a:spcPts val="1679"/>
              </a:lnSpc>
              <a:spcBef>
                <a:spcPct val="0"/>
              </a:spcBef>
            </a:pPr>
            <a:r>
              <a:rPr lang="en-US" sz="1200">
                <a:solidFill>
                  <a:srgbClr val="000000"/>
                </a:solidFill>
                <a:latin typeface="Roboto"/>
                <a:ea typeface="Roboto"/>
                <a:cs typeface="Roboto"/>
                <a:sym typeface="Roboto"/>
              </a:rPr>
              <a:t>11</a:t>
            </a:r>
          </a:p>
        </p:txBody>
      </p:sp>
      <p:sp>
        <p:nvSpPr>
          <p:cNvPr name="TextBox 11" id="11"/>
          <p:cNvSpPr txBox="true"/>
          <p:nvPr/>
        </p:nvSpPr>
        <p:spPr>
          <a:xfrm rot="0">
            <a:off x="1480713" y="9371773"/>
            <a:ext cx="2360739" cy="207719"/>
          </a:xfrm>
          <a:prstGeom prst="rect">
            <a:avLst/>
          </a:prstGeom>
        </p:spPr>
        <p:txBody>
          <a:bodyPr anchor="t" rtlCol="false" tIns="0" lIns="0" bIns="0" rIns="0">
            <a:spAutoFit/>
          </a:bodyPr>
          <a:lstStyle/>
          <a:p>
            <a:pPr algn="l">
              <a:lnSpc>
                <a:spcPts val="1680"/>
              </a:lnSpc>
            </a:pPr>
            <a:r>
              <a:rPr lang="en-US" sz="1200">
                <a:solidFill>
                  <a:srgbClr val="303030"/>
                </a:solidFill>
                <a:latin typeface="Roboto"/>
                <a:ea typeface="Roboto"/>
                <a:cs typeface="Roboto"/>
                <a:sym typeface="Roboto"/>
              </a:rPr>
              <a:t>©2024-2026 Walking Wise</a:t>
            </a:r>
          </a:p>
        </p:txBody>
      </p:sp>
    </p:spTree>
  </p:cSld>
  <p:clrMapOvr>
    <a:masterClrMapping/>
  </p:clrMapOvr>
</p:sld>
</file>

<file path=ppt/slides/slide12.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grpSp>
        <p:nvGrpSpPr>
          <p:cNvPr name="Group 2" id="2"/>
          <p:cNvGrpSpPr/>
          <p:nvPr/>
        </p:nvGrpSpPr>
        <p:grpSpPr>
          <a:xfrm rot="0">
            <a:off x="435472" y="414584"/>
            <a:ext cx="17417056" cy="9457832"/>
            <a:chOff x="0" y="0"/>
            <a:chExt cx="5490351" cy="2981378"/>
          </a:xfrm>
        </p:grpSpPr>
        <p:sp>
          <p:nvSpPr>
            <p:cNvPr name="Freeform 3" id="3"/>
            <p:cNvSpPr/>
            <p:nvPr/>
          </p:nvSpPr>
          <p:spPr>
            <a:xfrm flipH="false" flipV="false" rot="0">
              <a:off x="0" y="0"/>
              <a:ext cx="5490351" cy="2981378"/>
            </a:xfrm>
            <a:custGeom>
              <a:avLst/>
              <a:gdLst/>
              <a:ahLst/>
              <a:cxnLst/>
              <a:rect r="r" b="b" t="t" l="l"/>
              <a:pathLst>
                <a:path h="2981378" w="5490351">
                  <a:moveTo>
                    <a:pt x="0" y="0"/>
                  </a:moveTo>
                  <a:lnTo>
                    <a:pt x="5490351" y="0"/>
                  </a:lnTo>
                  <a:lnTo>
                    <a:pt x="5490351" y="2981378"/>
                  </a:lnTo>
                  <a:lnTo>
                    <a:pt x="0" y="2981378"/>
                  </a:lnTo>
                  <a:close/>
                </a:path>
              </a:pathLst>
            </a:custGeom>
            <a:solidFill>
              <a:srgbClr val="68D2DF"/>
            </a:solidFill>
          </p:spPr>
        </p:sp>
      </p:grpSp>
      <p:sp>
        <p:nvSpPr>
          <p:cNvPr name="Freeform 4" id="4"/>
          <p:cNvSpPr/>
          <p:nvPr/>
        </p:nvSpPr>
        <p:spPr>
          <a:xfrm flipH="false" flipV="false" rot="0">
            <a:off x="417147" y="414584"/>
            <a:ext cx="17435381" cy="9457832"/>
          </a:xfrm>
          <a:custGeom>
            <a:avLst/>
            <a:gdLst/>
            <a:ahLst/>
            <a:cxnLst/>
            <a:rect r="r" b="b" t="t" l="l"/>
            <a:pathLst>
              <a:path h="9457832" w="17435381">
                <a:moveTo>
                  <a:pt x="0" y="0"/>
                </a:moveTo>
                <a:lnTo>
                  <a:pt x="17435381" y="0"/>
                </a:lnTo>
                <a:lnTo>
                  <a:pt x="17435381" y="9457832"/>
                </a:lnTo>
                <a:lnTo>
                  <a:pt x="0" y="9457832"/>
                </a:lnTo>
                <a:lnTo>
                  <a:pt x="0" y="0"/>
                </a:lnTo>
                <a:close/>
              </a:path>
            </a:pathLst>
          </a:custGeom>
          <a:blipFill>
            <a:blip r:embed="rId3"/>
            <a:stretch>
              <a:fillRect l="-61" t="-2247" r="-61" b="-1793"/>
            </a:stretch>
          </a:blipFill>
        </p:spPr>
      </p:sp>
      <p:sp>
        <p:nvSpPr>
          <p:cNvPr name="TextBox 5" id="5"/>
          <p:cNvSpPr txBox="true"/>
          <p:nvPr/>
        </p:nvSpPr>
        <p:spPr>
          <a:xfrm rot="0">
            <a:off x="17259300" y="9229725"/>
            <a:ext cx="152400" cy="180975"/>
          </a:xfrm>
          <a:prstGeom prst="rect">
            <a:avLst/>
          </a:prstGeom>
        </p:spPr>
        <p:txBody>
          <a:bodyPr anchor="t" rtlCol="false" tIns="0" lIns="0" bIns="0" rIns="0" wrap="none">
            <a:spAutoFit/>
          </a:bodyPr>
          <a:lstStyle/>
          <a:p>
            <a:pPr algn="ctr">
              <a:lnSpc>
                <a:spcPts val="1679"/>
              </a:lnSpc>
              <a:spcBef>
                <a:spcPct val="0"/>
              </a:spcBef>
            </a:pPr>
            <a:r>
              <a:rPr lang="en-US" sz="1200">
                <a:solidFill>
                  <a:srgbClr val="000000"/>
                </a:solidFill>
                <a:latin typeface="Roboto"/>
                <a:ea typeface="Roboto"/>
                <a:cs typeface="Roboto"/>
                <a:sym typeface="Roboto"/>
              </a:rPr>
              <a:t>12</a:t>
            </a:r>
          </a:p>
        </p:txBody>
      </p:sp>
      <p:sp>
        <p:nvSpPr>
          <p:cNvPr name="TextBox 6" id="6"/>
          <p:cNvSpPr txBox="true"/>
          <p:nvPr/>
        </p:nvSpPr>
        <p:spPr>
          <a:xfrm rot="0">
            <a:off x="1480713" y="9371773"/>
            <a:ext cx="2360739" cy="207719"/>
          </a:xfrm>
          <a:prstGeom prst="rect">
            <a:avLst/>
          </a:prstGeom>
        </p:spPr>
        <p:txBody>
          <a:bodyPr anchor="t" rtlCol="false" tIns="0" lIns="0" bIns="0" rIns="0">
            <a:spAutoFit/>
          </a:bodyPr>
          <a:lstStyle/>
          <a:p>
            <a:pPr algn="l">
              <a:lnSpc>
                <a:spcPts val="1680"/>
              </a:lnSpc>
            </a:pPr>
            <a:r>
              <a:rPr lang="en-US" sz="1200">
                <a:solidFill>
                  <a:srgbClr val="303030"/>
                </a:solidFill>
                <a:latin typeface="Roboto"/>
                <a:ea typeface="Roboto"/>
                <a:cs typeface="Roboto"/>
                <a:sym typeface="Roboto"/>
              </a:rPr>
              <a:t>©2024-2026 Walking Wise</a:t>
            </a:r>
          </a:p>
        </p:txBody>
      </p:sp>
      <p:grpSp>
        <p:nvGrpSpPr>
          <p:cNvPr name="Group 7" id="7"/>
          <p:cNvGrpSpPr/>
          <p:nvPr/>
        </p:nvGrpSpPr>
        <p:grpSpPr>
          <a:xfrm rot="0">
            <a:off x="5445186" y="8744254"/>
            <a:ext cx="8631917" cy="666446"/>
            <a:chOff x="0" y="0"/>
            <a:chExt cx="2663497" cy="205641"/>
          </a:xfrm>
        </p:grpSpPr>
        <p:sp>
          <p:nvSpPr>
            <p:cNvPr name="Freeform 8" id="8"/>
            <p:cNvSpPr/>
            <p:nvPr/>
          </p:nvSpPr>
          <p:spPr>
            <a:xfrm flipH="false" flipV="false" rot="0">
              <a:off x="0" y="0"/>
              <a:ext cx="2663497" cy="205641"/>
            </a:xfrm>
            <a:custGeom>
              <a:avLst/>
              <a:gdLst/>
              <a:ahLst/>
              <a:cxnLst/>
              <a:rect r="r" b="b" t="t" l="l"/>
              <a:pathLst>
                <a:path h="205641" w="2663497">
                  <a:moveTo>
                    <a:pt x="0" y="0"/>
                  </a:moveTo>
                  <a:lnTo>
                    <a:pt x="2663497" y="0"/>
                  </a:lnTo>
                  <a:lnTo>
                    <a:pt x="2663497" y="205641"/>
                  </a:lnTo>
                  <a:lnTo>
                    <a:pt x="0" y="205641"/>
                  </a:lnTo>
                  <a:close/>
                </a:path>
              </a:pathLst>
            </a:custGeom>
            <a:solidFill>
              <a:srgbClr val="FFFFFF"/>
            </a:solidFill>
          </p:spPr>
        </p:sp>
        <p:sp>
          <p:nvSpPr>
            <p:cNvPr name="TextBox 9" id="9"/>
            <p:cNvSpPr txBox="true"/>
            <p:nvPr/>
          </p:nvSpPr>
          <p:spPr>
            <a:xfrm>
              <a:off x="0" y="-76200"/>
              <a:ext cx="2663497" cy="281841"/>
            </a:xfrm>
            <a:prstGeom prst="rect">
              <a:avLst/>
            </a:prstGeom>
          </p:spPr>
          <p:txBody>
            <a:bodyPr anchor="ctr" rtlCol="false" tIns="50800" lIns="50800" bIns="50800" rIns="50800"/>
            <a:lstStyle/>
            <a:p>
              <a:pPr algn="ctr">
                <a:lnSpc>
                  <a:spcPts val="3074"/>
                </a:lnSpc>
              </a:pPr>
            </a:p>
          </p:txBody>
        </p:sp>
      </p:grpSp>
      <p:sp>
        <p:nvSpPr>
          <p:cNvPr name="TextBox 10" id="10"/>
          <p:cNvSpPr txBox="true"/>
          <p:nvPr/>
        </p:nvSpPr>
        <p:spPr>
          <a:xfrm rot="0">
            <a:off x="5650294" y="8825221"/>
            <a:ext cx="8608725" cy="439784"/>
          </a:xfrm>
          <a:prstGeom prst="rect">
            <a:avLst/>
          </a:prstGeom>
        </p:spPr>
        <p:txBody>
          <a:bodyPr anchor="t" rtlCol="false" tIns="0" lIns="0" bIns="0" rIns="0">
            <a:spAutoFit/>
          </a:bodyPr>
          <a:lstStyle/>
          <a:p>
            <a:pPr algn="l">
              <a:lnSpc>
                <a:spcPts val="3584"/>
              </a:lnSpc>
            </a:pPr>
            <a:r>
              <a:rPr lang="en-US" sz="2560">
                <a:solidFill>
                  <a:srgbClr val="303030"/>
                </a:solidFill>
                <a:latin typeface="Roboto"/>
                <a:ea typeface="Roboto"/>
                <a:cs typeface="Roboto"/>
                <a:sym typeface="Roboto"/>
              </a:rPr>
              <a:t>Log in to </a:t>
            </a:r>
            <a:r>
              <a:rPr lang="en-US" sz="2560" u="sng">
                <a:solidFill>
                  <a:srgbClr val="303030"/>
                </a:solidFill>
                <a:latin typeface="Roboto"/>
                <a:ea typeface="Roboto"/>
                <a:cs typeface="Roboto"/>
                <a:sym typeface="Roboto"/>
                <a:hlinkClick r:id="rId4" tooltip="https://www.walkingwise.com"/>
              </a:rPr>
              <a:t>WalkingWise.com</a:t>
            </a:r>
            <a:r>
              <a:rPr lang="en-US" sz="2560">
                <a:solidFill>
                  <a:srgbClr val="303030"/>
                </a:solidFill>
                <a:latin typeface="Roboto"/>
                <a:ea typeface="Roboto"/>
                <a:cs typeface="Roboto"/>
                <a:sym typeface="Roboto"/>
              </a:rPr>
              <a:t> to access this animated video.</a:t>
            </a:r>
          </a:p>
        </p:txBody>
      </p:sp>
    </p:spTree>
  </p:cSld>
  <p:clrMapOvr>
    <a:masterClrMapping/>
  </p:clrMapOvr>
</p:sld>
</file>

<file path=ppt/slides/slide13.xml><?xml version="1.0" encoding="utf-8"?>
<p:sld xmlns:p="http://schemas.openxmlformats.org/presentationml/2006/main" xmlns:a="http://schemas.openxmlformats.org/drawingml/2006/main">
  <p:cSld>
    <p:spTree>
      <p:nvGrpSpPr>
        <p:cNvPr id="1" name=""/>
        <p:cNvGrpSpPr/>
        <p:nvPr/>
      </p:nvGrpSpPr>
      <p:grpSpPr>
        <a:xfrm>
          <a:off x="0" y="0"/>
          <a:ext cx="0" cy="0"/>
          <a:chOff x="0" y="0"/>
          <a:chExt cx="0" cy="0"/>
        </a:xfrm>
      </p:grpSpPr>
      <p:grpSp>
        <p:nvGrpSpPr>
          <p:cNvPr name="Group 2" id="2"/>
          <p:cNvGrpSpPr/>
          <p:nvPr/>
        </p:nvGrpSpPr>
        <p:grpSpPr>
          <a:xfrm rot="0">
            <a:off x="435472" y="456889"/>
            <a:ext cx="17417056" cy="9457832"/>
            <a:chOff x="0" y="0"/>
            <a:chExt cx="5490351" cy="2981378"/>
          </a:xfrm>
        </p:grpSpPr>
        <p:sp>
          <p:nvSpPr>
            <p:cNvPr name="Freeform 3" id="3"/>
            <p:cNvSpPr/>
            <p:nvPr/>
          </p:nvSpPr>
          <p:spPr>
            <a:xfrm flipH="false" flipV="false" rot="0">
              <a:off x="0" y="0"/>
              <a:ext cx="5490351" cy="2981378"/>
            </a:xfrm>
            <a:custGeom>
              <a:avLst/>
              <a:gdLst/>
              <a:ahLst/>
              <a:cxnLst/>
              <a:rect r="r" b="b" t="t" l="l"/>
              <a:pathLst>
                <a:path h="2981378" w="5490351">
                  <a:moveTo>
                    <a:pt x="0" y="0"/>
                  </a:moveTo>
                  <a:lnTo>
                    <a:pt x="5490351" y="0"/>
                  </a:lnTo>
                  <a:lnTo>
                    <a:pt x="5490351" y="2981378"/>
                  </a:lnTo>
                  <a:lnTo>
                    <a:pt x="0" y="2981378"/>
                  </a:lnTo>
                  <a:close/>
                </a:path>
              </a:pathLst>
            </a:custGeom>
            <a:solidFill>
              <a:srgbClr val="ED8B00"/>
            </a:solidFill>
          </p:spPr>
        </p:sp>
      </p:grpSp>
      <p:grpSp>
        <p:nvGrpSpPr>
          <p:cNvPr name="Group 4" id="4"/>
          <p:cNvGrpSpPr/>
          <p:nvPr/>
        </p:nvGrpSpPr>
        <p:grpSpPr>
          <a:xfrm rot="0">
            <a:off x="2326689" y="4554621"/>
            <a:ext cx="13596522" cy="2136208"/>
            <a:chOff x="0" y="0"/>
            <a:chExt cx="3580977" cy="562623"/>
          </a:xfrm>
        </p:grpSpPr>
        <p:sp>
          <p:nvSpPr>
            <p:cNvPr name="Freeform 5" id="5"/>
            <p:cNvSpPr/>
            <p:nvPr/>
          </p:nvSpPr>
          <p:spPr>
            <a:xfrm flipH="false" flipV="false" rot="0">
              <a:off x="0" y="0"/>
              <a:ext cx="3580977" cy="562623"/>
            </a:xfrm>
            <a:custGeom>
              <a:avLst/>
              <a:gdLst/>
              <a:ahLst/>
              <a:cxnLst/>
              <a:rect r="r" b="b" t="t" l="l"/>
              <a:pathLst>
                <a:path h="562623" w="3580977">
                  <a:moveTo>
                    <a:pt x="0" y="0"/>
                  </a:moveTo>
                  <a:lnTo>
                    <a:pt x="3580977" y="0"/>
                  </a:lnTo>
                  <a:lnTo>
                    <a:pt x="3580977" y="562623"/>
                  </a:lnTo>
                  <a:lnTo>
                    <a:pt x="0" y="562623"/>
                  </a:lnTo>
                  <a:close/>
                </a:path>
              </a:pathLst>
            </a:custGeom>
            <a:solidFill>
              <a:srgbClr val="303030"/>
            </a:solidFill>
          </p:spPr>
        </p:sp>
        <p:sp>
          <p:nvSpPr>
            <p:cNvPr name="TextBox 6" id="6"/>
            <p:cNvSpPr txBox="true"/>
            <p:nvPr/>
          </p:nvSpPr>
          <p:spPr>
            <a:xfrm>
              <a:off x="0" y="-9525"/>
              <a:ext cx="3580977" cy="572148"/>
            </a:xfrm>
            <a:prstGeom prst="rect">
              <a:avLst/>
            </a:prstGeom>
          </p:spPr>
          <p:txBody>
            <a:bodyPr anchor="ctr" rtlCol="false" tIns="50800" lIns="50800" bIns="50800" rIns="50800"/>
            <a:lstStyle/>
            <a:p>
              <a:pPr algn="ctr">
                <a:lnSpc>
                  <a:spcPts val="3074"/>
                </a:lnSpc>
              </a:pPr>
            </a:p>
          </p:txBody>
        </p:sp>
      </p:grpSp>
      <p:sp>
        <p:nvSpPr>
          <p:cNvPr name="TextBox 7" id="7"/>
          <p:cNvSpPr txBox="true"/>
          <p:nvPr/>
        </p:nvSpPr>
        <p:spPr>
          <a:xfrm rot="0">
            <a:off x="2703526" y="4793975"/>
            <a:ext cx="13257785" cy="1562101"/>
          </a:xfrm>
          <a:prstGeom prst="rect">
            <a:avLst/>
          </a:prstGeom>
        </p:spPr>
        <p:txBody>
          <a:bodyPr anchor="t" rtlCol="false" tIns="0" lIns="0" bIns="0" rIns="0">
            <a:spAutoFit/>
          </a:bodyPr>
          <a:lstStyle/>
          <a:p>
            <a:pPr algn="l">
              <a:lnSpc>
                <a:spcPts val="6299"/>
              </a:lnSpc>
            </a:pPr>
            <a:r>
              <a:rPr lang="en-US" sz="4499" b="true">
                <a:solidFill>
                  <a:srgbClr val="FFFFFF"/>
                </a:solidFill>
                <a:latin typeface="Roboto Bold"/>
                <a:ea typeface="Roboto Bold"/>
                <a:cs typeface="Roboto Bold"/>
                <a:sym typeface="Roboto Bold"/>
              </a:rPr>
              <a:t>What percent of teens say their friends talk about pornography in a normal or accepting way?</a:t>
            </a:r>
          </a:p>
        </p:txBody>
      </p:sp>
      <p:sp>
        <p:nvSpPr>
          <p:cNvPr name="TextBox 8" id="8"/>
          <p:cNvSpPr txBox="true"/>
          <p:nvPr/>
        </p:nvSpPr>
        <p:spPr>
          <a:xfrm rot="0">
            <a:off x="17259300" y="9229725"/>
            <a:ext cx="152400" cy="180975"/>
          </a:xfrm>
          <a:prstGeom prst="rect">
            <a:avLst/>
          </a:prstGeom>
        </p:spPr>
        <p:txBody>
          <a:bodyPr anchor="t" rtlCol="false" tIns="0" lIns="0" bIns="0" rIns="0" wrap="none">
            <a:spAutoFit/>
          </a:bodyPr>
          <a:lstStyle/>
          <a:p>
            <a:pPr algn="ctr">
              <a:lnSpc>
                <a:spcPts val="1679"/>
              </a:lnSpc>
              <a:spcBef>
                <a:spcPct val="0"/>
              </a:spcBef>
            </a:pPr>
            <a:r>
              <a:rPr lang="en-US" sz="1200">
                <a:solidFill>
                  <a:srgbClr val="000000"/>
                </a:solidFill>
                <a:latin typeface="Roboto"/>
                <a:ea typeface="Roboto"/>
                <a:cs typeface="Roboto"/>
                <a:sym typeface="Roboto"/>
              </a:rPr>
              <a:t>13</a:t>
            </a:r>
          </a:p>
        </p:txBody>
      </p:sp>
      <p:sp>
        <p:nvSpPr>
          <p:cNvPr name="TextBox 9" id="9"/>
          <p:cNvSpPr txBox="true"/>
          <p:nvPr/>
        </p:nvSpPr>
        <p:spPr>
          <a:xfrm rot="0">
            <a:off x="1480713" y="9371773"/>
            <a:ext cx="2360739" cy="207719"/>
          </a:xfrm>
          <a:prstGeom prst="rect">
            <a:avLst/>
          </a:prstGeom>
        </p:spPr>
        <p:txBody>
          <a:bodyPr anchor="t" rtlCol="false" tIns="0" lIns="0" bIns="0" rIns="0">
            <a:spAutoFit/>
          </a:bodyPr>
          <a:lstStyle/>
          <a:p>
            <a:pPr algn="l">
              <a:lnSpc>
                <a:spcPts val="1680"/>
              </a:lnSpc>
            </a:pPr>
            <a:r>
              <a:rPr lang="en-US" sz="1200">
                <a:solidFill>
                  <a:srgbClr val="303030"/>
                </a:solidFill>
                <a:latin typeface="Roboto"/>
                <a:ea typeface="Roboto"/>
                <a:cs typeface="Roboto"/>
                <a:sym typeface="Roboto"/>
              </a:rPr>
              <a:t>©2024-2026 Walking Wise</a:t>
            </a:r>
          </a:p>
        </p:txBody>
      </p:sp>
      <p:sp>
        <p:nvSpPr>
          <p:cNvPr name="TextBox 10" id="10"/>
          <p:cNvSpPr txBox="true"/>
          <p:nvPr/>
        </p:nvSpPr>
        <p:spPr>
          <a:xfrm rot="0">
            <a:off x="1131441" y="1109322"/>
            <a:ext cx="11366410" cy="1094741"/>
          </a:xfrm>
          <a:prstGeom prst="rect">
            <a:avLst/>
          </a:prstGeom>
        </p:spPr>
        <p:txBody>
          <a:bodyPr anchor="t" rtlCol="false" tIns="0" lIns="0" bIns="0" rIns="0">
            <a:spAutoFit/>
          </a:bodyPr>
          <a:lstStyle/>
          <a:p>
            <a:pPr algn="l">
              <a:lnSpc>
                <a:spcPts val="8959"/>
              </a:lnSpc>
              <a:spcBef>
                <a:spcPct val="0"/>
              </a:spcBef>
            </a:pPr>
            <a:r>
              <a:rPr lang="en-US" sz="6399">
                <a:solidFill>
                  <a:srgbClr val="303030"/>
                </a:solidFill>
                <a:latin typeface="League Spartan"/>
                <a:ea typeface="League Spartan"/>
                <a:cs typeface="League Spartan"/>
                <a:sym typeface="League Spartan"/>
              </a:rPr>
              <a:t> WHAT DO YOU THINK?</a:t>
            </a:r>
          </a:p>
        </p:txBody>
      </p:sp>
    </p:spTree>
  </p:cSld>
  <p:clrMapOvr>
    <a:masterClrMapping/>
  </p:clrMapOvr>
</p:sld>
</file>

<file path=ppt/slides/slide14.xml><?xml version="1.0" encoding="utf-8"?>
<p:sld xmlns:p="http://schemas.openxmlformats.org/presentationml/2006/main" xmlns:a="http://schemas.openxmlformats.org/drawingml/2006/main">
  <p:cSld>
    <p:spTree>
      <p:nvGrpSpPr>
        <p:cNvPr id="1" name=""/>
        <p:cNvGrpSpPr/>
        <p:nvPr/>
      </p:nvGrpSpPr>
      <p:grpSpPr>
        <a:xfrm>
          <a:off x="0" y="0"/>
          <a:ext cx="0" cy="0"/>
          <a:chOff x="0" y="0"/>
          <a:chExt cx="0" cy="0"/>
        </a:xfrm>
      </p:grpSpPr>
      <p:grpSp>
        <p:nvGrpSpPr>
          <p:cNvPr name="Group 2" id="2"/>
          <p:cNvGrpSpPr/>
          <p:nvPr/>
        </p:nvGrpSpPr>
        <p:grpSpPr>
          <a:xfrm rot="0">
            <a:off x="435472" y="456889"/>
            <a:ext cx="17417056" cy="9457832"/>
            <a:chOff x="0" y="0"/>
            <a:chExt cx="5490351" cy="2981378"/>
          </a:xfrm>
        </p:grpSpPr>
        <p:sp>
          <p:nvSpPr>
            <p:cNvPr name="Freeform 3" id="3"/>
            <p:cNvSpPr/>
            <p:nvPr/>
          </p:nvSpPr>
          <p:spPr>
            <a:xfrm flipH="false" flipV="false" rot="0">
              <a:off x="0" y="0"/>
              <a:ext cx="5490351" cy="2981378"/>
            </a:xfrm>
            <a:custGeom>
              <a:avLst/>
              <a:gdLst/>
              <a:ahLst/>
              <a:cxnLst/>
              <a:rect r="r" b="b" t="t" l="l"/>
              <a:pathLst>
                <a:path h="2981378" w="5490351">
                  <a:moveTo>
                    <a:pt x="0" y="0"/>
                  </a:moveTo>
                  <a:lnTo>
                    <a:pt x="5490351" y="0"/>
                  </a:lnTo>
                  <a:lnTo>
                    <a:pt x="5490351" y="2981378"/>
                  </a:lnTo>
                  <a:lnTo>
                    <a:pt x="0" y="2981378"/>
                  </a:lnTo>
                  <a:close/>
                </a:path>
              </a:pathLst>
            </a:custGeom>
            <a:solidFill>
              <a:srgbClr val="ED8B00"/>
            </a:solidFill>
          </p:spPr>
        </p:sp>
      </p:grpSp>
      <p:grpSp>
        <p:nvGrpSpPr>
          <p:cNvPr name="Group 4" id="4"/>
          <p:cNvGrpSpPr/>
          <p:nvPr/>
        </p:nvGrpSpPr>
        <p:grpSpPr>
          <a:xfrm rot="0">
            <a:off x="1222603" y="3057255"/>
            <a:ext cx="15841471" cy="5422565"/>
            <a:chOff x="0" y="0"/>
            <a:chExt cx="4348048" cy="1488345"/>
          </a:xfrm>
        </p:grpSpPr>
        <p:sp>
          <p:nvSpPr>
            <p:cNvPr name="Freeform 5" id="5"/>
            <p:cNvSpPr/>
            <p:nvPr/>
          </p:nvSpPr>
          <p:spPr>
            <a:xfrm flipH="false" flipV="false" rot="0">
              <a:off x="0" y="0"/>
              <a:ext cx="4348048" cy="1488345"/>
            </a:xfrm>
            <a:custGeom>
              <a:avLst/>
              <a:gdLst/>
              <a:ahLst/>
              <a:cxnLst/>
              <a:rect r="r" b="b" t="t" l="l"/>
              <a:pathLst>
                <a:path h="1488345" w="4348048">
                  <a:moveTo>
                    <a:pt x="0" y="0"/>
                  </a:moveTo>
                  <a:lnTo>
                    <a:pt x="4348048" y="0"/>
                  </a:lnTo>
                  <a:lnTo>
                    <a:pt x="4348048" y="1488345"/>
                  </a:lnTo>
                  <a:lnTo>
                    <a:pt x="0" y="1488345"/>
                  </a:lnTo>
                  <a:close/>
                </a:path>
              </a:pathLst>
            </a:custGeom>
            <a:solidFill>
              <a:srgbClr val="303030"/>
            </a:solidFill>
          </p:spPr>
        </p:sp>
        <p:sp>
          <p:nvSpPr>
            <p:cNvPr name="TextBox 6" id="6"/>
            <p:cNvSpPr txBox="true"/>
            <p:nvPr/>
          </p:nvSpPr>
          <p:spPr>
            <a:xfrm>
              <a:off x="0" y="-76200"/>
              <a:ext cx="4348048" cy="1564545"/>
            </a:xfrm>
            <a:prstGeom prst="rect">
              <a:avLst/>
            </a:prstGeom>
          </p:spPr>
          <p:txBody>
            <a:bodyPr anchor="ctr" rtlCol="false" tIns="50800" lIns="50800" bIns="50800" rIns="50800"/>
            <a:lstStyle/>
            <a:p>
              <a:pPr algn="ctr">
                <a:lnSpc>
                  <a:spcPts val="3074"/>
                </a:lnSpc>
              </a:pPr>
            </a:p>
          </p:txBody>
        </p:sp>
      </p:grpSp>
      <p:sp>
        <p:nvSpPr>
          <p:cNvPr name="TextBox 7" id="7"/>
          <p:cNvSpPr txBox="true"/>
          <p:nvPr/>
        </p:nvSpPr>
        <p:spPr>
          <a:xfrm rot="0">
            <a:off x="3403662" y="4718186"/>
            <a:ext cx="11730024" cy="3187700"/>
          </a:xfrm>
          <a:prstGeom prst="rect">
            <a:avLst/>
          </a:prstGeom>
        </p:spPr>
        <p:txBody>
          <a:bodyPr anchor="t" rtlCol="false" tIns="0" lIns="0" bIns="0" rIns="0">
            <a:spAutoFit/>
          </a:bodyPr>
          <a:lstStyle/>
          <a:p>
            <a:pPr algn="l">
              <a:lnSpc>
                <a:spcPts val="6399"/>
              </a:lnSpc>
            </a:pPr>
            <a:r>
              <a:rPr lang="en-US" sz="3999" b="true">
                <a:solidFill>
                  <a:srgbClr val="FBFDFD"/>
                </a:solidFill>
                <a:latin typeface="Roboto Bold"/>
                <a:ea typeface="Roboto Bold"/>
                <a:cs typeface="Roboto Bold"/>
                <a:sym typeface="Roboto Bold"/>
              </a:rPr>
              <a:t>A) 59%</a:t>
            </a:r>
          </a:p>
          <a:p>
            <a:pPr algn="l">
              <a:lnSpc>
                <a:spcPts val="6399"/>
              </a:lnSpc>
            </a:pPr>
            <a:r>
              <a:rPr lang="en-US" sz="3999" b="true">
                <a:solidFill>
                  <a:srgbClr val="FBFDFD"/>
                </a:solidFill>
                <a:latin typeface="Roboto Bold"/>
                <a:ea typeface="Roboto Bold"/>
                <a:cs typeface="Roboto Bold"/>
                <a:sym typeface="Roboto Bold"/>
              </a:rPr>
              <a:t>B) 69</a:t>
            </a:r>
            <a:r>
              <a:rPr lang="en-US" sz="3999" b="true">
                <a:solidFill>
                  <a:srgbClr val="FBFDFD"/>
                </a:solidFill>
                <a:latin typeface="Roboto Bold"/>
                <a:ea typeface="Roboto Bold"/>
                <a:cs typeface="Roboto Bold"/>
                <a:sym typeface="Roboto Bold"/>
              </a:rPr>
              <a:t>%</a:t>
            </a:r>
          </a:p>
          <a:p>
            <a:pPr algn="l">
              <a:lnSpc>
                <a:spcPts val="6399"/>
              </a:lnSpc>
            </a:pPr>
            <a:r>
              <a:rPr lang="en-US" sz="3999" b="true">
                <a:solidFill>
                  <a:srgbClr val="FBFDFD"/>
                </a:solidFill>
                <a:latin typeface="Roboto Bold"/>
                <a:ea typeface="Roboto Bold"/>
                <a:cs typeface="Roboto Bold"/>
                <a:sym typeface="Roboto Bold"/>
              </a:rPr>
              <a:t>C) 79%</a:t>
            </a:r>
          </a:p>
          <a:p>
            <a:pPr algn="l">
              <a:lnSpc>
                <a:spcPts val="6399"/>
              </a:lnSpc>
            </a:pPr>
            <a:r>
              <a:rPr lang="en-US" sz="3999" b="true">
                <a:solidFill>
                  <a:srgbClr val="FBFDFD"/>
                </a:solidFill>
                <a:latin typeface="Roboto Bold"/>
                <a:ea typeface="Roboto Bold"/>
                <a:cs typeface="Roboto Bold"/>
                <a:sym typeface="Roboto Bold"/>
              </a:rPr>
              <a:t>D) 89%</a:t>
            </a:r>
          </a:p>
        </p:txBody>
      </p:sp>
      <p:sp>
        <p:nvSpPr>
          <p:cNvPr name="TextBox 8" id="8"/>
          <p:cNvSpPr txBox="true"/>
          <p:nvPr/>
        </p:nvSpPr>
        <p:spPr>
          <a:xfrm rot="0">
            <a:off x="17259300" y="9229725"/>
            <a:ext cx="152400" cy="180975"/>
          </a:xfrm>
          <a:prstGeom prst="rect">
            <a:avLst/>
          </a:prstGeom>
        </p:spPr>
        <p:txBody>
          <a:bodyPr anchor="t" rtlCol="false" tIns="0" lIns="0" bIns="0" rIns="0" wrap="none">
            <a:spAutoFit/>
          </a:bodyPr>
          <a:lstStyle/>
          <a:p>
            <a:pPr algn="ctr">
              <a:lnSpc>
                <a:spcPts val="1679"/>
              </a:lnSpc>
              <a:spcBef>
                <a:spcPct val="0"/>
              </a:spcBef>
            </a:pPr>
            <a:r>
              <a:rPr lang="en-US" sz="1200">
                <a:solidFill>
                  <a:srgbClr val="303030"/>
                </a:solidFill>
                <a:latin typeface="Roboto"/>
                <a:ea typeface="Roboto"/>
                <a:cs typeface="Roboto"/>
                <a:sym typeface="Roboto"/>
              </a:rPr>
              <a:t>14</a:t>
            </a:r>
          </a:p>
        </p:txBody>
      </p:sp>
      <p:sp>
        <p:nvSpPr>
          <p:cNvPr name="TextBox 9" id="9"/>
          <p:cNvSpPr txBox="true"/>
          <p:nvPr/>
        </p:nvSpPr>
        <p:spPr>
          <a:xfrm rot="0">
            <a:off x="1480713" y="9371773"/>
            <a:ext cx="2360739" cy="207719"/>
          </a:xfrm>
          <a:prstGeom prst="rect">
            <a:avLst/>
          </a:prstGeom>
        </p:spPr>
        <p:txBody>
          <a:bodyPr anchor="t" rtlCol="false" tIns="0" lIns="0" bIns="0" rIns="0">
            <a:spAutoFit/>
          </a:bodyPr>
          <a:lstStyle/>
          <a:p>
            <a:pPr algn="l">
              <a:lnSpc>
                <a:spcPts val="1680"/>
              </a:lnSpc>
            </a:pPr>
            <a:r>
              <a:rPr lang="en-US" sz="1200">
                <a:solidFill>
                  <a:srgbClr val="303030"/>
                </a:solidFill>
                <a:latin typeface="Roboto"/>
                <a:ea typeface="Roboto"/>
                <a:cs typeface="Roboto"/>
                <a:sym typeface="Roboto"/>
              </a:rPr>
              <a:t>©2024-2026 Walking Wise</a:t>
            </a:r>
          </a:p>
        </p:txBody>
      </p:sp>
      <p:sp>
        <p:nvSpPr>
          <p:cNvPr name="TextBox 10" id="10"/>
          <p:cNvSpPr txBox="true"/>
          <p:nvPr/>
        </p:nvSpPr>
        <p:spPr>
          <a:xfrm rot="0">
            <a:off x="3009441" y="3476482"/>
            <a:ext cx="12541829" cy="1085850"/>
          </a:xfrm>
          <a:prstGeom prst="rect">
            <a:avLst/>
          </a:prstGeom>
        </p:spPr>
        <p:txBody>
          <a:bodyPr anchor="t" rtlCol="false" tIns="0" lIns="0" bIns="0" rIns="0">
            <a:spAutoFit/>
          </a:bodyPr>
          <a:lstStyle/>
          <a:p>
            <a:pPr algn="l">
              <a:lnSpc>
                <a:spcPts val="4200"/>
              </a:lnSpc>
            </a:pPr>
            <a:r>
              <a:rPr lang="en-US" sz="3500">
                <a:solidFill>
                  <a:srgbClr val="FFFFFF"/>
                </a:solidFill>
                <a:latin typeface="Roboto"/>
                <a:ea typeface="Roboto"/>
                <a:cs typeface="Roboto"/>
                <a:sym typeface="Roboto"/>
              </a:rPr>
              <a:t>What percent of teens say their friends talk about pornography in a normal or accepting way?</a:t>
            </a:r>
          </a:p>
        </p:txBody>
      </p:sp>
      <p:sp>
        <p:nvSpPr>
          <p:cNvPr name="TextBox 11" id="11"/>
          <p:cNvSpPr txBox="true"/>
          <p:nvPr/>
        </p:nvSpPr>
        <p:spPr>
          <a:xfrm rot="0">
            <a:off x="1131441" y="1109322"/>
            <a:ext cx="11366410" cy="1094741"/>
          </a:xfrm>
          <a:prstGeom prst="rect">
            <a:avLst/>
          </a:prstGeom>
        </p:spPr>
        <p:txBody>
          <a:bodyPr anchor="t" rtlCol="false" tIns="0" lIns="0" bIns="0" rIns="0">
            <a:spAutoFit/>
          </a:bodyPr>
          <a:lstStyle/>
          <a:p>
            <a:pPr algn="l">
              <a:lnSpc>
                <a:spcPts val="8959"/>
              </a:lnSpc>
              <a:spcBef>
                <a:spcPct val="0"/>
              </a:spcBef>
            </a:pPr>
            <a:r>
              <a:rPr lang="en-US" sz="6399">
                <a:solidFill>
                  <a:srgbClr val="303030"/>
                </a:solidFill>
                <a:latin typeface="League Spartan"/>
                <a:ea typeface="League Spartan"/>
                <a:cs typeface="League Spartan"/>
                <a:sym typeface="League Spartan"/>
              </a:rPr>
              <a:t> WHAT DO YOU THINK?</a:t>
            </a:r>
          </a:p>
        </p:txBody>
      </p:sp>
    </p:spTree>
  </p:cSld>
  <p:clrMapOvr>
    <a:masterClrMapping/>
  </p:clrMapOvr>
</p:sld>
</file>

<file path=ppt/slides/slide15.xml><?xml version="1.0" encoding="utf-8"?>
<p:sld xmlns:p="http://schemas.openxmlformats.org/presentationml/2006/main" xmlns:a="http://schemas.openxmlformats.org/drawingml/2006/main">
  <p:cSld>
    <p:spTree>
      <p:nvGrpSpPr>
        <p:cNvPr id="1" name=""/>
        <p:cNvGrpSpPr/>
        <p:nvPr/>
      </p:nvGrpSpPr>
      <p:grpSpPr>
        <a:xfrm>
          <a:off x="0" y="0"/>
          <a:ext cx="0" cy="0"/>
          <a:chOff x="0" y="0"/>
          <a:chExt cx="0" cy="0"/>
        </a:xfrm>
      </p:grpSpPr>
      <p:grpSp>
        <p:nvGrpSpPr>
          <p:cNvPr name="Group 2" id="2"/>
          <p:cNvGrpSpPr/>
          <p:nvPr/>
        </p:nvGrpSpPr>
        <p:grpSpPr>
          <a:xfrm rot="0">
            <a:off x="435472" y="456889"/>
            <a:ext cx="17417056" cy="9457832"/>
            <a:chOff x="0" y="0"/>
            <a:chExt cx="5490351" cy="2981378"/>
          </a:xfrm>
        </p:grpSpPr>
        <p:sp>
          <p:nvSpPr>
            <p:cNvPr name="Freeform 3" id="3"/>
            <p:cNvSpPr/>
            <p:nvPr/>
          </p:nvSpPr>
          <p:spPr>
            <a:xfrm flipH="false" flipV="false" rot="0">
              <a:off x="0" y="0"/>
              <a:ext cx="5490351" cy="2981378"/>
            </a:xfrm>
            <a:custGeom>
              <a:avLst/>
              <a:gdLst/>
              <a:ahLst/>
              <a:cxnLst/>
              <a:rect r="r" b="b" t="t" l="l"/>
              <a:pathLst>
                <a:path h="2981378" w="5490351">
                  <a:moveTo>
                    <a:pt x="0" y="0"/>
                  </a:moveTo>
                  <a:lnTo>
                    <a:pt x="5490351" y="0"/>
                  </a:lnTo>
                  <a:lnTo>
                    <a:pt x="5490351" y="2981378"/>
                  </a:lnTo>
                  <a:lnTo>
                    <a:pt x="0" y="2981378"/>
                  </a:lnTo>
                  <a:close/>
                </a:path>
              </a:pathLst>
            </a:custGeom>
            <a:solidFill>
              <a:srgbClr val="ED8B00"/>
            </a:solidFill>
          </p:spPr>
        </p:sp>
      </p:grpSp>
      <p:grpSp>
        <p:nvGrpSpPr>
          <p:cNvPr name="Group 4" id="4"/>
          <p:cNvGrpSpPr/>
          <p:nvPr/>
        </p:nvGrpSpPr>
        <p:grpSpPr>
          <a:xfrm rot="0">
            <a:off x="1222603" y="3057255"/>
            <a:ext cx="15841471" cy="5422565"/>
            <a:chOff x="0" y="0"/>
            <a:chExt cx="4348048" cy="1488345"/>
          </a:xfrm>
        </p:grpSpPr>
        <p:sp>
          <p:nvSpPr>
            <p:cNvPr name="Freeform 5" id="5"/>
            <p:cNvSpPr/>
            <p:nvPr/>
          </p:nvSpPr>
          <p:spPr>
            <a:xfrm flipH="false" flipV="false" rot="0">
              <a:off x="0" y="0"/>
              <a:ext cx="4348048" cy="1488345"/>
            </a:xfrm>
            <a:custGeom>
              <a:avLst/>
              <a:gdLst/>
              <a:ahLst/>
              <a:cxnLst/>
              <a:rect r="r" b="b" t="t" l="l"/>
              <a:pathLst>
                <a:path h="1488345" w="4348048">
                  <a:moveTo>
                    <a:pt x="0" y="0"/>
                  </a:moveTo>
                  <a:lnTo>
                    <a:pt x="4348048" y="0"/>
                  </a:lnTo>
                  <a:lnTo>
                    <a:pt x="4348048" y="1488345"/>
                  </a:lnTo>
                  <a:lnTo>
                    <a:pt x="0" y="1488345"/>
                  </a:lnTo>
                  <a:close/>
                </a:path>
              </a:pathLst>
            </a:custGeom>
            <a:solidFill>
              <a:srgbClr val="FFFFFF"/>
            </a:solidFill>
          </p:spPr>
        </p:sp>
        <p:sp>
          <p:nvSpPr>
            <p:cNvPr name="TextBox 6" id="6"/>
            <p:cNvSpPr txBox="true"/>
            <p:nvPr/>
          </p:nvSpPr>
          <p:spPr>
            <a:xfrm>
              <a:off x="0" y="-76200"/>
              <a:ext cx="4348048" cy="1564545"/>
            </a:xfrm>
            <a:prstGeom prst="rect">
              <a:avLst/>
            </a:prstGeom>
          </p:spPr>
          <p:txBody>
            <a:bodyPr anchor="ctr" rtlCol="false" tIns="50800" lIns="50800" bIns="50800" rIns="50800"/>
            <a:lstStyle/>
            <a:p>
              <a:pPr algn="ctr">
                <a:lnSpc>
                  <a:spcPts val="3074"/>
                </a:lnSpc>
              </a:pPr>
            </a:p>
          </p:txBody>
        </p:sp>
      </p:grpSp>
      <p:sp>
        <p:nvSpPr>
          <p:cNvPr name="TextBox 7" id="7"/>
          <p:cNvSpPr txBox="true"/>
          <p:nvPr/>
        </p:nvSpPr>
        <p:spPr>
          <a:xfrm rot="0">
            <a:off x="2482284" y="4762062"/>
            <a:ext cx="13322108" cy="1908177"/>
          </a:xfrm>
          <a:prstGeom prst="rect">
            <a:avLst/>
          </a:prstGeom>
        </p:spPr>
        <p:txBody>
          <a:bodyPr anchor="t" rtlCol="false" tIns="0" lIns="0" bIns="0" rIns="0">
            <a:spAutoFit/>
          </a:bodyPr>
          <a:lstStyle/>
          <a:p>
            <a:pPr algn="ctr">
              <a:lnSpc>
                <a:spcPts val="7699"/>
              </a:lnSpc>
            </a:pPr>
            <a:r>
              <a:rPr lang="en-US" b="true" sz="5499">
                <a:solidFill>
                  <a:srgbClr val="9D1BE3"/>
                </a:solidFill>
                <a:latin typeface="Roboto Bold"/>
                <a:ea typeface="Roboto Bold"/>
                <a:cs typeface="Roboto Bold"/>
                <a:sym typeface="Roboto Bold"/>
              </a:rPr>
              <a:t>89% </a:t>
            </a:r>
            <a:r>
              <a:rPr lang="en-US" sz="5499">
                <a:solidFill>
                  <a:srgbClr val="303030"/>
                </a:solidFill>
                <a:latin typeface="Roboto"/>
                <a:ea typeface="Roboto"/>
                <a:cs typeface="Roboto"/>
                <a:sym typeface="Roboto"/>
              </a:rPr>
              <a:t>of teens talk about pornography with friends in a normal or accepting way.</a:t>
            </a:r>
            <a:r>
              <a:rPr lang="en-US" sz="5499">
                <a:solidFill>
                  <a:srgbClr val="9D1BE3"/>
                </a:solidFill>
                <a:latin typeface="Roboto"/>
                <a:ea typeface="Roboto"/>
                <a:cs typeface="Roboto"/>
                <a:sym typeface="Roboto"/>
              </a:rPr>
              <a:t> </a:t>
            </a:r>
          </a:p>
        </p:txBody>
      </p:sp>
      <p:sp>
        <p:nvSpPr>
          <p:cNvPr name="TextBox 8" id="8"/>
          <p:cNvSpPr txBox="true"/>
          <p:nvPr/>
        </p:nvSpPr>
        <p:spPr>
          <a:xfrm rot="0">
            <a:off x="17259300" y="9229725"/>
            <a:ext cx="152400" cy="180975"/>
          </a:xfrm>
          <a:prstGeom prst="rect">
            <a:avLst/>
          </a:prstGeom>
        </p:spPr>
        <p:txBody>
          <a:bodyPr anchor="t" rtlCol="false" tIns="0" lIns="0" bIns="0" rIns="0" wrap="none">
            <a:spAutoFit/>
          </a:bodyPr>
          <a:lstStyle/>
          <a:p>
            <a:pPr algn="ctr">
              <a:lnSpc>
                <a:spcPts val="1679"/>
              </a:lnSpc>
              <a:spcBef>
                <a:spcPct val="0"/>
              </a:spcBef>
            </a:pPr>
            <a:r>
              <a:rPr lang="en-US" sz="1200">
                <a:solidFill>
                  <a:srgbClr val="303030"/>
                </a:solidFill>
                <a:latin typeface="Roboto"/>
                <a:ea typeface="Roboto"/>
                <a:cs typeface="Roboto"/>
                <a:sym typeface="Roboto"/>
              </a:rPr>
              <a:t>15</a:t>
            </a:r>
          </a:p>
        </p:txBody>
      </p:sp>
      <p:sp>
        <p:nvSpPr>
          <p:cNvPr name="TextBox 9" id="9"/>
          <p:cNvSpPr txBox="true"/>
          <p:nvPr/>
        </p:nvSpPr>
        <p:spPr>
          <a:xfrm rot="0">
            <a:off x="1480713" y="9371773"/>
            <a:ext cx="2360739" cy="207719"/>
          </a:xfrm>
          <a:prstGeom prst="rect">
            <a:avLst/>
          </a:prstGeom>
        </p:spPr>
        <p:txBody>
          <a:bodyPr anchor="t" rtlCol="false" tIns="0" lIns="0" bIns="0" rIns="0">
            <a:spAutoFit/>
          </a:bodyPr>
          <a:lstStyle/>
          <a:p>
            <a:pPr algn="l">
              <a:lnSpc>
                <a:spcPts val="1680"/>
              </a:lnSpc>
            </a:pPr>
            <a:r>
              <a:rPr lang="en-US" sz="1200">
                <a:solidFill>
                  <a:srgbClr val="303030"/>
                </a:solidFill>
                <a:latin typeface="Roboto"/>
                <a:ea typeface="Roboto"/>
                <a:cs typeface="Roboto"/>
                <a:sym typeface="Roboto"/>
              </a:rPr>
              <a:t>©2024-2026 Walking Wise</a:t>
            </a:r>
          </a:p>
        </p:txBody>
      </p:sp>
      <p:sp>
        <p:nvSpPr>
          <p:cNvPr name="TextBox 10" id="10"/>
          <p:cNvSpPr txBox="true"/>
          <p:nvPr/>
        </p:nvSpPr>
        <p:spPr>
          <a:xfrm rot="0">
            <a:off x="5814764" y="9229725"/>
            <a:ext cx="8796764" cy="417344"/>
          </a:xfrm>
          <a:prstGeom prst="rect">
            <a:avLst/>
          </a:prstGeom>
        </p:spPr>
        <p:txBody>
          <a:bodyPr anchor="t" rtlCol="false" tIns="0" lIns="0" bIns="0" rIns="0">
            <a:spAutoFit/>
          </a:bodyPr>
          <a:lstStyle/>
          <a:p>
            <a:pPr algn="l">
              <a:lnSpc>
                <a:spcPts val="1679"/>
              </a:lnSpc>
            </a:pPr>
            <a:r>
              <a:rPr lang="en-US" sz="1200">
                <a:solidFill>
                  <a:srgbClr val="303030"/>
                </a:solidFill>
                <a:latin typeface="Roboto"/>
                <a:ea typeface="Roboto"/>
                <a:cs typeface="Roboto"/>
                <a:sym typeface="Roboto"/>
              </a:rPr>
              <a:t>Josh McDowell Ministry (2016). The Porn Phenomenon: The Impact of Pornography in the Digital Age. </a:t>
            </a:r>
          </a:p>
          <a:p>
            <a:pPr algn="l">
              <a:lnSpc>
                <a:spcPts val="1679"/>
              </a:lnSpc>
            </a:pPr>
            <a:r>
              <a:rPr lang="en-US" sz="1200">
                <a:solidFill>
                  <a:srgbClr val="303030"/>
                </a:solidFill>
                <a:latin typeface="Roboto"/>
                <a:ea typeface="Roboto"/>
                <a:cs typeface="Roboto"/>
                <a:sym typeface="Roboto"/>
              </a:rPr>
              <a:t>Robb, M.B., &amp; Mann, S. (2023). Teens and pornography. San Francisco, CA: Common Sense, p. 6. CommonSenseMedia.org.</a:t>
            </a:r>
          </a:p>
        </p:txBody>
      </p:sp>
      <p:sp>
        <p:nvSpPr>
          <p:cNvPr name="TextBox 11" id="11"/>
          <p:cNvSpPr txBox="true"/>
          <p:nvPr/>
        </p:nvSpPr>
        <p:spPr>
          <a:xfrm rot="0">
            <a:off x="1028700" y="904875"/>
            <a:ext cx="9147136" cy="1094666"/>
          </a:xfrm>
          <a:prstGeom prst="rect">
            <a:avLst/>
          </a:prstGeom>
        </p:spPr>
        <p:txBody>
          <a:bodyPr anchor="t" rtlCol="false" tIns="0" lIns="0" bIns="0" rIns="0">
            <a:spAutoFit/>
          </a:bodyPr>
          <a:lstStyle/>
          <a:p>
            <a:pPr algn="l">
              <a:lnSpc>
                <a:spcPts val="8959"/>
              </a:lnSpc>
              <a:spcBef>
                <a:spcPct val="0"/>
              </a:spcBef>
            </a:pPr>
            <a:r>
              <a:rPr lang="en-US" sz="6399">
                <a:solidFill>
                  <a:srgbClr val="303030"/>
                </a:solidFill>
                <a:latin typeface="League Spartan"/>
                <a:ea typeface="League Spartan"/>
                <a:cs typeface="League Spartan"/>
                <a:sym typeface="League Spartan"/>
              </a:rPr>
              <a:t>ANSWER</a:t>
            </a:r>
          </a:p>
        </p:txBody>
      </p:sp>
    </p:spTree>
  </p:cSld>
  <p:clrMapOvr>
    <a:masterClrMapping/>
  </p:clrMapOvr>
</p:sld>
</file>

<file path=ppt/slides/slide16.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TextBox 2" id="2"/>
          <p:cNvSpPr txBox="true"/>
          <p:nvPr/>
        </p:nvSpPr>
        <p:spPr>
          <a:xfrm rot="0">
            <a:off x="1028700" y="885919"/>
            <a:ext cx="14546262" cy="547370"/>
          </a:xfrm>
          <a:prstGeom prst="rect">
            <a:avLst/>
          </a:prstGeom>
        </p:spPr>
        <p:txBody>
          <a:bodyPr anchor="t" rtlCol="false" tIns="0" lIns="0" bIns="0" rIns="0">
            <a:spAutoFit/>
          </a:bodyPr>
          <a:lstStyle/>
          <a:p>
            <a:pPr algn="l">
              <a:lnSpc>
                <a:spcPts val="4480"/>
              </a:lnSpc>
            </a:pPr>
            <a:r>
              <a:rPr lang="en-US" sz="3200">
                <a:solidFill>
                  <a:srgbClr val="FFFFFF"/>
                </a:solidFill>
                <a:latin typeface="Poppins Medium 2"/>
                <a:ea typeface="Poppins Medium 2"/>
                <a:cs typeface="Poppins Medium 2"/>
                <a:sym typeface="Poppins Medium 2"/>
              </a:rPr>
              <a:t> EDUCATON GUIDE</a:t>
            </a:r>
          </a:p>
        </p:txBody>
      </p:sp>
      <p:sp>
        <p:nvSpPr>
          <p:cNvPr name="TextBox 3" id="3"/>
          <p:cNvSpPr txBox="true"/>
          <p:nvPr/>
        </p:nvSpPr>
        <p:spPr>
          <a:xfrm rot="0">
            <a:off x="17370093" y="9524968"/>
            <a:ext cx="464110" cy="347448"/>
          </a:xfrm>
          <a:prstGeom prst="rect">
            <a:avLst/>
          </a:prstGeom>
        </p:spPr>
        <p:txBody>
          <a:bodyPr anchor="t" rtlCol="false" tIns="0" lIns="0" bIns="0" rIns="0">
            <a:spAutoFit/>
          </a:bodyPr>
          <a:lstStyle/>
          <a:p>
            <a:pPr algn="ctr">
              <a:lnSpc>
                <a:spcPts val="2899"/>
              </a:lnSpc>
            </a:pPr>
            <a:r>
              <a:rPr lang="en-US" sz="2070">
                <a:solidFill>
                  <a:srgbClr val="004F59"/>
                </a:solidFill>
                <a:latin typeface="Bebas Neue"/>
                <a:ea typeface="Bebas Neue"/>
                <a:cs typeface="Bebas Neue"/>
                <a:sym typeface="Bebas Neue"/>
              </a:rPr>
              <a:t>3</a:t>
            </a:r>
          </a:p>
        </p:txBody>
      </p:sp>
      <p:grpSp>
        <p:nvGrpSpPr>
          <p:cNvPr name="Group 4" id="4"/>
          <p:cNvGrpSpPr/>
          <p:nvPr/>
        </p:nvGrpSpPr>
        <p:grpSpPr>
          <a:xfrm rot="0">
            <a:off x="435472" y="456889"/>
            <a:ext cx="17417056" cy="9457832"/>
            <a:chOff x="0" y="0"/>
            <a:chExt cx="5490351" cy="2981378"/>
          </a:xfrm>
        </p:grpSpPr>
        <p:sp>
          <p:nvSpPr>
            <p:cNvPr name="Freeform 5" id="5"/>
            <p:cNvSpPr/>
            <p:nvPr/>
          </p:nvSpPr>
          <p:spPr>
            <a:xfrm flipH="false" flipV="false" rot="0">
              <a:off x="0" y="0"/>
              <a:ext cx="5490351" cy="2981378"/>
            </a:xfrm>
            <a:custGeom>
              <a:avLst/>
              <a:gdLst/>
              <a:ahLst/>
              <a:cxnLst/>
              <a:rect r="r" b="b" t="t" l="l"/>
              <a:pathLst>
                <a:path h="2981378" w="5490351">
                  <a:moveTo>
                    <a:pt x="0" y="0"/>
                  </a:moveTo>
                  <a:lnTo>
                    <a:pt x="5490351" y="0"/>
                  </a:lnTo>
                  <a:lnTo>
                    <a:pt x="5490351" y="2981378"/>
                  </a:lnTo>
                  <a:lnTo>
                    <a:pt x="0" y="2981378"/>
                  </a:lnTo>
                  <a:close/>
                </a:path>
              </a:pathLst>
            </a:custGeom>
            <a:solidFill>
              <a:srgbClr val="68D2DF"/>
            </a:solidFill>
          </p:spPr>
        </p:sp>
      </p:grpSp>
      <p:sp>
        <p:nvSpPr>
          <p:cNvPr name="Freeform 6" id="6"/>
          <p:cNvSpPr/>
          <p:nvPr/>
        </p:nvSpPr>
        <p:spPr>
          <a:xfrm flipH="false" flipV="false" rot="0">
            <a:off x="13161349" y="6331924"/>
            <a:ext cx="3955076" cy="3955076"/>
          </a:xfrm>
          <a:custGeom>
            <a:avLst/>
            <a:gdLst/>
            <a:ahLst/>
            <a:cxnLst/>
            <a:rect r="r" b="b" t="t" l="l"/>
            <a:pathLst>
              <a:path h="3955076" w="3955076">
                <a:moveTo>
                  <a:pt x="0" y="0"/>
                </a:moveTo>
                <a:lnTo>
                  <a:pt x="3955076" y="0"/>
                </a:lnTo>
                <a:lnTo>
                  <a:pt x="3955076" y="3955076"/>
                </a:lnTo>
                <a:lnTo>
                  <a:pt x="0" y="3955076"/>
                </a:lnTo>
                <a:lnTo>
                  <a:pt x="0" y="0"/>
                </a:lnTo>
                <a:close/>
              </a:path>
            </a:pathLst>
          </a:custGeom>
          <a:blipFill>
            <a:blip r:embed="rId3">
              <a:alphaModFix amt="71000"/>
            </a:blip>
            <a:stretch>
              <a:fillRect l="0" t="0" r="0" b="0"/>
            </a:stretch>
          </a:blipFill>
        </p:spPr>
      </p:sp>
      <p:sp>
        <p:nvSpPr>
          <p:cNvPr name="Freeform 7" id="7"/>
          <p:cNvSpPr/>
          <p:nvPr/>
        </p:nvSpPr>
        <p:spPr>
          <a:xfrm flipH="false" flipV="false" rot="0">
            <a:off x="15322317" y="8440079"/>
            <a:ext cx="1331398" cy="1331398"/>
          </a:xfrm>
          <a:custGeom>
            <a:avLst/>
            <a:gdLst/>
            <a:ahLst/>
            <a:cxnLst/>
            <a:rect r="r" b="b" t="t" l="l"/>
            <a:pathLst>
              <a:path h="1331398" w="1331398">
                <a:moveTo>
                  <a:pt x="0" y="0"/>
                </a:moveTo>
                <a:lnTo>
                  <a:pt x="1331398" y="0"/>
                </a:lnTo>
                <a:lnTo>
                  <a:pt x="1331398" y="1331398"/>
                </a:lnTo>
                <a:lnTo>
                  <a:pt x="0" y="1331398"/>
                </a:lnTo>
                <a:lnTo>
                  <a:pt x="0" y="0"/>
                </a:lnTo>
                <a:close/>
              </a:path>
            </a:pathLst>
          </a:custGeom>
          <a:blipFill>
            <a:blip r:embed="rId4"/>
            <a:stretch>
              <a:fillRect l="0" t="0" r="0" b="0"/>
            </a:stretch>
          </a:blipFill>
        </p:spPr>
      </p:sp>
      <p:sp>
        <p:nvSpPr>
          <p:cNvPr name="TextBox 8" id="8"/>
          <p:cNvSpPr txBox="true"/>
          <p:nvPr/>
        </p:nvSpPr>
        <p:spPr>
          <a:xfrm rot="0">
            <a:off x="1767246" y="4549386"/>
            <a:ext cx="14863925" cy="1686560"/>
          </a:xfrm>
          <a:prstGeom prst="rect">
            <a:avLst/>
          </a:prstGeom>
        </p:spPr>
        <p:txBody>
          <a:bodyPr anchor="t" rtlCol="false" tIns="0" lIns="0" bIns="0" rIns="0">
            <a:spAutoFit/>
          </a:bodyPr>
          <a:lstStyle/>
          <a:p>
            <a:pPr algn="l">
              <a:lnSpc>
                <a:spcPts val="6880"/>
              </a:lnSpc>
            </a:pPr>
            <a:r>
              <a:rPr lang="en-US" sz="4300" b="true">
                <a:solidFill>
                  <a:srgbClr val="004F59"/>
                </a:solidFill>
                <a:latin typeface="Roboto Bold"/>
                <a:ea typeface="Roboto Bold"/>
                <a:cs typeface="Roboto Bold"/>
                <a:sym typeface="Roboto Bold"/>
              </a:rPr>
              <a:t>Seeing or experiencing something so often that it begins to influence your thoughts, feelings, or behavior.</a:t>
            </a:r>
          </a:p>
        </p:txBody>
      </p:sp>
      <p:grpSp>
        <p:nvGrpSpPr>
          <p:cNvPr name="Group 9" id="9"/>
          <p:cNvGrpSpPr/>
          <p:nvPr/>
        </p:nvGrpSpPr>
        <p:grpSpPr>
          <a:xfrm rot="0">
            <a:off x="1480713" y="3637496"/>
            <a:ext cx="6483675" cy="904943"/>
            <a:chOff x="0" y="0"/>
            <a:chExt cx="1707634" cy="238339"/>
          </a:xfrm>
        </p:grpSpPr>
        <p:sp>
          <p:nvSpPr>
            <p:cNvPr name="Freeform 10" id="10"/>
            <p:cNvSpPr/>
            <p:nvPr/>
          </p:nvSpPr>
          <p:spPr>
            <a:xfrm flipH="false" flipV="false" rot="0">
              <a:off x="0" y="0"/>
              <a:ext cx="1707635" cy="238339"/>
            </a:xfrm>
            <a:custGeom>
              <a:avLst/>
              <a:gdLst/>
              <a:ahLst/>
              <a:cxnLst/>
              <a:rect r="r" b="b" t="t" l="l"/>
              <a:pathLst>
                <a:path h="238339" w="1707635">
                  <a:moveTo>
                    <a:pt x="0" y="0"/>
                  </a:moveTo>
                  <a:lnTo>
                    <a:pt x="1707635" y="0"/>
                  </a:lnTo>
                  <a:lnTo>
                    <a:pt x="1707635" y="238339"/>
                  </a:lnTo>
                  <a:lnTo>
                    <a:pt x="0" y="238339"/>
                  </a:lnTo>
                  <a:close/>
                </a:path>
              </a:pathLst>
            </a:custGeom>
            <a:solidFill>
              <a:srgbClr val="303030"/>
            </a:solidFill>
          </p:spPr>
        </p:sp>
        <p:sp>
          <p:nvSpPr>
            <p:cNvPr name="TextBox 11" id="11"/>
            <p:cNvSpPr txBox="true"/>
            <p:nvPr/>
          </p:nvSpPr>
          <p:spPr>
            <a:xfrm>
              <a:off x="0" y="-76200"/>
              <a:ext cx="1707634" cy="314539"/>
            </a:xfrm>
            <a:prstGeom prst="rect">
              <a:avLst/>
            </a:prstGeom>
          </p:spPr>
          <p:txBody>
            <a:bodyPr anchor="ctr" rtlCol="false" tIns="50800" lIns="50800" bIns="50800" rIns="50800"/>
            <a:lstStyle/>
            <a:p>
              <a:pPr algn="ctr">
                <a:lnSpc>
                  <a:spcPts val="3074"/>
                </a:lnSpc>
              </a:pPr>
            </a:p>
          </p:txBody>
        </p:sp>
      </p:grpSp>
      <p:sp>
        <p:nvSpPr>
          <p:cNvPr name="TextBox 12" id="12"/>
          <p:cNvSpPr txBox="true"/>
          <p:nvPr/>
        </p:nvSpPr>
        <p:spPr>
          <a:xfrm rot="0">
            <a:off x="1767246" y="3513774"/>
            <a:ext cx="6855588" cy="1028665"/>
          </a:xfrm>
          <a:prstGeom prst="rect">
            <a:avLst/>
          </a:prstGeom>
        </p:spPr>
        <p:txBody>
          <a:bodyPr anchor="t" rtlCol="false" tIns="0" lIns="0" bIns="0" rIns="0">
            <a:spAutoFit/>
          </a:bodyPr>
          <a:lstStyle/>
          <a:p>
            <a:pPr algn="l">
              <a:lnSpc>
                <a:spcPts val="8399"/>
              </a:lnSpc>
            </a:pPr>
            <a:r>
              <a:rPr lang="en-US" b="true" sz="5999">
                <a:solidFill>
                  <a:srgbClr val="FFFFFF"/>
                </a:solidFill>
                <a:latin typeface="Roboto Bold"/>
                <a:ea typeface="Roboto Bold"/>
                <a:cs typeface="Roboto Bold"/>
                <a:sym typeface="Roboto Bold"/>
              </a:rPr>
              <a:t>OVEREXPOSURE</a:t>
            </a:r>
          </a:p>
        </p:txBody>
      </p:sp>
      <p:sp>
        <p:nvSpPr>
          <p:cNvPr name="TextBox 13" id="13"/>
          <p:cNvSpPr txBox="true"/>
          <p:nvPr/>
        </p:nvSpPr>
        <p:spPr>
          <a:xfrm rot="0">
            <a:off x="1131441" y="1109322"/>
            <a:ext cx="12801576" cy="1094675"/>
          </a:xfrm>
          <a:prstGeom prst="rect">
            <a:avLst/>
          </a:prstGeom>
        </p:spPr>
        <p:txBody>
          <a:bodyPr anchor="t" rtlCol="false" tIns="0" lIns="0" bIns="0" rIns="0">
            <a:spAutoFit/>
          </a:bodyPr>
          <a:lstStyle/>
          <a:p>
            <a:pPr algn="l">
              <a:lnSpc>
                <a:spcPts val="8959"/>
              </a:lnSpc>
              <a:spcBef>
                <a:spcPct val="0"/>
              </a:spcBef>
            </a:pPr>
            <a:r>
              <a:rPr lang="en-US" sz="6399">
                <a:solidFill>
                  <a:srgbClr val="004F59"/>
                </a:solidFill>
                <a:latin typeface="League Spartan"/>
                <a:ea typeface="League Spartan"/>
                <a:cs typeface="League Spartan"/>
                <a:sym typeface="League Spartan"/>
              </a:rPr>
              <a:t>VOCABULARY</a:t>
            </a:r>
          </a:p>
        </p:txBody>
      </p:sp>
      <p:sp>
        <p:nvSpPr>
          <p:cNvPr name="Freeform 14" id="14"/>
          <p:cNvSpPr/>
          <p:nvPr/>
        </p:nvSpPr>
        <p:spPr>
          <a:xfrm flipH="false" flipV="false" rot="0">
            <a:off x="14343269" y="7061714"/>
            <a:ext cx="2463386" cy="2463386"/>
          </a:xfrm>
          <a:custGeom>
            <a:avLst/>
            <a:gdLst/>
            <a:ahLst/>
            <a:cxnLst/>
            <a:rect r="r" b="b" t="t" l="l"/>
            <a:pathLst>
              <a:path h="2463386" w="2463386">
                <a:moveTo>
                  <a:pt x="0" y="0"/>
                </a:moveTo>
                <a:lnTo>
                  <a:pt x="2463387" y="0"/>
                </a:lnTo>
                <a:lnTo>
                  <a:pt x="2463387" y="2463386"/>
                </a:lnTo>
                <a:lnTo>
                  <a:pt x="0" y="2463386"/>
                </a:lnTo>
                <a:lnTo>
                  <a:pt x="0" y="0"/>
                </a:lnTo>
                <a:close/>
              </a:path>
            </a:pathLst>
          </a:custGeom>
          <a:blipFill>
            <a:blip r:embed="rId5"/>
            <a:stretch>
              <a:fillRect l="0" t="0" r="0" b="0"/>
            </a:stretch>
          </a:blipFill>
        </p:spPr>
      </p:sp>
      <p:sp>
        <p:nvSpPr>
          <p:cNvPr name="TextBox 15" id="15"/>
          <p:cNvSpPr txBox="true"/>
          <p:nvPr/>
        </p:nvSpPr>
        <p:spPr>
          <a:xfrm rot="0">
            <a:off x="17259300" y="9229725"/>
            <a:ext cx="152400" cy="180975"/>
          </a:xfrm>
          <a:prstGeom prst="rect">
            <a:avLst/>
          </a:prstGeom>
        </p:spPr>
        <p:txBody>
          <a:bodyPr anchor="t" rtlCol="false" tIns="0" lIns="0" bIns="0" rIns="0" wrap="none">
            <a:spAutoFit/>
          </a:bodyPr>
          <a:lstStyle/>
          <a:p>
            <a:pPr algn="ctr">
              <a:lnSpc>
                <a:spcPts val="1679"/>
              </a:lnSpc>
              <a:spcBef>
                <a:spcPct val="0"/>
              </a:spcBef>
            </a:pPr>
            <a:r>
              <a:rPr lang="en-US" sz="1200">
                <a:solidFill>
                  <a:srgbClr val="000000"/>
                </a:solidFill>
                <a:latin typeface="Roboto"/>
                <a:ea typeface="Roboto"/>
                <a:cs typeface="Roboto"/>
                <a:sym typeface="Roboto"/>
              </a:rPr>
              <a:t>16</a:t>
            </a:r>
          </a:p>
        </p:txBody>
      </p:sp>
      <p:sp>
        <p:nvSpPr>
          <p:cNvPr name="TextBox 16" id="16"/>
          <p:cNvSpPr txBox="true"/>
          <p:nvPr/>
        </p:nvSpPr>
        <p:spPr>
          <a:xfrm rot="0">
            <a:off x="1480713" y="9371773"/>
            <a:ext cx="2360739" cy="207719"/>
          </a:xfrm>
          <a:prstGeom prst="rect">
            <a:avLst/>
          </a:prstGeom>
        </p:spPr>
        <p:txBody>
          <a:bodyPr anchor="t" rtlCol="false" tIns="0" lIns="0" bIns="0" rIns="0">
            <a:spAutoFit/>
          </a:bodyPr>
          <a:lstStyle/>
          <a:p>
            <a:pPr algn="l">
              <a:lnSpc>
                <a:spcPts val="1680"/>
              </a:lnSpc>
            </a:pPr>
            <a:r>
              <a:rPr lang="en-US" sz="1200">
                <a:solidFill>
                  <a:srgbClr val="004F59"/>
                </a:solidFill>
                <a:latin typeface="Roboto"/>
                <a:ea typeface="Roboto"/>
                <a:cs typeface="Roboto"/>
                <a:sym typeface="Roboto"/>
              </a:rPr>
              <a:t>©2024-2026 Walking Wise</a:t>
            </a:r>
          </a:p>
        </p:txBody>
      </p:sp>
    </p:spTree>
  </p:cSld>
  <p:clrMapOvr>
    <a:masterClrMapping/>
  </p:clrMapOvr>
</p:sld>
</file>

<file path=ppt/slides/slide17.xml><?xml version="1.0" encoding="utf-8"?>
<p:sld xmlns:p="http://schemas.openxmlformats.org/presentationml/2006/main" xmlns:a="http://schemas.openxmlformats.org/drawingml/2006/main">
  <p:cSld>
    <p:spTree>
      <p:nvGrpSpPr>
        <p:cNvPr id="1" name=""/>
        <p:cNvGrpSpPr/>
        <p:nvPr/>
      </p:nvGrpSpPr>
      <p:grpSpPr>
        <a:xfrm>
          <a:off x="0" y="0"/>
          <a:ext cx="0" cy="0"/>
          <a:chOff x="0" y="0"/>
          <a:chExt cx="0" cy="0"/>
        </a:xfrm>
      </p:grpSpPr>
      <p:sp>
        <p:nvSpPr>
          <p:cNvPr name="TextBox 2" id="2"/>
          <p:cNvSpPr txBox="true"/>
          <p:nvPr/>
        </p:nvSpPr>
        <p:spPr>
          <a:xfrm rot="0">
            <a:off x="1028700" y="885919"/>
            <a:ext cx="14546262" cy="547370"/>
          </a:xfrm>
          <a:prstGeom prst="rect">
            <a:avLst/>
          </a:prstGeom>
        </p:spPr>
        <p:txBody>
          <a:bodyPr anchor="t" rtlCol="false" tIns="0" lIns="0" bIns="0" rIns="0">
            <a:spAutoFit/>
          </a:bodyPr>
          <a:lstStyle/>
          <a:p>
            <a:pPr algn="l">
              <a:lnSpc>
                <a:spcPts val="4480"/>
              </a:lnSpc>
            </a:pPr>
            <a:r>
              <a:rPr lang="en-US" sz="3200">
                <a:solidFill>
                  <a:srgbClr val="FFFFFF"/>
                </a:solidFill>
                <a:latin typeface="Poppins Medium 2"/>
                <a:ea typeface="Poppins Medium 2"/>
                <a:cs typeface="Poppins Medium 2"/>
                <a:sym typeface="Poppins Medium 2"/>
              </a:rPr>
              <a:t>LESSON PLANS</a:t>
            </a:r>
          </a:p>
        </p:txBody>
      </p:sp>
      <p:sp>
        <p:nvSpPr>
          <p:cNvPr name="TextBox 3" id="3"/>
          <p:cNvSpPr txBox="true"/>
          <p:nvPr/>
        </p:nvSpPr>
        <p:spPr>
          <a:xfrm rot="0">
            <a:off x="17370093" y="9524968"/>
            <a:ext cx="464110" cy="347448"/>
          </a:xfrm>
          <a:prstGeom prst="rect">
            <a:avLst/>
          </a:prstGeom>
        </p:spPr>
        <p:txBody>
          <a:bodyPr anchor="t" rtlCol="false" tIns="0" lIns="0" bIns="0" rIns="0">
            <a:spAutoFit/>
          </a:bodyPr>
          <a:lstStyle/>
          <a:p>
            <a:pPr algn="ctr">
              <a:lnSpc>
                <a:spcPts val="2899"/>
              </a:lnSpc>
            </a:pPr>
            <a:r>
              <a:rPr lang="en-US" sz="2070">
                <a:solidFill>
                  <a:srgbClr val="004F59"/>
                </a:solidFill>
                <a:latin typeface="Bebas Neue"/>
                <a:ea typeface="Bebas Neue"/>
                <a:cs typeface="Bebas Neue"/>
                <a:sym typeface="Bebas Neue"/>
              </a:rPr>
              <a:t>3</a:t>
            </a:r>
          </a:p>
        </p:txBody>
      </p:sp>
      <p:grpSp>
        <p:nvGrpSpPr>
          <p:cNvPr name="Group 4" id="4"/>
          <p:cNvGrpSpPr/>
          <p:nvPr/>
        </p:nvGrpSpPr>
        <p:grpSpPr>
          <a:xfrm rot="0">
            <a:off x="407622" y="447364"/>
            <a:ext cx="17417056" cy="9457832"/>
            <a:chOff x="0" y="0"/>
            <a:chExt cx="5490351" cy="2981378"/>
          </a:xfrm>
        </p:grpSpPr>
        <p:sp>
          <p:nvSpPr>
            <p:cNvPr name="Freeform 5" id="5"/>
            <p:cNvSpPr/>
            <p:nvPr/>
          </p:nvSpPr>
          <p:spPr>
            <a:xfrm flipH="false" flipV="false" rot="0">
              <a:off x="0" y="0"/>
              <a:ext cx="5490351" cy="2981378"/>
            </a:xfrm>
            <a:custGeom>
              <a:avLst/>
              <a:gdLst/>
              <a:ahLst/>
              <a:cxnLst/>
              <a:rect r="r" b="b" t="t" l="l"/>
              <a:pathLst>
                <a:path h="2981378" w="5490351">
                  <a:moveTo>
                    <a:pt x="0" y="0"/>
                  </a:moveTo>
                  <a:lnTo>
                    <a:pt x="5490351" y="0"/>
                  </a:lnTo>
                  <a:lnTo>
                    <a:pt x="5490351" y="2981378"/>
                  </a:lnTo>
                  <a:lnTo>
                    <a:pt x="0" y="2981378"/>
                  </a:lnTo>
                  <a:close/>
                </a:path>
              </a:pathLst>
            </a:custGeom>
            <a:solidFill>
              <a:srgbClr val="68D2DF"/>
            </a:solidFill>
          </p:spPr>
        </p:sp>
      </p:grpSp>
      <p:grpSp>
        <p:nvGrpSpPr>
          <p:cNvPr name="Group 6" id="6"/>
          <p:cNvGrpSpPr/>
          <p:nvPr/>
        </p:nvGrpSpPr>
        <p:grpSpPr>
          <a:xfrm rot="0">
            <a:off x="2661083" y="3510933"/>
            <a:ext cx="13098117" cy="4723296"/>
            <a:chOff x="0" y="0"/>
            <a:chExt cx="3449710" cy="1243996"/>
          </a:xfrm>
        </p:grpSpPr>
        <p:sp>
          <p:nvSpPr>
            <p:cNvPr name="Freeform 7" id="7"/>
            <p:cNvSpPr/>
            <p:nvPr/>
          </p:nvSpPr>
          <p:spPr>
            <a:xfrm flipH="false" flipV="false" rot="0">
              <a:off x="0" y="0"/>
              <a:ext cx="3449710" cy="1243996"/>
            </a:xfrm>
            <a:custGeom>
              <a:avLst/>
              <a:gdLst/>
              <a:ahLst/>
              <a:cxnLst/>
              <a:rect r="r" b="b" t="t" l="l"/>
              <a:pathLst>
                <a:path h="1243996" w="3449710">
                  <a:moveTo>
                    <a:pt x="0" y="0"/>
                  </a:moveTo>
                  <a:lnTo>
                    <a:pt x="3449710" y="0"/>
                  </a:lnTo>
                  <a:lnTo>
                    <a:pt x="3449710" y="1243996"/>
                  </a:lnTo>
                  <a:lnTo>
                    <a:pt x="0" y="1243996"/>
                  </a:lnTo>
                  <a:close/>
                </a:path>
              </a:pathLst>
            </a:custGeom>
            <a:solidFill>
              <a:srgbClr val="FBFDFD"/>
            </a:solidFill>
          </p:spPr>
        </p:sp>
        <p:sp>
          <p:nvSpPr>
            <p:cNvPr name="TextBox 8" id="8"/>
            <p:cNvSpPr txBox="true"/>
            <p:nvPr/>
          </p:nvSpPr>
          <p:spPr>
            <a:xfrm>
              <a:off x="0" y="-38100"/>
              <a:ext cx="3449710" cy="1282096"/>
            </a:xfrm>
            <a:prstGeom prst="rect">
              <a:avLst/>
            </a:prstGeom>
          </p:spPr>
          <p:txBody>
            <a:bodyPr anchor="ctr" rtlCol="false" tIns="50800" lIns="50800" bIns="50800" rIns="50800"/>
            <a:lstStyle/>
            <a:p>
              <a:pPr algn="ctr">
                <a:lnSpc>
                  <a:spcPts val="2899"/>
                </a:lnSpc>
              </a:pPr>
            </a:p>
          </p:txBody>
        </p:sp>
      </p:grpSp>
      <p:graphicFrame>
        <p:nvGraphicFramePr>
          <p:cNvPr name="Table 9" id="9"/>
          <p:cNvGraphicFramePr>
            <a:graphicFrameLocks noGrp="true"/>
          </p:cNvGraphicFramePr>
          <p:nvPr/>
        </p:nvGraphicFramePr>
        <p:xfrm>
          <a:off x="2661083" y="3510933"/>
          <a:ext cx="13098117" cy="4723296"/>
        </p:xfrm>
        <a:graphic>
          <a:graphicData uri="http://schemas.openxmlformats.org/drawingml/2006/table">
            <a:tbl>
              <a:tblPr/>
              <a:tblGrid>
                <a:gridCol w="6549059"/>
                <a:gridCol w="6549059"/>
              </a:tblGrid>
              <a:tr h="1180824">
                <a:tc>
                  <a:txBody>
                    <a:bodyPr anchor="t" rtlCol="false"/>
                    <a:lstStyle/>
                    <a:p>
                      <a:pPr algn="ctr">
                        <a:lnSpc>
                          <a:spcPts val="4900"/>
                        </a:lnSpc>
                        <a:defRPr/>
                      </a:pPr>
                      <a:r>
                        <a:rPr lang="en-US" sz="3500" b="true">
                          <a:solidFill>
                            <a:srgbClr val="000000"/>
                          </a:solidFill>
                          <a:latin typeface="Roboto Bold"/>
                          <a:ea typeface="Roboto Bold"/>
                          <a:cs typeface="Roboto Bold"/>
                          <a:sym typeface="Roboto Bold"/>
                        </a:rPr>
                        <a:t>Activity</a:t>
                      </a:r>
                      <a:endParaRPr lang="en-US" sz="1100"/>
                    </a:p>
                  </a:txBody>
                  <a:tcPr marL="76200" marR="76200" marT="76200" marB="76200" anchor="ctr">
                    <a:lnL cmpd="sng" algn="ctr" cap="flat" w="9525">
                      <a:solidFill>
                        <a:srgbClr val="303030"/>
                      </a:solidFill>
                      <a:prstDash val="solid"/>
                      <a:round/>
                      <a:headEnd type="none" w="med" len="med"/>
                      <a:tailEnd type="none" w="med" len="med"/>
                    </a:lnL>
                    <a:lnR cmpd="sng" algn="ctr" cap="flat" w="9525">
                      <a:solidFill>
                        <a:srgbClr val="303030"/>
                      </a:solidFill>
                      <a:prstDash val="solid"/>
                      <a:round/>
                      <a:headEnd type="none" w="med" len="med"/>
                      <a:tailEnd type="none" w="med" len="med"/>
                    </a:lnR>
                    <a:lnT cmpd="sng" algn="ctr" cap="flat" w="9525">
                      <a:solidFill>
                        <a:srgbClr val="303030"/>
                      </a:solidFill>
                      <a:prstDash val="solid"/>
                      <a:round/>
                      <a:headEnd type="none" w="med" len="med"/>
                      <a:tailEnd type="none" w="med" len="med"/>
                    </a:lnT>
                    <a:lnB cmpd="sng" algn="ctr" cap="flat" w="9525">
                      <a:solidFill>
                        <a:srgbClr val="303030"/>
                      </a:solidFill>
                      <a:prstDash val="solid"/>
                      <a:round/>
                      <a:headEnd type="none" w="med" len="med"/>
                      <a:tailEnd type="none" w="med" len="med"/>
                    </a:lnB>
                  </a:tcPr>
                </a:tc>
                <a:tc>
                  <a:txBody>
                    <a:bodyPr anchor="t" rtlCol="false"/>
                    <a:lstStyle/>
                    <a:p>
                      <a:pPr algn="ctr">
                        <a:lnSpc>
                          <a:spcPts val="3640"/>
                        </a:lnSpc>
                        <a:defRPr/>
                      </a:pPr>
                      <a:r>
                        <a:rPr lang="en-US" sz="2600" b="true">
                          <a:solidFill>
                            <a:srgbClr val="000000"/>
                          </a:solidFill>
                          <a:latin typeface="Roboto Bold"/>
                          <a:ea typeface="Roboto Bold"/>
                          <a:cs typeface="Roboto Bold"/>
                          <a:sym typeface="Roboto Bold"/>
                        </a:rPr>
                        <a:t>What Can Happen With Too Much:</a:t>
                      </a:r>
                      <a:endParaRPr lang="en-US" sz="1100"/>
                    </a:p>
                  </a:txBody>
                  <a:tcPr marL="76200" marR="76200" marT="76200" marB="76200" anchor="ctr">
                    <a:lnL cmpd="sng" algn="ctr" cap="flat" w="9525">
                      <a:solidFill>
                        <a:srgbClr val="303030"/>
                      </a:solidFill>
                      <a:prstDash val="solid"/>
                      <a:round/>
                      <a:headEnd type="none" w="med" len="med"/>
                      <a:tailEnd type="none" w="med" len="med"/>
                    </a:lnL>
                    <a:lnR cmpd="sng" algn="ctr" cap="flat" w="9525">
                      <a:solidFill>
                        <a:srgbClr val="303030"/>
                      </a:solidFill>
                      <a:prstDash val="solid"/>
                      <a:round/>
                      <a:headEnd type="none" w="med" len="med"/>
                      <a:tailEnd type="none" w="med" len="med"/>
                    </a:lnR>
                    <a:lnT cmpd="sng" algn="ctr" cap="flat" w="9525">
                      <a:solidFill>
                        <a:srgbClr val="303030"/>
                      </a:solidFill>
                      <a:prstDash val="solid"/>
                      <a:round/>
                      <a:headEnd type="none" w="med" len="med"/>
                      <a:tailEnd type="none" w="med" len="med"/>
                    </a:lnT>
                    <a:lnB cmpd="sng" algn="ctr" cap="flat" w="9525">
                      <a:solidFill>
                        <a:srgbClr val="303030"/>
                      </a:solidFill>
                      <a:prstDash val="solid"/>
                      <a:round/>
                      <a:headEnd type="none" w="med" len="med"/>
                      <a:tailEnd type="none" w="med" len="med"/>
                    </a:lnB>
                    <a:solidFill>
                      <a:srgbClr val="FFFFFF"/>
                    </a:solidFill>
                  </a:tcPr>
                </a:tc>
              </a:tr>
              <a:tr h="1180824">
                <a:tc>
                  <a:txBody>
                    <a:bodyPr anchor="t" rtlCol="false"/>
                    <a:lstStyle/>
                    <a:p>
                      <a:pPr algn="l">
                        <a:lnSpc>
                          <a:spcPts val="4900"/>
                        </a:lnSpc>
                        <a:defRPr/>
                      </a:pPr>
                      <a:r>
                        <a:rPr lang="en-US" sz="3500">
                          <a:solidFill>
                            <a:srgbClr val="000000"/>
                          </a:solidFill>
                          <a:latin typeface="Arimo"/>
                          <a:ea typeface="Arimo"/>
                          <a:cs typeface="Arimo"/>
                          <a:sym typeface="Arimo"/>
                        </a:rPr>
                        <a:t>   🍬 Eating Candy</a:t>
                      </a:r>
                      <a:endParaRPr lang="en-US" sz="1100"/>
                    </a:p>
                  </a:txBody>
                  <a:tcPr marL="76200" marR="76200" marT="76200" marB="76200" anchor="ctr">
                    <a:lnL cmpd="sng" algn="ctr" cap="flat" w="9525">
                      <a:solidFill>
                        <a:srgbClr val="303030"/>
                      </a:solidFill>
                      <a:prstDash val="solid"/>
                      <a:round/>
                      <a:headEnd type="none" w="med" len="med"/>
                      <a:tailEnd type="none" w="med" len="med"/>
                    </a:lnL>
                    <a:lnR cmpd="sng" algn="ctr" cap="flat" w="9525">
                      <a:solidFill>
                        <a:srgbClr val="303030"/>
                      </a:solidFill>
                      <a:prstDash val="solid"/>
                      <a:round/>
                      <a:headEnd type="none" w="med" len="med"/>
                      <a:tailEnd type="none" w="med" len="med"/>
                    </a:lnR>
                    <a:lnT cmpd="sng" algn="ctr" cap="flat" w="9525">
                      <a:solidFill>
                        <a:srgbClr val="303030"/>
                      </a:solidFill>
                      <a:prstDash val="solid"/>
                      <a:round/>
                      <a:headEnd type="none" w="med" len="med"/>
                      <a:tailEnd type="none" w="med" len="med"/>
                    </a:lnT>
                    <a:lnB cmpd="sng" algn="ctr" cap="flat" w="9525">
                      <a:solidFill>
                        <a:srgbClr val="303030"/>
                      </a:solidFill>
                      <a:prstDash val="solid"/>
                      <a:round/>
                      <a:headEnd type="none" w="med" len="med"/>
                      <a:tailEnd type="none" w="med" len="med"/>
                    </a:lnB>
                  </a:tcPr>
                </a:tc>
                <a:tc>
                  <a:txBody>
                    <a:bodyPr anchor="t" rtlCol="false"/>
                    <a:lstStyle/>
                    <a:p>
                      <a:pPr algn="l">
                        <a:lnSpc>
                          <a:spcPts val="2800"/>
                        </a:lnSpc>
                        <a:defRPr/>
                      </a:pPr>
                      <a:r>
                        <a:rPr lang="en-US" sz="2000">
                          <a:solidFill>
                            <a:srgbClr val="000000"/>
                          </a:solidFill>
                          <a:latin typeface="Arimo"/>
                          <a:ea typeface="Arimo"/>
                          <a:cs typeface="Arimo"/>
                          <a:sym typeface="Arimo"/>
                        </a:rPr>
                        <a:t>Too much sugar can cause energy crashes and unhealthy habits.</a:t>
                      </a:r>
                      <a:endParaRPr lang="en-US" sz="1100"/>
                    </a:p>
                  </a:txBody>
                  <a:tcPr marL="76200" marR="76200" marT="76200" marB="76200" anchor="ctr">
                    <a:lnL cmpd="sng" algn="ctr" cap="flat" w="9525">
                      <a:solidFill>
                        <a:srgbClr val="303030"/>
                      </a:solidFill>
                      <a:prstDash val="solid"/>
                      <a:round/>
                      <a:headEnd type="none" w="med" len="med"/>
                      <a:tailEnd type="none" w="med" len="med"/>
                    </a:lnL>
                    <a:lnR cmpd="sng" algn="ctr" cap="flat" w="9525">
                      <a:solidFill>
                        <a:srgbClr val="303030"/>
                      </a:solidFill>
                      <a:prstDash val="solid"/>
                      <a:round/>
                      <a:headEnd type="none" w="med" len="med"/>
                      <a:tailEnd type="none" w="med" len="med"/>
                    </a:lnR>
                    <a:lnT cmpd="sng" algn="ctr" cap="flat" w="9525">
                      <a:solidFill>
                        <a:srgbClr val="303030"/>
                      </a:solidFill>
                      <a:prstDash val="solid"/>
                      <a:round/>
                      <a:headEnd type="none" w="med" len="med"/>
                      <a:tailEnd type="none" w="med" len="med"/>
                    </a:lnT>
                    <a:lnB cmpd="sng" algn="ctr" cap="flat" w="9525">
                      <a:solidFill>
                        <a:srgbClr val="303030"/>
                      </a:solidFill>
                      <a:prstDash val="solid"/>
                      <a:round/>
                      <a:headEnd type="none" w="med" len="med"/>
                      <a:tailEnd type="none" w="med" len="med"/>
                    </a:lnB>
                  </a:tcPr>
                </a:tc>
              </a:tr>
              <a:tr h="1180824">
                <a:tc>
                  <a:txBody>
                    <a:bodyPr anchor="t" rtlCol="false"/>
                    <a:lstStyle/>
                    <a:p>
                      <a:pPr algn="l">
                        <a:lnSpc>
                          <a:spcPts val="4900"/>
                        </a:lnSpc>
                        <a:defRPr/>
                      </a:pPr>
                      <a:r>
                        <a:rPr lang="en-US" sz="3500">
                          <a:solidFill>
                            <a:srgbClr val="000000"/>
                          </a:solidFill>
                          <a:latin typeface="Arimo"/>
                          <a:ea typeface="Arimo"/>
                          <a:cs typeface="Arimo"/>
                          <a:sym typeface="Arimo"/>
                        </a:rPr>
                        <a:t>   🎮 Playing Video Games</a:t>
                      </a:r>
                      <a:endParaRPr lang="en-US" sz="1100"/>
                    </a:p>
                  </a:txBody>
                  <a:tcPr marL="76200" marR="76200" marT="76200" marB="76200" anchor="ctr">
                    <a:lnL cmpd="sng" algn="ctr" cap="flat" w="9525">
                      <a:solidFill>
                        <a:srgbClr val="303030"/>
                      </a:solidFill>
                      <a:prstDash val="solid"/>
                      <a:round/>
                      <a:headEnd type="none" w="med" len="med"/>
                      <a:tailEnd type="none" w="med" len="med"/>
                    </a:lnL>
                    <a:lnR cmpd="sng" algn="ctr" cap="flat" w="9525">
                      <a:solidFill>
                        <a:srgbClr val="303030"/>
                      </a:solidFill>
                      <a:prstDash val="solid"/>
                      <a:round/>
                      <a:headEnd type="none" w="med" len="med"/>
                      <a:tailEnd type="none" w="med" len="med"/>
                    </a:lnR>
                    <a:lnT cmpd="sng" algn="ctr" cap="flat" w="9525">
                      <a:solidFill>
                        <a:srgbClr val="303030"/>
                      </a:solidFill>
                      <a:prstDash val="solid"/>
                      <a:round/>
                      <a:headEnd type="none" w="med" len="med"/>
                      <a:tailEnd type="none" w="med" len="med"/>
                    </a:lnT>
                    <a:lnB cmpd="sng" algn="ctr" cap="flat" w="9525">
                      <a:solidFill>
                        <a:srgbClr val="303030"/>
                      </a:solidFill>
                      <a:prstDash val="solid"/>
                      <a:round/>
                      <a:headEnd type="none" w="med" len="med"/>
                      <a:tailEnd type="none" w="med" len="med"/>
                    </a:lnB>
                  </a:tcPr>
                </a:tc>
                <a:tc>
                  <a:txBody>
                    <a:bodyPr anchor="t" rtlCol="false"/>
                    <a:lstStyle/>
                    <a:p>
                      <a:pPr algn="l">
                        <a:lnSpc>
                          <a:spcPts val="2800"/>
                        </a:lnSpc>
                        <a:defRPr/>
                      </a:pPr>
                      <a:r>
                        <a:rPr lang="en-US" sz="2000">
                          <a:solidFill>
                            <a:srgbClr val="000000"/>
                          </a:solidFill>
                          <a:latin typeface="Arimo"/>
                          <a:ea typeface="Arimo"/>
                          <a:cs typeface="Arimo"/>
                          <a:sym typeface="Arimo"/>
                        </a:rPr>
                        <a:t>Long hours can make it hard to stop and reduce time for sleep, school, and activities.</a:t>
                      </a:r>
                      <a:endParaRPr lang="en-US" sz="1100"/>
                    </a:p>
                  </a:txBody>
                  <a:tcPr marL="76200" marR="76200" marT="76200" marB="76200" anchor="ctr">
                    <a:lnL cmpd="sng" algn="ctr" cap="flat" w="9525">
                      <a:solidFill>
                        <a:srgbClr val="303030"/>
                      </a:solidFill>
                      <a:prstDash val="solid"/>
                      <a:round/>
                      <a:headEnd type="none" w="med" len="med"/>
                      <a:tailEnd type="none" w="med" len="med"/>
                    </a:lnL>
                    <a:lnR cmpd="sng" algn="ctr" cap="flat" w="9525">
                      <a:solidFill>
                        <a:srgbClr val="303030"/>
                      </a:solidFill>
                      <a:prstDash val="solid"/>
                      <a:round/>
                      <a:headEnd type="none" w="med" len="med"/>
                      <a:tailEnd type="none" w="med" len="med"/>
                    </a:lnR>
                    <a:lnT cmpd="sng" algn="ctr" cap="flat" w="9525">
                      <a:solidFill>
                        <a:srgbClr val="303030"/>
                      </a:solidFill>
                      <a:prstDash val="solid"/>
                      <a:round/>
                      <a:headEnd type="none" w="med" len="med"/>
                      <a:tailEnd type="none" w="med" len="med"/>
                    </a:lnT>
                    <a:lnB cmpd="sng" algn="ctr" cap="flat" w="9525">
                      <a:solidFill>
                        <a:srgbClr val="303030"/>
                      </a:solidFill>
                      <a:prstDash val="solid"/>
                      <a:round/>
                      <a:headEnd type="none" w="med" len="med"/>
                      <a:tailEnd type="none" w="med" len="med"/>
                    </a:lnB>
                  </a:tcPr>
                </a:tc>
              </a:tr>
              <a:tr h="1180824">
                <a:tc>
                  <a:txBody>
                    <a:bodyPr anchor="t" rtlCol="false"/>
                    <a:lstStyle/>
                    <a:p>
                      <a:pPr algn="l">
                        <a:lnSpc>
                          <a:spcPts val="4900"/>
                        </a:lnSpc>
                        <a:defRPr/>
                      </a:pPr>
                      <a:r>
                        <a:rPr lang="en-US" sz="3500">
                          <a:solidFill>
                            <a:srgbClr val="000000"/>
                          </a:solidFill>
                          <a:latin typeface="Roboto"/>
                          <a:ea typeface="Roboto"/>
                          <a:cs typeface="Roboto"/>
                          <a:sym typeface="Roboto"/>
                        </a:rPr>
                        <a:t>📱 Social Media</a:t>
                      </a:r>
                      <a:endParaRPr lang="en-US" sz="1100"/>
                    </a:p>
                  </a:txBody>
                  <a:tcPr marL="76200" marR="76200" marT="76200" marB="76200" anchor="ctr">
                    <a:lnL cmpd="sng" algn="ctr" cap="flat" w="9525">
                      <a:solidFill>
                        <a:srgbClr val="303030"/>
                      </a:solidFill>
                      <a:prstDash val="solid"/>
                      <a:round/>
                      <a:headEnd type="none" w="med" len="med"/>
                      <a:tailEnd type="none" w="med" len="med"/>
                    </a:lnL>
                    <a:lnR cmpd="sng" algn="ctr" cap="flat" w="9525">
                      <a:solidFill>
                        <a:srgbClr val="303030"/>
                      </a:solidFill>
                      <a:prstDash val="solid"/>
                      <a:round/>
                      <a:headEnd type="none" w="med" len="med"/>
                      <a:tailEnd type="none" w="med" len="med"/>
                    </a:lnR>
                    <a:lnT cmpd="sng" algn="ctr" cap="flat" w="9525">
                      <a:solidFill>
                        <a:srgbClr val="303030"/>
                      </a:solidFill>
                      <a:prstDash val="solid"/>
                      <a:round/>
                      <a:headEnd type="none" w="med" len="med"/>
                      <a:tailEnd type="none" w="med" len="med"/>
                    </a:lnT>
                    <a:lnB cmpd="sng" algn="ctr" cap="flat" w="9525">
                      <a:solidFill>
                        <a:srgbClr val="303030"/>
                      </a:solidFill>
                      <a:prstDash val="solid"/>
                      <a:round/>
                      <a:headEnd type="none" w="med" len="med"/>
                      <a:tailEnd type="none" w="med" len="med"/>
                    </a:lnB>
                  </a:tcPr>
                </a:tc>
                <a:tc>
                  <a:txBody>
                    <a:bodyPr anchor="t" rtlCol="false"/>
                    <a:lstStyle/>
                    <a:p>
                      <a:pPr algn="l">
                        <a:lnSpc>
                          <a:spcPts val="2800"/>
                        </a:lnSpc>
                        <a:defRPr/>
                      </a:pPr>
                      <a:r>
                        <a:rPr lang="en-US" sz="2000">
                          <a:solidFill>
                            <a:srgbClr val="000000"/>
                          </a:solidFill>
                          <a:latin typeface="Arimo"/>
                          <a:ea typeface="Arimo"/>
                          <a:cs typeface="Arimo"/>
                          <a:sym typeface="Arimo"/>
                        </a:rPr>
                        <a:t>Constant scrolling can lead to distraction, comparison, and less real-life connection.</a:t>
                      </a:r>
                      <a:endParaRPr lang="en-US" sz="1100"/>
                    </a:p>
                  </a:txBody>
                  <a:tcPr marL="76200" marR="76200" marT="76200" marB="76200" anchor="ctr">
                    <a:lnL cmpd="sng" algn="ctr" cap="flat" w="9525">
                      <a:solidFill>
                        <a:srgbClr val="303030"/>
                      </a:solidFill>
                      <a:prstDash val="solid"/>
                      <a:round/>
                      <a:headEnd type="none" w="med" len="med"/>
                      <a:tailEnd type="none" w="med" len="med"/>
                    </a:lnL>
                    <a:lnR cmpd="sng" algn="ctr" cap="flat" w="9525">
                      <a:solidFill>
                        <a:srgbClr val="303030"/>
                      </a:solidFill>
                      <a:prstDash val="solid"/>
                      <a:round/>
                      <a:headEnd type="none" w="med" len="med"/>
                      <a:tailEnd type="none" w="med" len="med"/>
                    </a:lnR>
                    <a:lnT cmpd="sng" algn="ctr" cap="flat" w="9525">
                      <a:solidFill>
                        <a:srgbClr val="303030"/>
                      </a:solidFill>
                      <a:prstDash val="solid"/>
                      <a:round/>
                      <a:headEnd type="none" w="med" len="med"/>
                      <a:tailEnd type="none" w="med" len="med"/>
                    </a:lnT>
                    <a:lnB cmpd="sng" algn="ctr" cap="flat" w="9525">
                      <a:solidFill>
                        <a:srgbClr val="303030"/>
                      </a:solidFill>
                      <a:prstDash val="solid"/>
                      <a:round/>
                      <a:headEnd type="none" w="med" len="med"/>
                      <a:tailEnd type="none" w="med" len="med"/>
                    </a:lnB>
                  </a:tcPr>
                </a:tc>
              </a:tr>
            </a:tbl>
          </a:graphicData>
        </a:graphic>
      </p:graphicFrame>
      <p:sp>
        <p:nvSpPr>
          <p:cNvPr name="TextBox 10" id="10"/>
          <p:cNvSpPr txBox="true"/>
          <p:nvPr/>
        </p:nvSpPr>
        <p:spPr>
          <a:xfrm rot="0">
            <a:off x="17259300" y="9229725"/>
            <a:ext cx="152400" cy="180975"/>
          </a:xfrm>
          <a:prstGeom prst="rect">
            <a:avLst/>
          </a:prstGeom>
        </p:spPr>
        <p:txBody>
          <a:bodyPr anchor="t" rtlCol="false" tIns="0" lIns="0" bIns="0" rIns="0" wrap="none">
            <a:spAutoFit/>
          </a:bodyPr>
          <a:lstStyle/>
          <a:p>
            <a:pPr algn="ctr">
              <a:lnSpc>
                <a:spcPts val="1679"/>
              </a:lnSpc>
              <a:spcBef>
                <a:spcPct val="0"/>
              </a:spcBef>
            </a:pPr>
            <a:r>
              <a:rPr lang="en-US" sz="1200">
                <a:solidFill>
                  <a:srgbClr val="000000"/>
                </a:solidFill>
                <a:latin typeface="Roboto"/>
                <a:ea typeface="Roboto"/>
                <a:cs typeface="Roboto"/>
                <a:sym typeface="Roboto"/>
              </a:rPr>
              <a:t>17</a:t>
            </a:r>
          </a:p>
        </p:txBody>
      </p:sp>
      <p:sp>
        <p:nvSpPr>
          <p:cNvPr name="TextBox 11" id="11"/>
          <p:cNvSpPr txBox="true"/>
          <p:nvPr/>
        </p:nvSpPr>
        <p:spPr>
          <a:xfrm rot="0">
            <a:off x="1480713" y="9371773"/>
            <a:ext cx="2360739" cy="207719"/>
          </a:xfrm>
          <a:prstGeom prst="rect">
            <a:avLst/>
          </a:prstGeom>
        </p:spPr>
        <p:txBody>
          <a:bodyPr anchor="t" rtlCol="false" tIns="0" lIns="0" bIns="0" rIns="0">
            <a:spAutoFit/>
          </a:bodyPr>
          <a:lstStyle/>
          <a:p>
            <a:pPr algn="l">
              <a:lnSpc>
                <a:spcPts val="1680"/>
              </a:lnSpc>
            </a:pPr>
            <a:r>
              <a:rPr lang="en-US" sz="1200">
                <a:solidFill>
                  <a:srgbClr val="004F59"/>
                </a:solidFill>
                <a:latin typeface="Roboto"/>
                <a:ea typeface="Roboto"/>
                <a:cs typeface="Roboto"/>
                <a:sym typeface="Roboto"/>
              </a:rPr>
              <a:t>©2024-2026 Walking Wise</a:t>
            </a:r>
          </a:p>
        </p:txBody>
      </p:sp>
      <p:sp>
        <p:nvSpPr>
          <p:cNvPr name="TextBox 12" id="12"/>
          <p:cNvSpPr txBox="true"/>
          <p:nvPr/>
        </p:nvSpPr>
        <p:spPr>
          <a:xfrm rot="0">
            <a:off x="945186" y="1250072"/>
            <a:ext cx="11004964" cy="1094741"/>
          </a:xfrm>
          <a:prstGeom prst="rect">
            <a:avLst/>
          </a:prstGeom>
        </p:spPr>
        <p:txBody>
          <a:bodyPr anchor="t" rtlCol="false" tIns="0" lIns="0" bIns="0" rIns="0">
            <a:spAutoFit/>
          </a:bodyPr>
          <a:lstStyle/>
          <a:p>
            <a:pPr algn="l">
              <a:lnSpc>
                <a:spcPts val="8959"/>
              </a:lnSpc>
              <a:spcBef>
                <a:spcPct val="0"/>
              </a:spcBef>
            </a:pPr>
            <a:r>
              <a:rPr lang="en-US" sz="6399">
                <a:solidFill>
                  <a:srgbClr val="004F59"/>
                </a:solidFill>
                <a:latin typeface="League Spartan"/>
                <a:ea typeface="League Spartan"/>
                <a:cs typeface="League Spartan"/>
                <a:sym typeface="League Spartan"/>
              </a:rPr>
              <a:t>OVEREXPOSURE</a:t>
            </a:r>
          </a:p>
        </p:txBody>
      </p:sp>
    </p:spTree>
  </p:cSld>
  <p:clrMapOvr>
    <a:masterClrMapping/>
  </p:clrMapOvr>
</p:sld>
</file>

<file path=ppt/slides/slide18.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TextBox 2" id="2"/>
          <p:cNvSpPr txBox="true"/>
          <p:nvPr/>
        </p:nvSpPr>
        <p:spPr>
          <a:xfrm rot="0">
            <a:off x="1028700" y="885919"/>
            <a:ext cx="14546262" cy="547370"/>
          </a:xfrm>
          <a:prstGeom prst="rect">
            <a:avLst/>
          </a:prstGeom>
        </p:spPr>
        <p:txBody>
          <a:bodyPr anchor="t" rtlCol="false" tIns="0" lIns="0" bIns="0" rIns="0">
            <a:spAutoFit/>
          </a:bodyPr>
          <a:lstStyle/>
          <a:p>
            <a:pPr algn="l">
              <a:lnSpc>
                <a:spcPts val="4480"/>
              </a:lnSpc>
            </a:pPr>
            <a:r>
              <a:rPr lang="en-US" sz="3200">
                <a:solidFill>
                  <a:srgbClr val="FFFFFF"/>
                </a:solidFill>
                <a:latin typeface="Poppins Medium 2"/>
                <a:ea typeface="Poppins Medium 2"/>
                <a:cs typeface="Poppins Medium 2"/>
                <a:sym typeface="Poppins Medium 2"/>
              </a:rPr>
              <a:t> EDUCATON GUIDE</a:t>
            </a:r>
          </a:p>
        </p:txBody>
      </p:sp>
      <p:sp>
        <p:nvSpPr>
          <p:cNvPr name="TextBox 3" id="3"/>
          <p:cNvSpPr txBox="true"/>
          <p:nvPr/>
        </p:nvSpPr>
        <p:spPr>
          <a:xfrm rot="0">
            <a:off x="17370093" y="9524968"/>
            <a:ext cx="464110" cy="347448"/>
          </a:xfrm>
          <a:prstGeom prst="rect">
            <a:avLst/>
          </a:prstGeom>
        </p:spPr>
        <p:txBody>
          <a:bodyPr anchor="t" rtlCol="false" tIns="0" lIns="0" bIns="0" rIns="0">
            <a:spAutoFit/>
          </a:bodyPr>
          <a:lstStyle/>
          <a:p>
            <a:pPr algn="ctr">
              <a:lnSpc>
                <a:spcPts val="2899"/>
              </a:lnSpc>
            </a:pPr>
            <a:r>
              <a:rPr lang="en-US" sz="2070">
                <a:solidFill>
                  <a:srgbClr val="004F59"/>
                </a:solidFill>
                <a:latin typeface="Bebas Neue"/>
                <a:ea typeface="Bebas Neue"/>
                <a:cs typeface="Bebas Neue"/>
                <a:sym typeface="Bebas Neue"/>
              </a:rPr>
              <a:t>3</a:t>
            </a:r>
          </a:p>
        </p:txBody>
      </p:sp>
      <p:grpSp>
        <p:nvGrpSpPr>
          <p:cNvPr name="Group 4" id="4"/>
          <p:cNvGrpSpPr/>
          <p:nvPr/>
        </p:nvGrpSpPr>
        <p:grpSpPr>
          <a:xfrm rot="0">
            <a:off x="435472" y="456889"/>
            <a:ext cx="17417056" cy="9457832"/>
            <a:chOff x="0" y="0"/>
            <a:chExt cx="5490351" cy="2981378"/>
          </a:xfrm>
        </p:grpSpPr>
        <p:sp>
          <p:nvSpPr>
            <p:cNvPr name="Freeform 5" id="5"/>
            <p:cNvSpPr/>
            <p:nvPr/>
          </p:nvSpPr>
          <p:spPr>
            <a:xfrm flipH="false" flipV="false" rot="0">
              <a:off x="0" y="0"/>
              <a:ext cx="5490351" cy="2981378"/>
            </a:xfrm>
            <a:custGeom>
              <a:avLst/>
              <a:gdLst/>
              <a:ahLst/>
              <a:cxnLst/>
              <a:rect r="r" b="b" t="t" l="l"/>
              <a:pathLst>
                <a:path h="2981378" w="5490351">
                  <a:moveTo>
                    <a:pt x="0" y="0"/>
                  </a:moveTo>
                  <a:lnTo>
                    <a:pt x="5490351" y="0"/>
                  </a:lnTo>
                  <a:lnTo>
                    <a:pt x="5490351" y="2981378"/>
                  </a:lnTo>
                  <a:lnTo>
                    <a:pt x="0" y="2981378"/>
                  </a:lnTo>
                  <a:close/>
                </a:path>
              </a:pathLst>
            </a:custGeom>
            <a:solidFill>
              <a:srgbClr val="68D2DF"/>
            </a:solidFill>
          </p:spPr>
        </p:sp>
      </p:grpSp>
      <p:sp>
        <p:nvSpPr>
          <p:cNvPr name="Freeform 6" id="6"/>
          <p:cNvSpPr/>
          <p:nvPr/>
        </p:nvSpPr>
        <p:spPr>
          <a:xfrm flipH="false" flipV="false" rot="0">
            <a:off x="13161349" y="6331924"/>
            <a:ext cx="3955076" cy="3955076"/>
          </a:xfrm>
          <a:custGeom>
            <a:avLst/>
            <a:gdLst/>
            <a:ahLst/>
            <a:cxnLst/>
            <a:rect r="r" b="b" t="t" l="l"/>
            <a:pathLst>
              <a:path h="3955076" w="3955076">
                <a:moveTo>
                  <a:pt x="0" y="0"/>
                </a:moveTo>
                <a:lnTo>
                  <a:pt x="3955076" y="0"/>
                </a:lnTo>
                <a:lnTo>
                  <a:pt x="3955076" y="3955076"/>
                </a:lnTo>
                <a:lnTo>
                  <a:pt x="0" y="3955076"/>
                </a:lnTo>
                <a:lnTo>
                  <a:pt x="0" y="0"/>
                </a:lnTo>
                <a:close/>
              </a:path>
            </a:pathLst>
          </a:custGeom>
          <a:blipFill>
            <a:blip r:embed="rId3">
              <a:alphaModFix amt="71000"/>
            </a:blip>
            <a:stretch>
              <a:fillRect l="0" t="0" r="0" b="0"/>
            </a:stretch>
          </a:blipFill>
        </p:spPr>
      </p:sp>
      <p:sp>
        <p:nvSpPr>
          <p:cNvPr name="Freeform 7" id="7"/>
          <p:cNvSpPr/>
          <p:nvPr/>
        </p:nvSpPr>
        <p:spPr>
          <a:xfrm flipH="false" flipV="false" rot="0">
            <a:off x="15322317" y="8440079"/>
            <a:ext cx="1331398" cy="1331398"/>
          </a:xfrm>
          <a:custGeom>
            <a:avLst/>
            <a:gdLst/>
            <a:ahLst/>
            <a:cxnLst/>
            <a:rect r="r" b="b" t="t" l="l"/>
            <a:pathLst>
              <a:path h="1331398" w="1331398">
                <a:moveTo>
                  <a:pt x="0" y="0"/>
                </a:moveTo>
                <a:lnTo>
                  <a:pt x="1331398" y="0"/>
                </a:lnTo>
                <a:lnTo>
                  <a:pt x="1331398" y="1331398"/>
                </a:lnTo>
                <a:lnTo>
                  <a:pt x="0" y="1331398"/>
                </a:lnTo>
                <a:lnTo>
                  <a:pt x="0" y="0"/>
                </a:lnTo>
                <a:close/>
              </a:path>
            </a:pathLst>
          </a:custGeom>
          <a:blipFill>
            <a:blip r:embed="rId4"/>
            <a:stretch>
              <a:fillRect l="0" t="0" r="0" b="0"/>
            </a:stretch>
          </a:blipFill>
        </p:spPr>
      </p:sp>
      <p:sp>
        <p:nvSpPr>
          <p:cNvPr name="TextBox 8" id="8"/>
          <p:cNvSpPr txBox="true"/>
          <p:nvPr/>
        </p:nvSpPr>
        <p:spPr>
          <a:xfrm rot="0">
            <a:off x="1803158" y="4536816"/>
            <a:ext cx="14697252" cy="1686560"/>
          </a:xfrm>
          <a:prstGeom prst="rect">
            <a:avLst/>
          </a:prstGeom>
        </p:spPr>
        <p:txBody>
          <a:bodyPr anchor="t" rtlCol="false" tIns="0" lIns="0" bIns="0" rIns="0">
            <a:spAutoFit/>
          </a:bodyPr>
          <a:lstStyle/>
          <a:p>
            <a:pPr algn="l">
              <a:lnSpc>
                <a:spcPts val="6880"/>
              </a:lnSpc>
            </a:pPr>
            <a:r>
              <a:rPr lang="en-US" sz="4300" b="true">
                <a:solidFill>
                  <a:srgbClr val="004F59"/>
                </a:solidFill>
                <a:latin typeface="Roboto Bold"/>
                <a:ea typeface="Roboto Bold"/>
                <a:cs typeface="Roboto Bold"/>
                <a:sym typeface="Roboto Bold"/>
              </a:rPr>
              <a:t>A chemical released by the brain that creates feelings of pleasure and motivation. </a:t>
            </a:r>
          </a:p>
        </p:txBody>
      </p:sp>
      <p:grpSp>
        <p:nvGrpSpPr>
          <p:cNvPr name="Group 9" id="9"/>
          <p:cNvGrpSpPr/>
          <p:nvPr/>
        </p:nvGrpSpPr>
        <p:grpSpPr>
          <a:xfrm rot="0">
            <a:off x="1480713" y="3624926"/>
            <a:ext cx="4812929" cy="904943"/>
            <a:chOff x="0" y="0"/>
            <a:chExt cx="1267603" cy="238339"/>
          </a:xfrm>
        </p:grpSpPr>
        <p:sp>
          <p:nvSpPr>
            <p:cNvPr name="Freeform 10" id="10"/>
            <p:cNvSpPr/>
            <p:nvPr/>
          </p:nvSpPr>
          <p:spPr>
            <a:xfrm flipH="false" flipV="false" rot="0">
              <a:off x="0" y="0"/>
              <a:ext cx="1267603" cy="238339"/>
            </a:xfrm>
            <a:custGeom>
              <a:avLst/>
              <a:gdLst/>
              <a:ahLst/>
              <a:cxnLst/>
              <a:rect r="r" b="b" t="t" l="l"/>
              <a:pathLst>
                <a:path h="238339" w="1267603">
                  <a:moveTo>
                    <a:pt x="0" y="0"/>
                  </a:moveTo>
                  <a:lnTo>
                    <a:pt x="1267603" y="0"/>
                  </a:lnTo>
                  <a:lnTo>
                    <a:pt x="1267603" y="238339"/>
                  </a:lnTo>
                  <a:lnTo>
                    <a:pt x="0" y="238339"/>
                  </a:lnTo>
                  <a:close/>
                </a:path>
              </a:pathLst>
            </a:custGeom>
            <a:solidFill>
              <a:srgbClr val="303030"/>
            </a:solidFill>
          </p:spPr>
        </p:sp>
        <p:sp>
          <p:nvSpPr>
            <p:cNvPr name="TextBox 11" id="11"/>
            <p:cNvSpPr txBox="true"/>
            <p:nvPr/>
          </p:nvSpPr>
          <p:spPr>
            <a:xfrm>
              <a:off x="0" y="-76200"/>
              <a:ext cx="1267603" cy="314539"/>
            </a:xfrm>
            <a:prstGeom prst="rect">
              <a:avLst/>
            </a:prstGeom>
          </p:spPr>
          <p:txBody>
            <a:bodyPr anchor="ctr" rtlCol="false" tIns="50800" lIns="50800" bIns="50800" rIns="50800"/>
            <a:lstStyle/>
            <a:p>
              <a:pPr algn="ctr">
                <a:lnSpc>
                  <a:spcPts val="3074"/>
                </a:lnSpc>
              </a:pPr>
            </a:p>
          </p:txBody>
        </p:sp>
      </p:grpSp>
      <p:sp>
        <p:nvSpPr>
          <p:cNvPr name="TextBox 12" id="12"/>
          <p:cNvSpPr txBox="true"/>
          <p:nvPr/>
        </p:nvSpPr>
        <p:spPr>
          <a:xfrm rot="0">
            <a:off x="1803158" y="3529676"/>
            <a:ext cx="5113239" cy="1028665"/>
          </a:xfrm>
          <a:prstGeom prst="rect">
            <a:avLst/>
          </a:prstGeom>
        </p:spPr>
        <p:txBody>
          <a:bodyPr anchor="t" rtlCol="false" tIns="0" lIns="0" bIns="0" rIns="0">
            <a:spAutoFit/>
          </a:bodyPr>
          <a:lstStyle/>
          <a:p>
            <a:pPr algn="l">
              <a:lnSpc>
                <a:spcPts val="8399"/>
              </a:lnSpc>
            </a:pPr>
            <a:r>
              <a:rPr lang="en-US" b="true" sz="5999">
                <a:solidFill>
                  <a:srgbClr val="FFFFFF"/>
                </a:solidFill>
                <a:latin typeface="Roboto Bold"/>
                <a:ea typeface="Roboto Bold"/>
                <a:cs typeface="Roboto Bold"/>
                <a:sym typeface="Roboto Bold"/>
              </a:rPr>
              <a:t>DOPAMINE</a:t>
            </a:r>
          </a:p>
        </p:txBody>
      </p:sp>
      <p:sp>
        <p:nvSpPr>
          <p:cNvPr name="TextBox 13" id="13"/>
          <p:cNvSpPr txBox="true"/>
          <p:nvPr/>
        </p:nvSpPr>
        <p:spPr>
          <a:xfrm rot="0">
            <a:off x="1131441" y="1109322"/>
            <a:ext cx="12801576" cy="1094675"/>
          </a:xfrm>
          <a:prstGeom prst="rect">
            <a:avLst/>
          </a:prstGeom>
        </p:spPr>
        <p:txBody>
          <a:bodyPr anchor="t" rtlCol="false" tIns="0" lIns="0" bIns="0" rIns="0">
            <a:spAutoFit/>
          </a:bodyPr>
          <a:lstStyle/>
          <a:p>
            <a:pPr algn="l">
              <a:lnSpc>
                <a:spcPts val="8959"/>
              </a:lnSpc>
              <a:spcBef>
                <a:spcPct val="0"/>
              </a:spcBef>
            </a:pPr>
            <a:r>
              <a:rPr lang="en-US" sz="6399">
                <a:solidFill>
                  <a:srgbClr val="004F59"/>
                </a:solidFill>
                <a:latin typeface="League Spartan"/>
                <a:ea typeface="League Spartan"/>
                <a:cs typeface="League Spartan"/>
                <a:sym typeface="League Spartan"/>
              </a:rPr>
              <a:t>VOCABULARY</a:t>
            </a:r>
          </a:p>
        </p:txBody>
      </p:sp>
      <p:sp>
        <p:nvSpPr>
          <p:cNvPr name="Freeform 14" id="14"/>
          <p:cNvSpPr/>
          <p:nvPr/>
        </p:nvSpPr>
        <p:spPr>
          <a:xfrm flipH="false" flipV="false" rot="0">
            <a:off x="14343269" y="7061714"/>
            <a:ext cx="2463386" cy="2463386"/>
          </a:xfrm>
          <a:custGeom>
            <a:avLst/>
            <a:gdLst/>
            <a:ahLst/>
            <a:cxnLst/>
            <a:rect r="r" b="b" t="t" l="l"/>
            <a:pathLst>
              <a:path h="2463386" w="2463386">
                <a:moveTo>
                  <a:pt x="0" y="0"/>
                </a:moveTo>
                <a:lnTo>
                  <a:pt x="2463387" y="0"/>
                </a:lnTo>
                <a:lnTo>
                  <a:pt x="2463387" y="2463386"/>
                </a:lnTo>
                <a:lnTo>
                  <a:pt x="0" y="2463386"/>
                </a:lnTo>
                <a:lnTo>
                  <a:pt x="0" y="0"/>
                </a:lnTo>
                <a:close/>
              </a:path>
            </a:pathLst>
          </a:custGeom>
          <a:blipFill>
            <a:blip r:embed="rId5"/>
            <a:stretch>
              <a:fillRect l="0" t="0" r="0" b="0"/>
            </a:stretch>
          </a:blipFill>
        </p:spPr>
      </p:sp>
      <p:sp>
        <p:nvSpPr>
          <p:cNvPr name="TextBox 15" id="15"/>
          <p:cNvSpPr txBox="true"/>
          <p:nvPr/>
        </p:nvSpPr>
        <p:spPr>
          <a:xfrm rot="0">
            <a:off x="17259300" y="9229725"/>
            <a:ext cx="152400" cy="180975"/>
          </a:xfrm>
          <a:prstGeom prst="rect">
            <a:avLst/>
          </a:prstGeom>
        </p:spPr>
        <p:txBody>
          <a:bodyPr anchor="t" rtlCol="false" tIns="0" lIns="0" bIns="0" rIns="0" wrap="none">
            <a:spAutoFit/>
          </a:bodyPr>
          <a:lstStyle/>
          <a:p>
            <a:pPr algn="ctr">
              <a:lnSpc>
                <a:spcPts val="1679"/>
              </a:lnSpc>
              <a:spcBef>
                <a:spcPct val="0"/>
              </a:spcBef>
            </a:pPr>
            <a:r>
              <a:rPr lang="en-US" sz="1200">
                <a:solidFill>
                  <a:srgbClr val="000000"/>
                </a:solidFill>
                <a:latin typeface="Roboto"/>
                <a:ea typeface="Roboto"/>
                <a:cs typeface="Roboto"/>
                <a:sym typeface="Roboto"/>
              </a:rPr>
              <a:t>18</a:t>
            </a:r>
          </a:p>
        </p:txBody>
      </p:sp>
      <p:sp>
        <p:nvSpPr>
          <p:cNvPr name="TextBox 16" id="16"/>
          <p:cNvSpPr txBox="true"/>
          <p:nvPr/>
        </p:nvSpPr>
        <p:spPr>
          <a:xfrm rot="0">
            <a:off x="1480713" y="9371773"/>
            <a:ext cx="2360739" cy="207719"/>
          </a:xfrm>
          <a:prstGeom prst="rect">
            <a:avLst/>
          </a:prstGeom>
        </p:spPr>
        <p:txBody>
          <a:bodyPr anchor="t" rtlCol="false" tIns="0" lIns="0" bIns="0" rIns="0">
            <a:spAutoFit/>
          </a:bodyPr>
          <a:lstStyle/>
          <a:p>
            <a:pPr algn="l">
              <a:lnSpc>
                <a:spcPts val="1680"/>
              </a:lnSpc>
            </a:pPr>
            <a:r>
              <a:rPr lang="en-US" sz="1200">
                <a:solidFill>
                  <a:srgbClr val="004F59"/>
                </a:solidFill>
                <a:latin typeface="Roboto"/>
                <a:ea typeface="Roboto"/>
                <a:cs typeface="Roboto"/>
                <a:sym typeface="Roboto"/>
              </a:rPr>
              <a:t>©2024-2026 Walking Wise</a:t>
            </a:r>
          </a:p>
        </p:txBody>
      </p:sp>
    </p:spTree>
  </p:cSld>
  <p:clrMapOvr>
    <a:masterClrMapping/>
  </p:clrMapOvr>
</p:sld>
</file>

<file path=ppt/slides/slide19.xml><?xml version="1.0" encoding="utf-8"?>
<p:sld xmlns:p="http://schemas.openxmlformats.org/presentationml/2006/main" xmlns:a="http://schemas.openxmlformats.org/drawingml/2006/main">
  <p:cSld>
    <p:spTree>
      <p:nvGrpSpPr>
        <p:cNvPr id="1" name=""/>
        <p:cNvGrpSpPr/>
        <p:nvPr/>
      </p:nvGrpSpPr>
      <p:grpSpPr>
        <a:xfrm>
          <a:off x="0" y="0"/>
          <a:ext cx="0" cy="0"/>
          <a:chOff x="0" y="0"/>
          <a:chExt cx="0" cy="0"/>
        </a:xfrm>
      </p:grpSpPr>
      <p:sp>
        <p:nvSpPr>
          <p:cNvPr name="TextBox 2" id="2"/>
          <p:cNvSpPr txBox="true"/>
          <p:nvPr/>
        </p:nvSpPr>
        <p:spPr>
          <a:xfrm rot="0">
            <a:off x="1028700" y="885919"/>
            <a:ext cx="14546262" cy="547370"/>
          </a:xfrm>
          <a:prstGeom prst="rect">
            <a:avLst/>
          </a:prstGeom>
        </p:spPr>
        <p:txBody>
          <a:bodyPr anchor="t" rtlCol="false" tIns="0" lIns="0" bIns="0" rIns="0">
            <a:spAutoFit/>
          </a:bodyPr>
          <a:lstStyle/>
          <a:p>
            <a:pPr algn="l">
              <a:lnSpc>
                <a:spcPts val="4480"/>
              </a:lnSpc>
            </a:pPr>
            <a:r>
              <a:rPr lang="en-US" sz="3200">
                <a:solidFill>
                  <a:srgbClr val="FFFFFF"/>
                </a:solidFill>
                <a:latin typeface="Poppins Medium 2"/>
                <a:ea typeface="Poppins Medium 2"/>
                <a:cs typeface="Poppins Medium 2"/>
                <a:sym typeface="Poppins Medium 2"/>
              </a:rPr>
              <a:t>LESSON PLANS</a:t>
            </a:r>
          </a:p>
        </p:txBody>
      </p:sp>
      <p:sp>
        <p:nvSpPr>
          <p:cNvPr name="TextBox 3" id="3"/>
          <p:cNvSpPr txBox="true"/>
          <p:nvPr/>
        </p:nvSpPr>
        <p:spPr>
          <a:xfrm rot="0">
            <a:off x="17370093" y="9524968"/>
            <a:ext cx="464110" cy="347448"/>
          </a:xfrm>
          <a:prstGeom prst="rect">
            <a:avLst/>
          </a:prstGeom>
        </p:spPr>
        <p:txBody>
          <a:bodyPr anchor="t" rtlCol="false" tIns="0" lIns="0" bIns="0" rIns="0">
            <a:spAutoFit/>
          </a:bodyPr>
          <a:lstStyle/>
          <a:p>
            <a:pPr algn="ctr">
              <a:lnSpc>
                <a:spcPts val="2899"/>
              </a:lnSpc>
            </a:pPr>
            <a:r>
              <a:rPr lang="en-US" sz="2070">
                <a:solidFill>
                  <a:srgbClr val="004F59"/>
                </a:solidFill>
                <a:latin typeface="Bebas Neue"/>
                <a:ea typeface="Bebas Neue"/>
                <a:cs typeface="Bebas Neue"/>
                <a:sym typeface="Bebas Neue"/>
              </a:rPr>
              <a:t>3</a:t>
            </a:r>
          </a:p>
        </p:txBody>
      </p:sp>
      <p:grpSp>
        <p:nvGrpSpPr>
          <p:cNvPr name="Group 4" id="4"/>
          <p:cNvGrpSpPr/>
          <p:nvPr/>
        </p:nvGrpSpPr>
        <p:grpSpPr>
          <a:xfrm rot="0">
            <a:off x="407622" y="447364"/>
            <a:ext cx="17417056" cy="9457832"/>
            <a:chOff x="0" y="0"/>
            <a:chExt cx="5490351" cy="2981378"/>
          </a:xfrm>
        </p:grpSpPr>
        <p:sp>
          <p:nvSpPr>
            <p:cNvPr name="Freeform 5" id="5"/>
            <p:cNvSpPr/>
            <p:nvPr/>
          </p:nvSpPr>
          <p:spPr>
            <a:xfrm flipH="false" flipV="false" rot="0">
              <a:off x="0" y="0"/>
              <a:ext cx="5490351" cy="2981378"/>
            </a:xfrm>
            <a:custGeom>
              <a:avLst/>
              <a:gdLst/>
              <a:ahLst/>
              <a:cxnLst/>
              <a:rect r="r" b="b" t="t" l="l"/>
              <a:pathLst>
                <a:path h="2981378" w="5490351">
                  <a:moveTo>
                    <a:pt x="0" y="0"/>
                  </a:moveTo>
                  <a:lnTo>
                    <a:pt x="5490351" y="0"/>
                  </a:lnTo>
                  <a:lnTo>
                    <a:pt x="5490351" y="2981378"/>
                  </a:lnTo>
                  <a:lnTo>
                    <a:pt x="0" y="2981378"/>
                  </a:lnTo>
                  <a:close/>
                </a:path>
              </a:pathLst>
            </a:custGeom>
            <a:solidFill>
              <a:srgbClr val="68D2DF"/>
            </a:solidFill>
          </p:spPr>
        </p:sp>
      </p:grpSp>
      <p:grpSp>
        <p:nvGrpSpPr>
          <p:cNvPr name="Group 6" id="6"/>
          <p:cNvGrpSpPr/>
          <p:nvPr/>
        </p:nvGrpSpPr>
        <p:grpSpPr>
          <a:xfrm rot="0">
            <a:off x="1369972" y="3350359"/>
            <a:ext cx="12500395" cy="939316"/>
            <a:chOff x="0" y="0"/>
            <a:chExt cx="3292285" cy="247392"/>
          </a:xfrm>
        </p:grpSpPr>
        <p:sp>
          <p:nvSpPr>
            <p:cNvPr name="Freeform 7" id="7"/>
            <p:cNvSpPr/>
            <p:nvPr/>
          </p:nvSpPr>
          <p:spPr>
            <a:xfrm flipH="false" flipV="false" rot="0">
              <a:off x="0" y="0"/>
              <a:ext cx="3292285" cy="247392"/>
            </a:xfrm>
            <a:custGeom>
              <a:avLst/>
              <a:gdLst/>
              <a:ahLst/>
              <a:cxnLst/>
              <a:rect r="r" b="b" t="t" l="l"/>
              <a:pathLst>
                <a:path h="247392" w="3292285">
                  <a:moveTo>
                    <a:pt x="0" y="0"/>
                  </a:moveTo>
                  <a:lnTo>
                    <a:pt x="3292285" y="0"/>
                  </a:lnTo>
                  <a:lnTo>
                    <a:pt x="3292285" y="247392"/>
                  </a:lnTo>
                  <a:lnTo>
                    <a:pt x="0" y="247392"/>
                  </a:lnTo>
                  <a:close/>
                </a:path>
              </a:pathLst>
            </a:custGeom>
            <a:solidFill>
              <a:srgbClr val="303030"/>
            </a:solidFill>
          </p:spPr>
        </p:sp>
        <p:sp>
          <p:nvSpPr>
            <p:cNvPr name="TextBox 8" id="8"/>
            <p:cNvSpPr txBox="true"/>
            <p:nvPr/>
          </p:nvSpPr>
          <p:spPr>
            <a:xfrm>
              <a:off x="0" y="-76200"/>
              <a:ext cx="3292285" cy="323592"/>
            </a:xfrm>
            <a:prstGeom prst="rect">
              <a:avLst/>
            </a:prstGeom>
          </p:spPr>
          <p:txBody>
            <a:bodyPr anchor="ctr" rtlCol="false" tIns="50800" lIns="50800" bIns="50800" rIns="50800"/>
            <a:lstStyle/>
            <a:p>
              <a:pPr algn="ctr">
                <a:lnSpc>
                  <a:spcPts val="3074"/>
                </a:lnSpc>
              </a:pPr>
            </a:p>
          </p:txBody>
        </p:sp>
      </p:grpSp>
      <p:sp>
        <p:nvSpPr>
          <p:cNvPr name="TextBox 9" id="9"/>
          <p:cNvSpPr txBox="true"/>
          <p:nvPr/>
        </p:nvSpPr>
        <p:spPr>
          <a:xfrm rot="0">
            <a:off x="1787422" y="3377067"/>
            <a:ext cx="14048118" cy="771526"/>
          </a:xfrm>
          <a:prstGeom prst="rect">
            <a:avLst/>
          </a:prstGeom>
        </p:spPr>
        <p:txBody>
          <a:bodyPr anchor="t" rtlCol="false" tIns="0" lIns="0" bIns="0" rIns="0">
            <a:spAutoFit/>
          </a:bodyPr>
          <a:lstStyle/>
          <a:p>
            <a:pPr algn="l">
              <a:lnSpc>
                <a:spcPts val="6299"/>
              </a:lnSpc>
            </a:pPr>
            <a:r>
              <a:rPr lang="en-US" sz="4499" b="true">
                <a:solidFill>
                  <a:srgbClr val="FFFFFF"/>
                </a:solidFill>
                <a:latin typeface="Roboto Bold"/>
                <a:ea typeface="Roboto Bold"/>
                <a:cs typeface="Roboto Bold"/>
                <a:sym typeface="Roboto Bold"/>
              </a:rPr>
              <a:t>Dopamine: The Brain’s “Feel-Good” Chemical</a:t>
            </a:r>
          </a:p>
        </p:txBody>
      </p:sp>
      <p:sp>
        <p:nvSpPr>
          <p:cNvPr name="TextBox 10" id="10"/>
          <p:cNvSpPr txBox="true"/>
          <p:nvPr/>
        </p:nvSpPr>
        <p:spPr>
          <a:xfrm rot="0">
            <a:off x="1787422" y="4599090"/>
            <a:ext cx="15176455" cy="812800"/>
          </a:xfrm>
          <a:prstGeom prst="rect">
            <a:avLst/>
          </a:prstGeom>
        </p:spPr>
        <p:txBody>
          <a:bodyPr anchor="t" rtlCol="false" tIns="0" lIns="0" bIns="0" rIns="0">
            <a:spAutoFit/>
          </a:bodyPr>
          <a:lstStyle/>
          <a:p>
            <a:pPr algn="l">
              <a:lnSpc>
                <a:spcPts val="6800"/>
              </a:lnSpc>
            </a:pPr>
            <a:r>
              <a:rPr lang="en-US" b="true" sz="4250">
                <a:solidFill>
                  <a:srgbClr val="004F59"/>
                </a:solidFill>
                <a:latin typeface="Roboto Bold"/>
                <a:ea typeface="Roboto Bold"/>
                <a:cs typeface="Roboto Bold"/>
                <a:sym typeface="Roboto Bold"/>
              </a:rPr>
              <a:t>Dopamine </a:t>
            </a:r>
            <a:r>
              <a:rPr lang="en-US" b="true" sz="4250">
                <a:solidFill>
                  <a:srgbClr val="9D1BE3"/>
                </a:solidFill>
                <a:latin typeface="Roboto Bold"/>
                <a:ea typeface="Roboto Bold"/>
                <a:cs typeface="Roboto Bold"/>
                <a:sym typeface="Roboto Bold"/>
              </a:rPr>
              <a:t>creates feelings</a:t>
            </a:r>
            <a:r>
              <a:rPr lang="en-US" b="true" sz="4250">
                <a:solidFill>
                  <a:srgbClr val="004F59"/>
                </a:solidFill>
                <a:latin typeface="Roboto Bold"/>
                <a:ea typeface="Roboto Bold"/>
                <a:cs typeface="Roboto Bold"/>
                <a:sym typeface="Roboto Bold"/>
              </a:rPr>
              <a:t> of enjoyment and motivation.</a:t>
            </a:r>
          </a:p>
        </p:txBody>
      </p:sp>
      <p:sp>
        <p:nvSpPr>
          <p:cNvPr name="TextBox 11" id="11"/>
          <p:cNvSpPr txBox="true"/>
          <p:nvPr/>
        </p:nvSpPr>
        <p:spPr>
          <a:xfrm rot="0">
            <a:off x="945186" y="1250072"/>
            <a:ext cx="11004964" cy="1094741"/>
          </a:xfrm>
          <a:prstGeom prst="rect">
            <a:avLst/>
          </a:prstGeom>
        </p:spPr>
        <p:txBody>
          <a:bodyPr anchor="t" rtlCol="false" tIns="0" lIns="0" bIns="0" rIns="0">
            <a:spAutoFit/>
          </a:bodyPr>
          <a:lstStyle/>
          <a:p>
            <a:pPr algn="l">
              <a:lnSpc>
                <a:spcPts val="8959"/>
              </a:lnSpc>
              <a:spcBef>
                <a:spcPct val="0"/>
              </a:spcBef>
            </a:pPr>
            <a:r>
              <a:rPr lang="en-US" sz="6399">
                <a:solidFill>
                  <a:srgbClr val="004F59"/>
                </a:solidFill>
                <a:latin typeface="League Spartan"/>
                <a:ea typeface="League Spartan"/>
                <a:cs typeface="League Spartan"/>
                <a:sym typeface="League Spartan"/>
              </a:rPr>
              <a:t>BRAIN CHEMICAL</a:t>
            </a:r>
          </a:p>
        </p:txBody>
      </p:sp>
      <p:sp>
        <p:nvSpPr>
          <p:cNvPr name="TextBox 12" id="12"/>
          <p:cNvSpPr txBox="true"/>
          <p:nvPr/>
        </p:nvSpPr>
        <p:spPr>
          <a:xfrm rot="0">
            <a:off x="17259300" y="9229725"/>
            <a:ext cx="152400" cy="180975"/>
          </a:xfrm>
          <a:prstGeom prst="rect">
            <a:avLst/>
          </a:prstGeom>
        </p:spPr>
        <p:txBody>
          <a:bodyPr anchor="t" rtlCol="false" tIns="0" lIns="0" bIns="0" rIns="0" wrap="none">
            <a:spAutoFit/>
          </a:bodyPr>
          <a:lstStyle/>
          <a:p>
            <a:pPr algn="ctr">
              <a:lnSpc>
                <a:spcPts val="1679"/>
              </a:lnSpc>
              <a:spcBef>
                <a:spcPct val="0"/>
              </a:spcBef>
            </a:pPr>
            <a:r>
              <a:rPr lang="en-US" sz="1200">
                <a:solidFill>
                  <a:srgbClr val="000000"/>
                </a:solidFill>
                <a:latin typeface="Roboto"/>
                <a:ea typeface="Roboto"/>
                <a:cs typeface="Roboto"/>
                <a:sym typeface="Roboto"/>
              </a:rPr>
              <a:t>19</a:t>
            </a:r>
          </a:p>
        </p:txBody>
      </p:sp>
      <p:sp>
        <p:nvSpPr>
          <p:cNvPr name="TextBox 13" id="13"/>
          <p:cNvSpPr txBox="true"/>
          <p:nvPr/>
        </p:nvSpPr>
        <p:spPr>
          <a:xfrm rot="0">
            <a:off x="1480713" y="9371773"/>
            <a:ext cx="2360739" cy="207719"/>
          </a:xfrm>
          <a:prstGeom prst="rect">
            <a:avLst/>
          </a:prstGeom>
        </p:spPr>
        <p:txBody>
          <a:bodyPr anchor="t" rtlCol="false" tIns="0" lIns="0" bIns="0" rIns="0">
            <a:spAutoFit/>
          </a:bodyPr>
          <a:lstStyle/>
          <a:p>
            <a:pPr algn="l">
              <a:lnSpc>
                <a:spcPts val="1680"/>
              </a:lnSpc>
            </a:pPr>
            <a:r>
              <a:rPr lang="en-US" sz="1200">
                <a:solidFill>
                  <a:srgbClr val="004F59"/>
                </a:solidFill>
                <a:latin typeface="Roboto"/>
                <a:ea typeface="Roboto"/>
                <a:cs typeface="Roboto"/>
                <a:sym typeface="Roboto"/>
              </a:rPr>
              <a:t>©2024-2026 Walking Wise</a:t>
            </a:r>
          </a:p>
        </p:txBody>
      </p:sp>
    </p:spTree>
  </p:cSld>
  <p:clrMapOvr>
    <a:masterClrMapping/>
  </p:clrMapOvr>
</p:sld>
</file>

<file path=ppt/slides/slide2.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grpSp>
        <p:nvGrpSpPr>
          <p:cNvPr name="Group 2" id="2"/>
          <p:cNvGrpSpPr/>
          <p:nvPr/>
        </p:nvGrpSpPr>
        <p:grpSpPr>
          <a:xfrm rot="0">
            <a:off x="435472" y="428314"/>
            <a:ext cx="17417056" cy="9457832"/>
            <a:chOff x="0" y="0"/>
            <a:chExt cx="5490351" cy="2981378"/>
          </a:xfrm>
        </p:grpSpPr>
        <p:sp>
          <p:nvSpPr>
            <p:cNvPr name="Freeform 3" id="3"/>
            <p:cNvSpPr/>
            <p:nvPr/>
          </p:nvSpPr>
          <p:spPr>
            <a:xfrm flipH="false" flipV="false" rot="0">
              <a:off x="0" y="0"/>
              <a:ext cx="5490351" cy="2981378"/>
            </a:xfrm>
            <a:custGeom>
              <a:avLst/>
              <a:gdLst/>
              <a:ahLst/>
              <a:cxnLst/>
              <a:rect r="r" b="b" t="t" l="l"/>
              <a:pathLst>
                <a:path h="2981378" w="5490351">
                  <a:moveTo>
                    <a:pt x="0" y="0"/>
                  </a:moveTo>
                  <a:lnTo>
                    <a:pt x="5490351" y="0"/>
                  </a:lnTo>
                  <a:lnTo>
                    <a:pt x="5490351" y="2981378"/>
                  </a:lnTo>
                  <a:lnTo>
                    <a:pt x="0" y="2981378"/>
                  </a:lnTo>
                  <a:close/>
                </a:path>
              </a:pathLst>
            </a:custGeom>
            <a:solidFill>
              <a:srgbClr val="68D2DF"/>
            </a:solidFill>
          </p:spPr>
        </p:sp>
      </p:grpSp>
      <p:grpSp>
        <p:nvGrpSpPr>
          <p:cNvPr name="Group 4" id="4"/>
          <p:cNvGrpSpPr/>
          <p:nvPr/>
        </p:nvGrpSpPr>
        <p:grpSpPr>
          <a:xfrm rot="0">
            <a:off x="937932" y="1181991"/>
            <a:ext cx="16441210" cy="7923019"/>
            <a:chOff x="0" y="0"/>
            <a:chExt cx="4330195" cy="2086721"/>
          </a:xfrm>
        </p:grpSpPr>
        <p:sp>
          <p:nvSpPr>
            <p:cNvPr name="Freeform 5" id="5"/>
            <p:cNvSpPr/>
            <p:nvPr/>
          </p:nvSpPr>
          <p:spPr>
            <a:xfrm flipH="false" flipV="false" rot="0">
              <a:off x="0" y="0"/>
              <a:ext cx="4330195" cy="2086721"/>
            </a:xfrm>
            <a:custGeom>
              <a:avLst/>
              <a:gdLst/>
              <a:ahLst/>
              <a:cxnLst/>
              <a:rect r="r" b="b" t="t" l="l"/>
              <a:pathLst>
                <a:path h="2086721" w="4330195">
                  <a:moveTo>
                    <a:pt x="0" y="0"/>
                  </a:moveTo>
                  <a:lnTo>
                    <a:pt x="4330195" y="0"/>
                  </a:lnTo>
                  <a:lnTo>
                    <a:pt x="4330195" y="2086721"/>
                  </a:lnTo>
                  <a:lnTo>
                    <a:pt x="0" y="2086721"/>
                  </a:lnTo>
                  <a:close/>
                </a:path>
              </a:pathLst>
            </a:custGeom>
            <a:solidFill>
              <a:srgbClr val="FFFFFF"/>
            </a:solidFill>
          </p:spPr>
        </p:sp>
        <p:sp>
          <p:nvSpPr>
            <p:cNvPr name="TextBox 6" id="6"/>
            <p:cNvSpPr txBox="true"/>
            <p:nvPr/>
          </p:nvSpPr>
          <p:spPr>
            <a:xfrm>
              <a:off x="0" y="-76200"/>
              <a:ext cx="4330195" cy="2162921"/>
            </a:xfrm>
            <a:prstGeom prst="rect">
              <a:avLst/>
            </a:prstGeom>
          </p:spPr>
          <p:txBody>
            <a:bodyPr anchor="ctr" rtlCol="false" tIns="50800" lIns="50800" bIns="50800" rIns="50800"/>
            <a:lstStyle/>
            <a:p>
              <a:pPr algn="ctr">
                <a:lnSpc>
                  <a:spcPts val="3074"/>
                </a:lnSpc>
              </a:pPr>
            </a:p>
          </p:txBody>
        </p:sp>
      </p:grpSp>
      <p:sp>
        <p:nvSpPr>
          <p:cNvPr name="TextBox 7" id="7"/>
          <p:cNvSpPr txBox="true"/>
          <p:nvPr/>
        </p:nvSpPr>
        <p:spPr>
          <a:xfrm rot="0">
            <a:off x="17259300" y="9229725"/>
            <a:ext cx="152400" cy="180975"/>
          </a:xfrm>
          <a:prstGeom prst="rect">
            <a:avLst/>
          </a:prstGeom>
        </p:spPr>
        <p:txBody>
          <a:bodyPr anchor="t" rtlCol="false" tIns="0" lIns="0" bIns="0" rIns="0" wrap="none">
            <a:spAutoFit/>
          </a:bodyPr>
          <a:lstStyle/>
          <a:p>
            <a:pPr algn="ctr">
              <a:lnSpc>
                <a:spcPts val="1679"/>
              </a:lnSpc>
              <a:spcBef>
                <a:spcPct val="0"/>
              </a:spcBef>
            </a:pPr>
            <a:r>
              <a:rPr lang="en-US" sz="1200">
                <a:solidFill>
                  <a:srgbClr val="303030"/>
                </a:solidFill>
                <a:latin typeface="Roboto"/>
                <a:ea typeface="Roboto"/>
                <a:cs typeface="Roboto"/>
                <a:sym typeface="Roboto"/>
              </a:rPr>
              <a:t>2</a:t>
            </a:r>
          </a:p>
        </p:txBody>
      </p:sp>
      <p:sp>
        <p:nvSpPr>
          <p:cNvPr name="TextBox 8" id="8"/>
          <p:cNvSpPr txBox="true"/>
          <p:nvPr/>
        </p:nvSpPr>
        <p:spPr>
          <a:xfrm rot="0">
            <a:off x="1480713" y="9371773"/>
            <a:ext cx="2360739" cy="207719"/>
          </a:xfrm>
          <a:prstGeom prst="rect">
            <a:avLst/>
          </a:prstGeom>
        </p:spPr>
        <p:txBody>
          <a:bodyPr anchor="t" rtlCol="false" tIns="0" lIns="0" bIns="0" rIns="0">
            <a:spAutoFit/>
          </a:bodyPr>
          <a:lstStyle/>
          <a:p>
            <a:pPr algn="l">
              <a:lnSpc>
                <a:spcPts val="1680"/>
              </a:lnSpc>
            </a:pPr>
            <a:r>
              <a:rPr lang="en-US" sz="1200">
                <a:solidFill>
                  <a:srgbClr val="303030"/>
                </a:solidFill>
                <a:latin typeface="Roboto"/>
                <a:ea typeface="Roboto"/>
                <a:cs typeface="Roboto"/>
                <a:sym typeface="Roboto"/>
              </a:rPr>
              <a:t>©2024-2026 Walking Wise</a:t>
            </a:r>
          </a:p>
        </p:txBody>
      </p:sp>
      <p:grpSp>
        <p:nvGrpSpPr>
          <p:cNvPr name="Group 9" id="9"/>
          <p:cNvGrpSpPr/>
          <p:nvPr/>
        </p:nvGrpSpPr>
        <p:grpSpPr>
          <a:xfrm rot="0">
            <a:off x="12659004" y="1632551"/>
            <a:ext cx="3052079" cy="7021899"/>
            <a:chOff x="0" y="0"/>
            <a:chExt cx="822082" cy="1891359"/>
          </a:xfrm>
        </p:grpSpPr>
        <p:sp>
          <p:nvSpPr>
            <p:cNvPr name="Freeform 10" id="10"/>
            <p:cNvSpPr/>
            <p:nvPr/>
          </p:nvSpPr>
          <p:spPr>
            <a:xfrm flipH="false" flipV="false" rot="0">
              <a:off x="0" y="0"/>
              <a:ext cx="822082" cy="1891359"/>
            </a:xfrm>
            <a:custGeom>
              <a:avLst/>
              <a:gdLst/>
              <a:ahLst/>
              <a:cxnLst/>
              <a:rect r="r" b="b" t="t" l="l"/>
              <a:pathLst>
                <a:path h="1891359" w="822082">
                  <a:moveTo>
                    <a:pt x="0" y="0"/>
                  </a:moveTo>
                  <a:lnTo>
                    <a:pt x="822082" y="0"/>
                  </a:lnTo>
                  <a:lnTo>
                    <a:pt x="822082" y="1891359"/>
                  </a:lnTo>
                  <a:lnTo>
                    <a:pt x="0" y="1891359"/>
                  </a:lnTo>
                  <a:close/>
                </a:path>
              </a:pathLst>
            </a:custGeom>
            <a:solidFill>
              <a:srgbClr val="303030"/>
            </a:solidFill>
          </p:spPr>
        </p:sp>
        <p:sp>
          <p:nvSpPr>
            <p:cNvPr name="TextBox 11" id="11"/>
            <p:cNvSpPr txBox="true"/>
            <p:nvPr/>
          </p:nvSpPr>
          <p:spPr>
            <a:xfrm>
              <a:off x="0" y="-9525"/>
              <a:ext cx="822082" cy="1900884"/>
            </a:xfrm>
            <a:prstGeom prst="rect">
              <a:avLst/>
            </a:prstGeom>
          </p:spPr>
          <p:txBody>
            <a:bodyPr anchor="ctr" rtlCol="false" tIns="33546" lIns="33546" bIns="33546" rIns="33546"/>
            <a:lstStyle/>
            <a:p>
              <a:pPr algn="ctr">
                <a:lnSpc>
                  <a:spcPts val="968"/>
                </a:lnSpc>
              </a:pPr>
            </a:p>
          </p:txBody>
        </p:sp>
      </p:grpSp>
      <p:sp>
        <p:nvSpPr>
          <p:cNvPr name="TextBox 12" id="12"/>
          <p:cNvSpPr txBox="true"/>
          <p:nvPr/>
        </p:nvSpPr>
        <p:spPr>
          <a:xfrm rot="0">
            <a:off x="13061596" y="2907413"/>
            <a:ext cx="2520712" cy="490339"/>
          </a:xfrm>
          <a:prstGeom prst="rect">
            <a:avLst/>
          </a:prstGeom>
        </p:spPr>
        <p:txBody>
          <a:bodyPr anchor="t" rtlCol="false" tIns="0" lIns="0" bIns="0" rIns="0">
            <a:spAutoFit/>
          </a:bodyPr>
          <a:lstStyle/>
          <a:p>
            <a:pPr algn="l">
              <a:lnSpc>
                <a:spcPts val="2198"/>
              </a:lnSpc>
            </a:pPr>
            <a:r>
              <a:rPr lang="en-US" b="true" sz="1570" i="true">
                <a:solidFill>
                  <a:srgbClr val="FFFFFF"/>
                </a:solidFill>
                <a:latin typeface="Roboto Bold Italics"/>
                <a:ea typeface="Roboto Bold Italics"/>
                <a:cs typeface="Roboto Bold Italics"/>
                <a:sym typeface="Roboto Bold Italics"/>
              </a:rPr>
              <a:t>PARENTS &amp; STAFF</a:t>
            </a:r>
          </a:p>
          <a:p>
            <a:pPr algn="l">
              <a:lnSpc>
                <a:spcPts val="1720"/>
              </a:lnSpc>
              <a:spcBef>
                <a:spcPct val="0"/>
              </a:spcBef>
            </a:pPr>
            <a:r>
              <a:rPr lang="en-US" sz="1229">
                <a:solidFill>
                  <a:srgbClr val="FFFFFF"/>
                </a:solidFill>
                <a:latin typeface="Roboto"/>
                <a:ea typeface="Roboto"/>
                <a:cs typeface="Roboto"/>
                <a:sym typeface="Roboto"/>
              </a:rPr>
              <a:t>#1 Myths &amp; Reality</a:t>
            </a:r>
          </a:p>
        </p:txBody>
      </p:sp>
      <p:sp>
        <p:nvSpPr>
          <p:cNvPr name="TextBox 13" id="13"/>
          <p:cNvSpPr txBox="true"/>
          <p:nvPr/>
        </p:nvSpPr>
        <p:spPr>
          <a:xfrm rot="0">
            <a:off x="12659004" y="1781426"/>
            <a:ext cx="3052079" cy="580802"/>
          </a:xfrm>
          <a:prstGeom prst="rect">
            <a:avLst/>
          </a:prstGeom>
        </p:spPr>
        <p:txBody>
          <a:bodyPr anchor="t" rtlCol="false" tIns="0" lIns="0" bIns="0" rIns="0">
            <a:spAutoFit/>
          </a:bodyPr>
          <a:lstStyle/>
          <a:p>
            <a:pPr algn="ctr">
              <a:lnSpc>
                <a:spcPts val="4777"/>
              </a:lnSpc>
            </a:pPr>
            <a:r>
              <a:rPr lang="en-US" sz="3412">
                <a:solidFill>
                  <a:srgbClr val="FFFFFF"/>
                </a:solidFill>
                <a:latin typeface="Cooperative"/>
                <a:ea typeface="Cooperative"/>
                <a:cs typeface="Cooperative"/>
                <a:sym typeface="Cooperative"/>
              </a:rPr>
              <a:t>6</a:t>
            </a:r>
            <a:r>
              <a:rPr lang="en-US" sz="3412">
                <a:solidFill>
                  <a:srgbClr val="FFFFFF"/>
                </a:solidFill>
                <a:latin typeface="Cooperative"/>
                <a:ea typeface="Cooperative"/>
                <a:cs typeface="Cooperative"/>
                <a:sym typeface="Cooperative"/>
              </a:rPr>
              <a:t>-Year Track</a:t>
            </a:r>
          </a:p>
        </p:txBody>
      </p:sp>
      <p:sp>
        <p:nvSpPr>
          <p:cNvPr name="TextBox 14" id="14"/>
          <p:cNvSpPr txBox="true"/>
          <p:nvPr/>
        </p:nvSpPr>
        <p:spPr>
          <a:xfrm rot="0">
            <a:off x="13061596" y="4414239"/>
            <a:ext cx="2570614" cy="711687"/>
          </a:xfrm>
          <a:prstGeom prst="rect">
            <a:avLst/>
          </a:prstGeom>
        </p:spPr>
        <p:txBody>
          <a:bodyPr anchor="t" rtlCol="false" tIns="0" lIns="0" bIns="0" rIns="0">
            <a:spAutoFit/>
          </a:bodyPr>
          <a:lstStyle/>
          <a:p>
            <a:pPr algn="l">
              <a:lnSpc>
                <a:spcPts val="2198"/>
              </a:lnSpc>
            </a:pPr>
            <a:r>
              <a:rPr lang="en-US" b="true" sz="1570" i="true">
                <a:solidFill>
                  <a:srgbClr val="FFFFFF"/>
                </a:solidFill>
                <a:latin typeface="Roboto Bold Italics"/>
                <a:ea typeface="Roboto Bold Italics"/>
                <a:cs typeface="Roboto Bold Italics"/>
                <a:sym typeface="Roboto Bold Italics"/>
              </a:rPr>
              <a:t>7</a:t>
            </a:r>
            <a:r>
              <a:rPr lang="en-US" b="true" sz="1570" i="true">
                <a:solidFill>
                  <a:srgbClr val="FFFFFF"/>
                </a:solidFill>
                <a:latin typeface="Roboto Bold Italics"/>
                <a:ea typeface="Roboto Bold Italics"/>
                <a:cs typeface="Roboto Bold Italics"/>
                <a:sym typeface="Roboto Bold Italics"/>
              </a:rPr>
              <a:t>th</a:t>
            </a:r>
            <a:r>
              <a:rPr lang="en-US" b="true" sz="1570" i="true">
                <a:solidFill>
                  <a:srgbClr val="FFFFFF"/>
                </a:solidFill>
                <a:latin typeface="Roboto Bold Italics"/>
                <a:ea typeface="Roboto Bold Italics"/>
                <a:cs typeface="Roboto Bold Italics"/>
                <a:sym typeface="Roboto Bold Italics"/>
              </a:rPr>
              <a:t> GRADE</a:t>
            </a:r>
          </a:p>
          <a:p>
            <a:pPr algn="l">
              <a:lnSpc>
                <a:spcPts val="1720"/>
              </a:lnSpc>
              <a:spcBef>
                <a:spcPct val="0"/>
              </a:spcBef>
            </a:pPr>
            <a:r>
              <a:rPr lang="en-US" sz="1229">
                <a:solidFill>
                  <a:srgbClr val="FFFFFF"/>
                </a:solidFill>
                <a:latin typeface="Roboto"/>
                <a:ea typeface="Roboto"/>
                <a:cs typeface="Roboto"/>
                <a:sym typeface="Roboto"/>
              </a:rPr>
              <a:t>#4 Pornography Link</a:t>
            </a:r>
          </a:p>
          <a:p>
            <a:pPr algn="l">
              <a:lnSpc>
                <a:spcPts val="1720"/>
              </a:lnSpc>
              <a:spcBef>
                <a:spcPct val="0"/>
              </a:spcBef>
            </a:pPr>
            <a:r>
              <a:rPr lang="en-US" sz="1229">
                <a:solidFill>
                  <a:srgbClr val="FFFFFF"/>
                </a:solidFill>
                <a:latin typeface="Roboto"/>
                <a:ea typeface="Roboto"/>
                <a:cs typeface="Roboto"/>
                <a:sym typeface="Roboto"/>
              </a:rPr>
              <a:t>#5 Sextortion Scheme</a:t>
            </a:r>
          </a:p>
        </p:txBody>
      </p:sp>
      <p:sp>
        <p:nvSpPr>
          <p:cNvPr name="TextBox 15" id="15"/>
          <p:cNvSpPr txBox="true"/>
          <p:nvPr/>
        </p:nvSpPr>
        <p:spPr>
          <a:xfrm rot="0">
            <a:off x="13061596" y="5259276"/>
            <a:ext cx="2570614" cy="919597"/>
          </a:xfrm>
          <a:prstGeom prst="rect">
            <a:avLst/>
          </a:prstGeom>
        </p:spPr>
        <p:txBody>
          <a:bodyPr anchor="t" rtlCol="false" tIns="0" lIns="0" bIns="0" rIns="0">
            <a:spAutoFit/>
          </a:bodyPr>
          <a:lstStyle/>
          <a:p>
            <a:pPr algn="l">
              <a:lnSpc>
                <a:spcPts val="2198"/>
              </a:lnSpc>
            </a:pPr>
            <a:r>
              <a:rPr lang="en-US" b="true" sz="1570" i="true">
                <a:solidFill>
                  <a:srgbClr val="FFFFFF"/>
                </a:solidFill>
                <a:latin typeface="Roboto Bold Italics"/>
                <a:ea typeface="Roboto Bold Italics"/>
                <a:cs typeface="Roboto Bold Italics"/>
                <a:sym typeface="Roboto Bold Italics"/>
              </a:rPr>
              <a:t>8</a:t>
            </a:r>
            <a:r>
              <a:rPr lang="en-US" b="true" sz="1570" i="true">
                <a:solidFill>
                  <a:srgbClr val="FFFFFF"/>
                </a:solidFill>
                <a:latin typeface="Roboto Bold Italics"/>
                <a:ea typeface="Roboto Bold Italics"/>
                <a:cs typeface="Roboto Bold Italics"/>
                <a:sym typeface="Roboto Bold Italics"/>
              </a:rPr>
              <a:t>th</a:t>
            </a:r>
            <a:r>
              <a:rPr lang="en-US" b="true" sz="1570" i="true">
                <a:solidFill>
                  <a:srgbClr val="FFFFFF"/>
                </a:solidFill>
                <a:latin typeface="Roboto Bold Italics"/>
                <a:ea typeface="Roboto Bold Italics"/>
                <a:cs typeface="Roboto Bold Italics"/>
                <a:sym typeface="Roboto Bold Italics"/>
              </a:rPr>
              <a:t> GRADE</a:t>
            </a:r>
          </a:p>
          <a:p>
            <a:pPr algn="l">
              <a:lnSpc>
                <a:spcPts val="1720"/>
              </a:lnSpc>
              <a:spcBef>
                <a:spcPct val="0"/>
              </a:spcBef>
            </a:pPr>
            <a:r>
              <a:rPr lang="en-US" sz="1229">
                <a:solidFill>
                  <a:srgbClr val="FFFFFF"/>
                </a:solidFill>
                <a:latin typeface="Roboto"/>
                <a:ea typeface="Roboto"/>
                <a:cs typeface="Roboto"/>
                <a:sym typeface="Roboto"/>
              </a:rPr>
              <a:t>#6 Male Victims</a:t>
            </a:r>
          </a:p>
          <a:p>
            <a:pPr algn="l">
              <a:lnSpc>
                <a:spcPts val="1720"/>
              </a:lnSpc>
              <a:spcBef>
                <a:spcPct val="0"/>
              </a:spcBef>
            </a:pPr>
            <a:r>
              <a:rPr lang="en-US" sz="1229">
                <a:solidFill>
                  <a:srgbClr val="FFFFFF"/>
                </a:solidFill>
                <a:latin typeface="Roboto"/>
                <a:ea typeface="Roboto"/>
                <a:cs typeface="Roboto"/>
                <a:sym typeface="Roboto"/>
              </a:rPr>
              <a:t>#7 Runaways as Targets</a:t>
            </a:r>
          </a:p>
          <a:p>
            <a:pPr algn="l">
              <a:lnSpc>
                <a:spcPts val="1720"/>
              </a:lnSpc>
              <a:spcBef>
                <a:spcPct val="0"/>
              </a:spcBef>
            </a:pPr>
            <a:r>
              <a:rPr lang="en-US" sz="1229">
                <a:solidFill>
                  <a:srgbClr val="FFFFFF"/>
                </a:solidFill>
                <a:latin typeface="Roboto"/>
                <a:ea typeface="Roboto"/>
                <a:cs typeface="Roboto"/>
                <a:sym typeface="Roboto"/>
              </a:rPr>
              <a:t>#8 Rural Risks</a:t>
            </a:r>
          </a:p>
        </p:txBody>
      </p:sp>
      <p:sp>
        <p:nvSpPr>
          <p:cNvPr name="TextBox 16" id="16"/>
          <p:cNvSpPr txBox="true"/>
          <p:nvPr/>
        </p:nvSpPr>
        <p:spPr>
          <a:xfrm rot="0">
            <a:off x="13061596" y="6335881"/>
            <a:ext cx="2570614" cy="704968"/>
          </a:xfrm>
          <a:prstGeom prst="rect">
            <a:avLst/>
          </a:prstGeom>
        </p:spPr>
        <p:txBody>
          <a:bodyPr anchor="t" rtlCol="false" tIns="0" lIns="0" bIns="0" rIns="0">
            <a:spAutoFit/>
          </a:bodyPr>
          <a:lstStyle/>
          <a:p>
            <a:pPr algn="just">
              <a:lnSpc>
                <a:spcPts val="2198"/>
              </a:lnSpc>
            </a:pPr>
            <a:r>
              <a:rPr lang="en-US" b="true" sz="1570" i="true">
                <a:solidFill>
                  <a:srgbClr val="FFFFFF"/>
                </a:solidFill>
                <a:latin typeface="Roboto Bold Italics"/>
                <a:ea typeface="Roboto Bold Italics"/>
                <a:cs typeface="Roboto Bold Italics"/>
                <a:sym typeface="Roboto Bold Italics"/>
              </a:rPr>
              <a:t>9</a:t>
            </a:r>
            <a:r>
              <a:rPr lang="en-US" b="true" sz="1570" i="true">
                <a:solidFill>
                  <a:srgbClr val="FFFFFF"/>
                </a:solidFill>
                <a:latin typeface="Roboto Bold Italics"/>
                <a:ea typeface="Roboto Bold Italics"/>
                <a:cs typeface="Roboto Bold Italics"/>
                <a:sym typeface="Roboto Bold Italics"/>
              </a:rPr>
              <a:t>th</a:t>
            </a:r>
            <a:r>
              <a:rPr lang="en-US" b="true" sz="1570" i="true">
                <a:solidFill>
                  <a:srgbClr val="FFFFFF"/>
                </a:solidFill>
                <a:latin typeface="Roboto Bold Italics"/>
                <a:ea typeface="Roboto Bold Italics"/>
                <a:cs typeface="Roboto Bold Italics"/>
                <a:sym typeface="Roboto Bold Italics"/>
              </a:rPr>
              <a:t> GRADE</a:t>
            </a:r>
          </a:p>
          <a:p>
            <a:pPr algn="just">
              <a:lnSpc>
                <a:spcPts val="1720"/>
              </a:lnSpc>
            </a:pPr>
            <a:r>
              <a:rPr lang="en-US" sz="1229">
                <a:solidFill>
                  <a:srgbClr val="FFFFFF"/>
                </a:solidFill>
                <a:latin typeface="Roboto"/>
                <a:ea typeface="Roboto"/>
                <a:cs typeface="Roboto"/>
                <a:sym typeface="Roboto"/>
              </a:rPr>
              <a:t>#9 Human Traffickers</a:t>
            </a:r>
          </a:p>
          <a:p>
            <a:pPr algn="just">
              <a:lnSpc>
                <a:spcPts val="1720"/>
              </a:lnSpc>
              <a:spcBef>
                <a:spcPct val="0"/>
              </a:spcBef>
            </a:pPr>
            <a:r>
              <a:rPr lang="en-US" sz="1229">
                <a:solidFill>
                  <a:srgbClr val="FFFFFF"/>
                </a:solidFill>
                <a:latin typeface="Roboto"/>
                <a:ea typeface="Roboto"/>
                <a:cs typeface="Roboto"/>
                <a:sym typeface="Roboto"/>
              </a:rPr>
              <a:t>#10 Female &amp; Peer Recruiters</a:t>
            </a:r>
          </a:p>
        </p:txBody>
      </p:sp>
      <p:sp>
        <p:nvSpPr>
          <p:cNvPr name="TextBox 17" id="17"/>
          <p:cNvSpPr txBox="true"/>
          <p:nvPr/>
        </p:nvSpPr>
        <p:spPr>
          <a:xfrm rot="0">
            <a:off x="13061596" y="3550152"/>
            <a:ext cx="2570614" cy="711687"/>
          </a:xfrm>
          <a:prstGeom prst="rect">
            <a:avLst/>
          </a:prstGeom>
        </p:spPr>
        <p:txBody>
          <a:bodyPr anchor="t" rtlCol="false" tIns="0" lIns="0" bIns="0" rIns="0">
            <a:spAutoFit/>
          </a:bodyPr>
          <a:lstStyle/>
          <a:p>
            <a:pPr algn="l">
              <a:lnSpc>
                <a:spcPts val="2198"/>
              </a:lnSpc>
            </a:pPr>
            <a:r>
              <a:rPr lang="en-US" b="true" sz="1570" i="true">
                <a:solidFill>
                  <a:srgbClr val="FFFFFF"/>
                </a:solidFill>
                <a:latin typeface="Roboto Bold Italics"/>
                <a:ea typeface="Roboto Bold Italics"/>
                <a:cs typeface="Roboto Bold Italics"/>
                <a:sym typeface="Roboto Bold Italics"/>
              </a:rPr>
              <a:t>6</a:t>
            </a:r>
            <a:r>
              <a:rPr lang="en-US" b="true" sz="1570" i="true">
                <a:solidFill>
                  <a:srgbClr val="FFFFFF"/>
                </a:solidFill>
                <a:latin typeface="Roboto Bold Italics"/>
                <a:ea typeface="Roboto Bold Italics"/>
                <a:cs typeface="Roboto Bold Italics"/>
                <a:sym typeface="Roboto Bold Italics"/>
              </a:rPr>
              <a:t>th</a:t>
            </a:r>
            <a:r>
              <a:rPr lang="en-US" b="true" sz="1570" i="true">
                <a:solidFill>
                  <a:srgbClr val="FFFFFF"/>
                </a:solidFill>
                <a:latin typeface="Roboto Bold Italics"/>
                <a:ea typeface="Roboto Bold Italics"/>
                <a:cs typeface="Roboto Bold Italics"/>
                <a:sym typeface="Roboto Bold Italics"/>
              </a:rPr>
              <a:t> GRADE</a:t>
            </a:r>
          </a:p>
          <a:p>
            <a:pPr algn="l">
              <a:lnSpc>
                <a:spcPts val="1720"/>
              </a:lnSpc>
              <a:spcBef>
                <a:spcPct val="0"/>
              </a:spcBef>
            </a:pPr>
            <a:r>
              <a:rPr lang="en-US" sz="1229">
                <a:solidFill>
                  <a:srgbClr val="FFFFFF"/>
                </a:solidFill>
                <a:latin typeface="Roboto"/>
                <a:ea typeface="Roboto"/>
                <a:cs typeface="Roboto"/>
                <a:sym typeface="Roboto"/>
              </a:rPr>
              <a:t>#2 Trustworthy vs. Unsafe Adult</a:t>
            </a:r>
          </a:p>
          <a:p>
            <a:pPr algn="l">
              <a:lnSpc>
                <a:spcPts val="1720"/>
              </a:lnSpc>
              <a:spcBef>
                <a:spcPct val="0"/>
              </a:spcBef>
            </a:pPr>
            <a:r>
              <a:rPr lang="en-US" sz="1229">
                <a:solidFill>
                  <a:srgbClr val="FFFFFF"/>
                </a:solidFill>
                <a:latin typeface="Roboto"/>
                <a:ea typeface="Roboto"/>
                <a:cs typeface="Roboto"/>
                <a:sym typeface="Roboto"/>
              </a:rPr>
              <a:t>#3 Grooming Process</a:t>
            </a:r>
          </a:p>
        </p:txBody>
      </p:sp>
      <p:sp>
        <p:nvSpPr>
          <p:cNvPr name="TextBox 18" id="18"/>
          <p:cNvSpPr txBox="true"/>
          <p:nvPr/>
        </p:nvSpPr>
        <p:spPr>
          <a:xfrm rot="0">
            <a:off x="13061596" y="7193249"/>
            <a:ext cx="2570614" cy="490339"/>
          </a:xfrm>
          <a:prstGeom prst="rect">
            <a:avLst/>
          </a:prstGeom>
        </p:spPr>
        <p:txBody>
          <a:bodyPr anchor="t" rtlCol="false" tIns="0" lIns="0" bIns="0" rIns="0">
            <a:spAutoFit/>
          </a:bodyPr>
          <a:lstStyle/>
          <a:p>
            <a:pPr algn="just">
              <a:lnSpc>
                <a:spcPts val="2198"/>
              </a:lnSpc>
              <a:spcBef>
                <a:spcPct val="0"/>
              </a:spcBef>
            </a:pPr>
            <a:r>
              <a:rPr lang="en-US" b="true" sz="1570" i="true">
                <a:solidFill>
                  <a:srgbClr val="FFFFFF"/>
                </a:solidFill>
                <a:latin typeface="Roboto Bold Italics"/>
                <a:ea typeface="Roboto Bold Italics"/>
                <a:cs typeface="Roboto Bold Italics"/>
                <a:sym typeface="Roboto Bold Italics"/>
              </a:rPr>
              <a:t>10</a:t>
            </a:r>
            <a:r>
              <a:rPr lang="en-US" b="true" sz="1570" i="true">
                <a:solidFill>
                  <a:srgbClr val="FFFFFF"/>
                </a:solidFill>
                <a:latin typeface="Roboto Bold Italics"/>
                <a:ea typeface="Roboto Bold Italics"/>
                <a:cs typeface="Roboto Bold Italics"/>
                <a:sym typeface="Roboto Bold Italics"/>
              </a:rPr>
              <a:t>th</a:t>
            </a:r>
            <a:r>
              <a:rPr lang="en-US" b="true" sz="1570" i="true">
                <a:solidFill>
                  <a:srgbClr val="FFFFFF"/>
                </a:solidFill>
                <a:latin typeface="Roboto Bold Italics"/>
                <a:ea typeface="Roboto Bold Italics"/>
                <a:cs typeface="Roboto Bold Italics"/>
                <a:sym typeface="Roboto Bold Italics"/>
              </a:rPr>
              <a:t> GRADE</a:t>
            </a:r>
          </a:p>
          <a:p>
            <a:pPr algn="just">
              <a:lnSpc>
                <a:spcPts val="1720"/>
              </a:lnSpc>
              <a:spcBef>
                <a:spcPct val="0"/>
              </a:spcBef>
            </a:pPr>
            <a:r>
              <a:rPr lang="en-US" sz="1229">
                <a:solidFill>
                  <a:srgbClr val="FFFFFF"/>
                </a:solidFill>
                <a:latin typeface="Roboto"/>
                <a:ea typeface="Roboto"/>
                <a:cs typeface="Roboto"/>
                <a:sym typeface="Roboto"/>
              </a:rPr>
              <a:t>#11 Family Secret</a:t>
            </a:r>
          </a:p>
        </p:txBody>
      </p:sp>
      <p:sp>
        <p:nvSpPr>
          <p:cNvPr name="TextBox 19" id="19"/>
          <p:cNvSpPr txBox="true"/>
          <p:nvPr/>
        </p:nvSpPr>
        <p:spPr>
          <a:xfrm rot="0">
            <a:off x="13061596" y="7835988"/>
            <a:ext cx="2570614" cy="490339"/>
          </a:xfrm>
          <a:prstGeom prst="rect">
            <a:avLst/>
          </a:prstGeom>
        </p:spPr>
        <p:txBody>
          <a:bodyPr anchor="t" rtlCol="false" tIns="0" lIns="0" bIns="0" rIns="0">
            <a:spAutoFit/>
          </a:bodyPr>
          <a:lstStyle/>
          <a:p>
            <a:pPr algn="just">
              <a:lnSpc>
                <a:spcPts val="2198"/>
              </a:lnSpc>
              <a:spcBef>
                <a:spcPct val="0"/>
              </a:spcBef>
            </a:pPr>
            <a:r>
              <a:rPr lang="en-US" b="true" sz="1570" i="true">
                <a:solidFill>
                  <a:srgbClr val="FFFFFF"/>
                </a:solidFill>
                <a:latin typeface="Roboto Bold Italics"/>
                <a:ea typeface="Roboto Bold Italics"/>
                <a:cs typeface="Roboto Bold Italics"/>
                <a:sym typeface="Roboto Bold Italics"/>
              </a:rPr>
              <a:t>11</a:t>
            </a:r>
            <a:r>
              <a:rPr lang="en-US" b="true" sz="1570" i="true">
                <a:solidFill>
                  <a:srgbClr val="FFFFFF"/>
                </a:solidFill>
                <a:latin typeface="Roboto Bold Italics"/>
                <a:ea typeface="Roboto Bold Italics"/>
                <a:cs typeface="Roboto Bold Italics"/>
                <a:sym typeface="Roboto Bold Italics"/>
              </a:rPr>
              <a:t>th</a:t>
            </a:r>
            <a:r>
              <a:rPr lang="en-US" b="true" sz="1570" i="true">
                <a:solidFill>
                  <a:srgbClr val="FFFFFF"/>
                </a:solidFill>
                <a:latin typeface="Roboto Bold Italics"/>
                <a:ea typeface="Roboto Bold Italics"/>
                <a:cs typeface="Roboto Bold Italics"/>
                <a:sym typeface="Roboto Bold Italics"/>
              </a:rPr>
              <a:t> GRADE</a:t>
            </a:r>
          </a:p>
          <a:p>
            <a:pPr algn="just">
              <a:lnSpc>
                <a:spcPts val="1720"/>
              </a:lnSpc>
              <a:spcBef>
                <a:spcPct val="0"/>
              </a:spcBef>
            </a:pPr>
            <a:r>
              <a:rPr lang="en-US" sz="1229">
                <a:solidFill>
                  <a:srgbClr val="FFFFFF"/>
                </a:solidFill>
                <a:latin typeface="Roboto"/>
                <a:ea typeface="Roboto"/>
                <a:cs typeface="Roboto"/>
                <a:sym typeface="Roboto"/>
              </a:rPr>
              <a:t>#12 Hidden Buyers</a:t>
            </a:r>
          </a:p>
        </p:txBody>
      </p:sp>
      <p:sp>
        <p:nvSpPr>
          <p:cNvPr name="AutoShape 20" id="20"/>
          <p:cNvSpPr/>
          <p:nvPr/>
        </p:nvSpPr>
        <p:spPr>
          <a:xfrm flipV="true">
            <a:off x="12435227" y="2644031"/>
            <a:ext cx="3275967" cy="0"/>
          </a:xfrm>
          <a:prstGeom prst="line">
            <a:avLst/>
          </a:prstGeom>
          <a:ln cap="flat" w="57150">
            <a:solidFill>
              <a:srgbClr val="FFFFFF"/>
            </a:solidFill>
            <a:prstDash val="solid"/>
            <a:headEnd type="none" len="sm" w="sm"/>
            <a:tailEnd type="none" len="sm" w="sm"/>
          </a:ln>
        </p:spPr>
      </p:sp>
      <p:sp>
        <p:nvSpPr>
          <p:cNvPr name="TextBox 21" id="21"/>
          <p:cNvSpPr txBox="true"/>
          <p:nvPr/>
        </p:nvSpPr>
        <p:spPr>
          <a:xfrm rot="0">
            <a:off x="2661083" y="2824834"/>
            <a:ext cx="8968020" cy="4182111"/>
          </a:xfrm>
          <a:prstGeom prst="rect">
            <a:avLst/>
          </a:prstGeom>
        </p:spPr>
        <p:txBody>
          <a:bodyPr anchor="t" rtlCol="false" tIns="0" lIns="0" bIns="0" rIns="0">
            <a:spAutoFit/>
          </a:bodyPr>
          <a:lstStyle/>
          <a:p>
            <a:pPr algn="l">
              <a:lnSpc>
                <a:spcPts val="3639"/>
              </a:lnSpc>
            </a:pPr>
            <a:r>
              <a:rPr lang="en-US" sz="2599" b="true">
                <a:solidFill>
                  <a:srgbClr val="9D1BE3"/>
                </a:solidFill>
                <a:latin typeface="Roboto Bold"/>
                <a:ea typeface="Roboto Bold"/>
                <a:cs typeface="Roboto Bold"/>
                <a:sym typeface="Roboto Bold"/>
              </a:rPr>
              <a:t>NOTE TO PRESENTER</a:t>
            </a:r>
          </a:p>
          <a:p>
            <a:pPr algn="l">
              <a:lnSpc>
                <a:spcPts val="2100"/>
              </a:lnSpc>
            </a:pPr>
          </a:p>
          <a:p>
            <a:pPr algn="l">
              <a:lnSpc>
                <a:spcPts val="3639"/>
              </a:lnSpc>
            </a:pPr>
            <a:r>
              <a:rPr lang="en-US" sz="2599">
                <a:solidFill>
                  <a:srgbClr val="303030"/>
                </a:solidFill>
                <a:latin typeface="Roboto"/>
                <a:ea typeface="Roboto"/>
                <a:cs typeface="Roboto"/>
                <a:sym typeface="Roboto"/>
              </a:rPr>
              <a:t>Meaningful learning takes time. By introducing topics gradually over several years, educators can create steady growth in awareness and understanding. </a:t>
            </a:r>
          </a:p>
          <a:p>
            <a:pPr algn="l">
              <a:lnSpc>
                <a:spcPts val="2100"/>
              </a:lnSpc>
            </a:pPr>
          </a:p>
          <a:p>
            <a:pPr algn="l">
              <a:lnSpc>
                <a:spcPts val="3639"/>
              </a:lnSpc>
            </a:pPr>
            <a:r>
              <a:rPr lang="en-US" sz="2599">
                <a:solidFill>
                  <a:srgbClr val="303030"/>
                </a:solidFill>
                <a:latin typeface="Roboto"/>
                <a:ea typeface="Roboto"/>
                <a:cs typeface="Roboto"/>
                <a:sym typeface="Roboto"/>
              </a:rPr>
              <a:t>Our recommended teaching plan offers a long-term path for middle and high school students to build knowledge and confidence. </a:t>
            </a:r>
          </a:p>
          <a:p>
            <a:pPr algn="l">
              <a:lnSpc>
                <a:spcPts val="3639"/>
              </a:lnSpc>
            </a:pPr>
          </a:p>
        </p:txBody>
      </p:sp>
      <p:sp>
        <p:nvSpPr>
          <p:cNvPr name="Freeform 22" id="22"/>
          <p:cNvSpPr/>
          <p:nvPr/>
        </p:nvSpPr>
        <p:spPr>
          <a:xfrm flipH="false" flipV="false" rot="0">
            <a:off x="2655524" y="7006944"/>
            <a:ext cx="2371856" cy="758994"/>
          </a:xfrm>
          <a:custGeom>
            <a:avLst/>
            <a:gdLst/>
            <a:ahLst/>
            <a:cxnLst/>
            <a:rect r="r" b="b" t="t" l="l"/>
            <a:pathLst>
              <a:path h="758994" w="2371856">
                <a:moveTo>
                  <a:pt x="0" y="0"/>
                </a:moveTo>
                <a:lnTo>
                  <a:pt x="2371856" y="0"/>
                </a:lnTo>
                <a:lnTo>
                  <a:pt x="2371856" y="758994"/>
                </a:lnTo>
                <a:lnTo>
                  <a:pt x="0" y="758994"/>
                </a:lnTo>
                <a:lnTo>
                  <a:pt x="0" y="0"/>
                </a:lnTo>
                <a:close/>
              </a:path>
            </a:pathLst>
          </a:custGeom>
          <a:blipFill>
            <a:blip r:embed="rId3"/>
            <a:stretch>
              <a:fillRect l="0" t="0" r="0" b="0"/>
            </a:stretch>
          </a:blipFill>
        </p:spPr>
      </p:sp>
    </p:spTree>
  </p:cSld>
  <p:clrMapOvr>
    <a:masterClrMapping/>
  </p:clrMapOvr>
</p:sld>
</file>

<file path=ppt/slides/slide20.xml><?xml version="1.0" encoding="utf-8"?>
<p:sld xmlns:p="http://schemas.openxmlformats.org/presentationml/2006/main" xmlns:a="http://schemas.openxmlformats.org/drawingml/2006/main">
  <p:cSld>
    <p:spTree>
      <p:nvGrpSpPr>
        <p:cNvPr id="1" name=""/>
        <p:cNvGrpSpPr/>
        <p:nvPr/>
      </p:nvGrpSpPr>
      <p:grpSpPr>
        <a:xfrm>
          <a:off x="0" y="0"/>
          <a:ext cx="0" cy="0"/>
          <a:chOff x="0" y="0"/>
          <a:chExt cx="0" cy="0"/>
        </a:xfrm>
      </p:grpSpPr>
      <p:sp>
        <p:nvSpPr>
          <p:cNvPr name="TextBox 2" id="2"/>
          <p:cNvSpPr txBox="true"/>
          <p:nvPr/>
        </p:nvSpPr>
        <p:spPr>
          <a:xfrm rot="0">
            <a:off x="1028700" y="885919"/>
            <a:ext cx="14546262" cy="547370"/>
          </a:xfrm>
          <a:prstGeom prst="rect">
            <a:avLst/>
          </a:prstGeom>
        </p:spPr>
        <p:txBody>
          <a:bodyPr anchor="t" rtlCol="false" tIns="0" lIns="0" bIns="0" rIns="0">
            <a:spAutoFit/>
          </a:bodyPr>
          <a:lstStyle/>
          <a:p>
            <a:pPr algn="l">
              <a:lnSpc>
                <a:spcPts val="4480"/>
              </a:lnSpc>
            </a:pPr>
            <a:r>
              <a:rPr lang="en-US" sz="3200">
                <a:solidFill>
                  <a:srgbClr val="FFFFFF"/>
                </a:solidFill>
                <a:latin typeface="Poppins Medium 2"/>
                <a:ea typeface="Poppins Medium 2"/>
                <a:cs typeface="Poppins Medium 2"/>
                <a:sym typeface="Poppins Medium 2"/>
              </a:rPr>
              <a:t>LESSON PLANS</a:t>
            </a:r>
          </a:p>
        </p:txBody>
      </p:sp>
      <p:sp>
        <p:nvSpPr>
          <p:cNvPr name="TextBox 3" id="3"/>
          <p:cNvSpPr txBox="true"/>
          <p:nvPr/>
        </p:nvSpPr>
        <p:spPr>
          <a:xfrm rot="0">
            <a:off x="17370093" y="9524968"/>
            <a:ext cx="464110" cy="347448"/>
          </a:xfrm>
          <a:prstGeom prst="rect">
            <a:avLst/>
          </a:prstGeom>
        </p:spPr>
        <p:txBody>
          <a:bodyPr anchor="t" rtlCol="false" tIns="0" lIns="0" bIns="0" rIns="0">
            <a:spAutoFit/>
          </a:bodyPr>
          <a:lstStyle/>
          <a:p>
            <a:pPr algn="ctr">
              <a:lnSpc>
                <a:spcPts val="2899"/>
              </a:lnSpc>
            </a:pPr>
            <a:r>
              <a:rPr lang="en-US" sz="2070">
                <a:solidFill>
                  <a:srgbClr val="004F59"/>
                </a:solidFill>
                <a:latin typeface="Bebas Neue"/>
                <a:ea typeface="Bebas Neue"/>
                <a:cs typeface="Bebas Neue"/>
                <a:sym typeface="Bebas Neue"/>
              </a:rPr>
              <a:t>3</a:t>
            </a:r>
          </a:p>
        </p:txBody>
      </p:sp>
      <p:grpSp>
        <p:nvGrpSpPr>
          <p:cNvPr name="Group 4" id="4"/>
          <p:cNvGrpSpPr/>
          <p:nvPr/>
        </p:nvGrpSpPr>
        <p:grpSpPr>
          <a:xfrm rot="0">
            <a:off x="407622" y="447364"/>
            <a:ext cx="17417056" cy="9457832"/>
            <a:chOff x="0" y="0"/>
            <a:chExt cx="5490351" cy="2981378"/>
          </a:xfrm>
        </p:grpSpPr>
        <p:sp>
          <p:nvSpPr>
            <p:cNvPr name="Freeform 5" id="5"/>
            <p:cNvSpPr/>
            <p:nvPr/>
          </p:nvSpPr>
          <p:spPr>
            <a:xfrm flipH="false" flipV="false" rot="0">
              <a:off x="0" y="0"/>
              <a:ext cx="5490351" cy="2981378"/>
            </a:xfrm>
            <a:custGeom>
              <a:avLst/>
              <a:gdLst/>
              <a:ahLst/>
              <a:cxnLst/>
              <a:rect r="r" b="b" t="t" l="l"/>
              <a:pathLst>
                <a:path h="2981378" w="5490351">
                  <a:moveTo>
                    <a:pt x="0" y="0"/>
                  </a:moveTo>
                  <a:lnTo>
                    <a:pt x="5490351" y="0"/>
                  </a:lnTo>
                  <a:lnTo>
                    <a:pt x="5490351" y="2981378"/>
                  </a:lnTo>
                  <a:lnTo>
                    <a:pt x="0" y="2981378"/>
                  </a:lnTo>
                  <a:close/>
                </a:path>
              </a:pathLst>
            </a:custGeom>
            <a:solidFill>
              <a:srgbClr val="68D2DF"/>
            </a:solidFill>
          </p:spPr>
        </p:sp>
      </p:grpSp>
      <p:grpSp>
        <p:nvGrpSpPr>
          <p:cNvPr name="Group 6" id="6"/>
          <p:cNvGrpSpPr/>
          <p:nvPr/>
        </p:nvGrpSpPr>
        <p:grpSpPr>
          <a:xfrm rot="0">
            <a:off x="1369972" y="3350359"/>
            <a:ext cx="12500395" cy="939316"/>
            <a:chOff x="0" y="0"/>
            <a:chExt cx="3292285" cy="247392"/>
          </a:xfrm>
        </p:grpSpPr>
        <p:sp>
          <p:nvSpPr>
            <p:cNvPr name="Freeform 7" id="7"/>
            <p:cNvSpPr/>
            <p:nvPr/>
          </p:nvSpPr>
          <p:spPr>
            <a:xfrm flipH="false" flipV="false" rot="0">
              <a:off x="0" y="0"/>
              <a:ext cx="3292285" cy="247392"/>
            </a:xfrm>
            <a:custGeom>
              <a:avLst/>
              <a:gdLst/>
              <a:ahLst/>
              <a:cxnLst/>
              <a:rect r="r" b="b" t="t" l="l"/>
              <a:pathLst>
                <a:path h="247392" w="3292285">
                  <a:moveTo>
                    <a:pt x="0" y="0"/>
                  </a:moveTo>
                  <a:lnTo>
                    <a:pt x="3292285" y="0"/>
                  </a:lnTo>
                  <a:lnTo>
                    <a:pt x="3292285" y="247392"/>
                  </a:lnTo>
                  <a:lnTo>
                    <a:pt x="0" y="247392"/>
                  </a:lnTo>
                  <a:close/>
                </a:path>
              </a:pathLst>
            </a:custGeom>
            <a:solidFill>
              <a:srgbClr val="303030"/>
            </a:solidFill>
          </p:spPr>
        </p:sp>
        <p:sp>
          <p:nvSpPr>
            <p:cNvPr name="TextBox 8" id="8"/>
            <p:cNvSpPr txBox="true"/>
            <p:nvPr/>
          </p:nvSpPr>
          <p:spPr>
            <a:xfrm>
              <a:off x="0" y="-76200"/>
              <a:ext cx="3292285" cy="323592"/>
            </a:xfrm>
            <a:prstGeom prst="rect">
              <a:avLst/>
            </a:prstGeom>
          </p:spPr>
          <p:txBody>
            <a:bodyPr anchor="ctr" rtlCol="false" tIns="50800" lIns="50800" bIns="50800" rIns="50800"/>
            <a:lstStyle/>
            <a:p>
              <a:pPr algn="ctr">
                <a:lnSpc>
                  <a:spcPts val="3074"/>
                </a:lnSpc>
              </a:pPr>
            </a:p>
          </p:txBody>
        </p:sp>
      </p:grpSp>
      <p:sp>
        <p:nvSpPr>
          <p:cNvPr name="TextBox 9" id="9"/>
          <p:cNvSpPr txBox="true"/>
          <p:nvPr/>
        </p:nvSpPr>
        <p:spPr>
          <a:xfrm rot="0">
            <a:off x="1787422" y="3377067"/>
            <a:ext cx="14048118" cy="771526"/>
          </a:xfrm>
          <a:prstGeom prst="rect">
            <a:avLst/>
          </a:prstGeom>
        </p:spPr>
        <p:txBody>
          <a:bodyPr anchor="t" rtlCol="false" tIns="0" lIns="0" bIns="0" rIns="0">
            <a:spAutoFit/>
          </a:bodyPr>
          <a:lstStyle/>
          <a:p>
            <a:pPr algn="l">
              <a:lnSpc>
                <a:spcPts val="6299"/>
              </a:lnSpc>
            </a:pPr>
            <a:r>
              <a:rPr lang="en-US" sz="4499" b="true">
                <a:solidFill>
                  <a:srgbClr val="FFFFFF"/>
                </a:solidFill>
                <a:latin typeface="Roboto Bold"/>
                <a:ea typeface="Roboto Bold"/>
                <a:cs typeface="Roboto Bold"/>
                <a:sym typeface="Roboto Bold"/>
              </a:rPr>
              <a:t>Dopamine: The Brain’s “Feel-Good” Chemical</a:t>
            </a:r>
          </a:p>
        </p:txBody>
      </p:sp>
      <p:sp>
        <p:nvSpPr>
          <p:cNvPr name="TextBox 10" id="10"/>
          <p:cNvSpPr txBox="true"/>
          <p:nvPr/>
        </p:nvSpPr>
        <p:spPr>
          <a:xfrm rot="0">
            <a:off x="1787422" y="4599090"/>
            <a:ext cx="15176455" cy="812800"/>
          </a:xfrm>
          <a:prstGeom prst="rect">
            <a:avLst/>
          </a:prstGeom>
        </p:spPr>
        <p:txBody>
          <a:bodyPr anchor="t" rtlCol="false" tIns="0" lIns="0" bIns="0" rIns="0">
            <a:spAutoFit/>
          </a:bodyPr>
          <a:lstStyle/>
          <a:p>
            <a:pPr algn="l">
              <a:lnSpc>
                <a:spcPts val="6800"/>
              </a:lnSpc>
            </a:pPr>
            <a:r>
              <a:rPr lang="en-US" b="true" sz="4250">
                <a:solidFill>
                  <a:srgbClr val="004F59"/>
                </a:solidFill>
                <a:latin typeface="Roboto Bold"/>
                <a:ea typeface="Roboto Bold"/>
                <a:cs typeface="Roboto Bold"/>
                <a:sym typeface="Roboto Bold"/>
              </a:rPr>
              <a:t>It is released when people experience something they like. </a:t>
            </a:r>
          </a:p>
        </p:txBody>
      </p:sp>
      <p:sp>
        <p:nvSpPr>
          <p:cNvPr name="TextBox 11" id="11"/>
          <p:cNvSpPr txBox="true"/>
          <p:nvPr/>
        </p:nvSpPr>
        <p:spPr>
          <a:xfrm rot="0">
            <a:off x="945186" y="1250072"/>
            <a:ext cx="11004964" cy="1094741"/>
          </a:xfrm>
          <a:prstGeom prst="rect">
            <a:avLst/>
          </a:prstGeom>
        </p:spPr>
        <p:txBody>
          <a:bodyPr anchor="t" rtlCol="false" tIns="0" lIns="0" bIns="0" rIns="0">
            <a:spAutoFit/>
          </a:bodyPr>
          <a:lstStyle/>
          <a:p>
            <a:pPr algn="l">
              <a:lnSpc>
                <a:spcPts val="8959"/>
              </a:lnSpc>
              <a:spcBef>
                <a:spcPct val="0"/>
              </a:spcBef>
            </a:pPr>
            <a:r>
              <a:rPr lang="en-US" sz="6399">
                <a:solidFill>
                  <a:srgbClr val="004F59"/>
                </a:solidFill>
                <a:latin typeface="League Spartan"/>
                <a:ea typeface="League Spartan"/>
                <a:cs typeface="League Spartan"/>
                <a:sym typeface="League Spartan"/>
              </a:rPr>
              <a:t>BRAIN CHEMICAL</a:t>
            </a:r>
          </a:p>
        </p:txBody>
      </p:sp>
      <p:sp>
        <p:nvSpPr>
          <p:cNvPr name="TextBox 12" id="12"/>
          <p:cNvSpPr txBox="true"/>
          <p:nvPr/>
        </p:nvSpPr>
        <p:spPr>
          <a:xfrm rot="0">
            <a:off x="17259300" y="9229725"/>
            <a:ext cx="152400" cy="180975"/>
          </a:xfrm>
          <a:prstGeom prst="rect">
            <a:avLst/>
          </a:prstGeom>
        </p:spPr>
        <p:txBody>
          <a:bodyPr anchor="t" rtlCol="false" tIns="0" lIns="0" bIns="0" rIns="0" wrap="none">
            <a:spAutoFit/>
          </a:bodyPr>
          <a:lstStyle/>
          <a:p>
            <a:pPr algn="ctr">
              <a:lnSpc>
                <a:spcPts val="1679"/>
              </a:lnSpc>
              <a:spcBef>
                <a:spcPct val="0"/>
              </a:spcBef>
            </a:pPr>
            <a:r>
              <a:rPr lang="en-US" sz="1200">
                <a:solidFill>
                  <a:srgbClr val="000000"/>
                </a:solidFill>
                <a:latin typeface="Roboto"/>
                <a:ea typeface="Roboto"/>
                <a:cs typeface="Roboto"/>
                <a:sym typeface="Roboto"/>
              </a:rPr>
              <a:t>20</a:t>
            </a:r>
          </a:p>
        </p:txBody>
      </p:sp>
      <p:sp>
        <p:nvSpPr>
          <p:cNvPr name="TextBox 13" id="13"/>
          <p:cNvSpPr txBox="true"/>
          <p:nvPr/>
        </p:nvSpPr>
        <p:spPr>
          <a:xfrm rot="0">
            <a:off x="1480713" y="9371773"/>
            <a:ext cx="2360739" cy="207719"/>
          </a:xfrm>
          <a:prstGeom prst="rect">
            <a:avLst/>
          </a:prstGeom>
        </p:spPr>
        <p:txBody>
          <a:bodyPr anchor="t" rtlCol="false" tIns="0" lIns="0" bIns="0" rIns="0">
            <a:spAutoFit/>
          </a:bodyPr>
          <a:lstStyle/>
          <a:p>
            <a:pPr algn="l">
              <a:lnSpc>
                <a:spcPts val="1680"/>
              </a:lnSpc>
            </a:pPr>
            <a:r>
              <a:rPr lang="en-US" sz="1200">
                <a:solidFill>
                  <a:srgbClr val="004F59"/>
                </a:solidFill>
                <a:latin typeface="Roboto"/>
                <a:ea typeface="Roboto"/>
                <a:cs typeface="Roboto"/>
                <a:sym typeface="Roboto"/>
              </a:rPr>
              <a:t>©2024-2026 Walking Wise</a:t>
            </a:r>
          </a:p>
        </p:txBody>
      </p:sp>
    </p:spTree>
  </p:cSld>
  <p:clrMapOvr>
    <a:masterClrMapping/>
  </p:clrMapOvr>
</p:sld>
</file>

<file path=ppt/slides/slide21.xml><?xml version="1.0" encoding="utf-8"?>
<p:sld xmlns:p="http://schemas.openxmlformats.org/presentationml/2006/main" xmlns:a="http://schemas.openxmlformats.org/drawingml/2006/main">
  <p:cSld>
    <p:spTree>
      <p:nvGrpSpPr>
        <p:cNvPr id="1" name=""/>
        <p:cNvGrpSpPr/>
        <p:nvPr/>
      </p:nvGrpSpPr>
      <p:grpSpPr>
        <a:xfrm>
          <a:off x="0" y="0"/>
          <a:ext cx="0" cy="0"/>
          <a:chOff x="0" y="0"/>
          <a:chExt cx="0" cy="0"/>
        </a:xfrm>
      </p:grpSpPr>
      <p:sp>
        <p:nvSpPr>
          <p:cNvPr name="TextBox 2" id="2"/>
          <p:cNvSpPr txBox="true"/>
          <p:nvPr/>
        </p:nvSpPr>
        <p:spPr>
          <a:xfrm rot="0">
            <a:off x="1028700" y="885919"/>
            <a:ext cx="14546262" cy="547370"/>
          </a:xfrm>
          <a:prstGeom prst="rect">
            <a:avLst/>
          </a:prstGeom>
        </p:spPr>
        <p:txBody>
          <a:bodyPr anchor="t" rtlCol="false" tIns="0" lIns="0" bIns="0" rIns="0">
            <a:spAutoFit/>
          </a:bodyPr>
          <a:lstStyle/>
          <a:p>
            <a:pPr algn="l">
              <a:lnSpc>
                <a:spcPts val="4480"/>
              </a:lnSpc>
            </a:pPr>
            <a:r>
              <a:rPr lang="en-US" sz="3200">
                <a:solidFill>
                  <a:srgbClr val="FFFFFF"/>
                </a:solidFill>
                <a:latin typeface="Poppins Medium 2"/>
                <a:ea typeface="Poppins Medium 2"/>
                <a:cs typeface="Poppins Medium 2"/>
                <a:sym typeface="Poppins Medium 2"/>
              </a:rPr>
              <a:t>LESSON PLANS</a:t>
            </a:r>
          </a:p>
        </p:txBody>
      </p:sp>
      <p:sp>
        <p:nvSpPr>
          <p:cNvPr name="TextBox 3" id="3"/>
          <p:cNvSpPr txBox="true"/>
          <p:nvPr/>
        </p:nvSpPr>
        <p:spPr>
          <a:xfrm rot="0">
            <a:off x="17370093" y="9524968"/>
            <a:ext cx="464110" cy="347448"/>
          </a:xfrm>
          <a:prstGeom prst="rect">
            <a:avLst/>
          </a:prstGeom>
        </p:spPr>
        <p:txBody>
          <a:bodyPr anchor="t" rtlCol="false" tIns="0" lIns="0" bIns="0" rIns="0">
            <a:spAutoFit/>
          </a:bodyPr>
          <a:lstStyle/>
          <a:p>
            <a:pPr algn="ctr">
              <a:lnSpc>
                <a:spcPts val="2899"/>
              </a:lnSpc>
            </a:pPr>
            <a:r>
              <a:rPr lang="en-US" sz="2070">
                <a:solidFill>
                  <a:srgbClr val="004F59"/>
                </a:solidFill>
                <a:latin typeface="Bebas Neue"/>
                <a:ea typeface="Bebas Neue"/>
                <a:cs typeface="Bebas Neue"/>
                <a:sym typeface="Bebas Neue"/>
              </a:rPr>
              <a:t>3</a:t>
            </a:r>
          </a:p>
        </p:txBody>
      </p:sp>
      <p:grpSp>
        <p:nvGrpSpPr>
          <p:cNvPr name="Group 4" id="4"/>
          <p:cNvGrpSpPr/>
          <p:nvPr/>
        </p:nvGrpSpPr>
        <p:grpSpPr>
          <a:xfrm rot="0">
            <a:off x="407622" y="447364"/>
            <a:ext cx="17417056" cy="9457832"/>
            <a:chOff x="0" y="0"/>
            <a:chExt cx="5490351" cy="2981378"/>
          </a:xfrm>
        </p:grpSpPr>
        <p:sp>
          <p:nvSpPr>
            <p:cNvPr name="Freeform 5" id="5"/>
            <p:cNvSpPr/>
            <p:nvPr/>
          </p:nvSpPr>
          <p:spPr>
            <a:xfrm flipH="false" flipV="false" rot="0">
              <a:off x="0" y="0"/>
              <a:ext cx="5490351" cy="2981378"/>
            </a:xfrm>
            <a:custGeom>
              <a:avLst/>
              <a:gdLst/>
              <a:ahLst/>
              <a:cxnLst/>
              <a:rect r="r" b="b" t="t" l="l"/>
              <a:pathLst>
                <a:path h="2981378" w="5490351">
                  <a:moveTo>
                    <a:pt x="0" y="0"/>
                  </a:moveTo>
                  <a:lnTo>
                    <a:pt x="5490351" y="0"/>
                  </a:lnTo>
                  <a:lnTo>
                    <a:pt x="5490351" y="2981378"/>
                  </a:lnTo>
                  <a:lnTo>
                    <a:pt x="0" y="2981378"/>
                  </a:lnTo>
                  <a:close/>
                </a:path>
              </a:pathLst>
            </a:custGeom>
            <a:solidFill>
              <a:srgbClr val="68D2DF"/>
            </a:solidFill>
          </p:spPr>
        </p:sp>
      </p:grpSp>
      <p:grpSp>
        <p:nvGrpSpPr>
          <p:cNvPr name="Group 6" id="6"/>
          <p:cNvGrpSpPr/>
          <p:nvPr/>
        </p:nvGrpSpPr>
        <p:grpSpPr>
          <a:xfrm rot="0">
            <a:off x="1369972" y="3350359"/>
            <a:ext cx="12500395" cy="939316"/>
            <a:chOff x="0" y="0"/>
            <a:chExt cx="3292285" cy="247392"/>
          </a:xfrm>
        </p:grpSpPr>
        <p:sp>
          <p:nvSpPr>
            <p:cNvPr name="Freeform 7" id="7"/>
            <p:cNvSpPr/>
            <p:nvPr/>
          </p:nvSpPr>
          <p:spPr>
            <a:xfrm flipH="false" flipV="false" rot="0">
              <a:off x="0" y="0"/>
              <a:ext cx="3292285" cy="247392"/>
            </a:xfrm>
            <a:custGeom>
              <a:avLst/>
              <a:gdLst/>
              <a:ahLst/>
              <a:cxnLst/>
              <a:rect r="r" b="b" t="t" l="l"/>
              <a:pathLst>
                <a:path h="247392" w="3292285">
                  <a:moveTo>
                    <a:pt x="0" y="0"/>
                  </a:moveTo>
                  <a:lnTo>
                    <a:pt x="3292285" y="0"/>
                  </a:lnTo>
                  <a:lnTo>
                    <a:pt x="3292285" y="247392"/>
                  </a:lnTo>
                  <a:lnTo>
                    <a:pt x="0" y="247392"/>
                  </a:lnTo>
                  <a:close/>
                </a:path>
              </a:pathLst>
            </a:custGeom>
            <a:solidFill>
              <a:srgbClr val="303030"/>
            </a:solidFill>
          </p:spPr>
        </p:sp>
        <p:sp>
          <p:nvSpPr>
            <p:cNvPr name="TextBox 8" id="8"/>
            <p:cNvSpPr txBox="true"/>
            <p:nvPr/>
          </p:nvSpPr>
          <p:spPr>
            <a:xfrm>
              <a:off x="0" y="-76200"/>
              <a:ext cx="3292285" cy="323592"/>
            </a:xfrm>
            <a:prstGeom prst="rect">
              <a:avLst/>
            </a:prstGeom>
          </p:spPr>
          <p:txBody>
            <a:bodyPr anchor="ctr" rtlCol="false" tIns="50800" lIns="50800" bIns="50800" rIns="50800"/>
            <a:lstStyle/>
            <a:p>
              <a:pPr algn="ctr">
                <a:lnSpc>
                  <a:spcPts val="3074"/>
                </a:lnSpc>
              </a:pPr>
            </a:p>
          </p:txBody>
        </p:sp>
      </p:grpSp>
      <p:sp>
        <p:nvSpPr>
          <p:cNvPr name="TextBox 9" id="9"/>
          <p:cNvSpPr txBox="true"/>
          <p:nvPr/>
        </p:nvSpPr>
        <p:spPr>
          <a:xfrm rot="0">
            <a:off x="1787422" y="3377067"/>
            <a:ext cx="14048118" cy="771526"/>
          </a:xfrm>
          <a:prstGeom prst="rect">
            <a:avLst/>
          </a:prstGeom>
        </p:spPr>
        <p:txBody>
          <a:bodyPr anchor="t" rtlCol="false" tIns="0" lIns="0" bIns="0" rIns="0">
            <a:spAutoFit/>
          </a:bodyPr>
          <a:lstStyle/>
          <a:p>
            <a:pPr algn="l">
              <a:lnSpc>
                <a:spcPts val="6299"/>
              </a:lnSpc>
            </a:pPr>
            <a:r>
              <a:rPr lang="en-US" sz="4499" b="true">
                <a:solidFill>
                  <a:srgbClr val="FFFFFF"/>
                </a:solidFill>
                <a:latin typeface="Roboto Bold"/>
                <a:ea typeface="Roboto Bold"/>
                <a:cs typeface="Roboto Bold"/>
                <a:sym typeface="Roboto Bold"/>
              </a:rPr>
              <a:t>Dopamine: The Brain’s “Feel-Good” Chemical</a:t>
            </a:r>
          </a:p>
        </p:txBody>
      </p:sp>
      <p:sp>
        <p:nvSpPr>
          <p:cNvPr name="TextBox 10" id="10"/>
          <p:cNvSpPr txBox="true"/>
          <p:nvPr/>
        </p:nvSpPr>
        <p:spPr>
          <a:xfrm rot="0">
            <a:off x="1787422" y="4808640"/>
            <a:ext cx="15176455" cy="606425"/>
          </a:xfrm>
          <a:prstGeom prst="rect">
            <a:avLst/>
          </a:prstGeom>
        </p:spPr>
        <p:txBody>
          <a:bodyPr anchor="t" rtlCol="false" tIns="0" lIns="0" bIns="0" rIns="0">
            <a:spAutoFit/>
          </a:bodyPr>
          <a:lstStyle/>
          <a:p>
            <a:pPr algn="l">
              <a:lnSpc>
                <a:spcPts val="4675"/>
              </a:lnSpc>
            </a:pPr>
            <a:r>
              <a:rPr lang="en-US" b="true" sz="4250">
                <a:solidFill>
                  <a:srgbClr val="004F59"/>
                </a:solidFill>
                <a:latin typeface="Roboto Bold"/>
                <a:ea typeface="Roboto Bold"/>
                <a:cs typeface="Roboto Bold"/>
                <a:sym typeface="Roboto Bold"/>
              </a:rPr>
              <a:t>Dopamine </a:t>
            </a:r>
            <a:r>
              <a:rPr lang="en-US" b="true" sz="4250">
                <a:solidFill>
                  <a:srgbClr val="9D1BE3"/>
                </a:solidFill>
                <a:latin typeface="Roboto Bold"/>
                <a:ea typeface="Roboto Bold"/>
                <a:cs typeface="Roboto Bold"/>
                <a:sym typeface="Roboto Bold"/>
              </a:rPr>
              <a:t>helps the brain remember</a:t>
            </a:r>
            <a:r>
              <a:rPr lang="en-US" b="true" sz="4250">
                <a:solidFill>
                  <a:srgbClr val="004F59"/>
                </a:solidFill>
                <a:latin typeface="Roboto Bold"/>
                <a:ea typeface="Roboto Bold"/>
                <a:cs typeface="Roboto Bold"/>
                <a:sym typeface="Roboto Bold"/>
              </a:rPr>
              <a:t> what was enjoyable. </a:t>
            </a:r>
          </a:p>
        </p:txBody>
      </p:sp>
      <p:sp>
        <p:nvSpPr>
          <p:cNvPr name="TextBox 11" id="11"/>
          <p:cNvSpPr txBox="true"/>
          <p:nvPr/>
        </p:nvSpPr>
        <p:spPr>
          <a:xfrm rot="0">
            <a:off x="945186" y="1250072"/>
            <a:ext cx="11004964" cy="1094741"/>
          </a:xfrm>
          <a:prstGeom prst="rect">
            <a:avLst/>
          </a:prstGeom>
        </p:spPr>
        <p:txBody>
          <a:bodyPr anchor="t" rtlCol="false" tIns="0" lIns="0" bIns="0" rIns="0">
            <a:spAutoFit/>
          </a:bodyPr>
          <a:lstStyle/>
          <a:p>
            <a:pPr algn="l">
              <a:lnSpc>
                <a:spcPts val="8959"/>
              </a:lnSpc>
              <a:spcBef>
                <a:spcPct val="0"/>
              </a:spcBef>
            </a:pPr>
            <a:r>
              <a:rPr lang="en-US" sz="6399">
                <a:solidFill>
                  <a:srgbClr val="004F59"/>
                </a:solidFill>
                <a:latin typeface="League Spartan"/>
                <a:ea typeface="League Spartan"/>
                <a:cs typeface="League Spartan"/>
                <a:sym typeface="League Spartan"/>
              </a:rPr>
              <a:t>BRAIN CHEMICAL</a:t>
            </a:r>
          </a:p>
        </p:txBody>
      </p:sp>
      <p:sp>
        <p:nvSpPr>
          <p:cNvPr name="TextBox 12" id="12"/>
          <p:cNvSpPr txBox="true"/>
          <p:nvPr/>
        </p:nvSpPr>
        <p:spPr>
          <a:xfrm rot="0">
            <a:off x="17259300" y="9229725"/>
            <a:ext cx="152400" cy="180975"/>
          </a:xfrm>
          <a:prstGeom prst="rect">
            <a:avLst/>
          </a:prstGeom>
        </p:spPr>
        <p:txBody>
          <a:bodyPr anchor="t" rtlCol="false" tIns="0" lIns="0" bIns="0" rIns="0" wrap="none">
            <a:spAutoFit/>
          </a:bodyPr>
          <a:lstStyle/>
          <a:p>
            <a:pPr algn="ctr">
              <a:lnSpc>
                <a:spcPts val="1679"/>
              </a:lnSpc>
              <a:spcBef>
                <a:spcPct val="0"/>
              </a:spcBef>
            </a:pPr>
            <a:r>
              <a:rPr lang="en-US" sz="1200">
                <a:solidFill>
                  <a:srgbClr val="000000"/>
                </a:solidFill>
                <a:latin typeface="Roboto"/>
                <a:ea typeface="Roboto"/>
                <a:cs typeface="Roboto"/>
                <a:sym typeface="Roboto"/>
              </a:rPr>
              <a:t>21</a:t>
            </a:r>
          </a:p>
        </p:txBody>
      </p:sp>
      <p:sp>
        <p:nvSpPr>
          <p:cNvPr name="TextBox 13" id="13"/>
          <p:cNvSpPr txBox="true"/>
          <p:nvPr/>
        </p:nvSpPr>
        <p:spPr>
          <a:xfrm rot="0">
            <a:off x="1480713" y="9371773"/>
            <a:ext cx="2360739" cy="207719"/>
          </a:xfrm>
          <a:prstGeom prst="rect">
            <a:avLst/>
          </a:prstGeom>
        </p:spPr>
        <p:txBody>
          <a:bodyPr anchor="t" rtlCol="false" tIns="0" lIns="0" bIns="0" rIns="0">
            <a:spAutoFit/>
          </a:bodyPr>
          <a:lstStyle/>
          <a:p>
            <a:pPr algn="l">
              <a:lnSpc>
                <a:spcPts val="1680"/>
              </a:lnSpc>
            </a:pPr>
            <a:r>
              <a:rPr lang="en-US" sz="1200">
                <a:solidFill>
                  <a:srgbClr val="004F59"/>
                </a:solidFill>
                <a:latin typeface="Roboto"/>
                <a:ea typeface="Roboto"/>
                <a:cs typeface="Roboto"/>
                <a:sym typeface="Roboto"/>
              </a:rPr>
              <a:t>©2024-2026 Walking Wise</a:t>
            </a:r>
          </a:p>
        </p:txBody>
      </p:sp>
    </p:spTree>
  </p:cSld>
  <p:clrMapOvr>
    <a:masterClrMapping/>
  </p:clrMapOvr>
</p:sld>
</file>

<file path=ppt/slides/slide22.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TextBox 2" id="2"/>
          <p:cNvSpPr txBox="true"/>
          <p:nvPr/>
        </p:nvSpPr>
        <p:spPr>
          <a:xfrm rot="0">
            <a:off x="1028700" y="885919"/>
            <a:ext cx="14546262" cy="547370"/>
          </a:xfrm>
          <a:prstGeom prst="rect">
            <a:avLst/>
          </a:prstGeom>
        </p:spPr>
        <p:txBody>
          <a:bodyPr anchor="t" rtlCol="false" tIns="0" lIns="0" bIns="0" rIns="0">
            <a:spAutoFit/>
          </a:bodyPr>
          <a:lstStyle/>
          <a:p>
            <a:pPr algn="l">
              <a:lnSpc>
                <a:spcPts val="4480"/>
              </a:lnSpc>
            </a:pPr>
            <a:r>
              <a:rPr lang="en-US" sz="3200">
                <a:solidFill>
                  <a:srgbClr val="FFFFFF"/>
                </a:solidFill>
                <a:latin typeface="Poppins Medium 2"/>
                <a:ea typeface="Poppins Medium 2"/>
                <a:cs typeface="Poppins Medium 2"/>
                <a:sym typeface="Poppins Medium 2"/>
              </a:rPr>
              <a:t> EDUCATON GUIDE</a:t>
            </a:r>
          </a:p>
        </p:txBody>
      </p:sp>
      <p:sp>
        <p:nvSpPr>
          <p:cNvPr name="TextBox 3" id="3"/>
          <p:cNvSpPr txBox="true"/>
          <p:nvPr/>
        </p:nvSpPr>
        <p:spPr>
          <a:xfrm rot="0">
            <a:off x="17370093" y="9524968"/>
            <a:ext cx="464110" cy="347448"/>
          </a:xfrm>
          <a:prstGeom prst="rect">
            <a:avLst/>
          </a:prstGeom>
        </p:spPr>
        <p:txBody>
          <a:bodyPr anchor="t" rtlCol="false" tIns="0" lIns="0" bIns="0" rIns="0">
            <a:spAutoFit/>
          </a:bodyPr>
          <a:lstStyle/>
          <a:p>
            <a:pPr algn="ctr">
              <a:lnSpc>
                <a:spcPts val="2899"/>
              </a:lnSpc>
            </a:pPr>
            <a:r>
              <a:rPr lang="en-US" sz="2070">
                <a:solidFill>
                  <a:srgbClr val="004F59"/>
                </a:solidFill>
                <a:latin typeface="Bebas Neue"/>
                <a:ea typeface="Bebas Neue"/>
                <a:cs typeface="Bebas Neue"/>
                <a:sym typeface="Bebas Neue"/>
              </a:rPr>
              <a:t>3</a:t>
            </a:r>
          </a:p>
        </p:txBody>
      </p:sp>
      <p:grpSp>
        <p:nvGrpSpPr>
          <p:cNvPr name="Group 4" id="4"/>
          <p:cNvGrpSpPr/>
          <p:nvPr/>
        </p:nvGrpSpPr>
        <p:grpSpPr>
          <a:xfrm rot="0">
            <a:off x="435472" y="456889"/>
            <a:ext cx="17417056" cy="9457832"/>
            <a:chOff x="0" y="0"/>
            <a:chExt cx="5490351" cy="2981378"/>
          </a:xfrm>
        </p:grpSpPr>
        <p:sp>
          <p:nvSpPr>
            <p:cNvPr name="Freeform 5" id="5"/>
            <p:cNvSpPr/>
            <p:nvPr/>
          </p:nvSpPr>
          <p:spPr>
            <a:xfrm flipH="false" flipV="false" rot="0">
              <a:off x="0" y="0"/>
              <a:ext cx="5490351" cy="2981378"/>
            </a:xfrm>
            <a:custGeom>
              <a:avLst/>
              <a:gdLst/>
              <a:ahLst/>
              <a:cxnLst/>
              <a:rect r="r" b="b" t="t" l="l"/>
              <a:pathLst>
                <a:path h="2981378" w="5490351">
                  <a:moveTo>
                    <a:pt x="0" y="0"/>
                  </a:moveTo>
                  <a:lnTo>
                    <a:pt x="5490351" y="0"/>
                  </a:lnTo>
                  <a:lnTo>
                    <a:pt x="5490351" y="2981378"/>
                  </a:lnTo>
                  <a:lnTo>
                    <a:pt x="0" y="2981378"/>
                  </a:lnTo>
                  <a:close/>
                </a:path>
              </a:pathLst>
            </a:custGeom>
            <a:solidFill>
              <a:srgbClr val="68D2DF"/>
            </a:solidFill>
          </p:spPr>
        </p:sp>
      </p:grpSp>
      <p:sp>
        <p:nvSpPr>
          <p:cNvPr name="Freeform 6" id="6"/>
          <p:cNvSpPr/>
          <p:nvPr/>
        </p:nvSpPr>
        <p:spPr>
          <a:xfrm flipH="false" flipV="false" rot="0">
            <a:off x="13161349" y="6331924"/>
            <a:ext cx="3955076" cy="3955076"/>
          </a:xfrm>
          <a:custGeom>
            <a:avLst/>
            <a:gdLst/>
            <a:ahLst/>
            <a:cxnLst/>
            <a:rect r="r" b="b" t="t" l="l"/>
            <a:pathLst>
              <a:path h="3955076" w="3955076">
                <a:moveTo>
                  <a:pt x="0" y="0"/>
                </a:moveTo>
                <a:lnTo>
                  <a:pt x="3955076" y="0"/>
                </a:lnTo>
                <a:lnTo>
                  <a:pt x="3955076" y="3955076"/>
                </a:lnTo>
                <a:lnTo>
                  <a:pt x="0" y="3955076"/>
                </a:lnTo>
                <a:lnTo>
                  <a:pt x="0" y="0"/>
                </a:lnTo>
                <a:close/>
              </a:path>
            </a:pathLst>
          </a:custGeom>
          <a:blipFill>
            <a:blip r:embed="rId3">
              <a:alphaModFix amt="71000"/>
            </a:blip>
            <a:stretch>
              <a:fillRect l="0" t="0" r="0" b="0"/>
            </a:stretch>
          </a:blipFill>
        </p:spPr>
      </p:sp>
      <p:sp>
        <p:nvSpPr>
          <p:cNvPr name="Freeform 7" id="7"/>
          <p:cNvSpPr/>
          <p:nvPr/>
        </p:nvSpPr>
        <p:spPr>
          <a:xfrm flipH="false" flipV="false" rot="0">
            <a:off x="15322317" y="8440079"/>
            <a:ext cx="1331398" cy="1331398"/>
          </a:xfrm>
          <a:custGeom>
            <a:avLst/>
            <a:gdLst/>
            <a:ahLst/>
            <a:cxnLst/>
            <a:rect r="r" b="b" t="t" l="l"/>
            <a:pathLst>
              <a:path h="1331398" w="1331398">
                <a:moveTo>
                  <a:pt x="0" y="0"/>
                </a:moveTo>
                <a:lnTo>
                  <a:pt x="1331398" y="0"/>
                </a:lnTo>
                <a:lnTo>
                  <a:pt x="1331398" y="1331398"/>
                </a:lnTo>
                <a:lnTo>
                  <a:pt x="0" y="1331398"/>
                </a:lnTo>
                <a:lnTo>
                  <a:pt x="0" y="0"/>
                </a:lnTo>
                <a:close/>
              </a:path>
            </a:pathLst>
          </a:custGeom>
          <a:blipFill>
            <a:blip r:embed="rId4"/>
            <a:stretch>
              <a:fillRect l="0" t="0" r="0" b="0"/>
            </a:stretch>
          </a:blipFill>
        </p:spPr>
      </p:sp>
      <p:grpSp>
        <p:nvGrpSpPr>
          <p:cNvPr name="Group 8" id="8"/>
          <p:cNvGrpSpPr/>
          <p:nvPr/>
        </p:nvGrpSpPr>
        <p:grpSpPr>
          <a:xfrm rot="0">
            <a:off x="1480713" y="3624926"/>
            <a:ext cx="6944813" cy="904943"/>
            <a:chOff x="0" y="0"/>
            <a:chExt cx="1829086" cy="238339"/>
          </a:xfrm>
        </p:grpSpPr>
        <p:sp>
          <p:nvSpPr>
            <p:cNvPr name="Freeform 9" id="9"/>
            <p:cNvSpPr/>
            <p:nvPr/>
          </p:nvSpPr>
          <p:spPr>
            <a:xfrm flipH="false" flipV="false" rot="0">
              <a:off x="0" y="0"/>
              <a:ext cx="1829086" cy="238339"/>
            </a:xfrm>
            <a:custGeom>
              <a:avLst/>
              <a:gdLst/>
              <a:ahLst/>
              <a:cxnLst/>
              <a:rect r="r" b="b" t="t" l="l"/>
              <a:pathLst>
                <a:path h="238339" w="1829086">
                  <a:moveTo>
                    <a:pt x="0" y="0"/>
                  </a:moveTo>
                  <a:lnTo>
                    <a:pt x="1829086" y="0"/>
                  </a:lnTo>
                  <a:lnTo>
                    <a:pt x="1829086" y="238339"/>
                  </a:lnTo>
                  <a:lnTo>
                    <a:pt x="0" y="238339"/>
                  </a:lnTo>
                  <a:close/>
                </a:path>
              </a:pathLst>
            </a:custGeom>
            <a:solidFill>
              <a:srgbClr val="303030"/>
            </a:solidFill>
          </p:spPr>
        </p:sp>
        <p:sp>
          <p:nvSpPr>
            <p:cNvPr name="TextBox 10" id="10"/>
            <p:cNvSpPr txBox="true"/>
            <p:nvPr/>
          </p:nvSpPr>
          <p:spPr>
            <a:xfrm>
              <a:off x="0" y="-76200"/>
              <a:ext cx="1829086" cy="314539"/>
            </a:xfrm>
            <a:prstGeom prst="rect">
              <a:avLst/>
            </a:prstGeom>
          </p:spPr>
          <p:txBody>
            <a:bodyPr anchor="ctr" rtlCol="false" tIns="50800" lIns="50800" bIns="50800" rIns="50800"/>
            <a:lstStyle/>
            <a:p>
              <a:pPr algn="ctr">
                <a:lnSpc>
                  <a:spcPts val="3074"/>
                </a:lnSpc>
              </a:pPr>
            </a:p>
          </p:txBody>
        </p:sp>
      </p:grpSp>
      <p:sp>
        <p:nvSpPr>
          <p:cNvPr name="TextBox 11" id="11"/>
          <p:cNvSpPr txBox="true"/>
          <p:nvPr/>
        </p:nvSpPr>
        <p:spPr>
          <a:xfrm rot="0">
            <a:off x="1803158" y="3529676"/>
            <a:ext cx="7989308" cy="1028665"/>
          </a:xfrm>
          <a:prstGeom prst="rect">
            <a:avLst/>
          </a:prstGeom>
        </p:spPr>
        <p:txBody>
          <a:bodyPr anchor="t" rtlCol="false" tIns="0" lIns="0" bIns="0" rIns="0">
            <a:spAutoFit/>
          </a:bodyPr>
          <a:lstStyle/>
          <a:p>
            <a:pPr algn="l">
              <a:lnSpc>
                <a:spcPts val="8399"/>
              </a:lnSpc>
            </a:pPr>
            <a:r>
              <a:rPr lang="en-US" b="true" sz="5999">
                <a:solidFill>
                  <a:srgbClr val="FFFFFF"/>
                </a:solidFill>
                <a:latin typeface="Roboto Bold"/>
                <a:ea typeface="Roboto Bold"/>
                <a:cs typeface="Roboto Bold"/>
                <a:sym typeface="Roboto Bold"/>
              </a:rPr>
              <a:t>REWARD CIRCUIT</a:t>
            </a:r>
          </a:p>
        </p:txBody>
      </p:sp>
      <p:sp>
        <p:nvSpPr>
          <p:cNvPr name="TextBox 12" id="12"/>
          <p:cNvSpPr txBox="true"/>
          <p:nvPr/>
        </p:nvSpPr>
        <p:spPr>
          <a:xfrm rot="0">
            <a:off x="1131441" y="1109322"/>
            <a:ext cx="12801576" cy="1094675"/>
          </a:xfrm>
          <a:prstGeom prst="rect">
            <a:avLst/>
          </a:prstGeom>
        </p:spPr>
        <p:txBody>
          <a:bodyPr anchor="t" rtlCol="false" tIns="0" lIns="0" bIns="0" rIns="0">
            <a:spAutoFit/>
          </a:bodyPr>
          <a:lstStyle/>
          <a:p>
            <a:pPr algn="l">
              <a:lnSpc>
                <a:spcPts val="8959"/>
              </a:lnSpc>
              <a:spcBef>
                <a:spcPct val="0"/>
              </a:spcBef>
            </a:pPr>
            <a:r>
              <a:rPr lang="en-US" sz="6399">
                <a:solidFill>
                  <a:srgbClr val="004F59"/>
                </a:solidFill>
                <a:latin typeface="League Spartan"/>
                <a:ea typeface="League Spartan"/>
                <a:cs typeface="League Spartan"/>
                <a:sym typeface="League Spartan"/>
              </a:rPr>
              <a:t>VOCABULARY</a:t>
            </a:r>
          </a:p>
        </p:txBody>
      </p:sp>
      <p:sp>
        <p:nvSpPr>
          <p:cNvPr name="Freeform 13" id="13"/>
          <p:cNvSpPr/>
          <p:nvPr/>
        </p:nvSpPr>
        <p:spPr>
          <a:xfrm flipH="false" flipV="false" rot="0">
            <a:off x="14343269" y="7061714"/>
            <a:ext cx="2463386" cy="2463386"/>
          </a:xfrm>
          <a:custGeom>
            <a:avLst/>
            <a:gdLst/>
            <a:ahLst/>
            <a:cxnLst/>
            <a:rect r="r" b="b" t="t" l="l"/>
            <a:pathLst>
              <a:path h="2463386" w="2463386">
                <a:moveTo>
                  <a:pt x="0" y="0"/>
                </a:moveTo>
                <a:lnTo>
                  <a:pt x="2463387" y="0"/>
                </a:lnTo>
                <a:lnTo>
                  <a:pt x="2463387" y="2463386"/>
                </a:lnTo>
                <a:lnTo>
                  <a:pt x="0" y="2463386"/>
                </a:lnTo>
                <a:lnTo>
                  <a:pt x="0" y="0"/>
                </a:lnTo>
                <a:close/>
              </a:path>
            </a:pathLst>
          </a:custGeom>
          <a:blipFill>
            <a:blip r:embed="rId5"/>
            <a:stretch>
              <a:fillRect l="0" t="0" r="0" b="0"/>
            </a:stretch>
          </a:blipFill>
        </p:spPr>
      </p:sp>
      <p:sp>
        <p:nvSpPr>
          <p:cNvPr name="TextBox 14" id="14"/>
          <p:cNvSpPr txBox="true"/>
          <p:nvPr/>
        </p:nvSpPr>
        <p:spPr>
          <a:xfrm rot="0">
            <a:off x="17259300" y="9229725"/>
            <a:ext cx="152400" cy="180975"/>
          </a:xfrm>
          <a:prstGeom prst="rect">
            <a:avLst/>
          </a:prstGeom>
        </p:spPr>
        <p:txBody>
          <a:bodyPr anchor="t" rtlCol="false" tIns="0" lIns="0" bIns="0" rIns="0" wrap="none">
            <a:spAutoFit/>
          </a:bodyPr>
          <a:lstStyle/>
          <a:p>
            <a:pPr algn="ctr">
              <a:lnSpc>
                <a:spcPts val="1679"/>
              </a:lnSpc>
              <a:spcBef>
                <a:spcPct val="0"/>
              </a:spcBef>
            </a:pPr>
            <a:r>
              <a:rPr lang="en-US" sz="1200">
                <a:solidFill>
                  <a:srgbClr val="000000"/>
                </a:solidFill>
                <a:latin typeface="Roboto"/>
                <a:ea typeface="Roboto"/>
                <a:cs typeface="Roboto"/>
                <a:sym typeface="Roboto"/>
              </a:rPr>
              <a:t>22</a:t>
            </a:r>
          </a:p>
        </p:txBody>
      </p:sp>
      <p:sp>
        <p:nvSpPr>
          <p:cNvPr name="TextBox 15" id="15"/>
          <p:cNvSpPr txBox="true"/>
          <p:nvPr/>
        </p:nvSpPr>
        <p:spPr>
          <a:xfrm rot="0">
            <a:off x="1480713" y="9371773"/>
            <a:ext cx="2360739" cy="207719"/>
          </a:xfrm>
          <a:prstGeom prst="rect">
            <a:avLst/>
          </a:prstGeom>
        </p:spPr>
        <p:txBody>
          <a:bodyPr anchor="t" rtlCol="false" tIns="0" lIns="0" bIns="0" rIns="0">
            <a:spAutoFit/>
          </a:bodyPr>
          <a:lstStyle/>
          <a:p>
            <a:pPr algn="l">
              <a:lnSpc>
                <a:spcPts val="1680"/>
              </a:lnSpc>
            </a:pPr>
            <a:r>
              <a:rPr lang="en-US" sz="1200">
                <a:solidFill>
                  <a:srgbClr val="004F59"/>
                </a:solidFill>
                <a:latin typeface="Roboto"/>
                <a:ea typeface="Roboto"/>
                <a:cs typeface="Roboto"/>
                <a:sym typeface="Roboto"/>
              </a:rPr>
              <a:t>©2024-2026 Walking Wise</a:t>
            </a:r>
          </a:p>
        </p:txBody>
      </p:sp>
      <p:sp>
        <p:nvSpPr>
          <p:cNvPr name="TextBox 16" id="16"/>
          <p:cNvSpPr txBox="true"/>
          <p:nvPr/>
        </p:nvSpPr>
        <p:spPr>
          <a:xfrm rot="0">
            <a:off x="1930270" y="4536816"/>
            <a:ext cx="15108398" cy="1686560"/>
          </a:xfrm>
          <a:prstGeom prst="rect">
            <a:avLst/>
          </a:prstGeom>
        </p:spPr>
        <p:txBody>
          <a:bodyPr anchor="t" rtlCol="false" tIns="0" lIns="0" bIns="0" rIns="0">
            <a:spAutoFit/>
          </a:bodyPr>
          <a:lstStyle/>
          <a:p>
            <a:pPr algn="l">
              <a:lnSpc>
                <a:spcPts val="6880"/>
              </a:lnSpc>
            </a:pPr>
            <a:r>
              <a:rPr lang="en-US" sz="4300" b="true">
                <a:solidFill>
                  <a:srgbClr val="004F59"/>
                </a:solidFill>
                <a:latin typeface="Roboto Bold"/>
                <a:ea typeface="Roboto Bold"/>
                <a:cs typeface="Roboto Bold"/>
                <a:sym typeface="Roboto Bold"/>
              </a:rPr>
              <a:t>A system in the brain that connects certain actions with pleasure, encouraging the brain to repeat those actions.</a:t>
            </a:r>
          </a:p>
        </p:txBody>
      </p:sp>
    </p:spTree>
  </p:cSld>
  <p:clrMapOvr>
    <a:masterClrMapping/>
  </p:clrMapOvr>
</p:sld>
</file>

<file path=ppt/slides/slide23.xml><?xml version="1.0" encoding="utf-8"?>
<p:sld xmlns:p="http://schemas.openxmlformats.org/presentationml/2006/main" xmlns:a="http://schemas.openxmlformats.org/drawingml/2006/main">
  <p:cSld>
    <p:spTree>
      <p:nvGrpSpPr>
        <p:cNvPr id="1" name=""/>
        <p:cNvGrpSpPr/>
        <p:nvPr/>
      </p:nvGrpSpPr>
      <p:grpSpPr>
        <a:xfrm>
          <a:off x="0" y="0"/>
          <a:ext cx="0" cy="0"/>
          <a:chOff x="0" y="0"/>
          <a:chExt cx="0" cy="0"/>
        </a:xfrm>
      </p:grpSpPr>
      <p:grpSp>
        <p:nvGrpSpPr>
          <p:cNvPr name="Group 2" id="2"/>
          <p:cNvGrpSpPr/>
          <p:nvPr/>
        </p:nvGrpSpPr>
        <p:grpSpPr>
          <a:xfrm rot="0">
            <a:off x="435472" y="456889"/>
            <a:ext cx="17417056" cy="9457832"/>
            <a:chOff x="0" y="0"/>
            <a:chExt cx="5490351" cy="2981378"/>
          </a:xfrm>
        </p:grpSpPr>
        <p:sp>
          <p:nvSpPr>
            <p:cNvPr name="Freeform 3" id="3"/>
            <p:cNvSpPr/>
            <p:nvPr/>
          </p:nvSpPr>
          <p:spPr>
            <a:xfrm flipH="false" flipV="false" rot="0">
              <a:off x="0" y="0"/>
              <a:ext cx="5490351" cy="2981378"/>
            </a:xfrm>
            <a:custGeom>
              <a:avLst/>
              <a:gdLst/>
              <a:ahLst/>
              <a:cxnLst/>
              <a:rect r="r" b="b" t="t" l="l"/>
              <a:pathLst>
                <a:path h="2981378" w="5490351">
                  <a:moveTo>
                    <a:pt x="0" y="0"/>
                  </a:moveTo>
                  <a:lnTo>
                    <a:pt x="5490351" y="0"/>
                  </a:lnTo>
                  <a:lnTo>
                    <a:pt x="5490351" y="2981378"/>
                  </a:lnTo>
                  <a:lnTo>
                    <a:pt x="0" y="2981378"/>
                  </a:lnTo>
                  <a:close/>
                </a:path>
              </a:pathLst>
            </a:custGeom>
            <a:solidFill>
              <a:srgbClr val="68D2DF"/>
            </a:solidFill>
          </p:spPr>
        </p:sp>
      </p:grpSp>
      <p:sp>
        <p:nvSpPr>
          <p:cNvPr name="TextBox 4" id="4"/>
          <p:cNvSpPr txBox="true"/>
          <p:nvPr/>
        </p:nvSpPr>
        <p:spPr>
          <a:xfrm rot="0">
            <a:off x="17259300" y="9229725"/>
            <a:ext cx="152400" cy="180975"/>
          </a:xfrm>
          <a:prstGeom prst="rect">
            <a:avLst/>
          </a:prstGeom>
        </p:spPr>
        <p:txBody>
          <a:bodyPr anchor="t" rtlCol="false" tIns="0" lIns="0" bIns="0" rIns="0" wrap="none">
            <a:spAutoFit/>
          </a:bodyPr>
          <a:lstStyle/>
          <a:p>
            <a:pPr algn="ctr">
              <a:lnSpc>
                <a:spcPts val="1679"/>
              </a:lnSpc>
              <a:spcBef>
                <a:spcPct val="0"/>
              </a:spcBef>
            </a:pPr>
            <a:r>
              <a:rPr lang="en-US" sz="1200">
                <a:solidFill>
                  <a:srgbClr val="000000"/>
                </a:solidFill>
                <a:latin typeface="Roboto"/>
                <a:ea typeface="Roboto"/>
                <a:cs typeface="Roboto"/>
                <a:sym typeface="Roboto"/>
              </a:rPr>
              <a:t>23</a:t>
            </a:r>
          </a:p>
        </p:txBody>
      </p:sp>
      <p:sp>
        <p:nvSpPr>
          <p:cNvPr name="TextBox 5" id="5"/>
          <p:cNvSpPr txBox="true"/>
          <p:nvPr/>
        </p:nvSpPr>
        <p:spPr>
          <a:xfrm rot="0">
            <a:off x="1480713" y="9371773"/>
            <a:ext cx="2360739" cy="207719"/>
          </a:xfrm>
          <a:prstGeom prst="rect">
            <a:avLst/>
          </a:prstGeom>
        </p:spPr>
        <p:txBody>
          <a:bodyPr anchor="t" rtlCol="false" tIns="0" lIns="0" bIns="0" rIns="0">
            <a:spAutoFit/>
          </a:bodyPr>
          <a:lstStyle/>
          <a:p>
            <a:pPr algn="l">
              <a:lnSpc>
                <a:spcPts val="1680"/>
              </a:lnSpc>
            </a:pPr>
            <a:r>
              <a:rPr lang="en-US" sz="1200">
                <a:solidFill>
                  <a:srgbClr val="004F59"/>
                </a:solidFill>
                <a:latin typeface="Roboto"/>
                <a:ea typeface="Roboto"/>
                <a:cs typeface="Roboto"/>
                <a:sym typeface="Roboto"/>
              </a:rPr>
              <a:t>©2024-2026 Walking Wise</a:t>
            </a:r>
          </a:p>
        </p:txBody>
      </p:sp>
      <p:sp>
        <p:nvSpPr>
          <p:cNvPr name="TextBox 6" id="6"/>
          <p:cNvSpPr txBox="true"/>
          <p:nvPr/>
        </p:nvSpPr>
        <p:spPr>
          <a:xfrm rot="0">
            <a:off x="1131441" y="1109322"/>
            <a:ext cx="10532895" cy="1094741"/>
          </a:xfrm>
          <a:prstGeom prst="rect">
            <a:avLst/>
          </a:prstGeom>
        </p:spPr>
        <p:txBody>
          <a:bodyPr anchor="t" rtlCol="false" tIns="0" lIns="0" bIns="0" rIns="0">
            <a:spAutoFit/>
          </a:bodyPr>
          <a:lstStyle/>
          <a:p>
            <a:pPr algn="l">
              <a:lnSpc>
                <a:spcPts val="8959"/>
              </a:lnSpc>
              <a:spcBef>
                <a:spcPct val="0"/>
              </a:spcBef>
            </a:pPr>
            <a:r>
              <a:rPr lang="en-US" sz="6399">
                <a:solidFill>
                  <a:srgbClr val="004F59"/>
                </a:solidFill>
                <a:latin typeface="League Spartan"/>
                <a:ea typeface="League Spartan"/>
                <a:cs typeface="League Spartan"/>
                <a:sym typeface="League Spartan"/>
              </a:rPr>
              <a:t>REWARD CIRCUIT</a:t>
            </a:r>
          </a:p>
        </p:txBody>
      </p:sp>
      <p:sp>
        <p:nvSpPr>
          <p:cNvPr name="TextBox 7" id="7"/>
          <p:cNvSpPr txBox="true"/>
          <p:nvPr/>
        </p:nvSpPr>
        <p:spPr>
          <a:xfrm rot="0">
            <a:off x="1377698" y="5057775"/>
            <a:ext cx="16052755" cy="778510"/>
          </a:xfrm>
          <a:prstGeom prst="rect">
            <a:avLst/>
          </a:prstGeom>
        </p:spPr>
        <p:txBody>
          <a:bodyPr anchor="t" rtlCol="false" tIns="0" lIns="0" bIns="0" rIns="0">
            <a:spAutoFit/>
          </a:bodyPr>
          <a:lstStyle/>
          <a:p>
            <a:pPr algn="l">
              <a:lnSpc>
                <a:spcPts val="6440"/>
              </a:lnSpc>
              <a:spcBef>
                <a:spcPct val="0"/>
              </a:spcBef>
            </a:pPr>
            <a:r>
              <a:rPr lang="en-US" sz="4600">
                <a:solidFill>
                  <a:srgbClr val="9D1BE3"/>
                </a:solidFill>
                <a:latin typeface="League Spartan"/>
                <a:ea typeface="League Spartan"/>
                <a:cs typeface="League Spartan"/>
                <a:sym typeface="League Spartan"/>
              </a:rPr>
              <a:t>ACTION</a:t>
            </a:r>
            <a:r>
              <a:rPr lang="en-US" b="true" sz="4600">
                <a:solidFill>
                  <a:srgbClr val="9D1BE3"/>
                </a:solidFill>
                <a:latin typeface="League Spartan"/>
                <a:ea typeface="League Spartan"/>
                <a:cs typeface="League Spartan"/>
                <a:sym typeface="League Spartan"/>
              </a:rPr>
              <a:t>→ DOPAMINE→ REWARD→ REPEAT ACTION</a:t>
            </a:r>
          </a:p>
        </p:txBody>
      </p:sp>
      <p:grpSp>
        <p:nvGrpSpPr>
          <p:cNvPr name="Group 8" id="8"/>
          <p:cNvGrpSpPr/>
          <p:nvPr/>
        </p:nvGrpSpPr>
        <p:grpSpPr>
          <a:xfrm rot="0">
            <a:off x="1369972" y="3644613"/>
            <a:ext cx="11407091" cy="939316"/>
            <a:chOff x="0" y="0"/>
            <a:chExt cx="3004337" cy="247392"/>
          </a:xfrm>
        </p:grpSpPr>
        <p:sp>
          <p:nvSpPr>
            <p:cNvPr name="Freeform 9" id="9"/>
            <p:cNvSpPr/>
            <p:nvPr/>
          </p:nvSpPr>
          <p:spPr>
            <a:xfrm flipH="false" flipV="false" rot="0">
              <a:off x="0" y="0"/>
              <a:ext cx="3004337" cy="247392"/>
            </a:xfrm>
            <a:custGeom>
              <a:avLst/>
              <a:gdLst/>
              <a:ahLst/>
              <a:cxnLst/>
              <a:rect r="r" b="b" t="t" l="l"/>
              <a:pathLst>
                <a:path h="247392" w="3004337">
                  <a:moveTo>
                    <a:pt x="0" y="0"/>
                  </a:moveTo>
                  <a:lnTo>
                    <a:pt x="3004337" y="0"/>
                  </a:lnTo>
                  <a:lnTo>
                    <a:pt x="3004337" y="247392"/>
                  </a:lnTo>
                  <a:lnTo>
                    <a:pt x="0" y="247392"/>
                  </a:lnTo>
                  <a:close/>
                </a:path>
              </a:pathLst>
            </a:custGeom>
            <a:solidFill>
              <a:srgbClr val="303030"/>
            </a:solidFill>
          </p:spPr>
        </p:sp>
        <p:sp>
          <p:nvSpPr>
            <p:cNvPr name="TextBox 10" id="10"/>
            <p:cNvSpPr txBox="true"/>
            <p:nvPr/>
          </p:nvSpPr>
          <p:spPr>
            <a:xfrm>
              <a:off x="0" y="-76200"/>
              <a:ext cx="3004337" cy="323592"/>
            </a:xfrm>
            <a:prstGeom prst="rect">
              <a:avLst/>
            </a:prstGeom>
          </p:spPr>
          <p:txBody>
            <a:bodyPr anchor="ctr" rtlCol="false" tIns="50800" lIns="50800" bIns="50800" rIns="50800"/>
            <a:lstStyle/>
            <a:p>
              <a:pPr algn="ctr">
                <a:lnSpc>
                  <a:spcPts val="3074"/>
                </a:lnSpc>
              </a:pPr>
            </a:p>
          </p:txBody>
        </p:sp>
      </p:grpSp>
      <p:sp>
        <p:nvSpPr>
          <p:cNvPr name="TextBox 11" id="11"/>
          <p:cNvSpPr txBox="true"/>
          <p:nvPr/>
        </p:nvSpPr>
        <p:spPr>
          <a:xfrm rot="0">
            <a:off x="1787422" y="3671321"/>
            <a:ext cx="11513640" cy="771526"/>
          </a:xfrm>
          <a:prstGeom prst="rect">
            <a:avLst/>
          </a:prstGeom>
        </p:spPr>
        <p:txBody>
          <a:bodyPr anchor="t" rtlCol="false" tIns="0" lIns="0" bIns="0" rIns="0">
            <a:spAutoFit/>
          </a:bodyPr>
          <a:lstStyle/>
          <a:p>
            <a:pPr algn="l">
              <a:lnSpc>
                <a:spcPts val="6299"/>
              </a:lnSpc>
            </a:pPr>
            <a:r>
              <a:rPr lang="en-US" sz="4499" b="true">
                <a:solidFill>
                  <a:srgbClr val="FFFFFF"/>
                </a:solidFill>
                <a:latin typeface="Roboto Bold"/>
                <a:ea typeface="Roboto Bold"/>
                <a:cs typeface="Roboto Bold"/>
                <a:sym typeface="Roboto Bold"/>
              </a:rPr>
              <a:t>Repeated Exposure Can Turn Into Habits</a:t>
            </a:r>
          </a:p>
        </p:txBody>
      </p:sp>
    </p:spTree>
  </p:cSld>
  <p:clrMapOvr>
    <a:masterClrMapping/>
  </p:clrMapOvr>
</p:sld>
</file>

<file path=ppt/slides/slide24.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TextBox 2" id="2"/>
          <p:cNvSpPr txBox="true"/>
          <p:nvPr/>
        </p:nvSpPr>
        <p:spPr>
          <a:xfrm rot="0">
            <a:off x="1028700" y="885919"/>
            <a:ext cx="14546262" cy="547370"/>
          </a:xfrm>
          <a:prstGeom prst="rect">
            <a:avLst/>
          </a:prstGeom>
        </p:spPr>
        <p:txBody>
          <a:bodyPr anchor="t" rtlCol="false" tIns="0" lIns="0" bIns="0" rIns="0">
            <a:spAutoFit/>
          </a:bodyPr>
          <a:lstStyle/>
          <a:p>
            <a:pPr algn="l">
              <a:lnSpc>
                <a:spcPts val="4480"/>
              </a:lnSpc>
            </a:pPr>
            <a:r>
              <a:rPr lang="en-US" sz="3200">
                <a:solidFill>
                  <a:srgbClr val="FFFFFF"/>
                </a:solidFill>
                <a:latin typeface="Poppins Medium 2"/>
                <a:ea typeface="Poppins Medium 2"/>
                <a:cs typeface="Poppins Medium 2"/>
                <a:sym typeface="Poppins Medium 2"/>
              </a:rPr>
              <a:t> EDUCATON GUIDE</a:t>
            </a:r>
          </a:p>
        </p:txBody>
      </p:sp>
      <p:sp>
        <p:nvSpPr>
          <p:cNvPr name="TextBox 3" id="3"/>
          <p:cNvSpPr txBox="true"/>
          <p:nvPr/>
        </p:nvSpPr>
        <p:spPr>
          <a:xfrm rot="0">
            <a:off x="17370093" y="9524968"/>
            <a:ext cx="464110" cy="347448"/>
          </a:xfrm>
          <a:prstGeom prst="rect">
            <a:avLst/>
          </a:prstGeom>
        </p:spPr>
        <p:txBody>
          <a:bodyPr anchor="t" rtlCol="false" tIns="0" lIns="0" bIns="0" rIns="0">
            <a:spAutoFit/>
          </a:bodyPr>
          <a:lstStyle/>
          <a:p>
            <a:pPr algn="ctr">
              <a:lnSpc>
                <a:spcPts val="2899"/>
              </a:lnSpc>
            </a:pPr>
            <a:r>
              <a:rPr lang="en-US" sz="2070">
                <a:solidFill>
                  <a:srgbClr val="004F59"/>
                </a:solidFill>
                <a:latin typeface="Bebas Neue"/>
                <a:ea typeface="Bebas Neue"/>
                <a:cs typeface="Bebas Neue"/>
                <a:sym typeface="Bebas Neue"/>
              </a:rPr>
              <a:t>3</a:t>
            </a:r>
          </a:p>
        </p:txBody>
      </p:sp>
      <p:grpSp>
        <p:nvGrpSpPr>
          <p:cNvPr name="Group 4" id="4"/>
          <p:cNvGrpSpPr/>
          <p:nvPr/>
        </p:nvGrpSpPr>
        <p:grpSpPr>
          <a:xfrm rot="0">
            <a:off x="435472" y="456889"/>
            <a:ext cx="17417056" cy="9457832"/>
            <a:chOff x="0" y="0"/>
            <a:chExt cx="5490351" cy="2981378"/>
          </a:xfrm>
        </p:grpSpPr>
        <p:sp>
          <p:nvSpPr>
            <p:cNvPr name="Freeform 5" id="5"/>
            <p:cNvSpPr/>
            <p:nvPr/>
          </p:nvSpPr>
          <p:spPr>
            <a:xfrm flipH="false" flipV="false" rot="0">
              <a:off x="0" y="0"/>
              <a:ext cx="5490351" cy="2981378"/>
            </a:xfrm>
            <a:custGeom>
              <a:avLst/>
              <a:gdLst/>
              <a:ahLst/>
              <a:cxnLst/>
              <a:rect r="r" b="b" t="t" l="l"/>
              <a:pathLst>
                <a:path h="2981378" w="5490351">
                  <a:moveTo>
                    <a:pt x="0" y="0"/>
                  </a:moveTo>
                  <a:lnTo>
                    <a:pt x="5490351" y="0"/>
                  </a:lnTo>
                  <a:lnTo>
                    <a:pt x="5490351" y="2981378"/>
                  </a:lnTo>
                  <a:lnTo>
                    <a:pt x="0" y="2981378"/>
                  </a:lnTo>
                  <a:close/>
                </a:path>
              </a:pathLst>
            </a:custGeom>
            <a:solidFill>
              <a:srgbClr val="68D2DF"/>
            </a:solidFill>
          </p:spPr>
        </p:sp>
      </p:grpSp>
      <p:sp>
        <p:nvSpPr>
          <p:cNvPr name="Freeform 6" id="6"/>
          <p:cNvSpPr/>
          <p:nvPr/>
        </p:nvSpPr>
        <p:spPr>
          <a:xfrm flipH="false" flipV="false" rot="0">
            <a:off x="13161349" y="6331924"/>
            <a:ext cx="3955076" cy="3955076"/>
          </a:xfrm>
          <a:custGeom>
            <a:avLst/>
            <a:gdLst/>
            <a:ahLst/>
            <a:cxnLst/>
            <a:rect r="r" b="b" t="t" l="l"/>
            <a:pathLst>
              <a:path h="3955076" w="3955076">
                <a:moveTo>
                  <a:pt x="0" y="0"/>
                </a:moveTo>
                <a:lnTo>
                  <a:pt x="3955076" y="0"/>
                </a:lnTo>
                <a:lnTo>
                  <a:pt x="3955076" y="3955076"/>
                </a:lnTo>
                <a:lnTo>
                  <a:pt x="0" y="3955076"/>
                </a:lnTo>
                <a:lnTo>
                  <a:pt x="0" y="0"/>
                </a:lnTo>
                <a:close/>
              </a:path>
            </a:pathLst>
          </a:custGeom>
          <a:blipFill>
            <a:blip r:embed="rId3">
              <a:alphaModFix amt="71000"/>
            </a:blip>
            <a:stretch>
              <a:fillRect l="0" t="0" r="0" b="0"/>
            </a:stretch>
          </a:blipFill>
        </p:spPr>
      </p:sp>
      <p:sp>
        <p:nvSpPr>
          <p:cNvPr name="Freeform 7" id="7"/>
          <p:cNvSpPr/>
          <p:nvPr/>
        </p:nvSpPr>
        <p:spPr>
          <a:xfrm flipH="false" flipV="false" rot="0">
            <a:off x="15322317" y="8440079"/>
            <a:ext cx="1331398" cy="1331398"/>
          </a:xfrm>
          <a:custGeom>
            <a:avLst/>
            <a:gdLst/>
            <a:ahLst/>
            <a:cxnLst/>
            <a:rect r="r" b="b" t="t" l="l"/>
            <a:pathLst>
              <a:path h="1331398" w="1331398">
                <a:moveTo>
                  <a:pt x="0" y="0"/>
                </a:moveTo>
                <a:lnTo>
                  <a:pt x="1331398" y="0"/>
                </a:lnTo>
                <a:lnTo>
                  <a:pt x="1331398" y="1331398"/>
                </a:lnTo>
                <a:lnTo>
                  <a:pt x="0" y="1331398"/>
                </a:lnTo>
                <a:lnTo>
                  <a:pt x="0" y="0"/>
                </a:lnTo>
                <a:close/>
              </a:path>
            </a:pathLst>
          </a:custGeom>
          <a:blipFill>
            <a:blip r:embed="rId4"/>
            <a:stretch>
              <a:fillRect l="0" t="0" r="0" b="0"/>
            </a:stretch>
          </a:blipFill>
        </p:spPr>
      </p:sp>
      <p:sp>
        <p:nvSpPr>
          <p:cNvPr name="TextBox 8" id="8"/>
          <p:cNvSpPr txBox="true"/>
          <p:nvPr/>
        </p:nvSpPr>
        <p:spPr>
          <a:xfrm rot="0">
            <a:off x="1803158" y="4536816"/>
            <a:ext cx="15545791" cy="1686560"/>
          </a:xfrm>
          <a:prstGeom prst="rect">
            <a:avLst/>
          </a:prstGeom>
        </p:spPr>
        <p:txBody>
          <a:bodyPr anchor="t" rtlCol="false" tIns="0" lIns="0" bIns="0" rIns="0">
            <a:spAutoFit/>
          </a:bodyPr>
          <a:lstStyle/>
          <a:p>
            <a:pPr algn="l">
              <a:lnSpc>
                <a:spcPts val="6880"/>
              </a:lnSpc>
            </a:pPr>
            <a:r>
              <a:rPr lang="en-US" sz="4300" b="true">
                <a:solidFill>
                  <a:srgbClr val="004F59"/>
                </a:solidFill>
                <a:latin typeface="Roboto Bold"/>
                <a:ea typeface="Roboto Bold"/>
                <a:cs typeface="Roboto Bold"/>
                <a:sym typeface="Roboto Bold"/>
              </a:rPr>
              <a:t>A strong urge to keep doing something even when it starts causing problems or harm.</a:t>
            </a:r>
          </a:p>
        </p:txBody>
      </p:sp>
      <p:grpSp>
        <p:nvGrpSpPr>
          <p:cNvPr name="Group 9" id="9"/>
          <p:cNvGrpSpPr/>
          <p:nvPr/>
        </p:nvGrpSpPr>
        <p:grpSpPr>
          <a:xfrm rot="0">
            <a:off x="1480713" y="3624926"/>
            <a:ext cx="4812929" cy="904943"/>
            <a:chOff x="0" y="0"/>
            <a:chExt cx="1267603" cy="238339"/>
          </a:xfrm>
        </p:grpSpPr>
        <p:sp>
          <p:nvSpPr>
            <p:cNvPr name="Freeform 10" id="10"/>
            <p:cNvSpPr/>
            <p:nvPr/>
          </p:nvSpPr>
          <p:spPr>
            <a:xfrm flipH="false" flipV="false" rot="0">
              <a:off x="0" y="0"/>
              <a:ext cx="1267603" cy="238339"/>
            </a:xfrm>
            <a:custGeom>
              <a:avLst/>
              <a:gdLst/>
              <a:ahLst/>
              <a:cxnLst/>
              <a:rect r="r" b="b" t="t" l="l"/>
              <a:pathLst>
                <a:path h="238339" w="1267603">
                  <a:moveTo>
                    <a:pt x="0" y="0"/>
                  </a:moveTo>
                  <a:lnTo>
                    <a:pt x="1267603" y="0"/>
                  </a:lnTo>
                  <a:lnTo>
                    <a:pt x="1267603" y="238339"/>
                  </a:lnTo>
                  <a:lnTo>
                    <a:pt x="0" y="238339"/>
                  </a:lnTo>
                  <a:close/>
                </a:path>
              </a:pathLst>
            </a:custGeom>
            <a:solidFill>
              <a:srgbClr val="303030"/>
            </a:solidFill>
          </p:spPr>
        </p:sp>
        <p:sp>
          <p:nvSpPr>
            <p:cNvPr name="TextBox 11" id="11"/>
            <p:cNvSpPr txBox="true"/>
            <p:nvPr/>
          </p:nvSpPr>
          <p:spPr>
            <a:xfrm>
              <a:off x="0" y="-76200"/>
              <a:ext cx="1267603" cy="314539"/>
            </a:xfrm>
            <a:prstGeom prst="rect">
              <a:avLst/>
            </a:prstGeom>
          </p:spPr>
          <p:txBody>
            <a:bodyPr anchor="ctr" rtlCol="false" tIns="50800" lIns="50800" bIns="50800" rIns="50800"/>
            <a:lstStyle/>
            <a:p>
              <a:pPr algn="ctr">
                <a:lnSpc>
                  <a:spcPts val="3074"/>
                </a:lnSpc>
              </a:pPr>
            </a:p>
          </p:txBody>
        </p:sp>
      </p:grpSp>
      <p:sp>
        <p:nvSpPr>
          <p:cNvPr name="TextBox 12" id="12"/>
          <p:cNvSpPr txBox="true"/>
          <p:nvPr/>
        </p:nvSpPr>
        <p:spPr>
          <a:xfrm rot="0">
            <a:off x="1803158" y="3529676"/>
            <a:ext cx="5113239" cy="1028665"/>
          </a:xfrm>
          <a:prstGeom prst="rect">
            <a:avLst/>
          </a:prstGeom>
        </p:spPr>
        <p:txBody>
          <a:bodyPr anchor="t" rtlCol="false" tIns="0" lIns="0" bIns="0" rIns="0">
            <a:spAutoFit/>
          </a:bodyPr>
          <a:lstStyle/>
          <a:p>
            <a:pPr algn="l">
              <a:lnSpc>
                <a:spcPts val="8399"/>
              </a:lnSpc>
            </a:pPr>
            <a:r>
              <a:rPr lang="en-US" b="true" sz="5999">
                <a:solidFill>
                  <a:srgbClr val="FFFFFF"/>
                </a:solidFill>
                <a:latin typeface="Roboto Bold"/>
                <a:ea typeface="Roboto Bold"/>
                <a:cs typeface="Roboto Bold"/>
                <a:sym typeface="Roboto Bold"/>
              </a:rPr>
              <a:t>ADDICTION</a:t>
            </a:r>
          </a:p>
        </p:txBody>
      </p:sp>
      <p:sp>
        <p:nvSpPr>
          <p:cNvPr name="TextBox 13" id="13"/>
          <p:cNvSpPr txBox="true"/>
          <p:nvPr/>
        </p:nvSpPr>
        <p:spPr>
          <a:xfrm rot="0">
            <a:off x="1131441" y="1109322"/>
            <a:ext cx="12801576" cy="1094675"/>
          </a:xfrm>
          <a:prstGeom prst="rect">
            <a:avLst/>
          </a:prstGeom>
        </p:spPr>
        <p:txBody>
          <a:bodyPr anchor="t" rtlCol="false" tIns="0" lIns="0" bIns="0" rIns="0">
            <a:spAutoFit/>
          </a:bodyPr>
          <a:lstStyle/>
          <a:p>
            <a:pPr algn="l">
              <a:lnSpc>
                <a:spcPts val="8959"/>
              </a:lnSpc>
              <a:spcBef>
                <a:spcPct val="0"/>
              </a:spcBef>
            </a:pPr>
            <a:r>
              <a:rPr lang="en-US" sz="6399">
                <a:solidFill>
                  <a:srgbClr val="004F59"/>
                </a:solidFill>
                <a:latin typeface="League Spartan"/>
                <a:ea typeface="League Spartan"/>
                <a:cs typeface="League Spartan"/>
                <a:sym typeface="League Spartan"/>
              </a:rPr>
              <a:t>VOCABULARY</a:t>
            </a:r>
          </a:p>
        </p:txBody>
      </p:sp>
      <p:sp>
        <p:nvSpPr>
          <p:cNvPr name="Freeform 14" id="14"/>
          <p:cNvSpPr/>
          <p:nvPr/>
        </p:nvSpPr>
        <p:spPr>
          <a:xfrm flipH="false" flipV="false" rot="0">
            <a:off x="14343269" y="7061714"/>
            <a:ext cx="2463386" cy="2463386"/>
          </a:xfrm>
          <a:custGeom>
            <a:avLst/>
            <a:gdLst/>
            <a:ahLst/>
            <a:cxnLst/>
            <a:rect r="r" b="b" t="t" l="l"/>
            <a:pathLst>
              <a:path h="2463386" w="2463386">
                <a:moveTo>
                  <a:pt x="0" y="0"/>
                </a:moveTo>
                <a:lnTo>
                  <a:pt x="2463387" y="0"/>
                </a:lnTo>
                <a:lnTo>
                  <a:pt x="2463387" y="2463386"/>
                </a:lnTo>
                <a:lnTo>
                  <a:pt x="0" y="2463386"/>
                </a:lnTo>
                <a:lnTo>
                  <a:pt x="0" y="0"/>
                </a:lnTo>
                <a:close/>
              </a:path>
            </a:pathLst>
          </a:custGeom>
          <a:blipFill>
            <a:blip r:embed="rId5"/>
            <a:stretch>
              <a:fillRect l="0" t="0" r="0" b="0"/>
            </a:stretch>
          </a:blipFill>
        </p:spPr>
      </p:sp>
      <p:sp>
        <p:nvSpPr>
          <p:cNvPr name="TextBox 15" id="15"/>
          <p:cNvSpPr txBox="true"/>
          <p:nvPr/>
        </p:nvSpPr>
        <p:spPr>
          <a:xfrm rot="0">
            <a:off x="17259300" y="9229725"/>
            <a:ext cx="152400" cy="180975"/>
          </a:xfrm>
          <a:prstGeom prst="rect">
            <a:avLst/>
          </a:prstGeom>
        </p:spPr>
        <p:txBody>
          <a:bodyPr anchor="t" rtlCol="false" tIns="0" lIns="0" bIns="0" rIns="0" wrap="none">
            <a:spAutoFit/>
          </a:bodyPr>
          <a:lstStyle/>
          <a:p>
            <a:pPr algn="ctr">
              <a:lnSpc>
                <a:spcPts val="1679"/>
              </a:lnSpc>
              <a:spcBef>
                <a:spcPct val="0"/>
              </a:spcBef>
            </a:pPr>
            <a:r>
              <a:rPr lang="en-US" sz="1200">
                <a:solidFill>
                  <a:srgbClr val="000000"/>
                </a:solidFill>
                <a:latin typeface="Roboto"/>
                <a:ea typeface="Roboto"/>
                <a:cs typeface="Roboto"/>
                <a:sym typeface="Roboto"/>
              </a:rPr>
              <a:t>24</a:t>
            </a:r>
          </a:p>
        </p:txBody>
      </p:sp>
      <p:sp>
        <p:nvSpPr>
          <p:cNvPr name="TextBox 16" id="16"/>
          <p:cNvSpPr txBox="true"/>
          <p:nvPr/>
        </p:nvSpPr>
        <p:spPr>
          <a:xfrm rot="0">
            <a:off x="1480713" y="9371773"/>
            <a:ext cx="2360739" cy="207719"/>
          </a:xfrm>
          <a:prstGeom prst="rect">
            <a:avLst/>
          </a:prstGeom>
        </p:spPr>
        <p:txBody>
          <a:bodyPr anchor="t" rtlCol="false" tIns="0" lIns="0" bIns="0" rIns="0">
            <a:spAutoFit/>
          </a:bodyPr>
          <a:lstStyle/>
          <a:p>
            <a:pPr algn="l">
              <a:lnSpc>
                <a:spcPts val="1680"/>
              </a:lnSpc>
            </a:pPr>
            <a:r>
              <a:rPr lang="en-US" sz="1200">
                <a:solidFill>
                  <a:srgbClr val="004F59"/>
                </a:solidFill>
                <a:latin typeface="Roboto"/>
                <a:ea typeface="Roboto"/>
                <a:cs typeface="Roboto"/>
                <a:sym typeface="Roboto"/>
              </a:rPr>
              <a:t>©2024-2026 Walking Wise</a:t>
            </a:r>
          </a:p>
        </p:txBody>
      </p:sp>
    </p:spTree>
  </p:cSld>
  <p:clrMapOvr>
    <a:masterClrMapping/>
  </p:clrMapOvr>
</p:sld>
</file>

<file path=ppt/slides/slide25.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TextBox 2" id="2"/>
          <p:cNvSpPr txBox="true"/>
          <p:nvPr/>
        </p:nvSpPr>
        <p:spPr>
          <a:xfrm rot="0">
            <a:off x="1028700" y="885919"/>
            <a:ext cx="14546262" cy="547370"/>
          </a:xfrm>
          <a:prstGeom prst="rect">
            <a:avLst/>
          </a:prstGeom>
        </p:spPr>
        <p:txBody>
          <a:bodyPr anchor="t" rtlCol="false" tIns="0" lIns="0" bIns="0" rIns="0">
            <a:spAutoFit/>
          </a:bodyPr>
          <a:lstStyle/>
          <a:p>
            <a:pPr algn="l">
              <a:lnSpc>
                <a:spcPts val="4480"/>
              </a:lnSpc>
            </a:pPr>
            <a:r>
              <a:rPr lang="en-US" sz="3200">
                <a:solidFill>
                  <a:srgbClr val="FFFFFF"/>
                </a:solidFill>
                <a:latin typeface="Poppins Medium 2"/>
                <a:ea typeface="Poppins Medium 2"/>
                <a:cs typeface="Poppins Medium 2"/>
                <a:sym typeface="Poppins Medium 2"/>
              </a:rPr>
              <a:t>LESSON PLANS</a:t>
            </a:r>
          </a:p>
        </p:txBody>
      </p:sp>
      <p:sp>
        <p:nvSpPr>
          <p:cNvPr name="TextBox 3" id="3"/>
          <p:cNvSpPr txBox="true"/>
          <p:nvPr/>
        </p:nvSpPr>
        <p:spPr>
          <a:xfrm rot="0">
            <a:off x="17370093" y="9524968"/>
            <a:ext cx="464110" cy="347448"/>
          </a:xfrm>
          <a:prstGeom prst="rect">
            <a:avLst/>
          </a:prstGeom>
        </p:spPr>
        <p:txBody>
          <a:bodyPr anchor="t" rtlCol="false" tIns="0" lIns="0" bIns="0" rIns="0">
            <a:spAutoFit/>
          </a:bodyPr>
          <a:lstStyle/>
          <a:p>
            <a:pPr algn="ctr">
              <a:lnSpc>
                <a:spcPts val="2899"/>
              </a:lnSpc>
            </a:pPr>
            <a:r>
              <a:rPr lang="en-US" sz="2070">
                <a:solidFill>
                  <a:srgbClr val="004F59"/>
                </a:solidFill>
                <a:latin typeface="Bebas Neue"/>
                <a:ea typeface="Bebas Neue"/>
                <a:cs typeface="Bebas Neue"/>
                <a:sym typeface="Bebas Neue"/>
              </a:rPr>
              <a:t>3</a:t>
            </a:r>
          </a:p>
        </p:txBody>
      </p:sp>
      <p:grpSp>
        <p:nvGrpSpPr>
          <p:cNvPr name="Group 4" id="4"/>
          <p:cNvGrpSpPr/>
          <p:nvPr/>
        </p:nvGrpSpPr>
        <p:grpSpPr>
          <a:xfrm rot="0">
            <a:off x="426672" y="443159"/>
            <a:ext cx="17417056" cy="9457832"/>
            <a:chOff x="0" y="0"/>
            <a:chExt cx="5490351" cy="2981378"/>
          </a:xfrm>
        </p:grpSpPr>
        <p:sp>
          <p:nvSpPr>
            <p:cNvPr name="Freeform 5" id="5"/>
            <p:cNvSpPr/>
            <p:nvPr/>
          </p:nvSpPr>
          <p:spPr>
            <a:xfrm flipH="false" flipV="false" rot="0">
              <a:off x="0" y="0"/>
              <a:ext cx="5490351" cy="2981378"/>
            </a:xfrm>
            <a:custGeom>
              <a:avLst/>
              <a:gdLst/>
              <a:ahLst/>
              <a:cxnLst/>
              <a:rect r="r" b="b" t="t" l="l"/>
              <a:pathLst>
                <a:path h="2981378" w="5490351">
                  <a:moveTo>
                    <a:pt x="0" y="0"/>
                  </a:moveTo>
                  <a:lnTo>
                    <a:pt x="5490351" y="0"/>
                  </a:lnTo>
                  <a:lnTo>
                    <a:pt x="5490351" y="2981378"/>
                  </a:lnTo>
                  <a:lnTo>
                    <a:pt x="0" y="2981378"/>
                  </a:lnTo>
                  <a:close/>
                </a:path>
              </a:pathLst>
            </a:custGeom>
            <a:solidFill>
              <a:srgbClr val="68D2DF"/>
            </a:solidFill>
          </p:spPr>
        </p:sp>
      </p:grpSp>
      <p:grpSp>
        <p:nvGrpSpPr>
          <p:cNvPr name="Group 6" id="6"/>
          <p:cNvGrpSpPr/>
          <p:nvPr/>
        </p:nvGrpSpPr>
        <p:grpSpPr>
          <a:xfrm rot="0">
            <a:off x="1480713" y="4747171"/>
            <a:ext cx="10361514" cy="2051600"/>
            <a:chOff x="0" y="0"/>
            <a:chExt cx="2728958" cy="540339"/>
          </a:xfrm>
        </p:grpSpPr>
        <p:sp>
          <p:nvSpPr>
            <p:cNvPr name="Freeform 7" id="7"/>
            <p:cNvSpPr/>
            <p:nvPr/>
          </p:nvSpPr>
          <p:spPr>
            <a:xfrm flipH="false" flipV="false" rot="0">
              <a:off x="0" y="0"/>
              <a:ext cx="2728958" cy="540339"/>
            </a:xfrm>
            <a:custGeom>
              <a:avLst/>
              <a:gdLst/>
              <a:ahLst/>
              <a:cxnLst/>
              <a:rect r="r" b="b" t="t" l="l"/>
              <a:pathLst>
                <a:path h="540339" w="2728958">
                  <a:moveTo>
                    <a:pt x="0" y="0"/>
                  </a:moveTo>
                  <a:lnTo>
                    <a:pt x="2728958" y="0"/>
                  </a:lnTo>
                  <a:lnTo>
                    <a:pt x="2728958" y="540339"/>
                  </a:lnTo>
                  <a:lnTo>
                    <a:pt x="0" y="540339"/>
                  </a:lnTo>
                  <a:close/>
                </a:path>
              </a:pathLst>
            </a:custGeom>
            <a:solidFill>
              <a:srgbClr val="303030"/>
            </a:solidFill>
          </p:spPr>
        </p:sp>
        <p:sp>
          <p:nvSpPr>
            <p:cNvPr name="TextBox 8" id="8"/>
            <p:cNvSpPr txBox="true"/>
            <p:nvPr/>
          </p:nvSpPr>
          <p:spPr>
            <a:xfrm>
              <a:off x="0" y="-76200"/>
              <a:ext cx="2728958" cy="616539"/>
            </a:xfrm>
            <a:prstGeom prst="rect">
              <a:avLst/>
            </a:prstGeom>
          </p:spPr>
          <p:txBody>
            <a:bodyPr anchor="ctr" rtlCol="false" tIns="50800" lIns="50800" bIns="50800" rIns="50800"/>
            <a:lstStyle/>
            <a:p>
              <a:pPr algn="ctr">
                <a:lnSpc>
                  <a:spcPts val="3074"/>
                </a:lnSpc>
              </a:pPr>
            </a:p>
          </p:txBody>
        </p:sp>
      </p:grpSp>
      <p:sp>
        <p:nvSpPr>
          <p:cNvPr name="Freeform 9" id="9"/>
          <p:cNvSpPr/>
          <p:nvPr/>
        </p:nvSpPr>
        <p:spPr>
          <a:xfrm flipH="false" flipV="false" rot="0">
            <a:off x="13161349" y="6331924"/>
            <a:ext cx="3955076" cy="3955076"/>
          </a:xfrm>
          <a:custGeom>
            <a:avLst/>
            <a:gdLst/>
            <a:ahLst/>
            <a:cxnLst/>
            <a:rect r="r" b="b" t="t" l="l"/>
            <a:pathLst>
              <a:path h="3955076" w="3955076">
                <a:moveTo>
                  <a:pt x="0" y="0"/>
                </a:moveTo>
                <a:lnTo>
                  <a:pt x="3955076" y="0"/>
                </a:lnTo>
                <a:lnTo>
                  <a:pt x="3955076" y="3955076"/>
                </a:lnTo>
                <a:lnTo>
                  <a:pt x="0" y="3955076"/>
                </a:lnTo>
                <a:lnTo>
                  <a:pt x="0" y="0"/>
                </a:lnTo>
                <a:close/>
              </a:path>
            </a:pathLst>
          </a:custGeom>
          <a:blipFill>
            <a:blip r:embed="rId3">
              <a:alphaModFix amt="71000"/>
            </a:blip>
            <a:stretch>
              <a:fillRect l="0" t="0" r="0" b="0"/>
            </a:stretch>
          </a:blipFill>
        </p:spPr>
      </p:sp>
      <p:sp>
        <p:nvSpPr>
          <p:cNvPr name="Freeform 10" id="10"/>
          <p:cNvSpPr/>
          <p:nvPr/>
        </p:nvSpPr>
        <p:spPr>
          <a:xfrm flipH="false" flipV="false" rot="0">
            <a:off x="15322317" y="8440079"/>
            <a:ext cx="1331398" cy="1331398"/>
          </a:xfrm>
          <a:custGeom>
            <a:avLst/>
            <a:gdLst/>
            <a:ahLst/>
            <a:cxnLst/>
            <a:rect r="r" b="b" t="t" l="l"/>
            <a:pathLst>
              <a:path h="1331398" w="1331398">
                <a:moveTo>
                  <a:pt x="0" y="0"/>
                </a:moveTo>
                <a:lnTo>
                  <a:pt x="1331398" y="0"/>
                </a:lnTo>
                <a:lnTo>
                  <a:pt x="1331398" y="1331398"/>
                </a:lnTo>
                <a:lnTo>
                  <a:pt x="0" y="1331398"/>
                </a:lnTo>
                <a:lnTo>
                  <a:pt x="0" y="0"/>
                </a:lnTo>
                <a:close/>
              </a:path>
            </a:pathLst>
          </a:custGeom>
          <a:blipFill>
            <a:blip r:embed="rId4"/>
            <a:stretch>
              <a:fillRect l="0" t="0" r="0" b="0"/>
            </a:stretch>
          </a:blipFill>
        </p:spPr>
      </p:sp>
      <p:sp>
        <p:nvSpPr>
          <p:cNvPr name="Freeform 11" id="11"/>
          <p:cNvSpPr/>
          <p:nvPr/>
        </p:nvSpPr>
        <p:spPr>
          <a:xfrm flipH="false" flipV="false" rot="0">
            <a:off x="14343269" y="7061714"/>
            <a:ext cx="2463386" cy="2463386"/>
          </a:xfrm>
          <a:custGeom>
            <a:avLst/>
            <a:gdLst/>
            <a:ahLst/>
            <a:cxnLst/>
            <a:rect r="r" b="b" t="t" l="l"/>
            <a:pathLst>
              <a:path h="2463386" w="2463386">
                <a:moveTo>
                  <a:pt x="0" y="0"/>
                </a:moveTo>
                <a:lnTo>
                  <a:pt x="2463387" y="0"/>
                </a:lnTo>
                <a:lnTo>
                  <a:pt x="2463387" y="2463386"/>
                </a:lnTo>
                <a:lnTo>
                  <a:pt x="0" y="2463386"/>
                </a:lnTo>
                <a:lnTo>
                  <a:pt x="0" y="0"/>
                </a:lnTo>
                <a:close/>
              </a:path>
            </a:pathLst>
          </a:custGeom>
          <a:blipFill>
            <a:blip r:embed="rId5"/>
            <a:stretch>
              <a:fillRect l="0" t="0" r="0" b="0"/>
            </a:stretch>
          </a:blipFill>
        </p:spPr>
      </p:sp>
      <p:grpSp>
        <p:nvGrpSpPr>
          <p:cNvPr name="Group 12" id="12"/>
          <p:cNvGrpSpPr/>
          <p:nvPr/>
        </p:nvGrpSpPr>
        <p:grpSpPr>
          <a:xfrm rot="0">
            <a:off x="13161349" y="1111991"/>
            <a:ext cx="3843057" cy="4410733"/>
            <a:chOff x="0" y="0"/>
            <a:chExt cx="1012163" cy="1161674"/>
          </a:xfrm>
        </p:grpSpPr>
        <p:sp>
          <p:nvSpPr>
            <p:cNvPr name="Freeform 13" id="13"/>
            <p:cNvSpPr/>
            <p:nvPr/>
          </p:nvSpPr>
          <p:spPr>
            <a:xfrm flipH="false" flipV="false" rot="0">
              <a:off x="0" y="0"/>
              <a:ext cx="1012163" cy="1161674"/>
            </a:xfrm>
            <a:custGeom>
              <a:avLst/>
              <a:gdLst/>
              <a:ahLst/>
              <a:cxnLst/>
              <a:rect r="r" b="b" t="t" l="l"/>
              <a:pathLst>
                <a:path h="1161674" w="1012163">
                  <a:moveTo>
                    <a:pt x="0" y="0"/>
                  </a:moveTo>
                  <a:lnTo>
                    <a:pt x="1012163" y="0"/>
                  </a:lnTo>
                  <a:lnTo>
                    <a:pt x="1012163" y="1161674"/>
                  </a:lnTo>
                  <a:lnTo>
                    <a:pt x="0" y="1161674"/>
                  </a:lnTo>
                  <a:close/>
                </a:path>
              </a:pathLst>
            </a:custGeom>
            <a:solidFill>
              <a:srgbClr val="FFFFFF"/>
            </a:solidFill>
          </p:spPr>
        </p:sp>
        <p:sp>
          <p:nvSpPr>
            <p:cNvPr name="TextBox 14" id="14"/>
            <p:cNvSpPr txBox="true"/>
            <p:nvPr/>
          </p:nvSpPr>
          <p:spPr>
            <a:xfrm>
              <a:off x="0" y="-9525"/>
              <a:ext cx="1012163" cy="1171199"/>
            </a:xfrm>
            <a:prstGeom prst="rect">
              <a:avLst/>
            </a:prstGeom>
          </p:spPr>
          <p:txBody>
            <a:bodyPr anchor="ctr" rtlCol="false" tIns="50800" lIns="50800" bIns="50800" rIns="50800"/>
            <a:lstStyle/>
            <a:p>
              <a:pPr algn="ctr">
                <a:lnSpc>
                  <a:spcPts val="3074"/>
                </a:lnSpc>
              </a:pPr>
            </a:p>
          </p:txBody>
        </p:sp>
      </p:grpSp>
      <p:sp>
        <p:nvSpPr>
          <p:cNvPr name="Freeform 15" id="15"/>
          <p:cNvSpPr/>
          <p:nvPr/>
        </p:nvSpPr>
        <p:spPr>
          <a:xfrm flipH="false" flipV="false" rot="0">
            <a:off x="13318075" y="1259616"/>
            <a:ext cx="3488581" cy="3576694"/>
          </a:xfrm>
          <a:custGeom>
            <a:avLst/>
            <a:gdLst/>
            <a:ahLst/>
            <a:cxnLst/>
            <a:rect r="r" b="b" t="t" l="l"/>
            <a:pathLst>
              <a:path h="3576694" w="3488581">
                <a:moveTo>
                  <a:pt x="0" y="0"/>
                </a:moveTo>
                <a:lnTo>
                  <a:pt x="3488581" y="0"/>
                </a:lnTo>
                <a:lnTo>
                  <a:pt x="3488581" y="3576695"/>
                </a:lnTo>
                <a:lnTo>
                  <a:pt x="0" y="3576695"/>
                </a:lnTo>
                <a:lnTo>
                  <a:pt x="0" y="0"/>
                </a:lnTo>
                <a:close/>
              </a:path>
            </a:pathLst>
          </a:custGeom>
          <a:blipFill>
            <a:blip r:embed="rId6"/>
            <a:stretch>
              <a:fillRect l="0" t="-2435" r="0" b="-2435"/>
            </a:stretch>
          </a:blipFill>
        </p:spPr>
      </p:sp>
      <p:sp>
        <p:nvSpPr>
          <p:cNvPr name="TextBox 16" id="16"/>
          <p:cNvSpPr txBox="true"/>
          <p:nvPr/>
        </p:nvSpPr>
        <p:spPr>
          <a:xfrm rot="0">
            <a:off x="945186" y="1250072"/>
            <a:ext cx="11004964" cy="1094741"/>
          </a:xfrm>
          <a:prstGeom prst="rect">
            <a:avLst/>
          </a:prstGeom>
        </p:spPr>
        <p:txBody>
          <a:bodyPr anchor="t" rtlCol="false" tIns="0" lIns="0" bIns="0" rIns="0">
            <a:spAutoFit/>
          </a:bodyPr>
          <a:lstStyle/>
          <a:p>
            <a:pPr algn="l">
              <a:lnSpc>
                <a:spcPts val="8959"/>
              </a:lnSpc>
              <a:spcBef>
                <a:spcPct val="0"/>
              </a:spcBef>
            </a:pPr>
            <a:r>
              <a:rPr lang="en-US" sz="6399">
                <a:solidFill>
                  <a:srgbClr val="004F59"/>
                </a:solidFill>
                <a:latin typeface="League Spartan"/>
                <a:ea typeface="League Spartan"/>
                <a:cs typeface="League Spartan"/>
                <a:sym typeface="League Spartan"/>
              </a:rPr>
              <a:t> HABIT VS. ADDICTION</a:t>
            </a:r>
          </a:p>
        </p:txBody>
      </p:sp>
      <p:sp>
        <p:nvSpPr>
          <p:cNvPr name="TextBox 17" id="17"/>
          <p:cNvSpPr txBox="true"/>
          <p:nvPr/>
        </p:nvSpPr>
        <p:spPr>
          <a:xfrm rot="0">
            <a:off x="1982150" y="4952149"/>
            <a:ext cx="9733882" cy="1562101"/>
          </a:xfrm>
          <a:prstGeom prst="rect">
            <a:avLst/>
          </a:prstGeom>
        </p:spPr>
        <p:txBody>
          <a:bodyPr anchor="t" rtlCol="false" tIns="0" lIns="0" bIns="0" rIns="0">
            <a:spAutoFit/>
          </a:bodyPr>
          <a:lstStyle/>
          <a:p>
            <a:pPr algn="l">
              <a:lnSpc>
                <a:spcPts val="6299"/>
              </a:lnSpc>
            </a:pPr>
            <a:r>
              <a:rPr lang="en-US" sz="4499" b="true">
                <a:solidFill>
                  <a:srgbClr val="FFFFFF"/>
                </a:solidFill>
                <a:latin typeface="Roboto Bold"/>
                <a:ea typeface="Roboto Bold"/>
                <a:cs typeface="Roboto Bold"/>
                <a:sym typeface="Roboto Bold"/>
              </a:rPr>
              <a:t>Habits can sometimes grow stronger and turn into an addiction.  </a:t>
            </a:r>
          </a:p>
        </p:txBody>
      </p:sp>
      <p:sp>
        <p:nvSpPr>
          <p:cNvPr name="TextBox 18" id="18"/>
          <p:cNvSpPr txBox="true"/>
          <p:nvPr/>
        </p:nvSpPr>
        <p:spPr>
          <a:xfrm rot="0">
            <a:off x="17259300" y="9229725"/>
            <a:ext cx="152400" cy="180975"/>
          </a:xfrm>
          <a:prstGeom prst="rect">
            <a:avLst/>
          </a:prstGeom>
        </p:spPr>
        <p:txBody>
          <a:bodyPr anchor="t" rtlCol="false" tIns="0" lIns="0" bIns="0" rIns="0" wrap="none">
            <a:spAutoFit/>
          </a:bodyPr>
          <a:lstStyle/>
          <a:p>
            <a:pPr algn="ctr">
              <a:lnSpc>
                <a:spcPts val="1679"/>
              </a:lnSpc>
              <a:spcBef>
                <a:spcPct val="0"/>
              </a:spcBef>
            </a:pPr>
            <a:r>
              <a:rPr lang="en-US" sz="1200">
                <a:solidFill>
                  <a:srgbClr val="000000"/>
                </a:solidFill>
                <a:latin typeface="Roboto"/>
                <a:ea typeface="Roboto"/>
                <a:cs typeface="Roboto"/>
                <a:sym typeface="Roboto"/>
              </a:rPr>
              <a:t>25</a:t>
            </a:r>
          </a:p>
        </p:txBody>
      </p:sp>
      <p:sp>
        <p:nvSpPr>
          <p:cNvPr name="TextBox 19" id="19"/>
          <p:cNvSpPr txBox="true"/>
          <p:nvPr/>
        </p:nvSpPr>
        <p:spPr>
          <a:xfrm rot="0">
            <a:off x="1480713" y="9371773"/>
            <a:ext cx="2360739" cy="207719"/>
          </a:xfrm>
          <a:prstGeom prst="rect">
            <a:avLst/>
          </a:prstGeom>
        </p:spPr>
        <p:txBody>
          <a:bodyPr anchor="t" rtlCol="false" tIns="0" lIns="0" bIns="0" rIns="0">
            <a:spAutoFit/>
          </a:bodyPr>
          <a:lstStyle/>
          <a:p>
            <a:pPr algn="l">
              <a:lnSpc>
                <a:spcPts val="1680"/>
              </a:lnSpc>
            </a:pPr>
            <a:r>
              <a:rPr lang="en-US" sz="1200">
                <a:solidFill>
                  <a:srgbClr val="004F59"/>
                </a:solidFill>
                <a:latin typeface="Roboto"/>
                <a:ea typeface="Roboto"/>
                <a:cs typeface="Roboto"/>
                <a:sym typeface="Roboto"/>
              </a:rPr>
              <a:t>©2024-2026 Walking Wise</a:t>
            </a:r>
          </a:p>
        </p:txBody>
      </p:sp>
    </p:spTree>
  </p:cSld>
  <p:clrMapOvr>
    <a:masterClrMapping/>
  </p:clrMapOvr>
</p:sld>
</file>

<file path=ppt/slides/slide26.xml><?xml version="1.0" encoding="utf-8"?>
<p:sld xmlns:p="http://schemas.openxmlformats.org/presentationml/2006/main" xmlns:a="http://schemas.openxmlformats.org/drawingml/2006/main">
  <p:cSld>
    <p:spTree>
      <p:nvGrpSpPr>
        <p:cNvPr id="1" name=""/>
        <p:cNvGrpSpPr/>
        <p:nvPr/>
      </p:nvGrpSpPr>
      <p:grpSpPr>
        <a:xfrm>
          <a:off x="0" y="0"/>
          <a:ext cx="0" cy="0"/>
          <a:chOff x="0" y="0"/>
          <a:chExt cx="0" cy="0"/>
        </a:xfrm>
      </p:grpSpPr>
      <p:grpSp>
        <p:nvGrpSpPr>
          <p:cNvPr name="Group 2" id="2"/>
          <p:cNvGrpSpPr/>
          <p:nvPr/>
        </p:nvGrpSpPr>
        <p:grpSpPr>
          <a:xfrm rot="0">
            <a:off x="435472" y="456889"/>
            <a:ext cx="17417056" cy="9457832"/>
            <a:chOff x="0" y="0"/>
            <a:chExt cx="5490351" cy="2981378"/>
          </a:xfrm>
        </p:grpSpPr>
        <p:sp>
          <p:nvSpPr>
            <p:cNvPr name="Freeform 3" id="3"/>
            <p:cNvSpPr/>
            <p:nvPr/>
          </p:nvSpPr>
          <p:spPr>
            <a:xfrm flipH="false" flipV="false" rot="0">
              <a:off x="0" y="0"/>
              <a:ext cx="5490351" cy="2981378"/>
            </a:xfrm>
            <a:custGeom>
              <a:avLst/>
              <a:gdLst/>
              <a:ahLst/>
              <a:cxnLst/>
              <a:rect r="r" b="b" t="t" l="l"/>
              <a:pathLst>
                <a:path h="2981378" w="5490351">
                  <a:moveTo>
                    <a:pt x="0" y="0"/>
                  </a:moveTo>
                  <a:lnTo>
                    <a:pt x="5490351" y="0"/>
                  </a:lnTo>
                  <a:lnTo>
                    <a:pt x="5490351" y="2981378"/>
                  </a:lnTo>
                  <a:lnTo>
                    <a:pt x="0" y="2981378"/>
                  </a:lnTo>
                  <a:close/>
                </a:path>
              </a:pathLst>
            </a:custGeom>
            <a:solidFill>
              <a:srgbClr val="68D2DF"/>
            </a:solidFill>
          </p:spPr>
        </p:sp>
      </p:grpSp>
      <p:sp>
        <p:nvSpPr>
          <p:cNvPr name="TextBox 4" id="4"/>
          <p:cNvSpPr txBox="true"/>
          <p:nvPr/>
        </p:nvSpPr>
        <p:spPr>
          <a:xfrm rot="0">
            <a:off x="17259300" y="9229725"/>
            <a:ext cx="152400" cy="180975"/>
          </a:xfrm>
          <a:prstGeom prst="rect">
            <a:avLst/>
          </a:prstGeom>
        </p:spPr>
        <p:txBody>
          <a:bodyPr anchor="t" rtlCol="false" tIns="0" lIns="0" bIns="0" rIns="0" wrap="none">
            <a:spAutoFit/>
          </a:bodyPr>
          <a:lstStyle/>
          <a:p>
            <a:pPr algn="ctr">
              <a:lnSpc>
                <a:spcPts val="1679"/>
              </a:lnSpc>
              <a:spcBef>
                <a:spcPct val="0"/>
              </a:spcBef>
            </a:pPr>
            <a:r>
              <a:rPr lang="en-US" sz="1200">
                <a:solidFill>
                  <a:srgbClr val="000000"/>
                </a:solidFill>
                <a:latin typeface="Roboto"/>
                <a:ea typeface="Roboto"/>
                <a:cs typeface="Roboto"/>
                <a:sym typeface="Roboto"/>
              </a:rPr>
              <a:t>26</a:t>
            </a:r>
          </a:p>
        </p:txBody>
      </p:sp>
      <p:sp>
        <p:nvSpPr>
          <p:cNvPr name="TextBox 5" id="5"/>
          <p:cNvSpPr txBox="true"/>
          <p:nvPr/>
        </p:nvSpPr>
        <p:spPr>
          <a:xfrm rot="0">
            <a:off x="1131441" y="1109322"/>
            <a:ext cx="10532895" cy="1094741"/>
          </a:xfrm>
          <a:prstGeom prst="rect">
            <a:avLst/>
          </a:prstGeom>
        </p:spPr>
        <p:txBody>
          <a:bodyPr anchor="t" rtlCol="false" tIns="0" lIns="0" bIns="0" rIns="0">
            <a:spAutoFit/>
          </a:bodyPr>
          <a:lstStyle/>
          <a:p>
            <a:pPr algn="l">
              <a:lnSpc>
                <a:spcPts val="8959"/>
              </a:lnSpc>
              <a:spcBef>
                <a:spcPct val="0"/>
              </a:spcBef>
            </a:pPr>
            <a:r>
              <a:rPr lang="en-US" sz="6399">
                <a:solidFill>
                  <a:srgbClr val="004F59"/>
                </a:solidFill>
                <a:latin typeface="League Spartan"/>
                <a:ea typeface="League Spartan"/>
                <a:cs typeface="League Spartan"/>
                <a:sym typeface="League Spartan"/>
              </a:rPr>
              <a:t>REWARD CIRCUIT</a:t>
            </a:r>
          </a:p>
        </p:txBody>
      </p:sp>
      <p:sp>
        <p:nvSpPr>
          <p:cNvPr name="TextBox 6" id="6"/>
          <p:cNvSpPr txBox="true"/>
          <p:nvPr/>
        </p:nvSpPr>
        <p:spPr>
          <a:xfrm rot="0">
            <a:off x="1480713" y="9371773"/>
            <a:ext cx="2360739" cy="207719"/>
          </a:xfrm>
          <a:prstGeom prst="rect">
            <a:avLst/>
          </a:prstGeom>
        </p:spPr>
        <p:txBody>
          <a:bodyPr anchor="t" rtlCol="false" tIns="0" lIns="0" bIns="0" rIns="0">
            <a:spAutoFit/>
          </a:bodyPr>
          <a:lstStyle/>
          <a:p>
            <a:pPr algn="l">
              <a:lnSpc>
                <a:spcPts val="1680"/>
              </a:lnSpc>
            </a:pPr>
            <a:r>
              <a:rPr lang="en-US" sz="1200">
                <a:solidFill>
                  <a:srgbClr val="004F59"/>
                </a:solidFill>
                <a:latin typeface="Roboto"/>
                <a:ea typeface="Roboto"/>
                <a:cs typeface="Roboto"/>
                <a:sym typeface="Roboto"/>
              </a:rPr>
              <a:t>©2024-2026 Walking Wise</a:t>
            </a:r>
          </a:p>
        </p:txBody>
      </p:sp>
      <p:sp>
        <p:nvSpPr>
          <p:cNvPr name="TextBox 7" id="7"/>
          <p:cNvSpPr txBox="true"/>
          <p:nvPr/>
        </p:nvSpPr>
        <p:spPr>
          <a:xfrm rot="0">
            <a:off x="2372194" y="5147705"/>
            <a:ext cx="13863955" cy="778510"/>
          </a:xfrm>
          <a:prstGeom prst="rect">
            <a:avLst/>
          </a:prstGeom>
        </p:spPr>
        <p:txBody>
          <a:bodyPr anchor="t" rtlCol="false" tIns="0" lIns="0" bIns="0" rIns="0">
            <a:spAutoFit/>
          </a:bodyPr>
          <a:lstStyle/>
          <a:p>
            <a:pPr algn="l">
              <a:lnSpc>
                <a:spcPts val="6440"/>
              </a:lnSpc>
              <a:spcBef>
                <a:spcPct val="0"/>
              </a:spcBef>
            </a:pPr>
            <a:r>
              <a:rPr lang="en-US" sz="4600">
                <a:solidFill>
                  <a:srgbClr val="9D1BE3"/>
                </a:solidFill>
                <a:latin typeface="League Spartan"/>
                <a:ea typeface="League Spartan"/>
                <a:cs typeface="League Spartan"/>
                <a:sym typeface="League Spartan"/>
              </a:rPr>
              <a:t>REPEAT OFTEN</a:t>
            </a:r>
            <a:r>
              <a:rPr lang="en-US" b="true" sz="4600">
                <a:solidFill>
                  <a:srgbClr val="9D1BE3"/>
                </a:solidFill>
                <a:latin typeface="League Spartan"/>
                <a:ea typeface="League Spartan"/>
                <a:cs typeface="League Spartan"/>
                <a:sym typeface="League Spartan"/>
              </a:rPr>
              <a:t>→ HABIT</a:t>
            </a:r>
          </a:p>
        </p:txBody>
      </p:sp>
      <p:sp>
        <p:nvSpPr>
          <p:cNvPr name="TextBox 8" id="8"/>
          <p:cNvSpPr txBox="true"/>
          <p:nvPr/>
        </p:nvSpPr>
        <p:spPr>
          <a:xfrm rot="0">
            <a:off x="2372194" y="6294018"/>
            <a:ext cx="12179246" cy="778510"/>
          </a:xfrm>
          <a:prstGeom prst="rect">
            <a:avLst/>
          </a:prstGeom>
        </p:spPr>
        <p:txBody>
          <a:bodyPr anchor="t" rtlCol="false" tIns="0" lIns="0" bIns="0" rIns="0">
            <a:spAutoFit/>
          </a:bodyPr>
          <a:lstStyle/>
          <a:p>
            <a:pPr algn="l">
              <a:lnSpc>
                <a:spcPts val="6440"/>
              </a:lnSpc>
              <a:spcBef>
                <a:spcPct val="0"/>
              </a:spcBef>
            </a:pPr>
            <a:r>
              <a:rPr lang="en-US" sz="4600">
                <a:solidFill>
                  <a:srgbClr val="9D1BE3"/>
                </a:solidFill>
                <a:latin typeface="League Spartan"/>
                <a:ea typeface="League Spartan"/>
                <a:cs typeface="League Spartan"/>
                <a:sym typeface="League Spartan"/>
              </a:rPr>
              <a:t>SOME HABITS</a:t>
            </a:r>
            <a:r>
              <a:rPr lang="en-US" b="true" sz="4600">
                <a:solidFill>
                  <a:srgbClr val="9D1BE3"/>
                </a:solidFill>
                <a:latin typeface="League Spartan"/>
                <a:ea typeface="League Spartan"/>
                <a:cs typeface="League Spartan"/>
                <a:sym typeface="League Spartan"/>
              </a:rPr>
              <a:t>→ POSSIBLE ADDICTION</a:t>
            </a:r>
          </a:p>
        </p:txBody>
      </p:sp>
      <p:grpSp>
        <p:nvGrpSpPr>
          <p:cNvPr name="Group 9" id="9"/>
          <p:cNvGrpSpPr/>
          <p:nvPr/>
        </p:nvGrpSpPr>
        <p:grpSpPr>
          <a:xfrm rot="0">
            <a:off x="1471188" y="3681703"/>
            <a:ext cx="11625110" cy="1007538"/>
            <a:chOff x="0" y="0"/>
            <a:chExt cx="3061757" cy="265360"/>
          </a:xfrm>
        </p:grpSpPr>
        <p:sp>
          <p:nvSpPr>
            <p:cNvPr name="Freeform 10" id="10"/>
            <p:cNvSpPr/>
            <p:nvPr/>
          </p:nvSpPr>
          <p:spPr>
            <a:xfrm flipH="false" flipV="false" rot="0">
              <a:off x="0" y="0"/>
              <a:ext cx="3061757" cy="265360"/>
            </a:xfrm>
            <a:custGeom>
              <a:avLst/>
              <a:gdLst/>
              <a:ahLst/>
              <a:cxnLst/>
              <a:rect r="r" b="b" t="t" l="l"/>
              <a:pathLst>
                <a:path h="265360" w="3061757">
                  <a:moveTo>
                    <a:pt x="0" y="0"/>
                  </a:moveTo>
                  <a:lnTo>
                    <a:pt x="3061757" y="0"/>
                  </a:lnTo>
                  <a:lnTo>
                    <a:pt x="3061757" y="265360"/>
                  </a:lnTo>
                  <a:lnTo>
                    <a:pt x="0" y="265360"/>
                  </a:lnTo>
                  <a:close/>
                </a:path>
              </a:pathLst>
            </a:custGeom>
            <a:solidFill>
              <a:srgbClr val="303030"/>
            </a:solidFill>
          </p:spPr>
        </p:sp>
        <p:sp>
          <p:nvSpPr>
            <p:cNvPr name="TextBox 11" id="11"/>
            <p:cNvSpPr txBox="true"/>
            <p:nvPr/>
          </p:nvSpPr>
          <p:spPr>
            <a:xfrm>
              <a:off x="0" y="-76200"/>
              <a:ext cx="3061757" cy="341560"/>
            </a:xfrm>
            <a:prstGeom prst="rect">
              <a:avLst/>
            </a:prstGeom>
          </p:spPr>
          <p:txBody>
            <a:bodyPr anchor="ctr" rtlCol="false" tIns="50800" lIns="50800" bIns="50800" rIns="50800"/>
            <a:lstStyle/>
            <a:p>
              <a:pPr algn="ctr">
                <a:lnSpc>
                  <a:spcPts val="3074"/>
                </a:lnSpc>
              </a:pPr>
            </a:p>
          </p:txBody>
        </p:sp>
      </p:grpSp>
      <p:sp>
        <p:nvSpPr>
          <p:cNvPr name="TextBox 12" id="12"/>
          <p:cNvSpPr txBox="true"/>
          <p:nvPr/>
        </p:nvSpPr>
        <p:spPr>
          <a:xfrm rot="0">
            <a:off x="1808747" y="3752047"/>
            <a:ext cx="13287416" cy="771526"/>
          </a:xfrm>
          <a:prstGeom prst="rect">
            <a:avLst/>
          </a:prstGeom>
        </p:spPr>
        <p:txBody>
          <a:bodyPr anchor="t" rtlCol="false" tIns="0" lIns="0" bIns="0" rIns="0">
            <a:spAutoFit/>
          </a:bodyPr>
          <a:lstStyle/>
          <a:p>
            <a:pPr algn="l">
              <a:lnSpc>
                <a:spcPts val="6299"/>
              </a:lnSpc>
            </a:pPr>
            <a:r>
              <a:rPr lang="en-US" sz="4499" b="true">
                <a:solidFill>
                  <a:srgbClr val="FFFFFF"/>
                </a:solidFill>
                <a:latin typeface="Roboto Bold"/>
                <a:ea typeface="Roboto Bold"/>
                <a:cs typeface="Roboto Bold"/>
                <a:sym typeface="Roboto Bold"/>
              </a:rPr>
              <a:t>Repeated Exposure Can Change the Brain </a:t>
            </a:r>
          </a:p>
        </p:txBody>
      </p:sp>
    </p:spTree>
  </p:cSld>
  <p:clrMapOvr>
    <a:masterClrMapping/>
  </p:clrMapOvr>
</p:sld>
</file>

<file path=ppt/slides/slide27.xml><?xml version="1.0" encoding="utf-8"?>
<p:sld xmlns:p="http://schemas.openxmlformats.org/presentationml/2006/main" xmlns:a="http://schemas.openxmlformats.org/drawingml/2006/main">
  <p:cSld>
    <p:spTree>
      <p:nvGrpSpPr>
        <p:cNvPr id="1" name=""/>
        <p:cNvGrpSpPr/>
        <p:nvPr/>
      </p:nvGrpSpPr>
      <p:grpSpPr>
        <a:xfrm>
          <a:off x="0" y="0"/>
          <a:ext cx="0" cy="0"/>
          <a:chOff x="0" y="0"/>
          <a:chExt cx="0" cy="0"/>
        </a:xfrm>
      </p:grpSpPr>
      <p:sp>
        <p:nvSpPr>
          <p:cNvPr name="TextBox 2" id="2"/>
          <p:cNvSpPr txBox="true"/>
          <p:nvPr/>
        </p:nvSpPr>
        <p:spPr>
          <a:xfrm rot="0">
            <a:off x="1028700" y="885919"/>
            <a:ext cx="14546262" cy="547370"/>
          </a:xfrm>
          <a:prstGeom prst="rect">
            <a:avLst/>
          </a:prstGeom>
        </p:spPr>
        <p:txBody>
          <a:bodyPr anchor="t" rtlCol="false" tIns="0" lIns="0" bIns="0" rIns="0">
            <a:spAutoFit/>
          </a:bodyPr>
          <a:lstStyle/>
          <a:p>
            <a:pPr algn="l">
              <a:lnSpc>
                <a:spcPts val="4480"/>
              </a:lnSpc>
            </a:pPr>
            <a:r>
              <a:rPr lang="en-US" sz="3200">
                <a:solidFill>
                  <a:srgbClr val="FFFFFF"/>
                </a:solidFill>
                <a:latin typeface="Poppins Medium 2"/>
                <a:ea typeface="Poppins Medium 2"/>
                <a:cs typeface="Poppins Medium 2"/>
                <a:sym typeface="Poppins Medium 2"/>
              </a:rPr>
              <a:t>LESSON PLANS</a:t>
            </a:r>
          </a:p>
        </p:txBody>
      </p:sp>
      <p:sp>
        <p:nvSpPr>
          <p:cNvPr name="TextBox 3" id="3"/>
          <p:cNvSpPr txBox="true"/>
          <p:nvPr/>
        </p:nvSpPr>
        <p:spPr>
          <a:xfrm rot="0">
            <a:off x="17370093" y="9524968"/>
            <a:ext cx="464110" cy="347448"/>
          </a:xfrm>
          <a:prstGeom prst="rect">
            <a:avLst/>
          </a:prstGeom>
        </p:spPr>
        <p:txBody>
          <a:bodyPr anchor="t" rtlCol="false" tIns="0" lIns="0" bIns="0" rIns="0">
            <a:spAutoFit/>
          </a:bodyPr>
          <a:lstStyle/>
          <a:p>
            <a:pPr algn="ctr">
              <a:lnSpc>
                <a:spcPts val="2899"/>
              </a:lnSpc>
            </a:pPr>
            <a:r>
              <a:rPr lang="en-US" sz="2070">
                <a:solidFill>
                  <a:srgbClr val="004F59"/>
                </a:solidFill>
                <a:latin typeface="Bebas Neue"/>
                <a:ea typeface="Bebas Neue"/>
                <a:cs typeface="Bebas Neue"/>
                <a:sym typeface="Bebas Neue"/>
              </a:rPr>
              <a:t>3</a:t>
            </a:r>
          </a:p>
        </p:txBody>
      </p:sp>
      <p:grpSp>
        <p:nvGrpSpPr>
          <p:cNvPr name="Group 4" id="4"/>
          <p:cNvGrpSpPr/>
          <p:nvPr/>
        </p:nvGrpSpPr>
        <p:grpSpPr>
          <a:xfrm rot="0">
            <a:off x="407622" y="447364"/>
            <a:ext cx="17417056" cy="9457832"/>
            <a:chOff x="0" y="0"/>
            <a:chExt cx="5490351" cy="2981378"/>
          </a:xfrm>
        </p:grpSpPr>
        <p:sp>
          <p:nvSpPr>
            <p:cNvPr name="Freeform 5" id="5"/>
            <p:cNvSpPr/>
            <p:nvPr/>
          </p:nvSpPr>
          <p:spPr>
            <a:xfrm flipH="false" flipV="false" rot="0">
              <a:off x="0" y="0"/>
              <a:ext cx="5490351" cy="2981378"/>
            </a:xfrm>
            <a:custGeom>
              <a:avLst/>
              <a:gdLst/>
              <a:ahLst/>
              <a:cxnLst/>
              <a:rect r="r" b="b" t="t" l="l"/>
              <a:pathLst>
                <a:path h="2981378" w="5490351">
                  <a:moveTo>
                    <a:pt x="0" y="0"/>
                  </a:moveTo>
                  <a:lnTo>
                    <a:pt x="5490351" y="0"/>
                  </a:lnTo>
                  <a:lnTo>
                    <a:pt x="5490351" y="2981378"/>
                  </a:lnTo>
                  <a:lnTo>
                    <a:pt x="0" y="2981378"/>
                  </a:lnTo>
                  <a:close/>
                </a:path>
              </a:pathLst>
            </a:custGeom>
            <a:solidFill>
              <a:srgbClr val="68D2DF"/>
            </a:solidFill>
          </p:spPr>
        </p:sp>
      </p:grpSp>
      <p:grpSp>
        <p:nvGrpSpPr>
          <p:cNvPr name="Group 6" id="6"/>
          <p:cNvGrpSpPr/>
          <p:nvPr/>
        </p:nvGrpSpPr>
        <p:grpSpPr>
          <a:xfrm rot="0">
            <a:off x="2503833" y="2785619"/>
            <a:ext cx="13230639" cy="6173857"/>
            <a:chOff x="0" y="0"/>
            <a:chExt cx="3484613" cy="1626036"/>
          </a:xfrm>
        </p:grpSpPr>
        <p:sp>
          <p:nvSpPr>
            <p:cNvPr name="Freeform 7" id="7"/>
            <p:cNvSpPr/>
            <p:nvPr/>
          </p:nvSpPr>
          <p:spPr>
            <a:xfrm flipH="false" flipV="false" rot="0">
              <a:off x="0" y="0"/>
              <a:ext cx="3484613" cy="1626036"/>
            </a:xfrm>
            <a:custGeom>
              <a:avLst/>
              <a:gdLst/>
              <a:ahLst/>
              <a:cxnLst/>
              <a:rect r="r" b="b" t="t" l="l"/>
              <a:pathLst>
                <a:path h="1626036" w="3484613">
                  <a:moveTo>
                    <a:pt x="0" y="0"/>
                  </a:moveTo>
                  <a:lnTo>
                    <a:pt x="3484613" y="0"/>
                  </a:lnTo>
                  <a:lnTo>
                    <a:pt x="3484613" y="1626036"/>
                  </a:lnTo>
                  <a:lnTo>
                    <a:pt x="0" y="1626036"/>
                  </a:lnTo>
                  <a:close/>
                </a:path>
              </a:pathLst>
            </a:custGeom>
            <a:solidFill>
              <a:srgbClr val="FFFFFF"/>
            </a:solidFill>
          </p:spPr>
        </p:sp>
        <p:sp>
          <p:nvSpPr>
            <p:cNvPr name="TextBox 8" id="8"/>
            <p:cNvSpPr txBox="true"/>
            <p:nvPr/>
          </p:nvSpPr>
          <p:spPr>
            <a:xfrm>
              <a:off x="0" y="-38100"/>
              <a:ext cx="3484613" cy="1664136"/>
            </a:xfrm>
            <a:prstGeom prst="rect">
              <a:avLst/>
            </a:prstGeom>
          </p:spPr>
          <p:txBody>
            <a:bodyPr anchor="ctr" rtlCol="false" tIns="50800" lIns="50800" bIns="50800" rIns="50800"/>
            <a:lstStyle/>
            <a:p>
              <a:pPr algn="ctr">
                <a:lnSpc>
                  <a:spcPts val="2899"/>
                </a:lnSpc>
              </a:pPr>
            </a:p>
          </p:txBody>
        </p:sp>
      </p:grpSp>
      <p:graphicFrame>
        <p:nvGraphicFramePr>
          <p:cNvPr name="Table 9" id="9"/>
          <p:cNvGraphicFramePr>
            <a:graphicFrameLocks noGrp="true"/>
          </p:cNvGraphicFramePr>
          <p:nvPr/>
        </p:nvGraphicFramePr>
        <p:xfrm>
          <a:off x="2503833" y="2785619"/>
          <a:ext cx="13230639" cy="6173857"/>
        </p:xfrm>
        <a:graphic>
          <a:graphicData uri="http://schemas.openxmlformats.org/drawingml/2006/table">
            <a:tbl>
              <a:tblPr/>
              <a:tblGrid>
                <a:gridCol w="6615320"/>
                <a:gridCol w="6615320"/>
              </a:tblGrid>
              <a:tr h="1028976">
                <a:tc>
                  <a:txBody>
                    <a:bodyPr anchor="t" rtlCol="false"/>
                    <a:lstStyle/>
                    <a:p>
                      <a:pPr algn="ctr">
                        <a:lnSpc>
                          <a:spcPts val="4900"/>
                        </a:lnSpc>
                        <a:defRPr/>
                      </a:pPr>
                      <a:r>
                        <a:rPr lang="en-US" sz="3500" b="true">
                          <a:solidFill>
                            <a:srgbClr val="000000"/>
                          </a:solidFill>
                          <a:latin typeface="Roboto Bold"/>
                          <a:ea typeface="Roboto Bold"/>
                          <a:cs typeface="Roboto Bold"/>
                          <a:sym typeface="Roboto Bold"/>
                        </a:rPr>
                        <a:t>Activity</a:t>
                      </a:r>
                      <a:endParaRPr lang="en-US" sz="1100"/>
                    </a:p>
                  </a:txBody>
                  <a:tcPr marL="76200" marR="76200" marT="76200" marB="76200" anchor="ctr">
                    <a:lnL cmpd="sng" algn="ctr" cap="flat" w="9525">
                      <a:solidFill>
                        <a:srgbClr val="303030"/>
                      </a:solidFill>
                      <a:prstDash val="solid"/>
                      <a:round/>
                      <a:headEnd type="none" w="med" len="med"/>
                      <a:tailEnd type="none" w="med" len="med"/>
                    </a:lnL>
                    <a:lnR cmpd="sng" algn="ctr" cap="flat" w="9525">
                      <a:solidFill>
                        <a:srgbClr val="303030"/>
                      </a:solidFill>
                      <a:prstDash val="solid"/>
                      <a:round/>
                      <a:headEnd type="none" w="med" len="med"/>
                      <a:tailEnd type="none" w="med" len="med"/>
                    </a:lnR>
                    <a:lnT cmpd="sng" algn="ctr" cap="flat" w="9525">
                      <a:solidFill>
                        <a:srgbClr val="303030"/>
                      </a:solidFill>
                      <a:prstDash val="solid"/>
                      <a:round/>
                      <a:headEnd type="none" w="med" len="med"/>
                      <a:tailEnd type="none" w="med" len="med"/>
                    </a:lnT>
                    <a:lnB cmpd="sng" algn="ctr" cap="flat" w="9525">
                      <a:solidFill>
                        <a:srgbClr val="303030"/>
                      </a:solidFill>
                      <a:prstDash val="solid"/>
                      <a:round/>
                      <a:headEnd type="none" w="med" len="med"/>
                      <a:tailEnd type="none" w="med" len="med"/>
                    </a:lnB>
                  </a:tcPr>
                </a:tc>
                <a:tc>
                  <a:txBody>
                    <a:bodyPr anchor="t" rtlCol="false"/>
                    <a:lstStyle/>
                    <a:p>
                      <a:pPr algn="ctr">
                        <a:lnSpc>
                          <a:spcPts val="3640"/>
                        </a:lnSpc>
                        <a:defRPr/>
                      </a:pPr>
                      <a:r>
                        <a:rPr lang="en-US" sz="2600" b="true">
                          <a:solidFill>
                            <a:srgbClr val="000000"/>
                          </a:solidFill>
                          <a:latin typeface="Roboto Bold"/>
                          <a:ea typeface="Roboto Bold"/>
                          <a:cs typeface="Roboto Bold"/>
                          <a:sym typeface="Roboto Bold"/>
                        </a:rPr>
                        <a:t>What Can Happen With Too Much:</a:t>
                      </a:r>
                      <a:endParaRPr lang="en-US" sz="1100"/>
                    </a:p>
                  </a:txBody>
                  <a:tcPr marL="76200" marR="76200" marT="76200" marB="76200" anchor="ctr">
                    <a:lnL cmpd="sng" algn="ctr" cap="flat" w="9525">
                      <a:solidFill>
                        <a:srgbClr val="303030"/>
                      </a:solidFill>
                      <a:prstDash val="solid"/>
                      <a:round/>
                      <a:headEnd type="none" w="med" len="med"/>
                      <a:tailEnd type="none" w="med" len="med"/>
                    </a:lnL>
                    <a:lnR cmpd="sng" algn="ctr" cap="flat" w="9525">
                      <a:solidFill>
                        <a:srgbClr val="303030"/>
                      </a:solidFill>
                      <a:prstDash val="solid"/>
                      <a:round/>
                      <a:headEnd type="none" w="med" len="med"/>
                      <a:tailEnd type="none" w="med" len="med"/>
                    </a:lnR>
                    <a:lnT cmpd="sng" algn="ctr" cap="flat" w="9525">
                      <a:solidFill>
                        <a:srgbClr val="303030"/>
                      </a:solidFill>
                      <a:prstDash val="solid"/>
                      <a:round/>
                      <a:headEnd type="none" w="med" len="med"/>
                      <a:tailEnd type="none" w="med" len="med"/>
                    </a:lnT>
                    <a:lnB cmpd="sng" algn="ctr" cap="flat" w="9525">
                      <a:solidFill>
                        <a:srgbClr val="303030"/>
                      </a:solidFill>
                      <a:prstDash val="solid"/>
                      <a:round/>
                      <a:headEnd type="none" w="med" len="med"/>
                      <a:tailEnd type="none" w="med" len="med"/>
                    </a:lnB>
                  </a:tcPr>
                </a:tc>
              </a:tr>
              <a:tr h="1028976">
                <a:tc>
                  <a:txBody>
                    <a:bodyPr anchor="t" rtlCol="false"/>
                    <a:lstStyle/>
                    <a:p>
                      <a:pPr algn="l">
                        <a:lnSpc>
                          <a:spcPts val="4900"/>
                        </a:lnSpc>
                        <a:defRPr/>
                      </a:pPr>
                      <a:r>
                        <a:rPr lang="en-US" sz="3500">
                          <a:solidFill>
                            <a:srgbClr val="000000"/>
                          </a:solidFill>
                          <a:latin typeface="Arimo"/>
                          <a:ea typeface="Arimo"/>
                          <a:cs typeface="Arimo"/>
                          <a:sym typeface="Arimo"/>
                        </a:rPr>
                        <a:t>🍬 Eating Candy</a:t>
                      </a:r>
                      <a:endParaRPr lang="en-US" sz="1100"/>
                    </a:p>
                  </a:txBody>
                  <a:tcPr marL="76200" marR="76200" marT="76200" marB="76200" anchor="ctr">
                    <a:lnL cmpd="sng" algn="ctr" cap="flat" w="9525">
                      <a:solidFill>
                        <a:srgbClr val="303030"/>
                      </a:solidFill>
                      <a:prstDash val="solid"/>
                      <a:round/>
                      <a:headEnd type="none" w="med" len="med"/>
                      <a:tailEnd type="none" w="med" len="med"/>
                    </a:lnL>
                    <a:lnR cmpd="sng" algn="ctr" cap="flat" w="9525">
                      <a:solidFill>
                        <a:srgbClr val="303030"/>
                      </a:solidFill>
                      <a:prstDash val="solid"/>
                      <a:round/>
                      <a:headEnd type="none" w="med" len="med"/>
                      <a:tailEnd type="none" w="med" len="med"/>
                    </a:lnR>
                    <a:lnT cmpd="sng" algn="ctr" cap="flat" w="9525">
                      <a:solidFill>
                        <a:srgbClr val="303030"/>
                      </a:solidFill>
                      <a:prstDash val="solid"/>
                      <a:round/>
                      <a:headEnd type="none" w="med" len="med"/>
                      <a:tailEnd type="none" w="med" len="med"/>
                    </a:lnT>
                    <a:lnB cmpd="sng" algn="ctr" cap="flat" w="9525">
                      <a:solidFill>
                        <a:srgbClr val="303030"/>
                      </a:solidFill>
                      <a:prstDash val="solid"/>
                      <a:round/>
                      <a:headEnd type="none" w="med" len="med"/>
                      <a:tailEnd type="none" w="med" len="med"/>
                    </a:lnB>
                  </a:tcPr>
                </a:tc>
                <a:tc>
                  <a:txBody>
                    <a:bodyPr anchor="t" rtlCol="false"/>
                    <a:lstStyle/>
                    <a:p>
                      <a:pPr algn="l">
                        <a:lnSpc>
                          <a:spcPts val="2800"/>
                        </a:lnSpc>
                        <a:defRPr/>
                      </a:pPr>
                      <a:r>
                        <a:rPr lang="en-US" sz="2000">
                          <a:solidFill>
                            <a:srgbClr val="000000"/>
                          </a:solidFill>
                          <a:latin typeface="Arimo"/>
                          <a:ea typeface="Arimo"/>
                          <a:cs typeface="Arimo"/>
                          <a:sym typeface="Arimo"/>
                        </a:rPr>
                        <a:t>Too much sugar can cause energy crashes and unhealthy habits.</a:t>
                      </a:r>
                      <a:endParaRPr lang="en-US" sz="1100"/>
                    </a:p>
                  </a:txBody>
                  <a:tcPr marL="76200" marR="76200" marT="76200" marB="76200" anchor="ctr">
                    <a:lnL cmpd="sng" algn="ctr" cap="flat" w="9525">
                      <a:solidFill>
                        <a:srgbClr val="303030"/>
                      </a:solidFill>
                      <a:prstDash val="solid"/>
                      <a:round/>
                      <a:headEnd type="none" w="med" len="med"/>
                      <a:tailEnd type="none" w="med" len="med"/>
                    </a:lnL>
                    <a:lnR cmpd="sng" algn="ctr" cap="flat" w="9525">
                      <a:solidFill>
                        <a:srgbClr val="303030"/>
                      </a:solidFill>
                      <a:prstDash val="solid"/>
                      <a:round/>
                      <a:headEnd type="none" w="med" len="med"/>
                      <a:tailEnd type="none" w="med" len="med"/>
                    </a:lnR>
                    <a:lnT cmpd="sng" algn="ctr" cap="flat" w="9525">
                      <a:solidFill>
                        <a:srgbClr val="303030"/>
                      </a:solidFill>
                      <a:prstDash val="solid"/>
                      <a:round/>
                      <a:headEnd type="none" w="med" len="med"/>
                      <a:tailEnd type="none" w="med" len="med"/>
                    </a:lnT>
                    <a:lnB cmpd="sng" algn="ctr" cap="flat" w="9525">
                      <a:solidFill>
                        <a:srgbClr val="303030"/>
                      </a:solidFill>
                      <a:prstDash val="solid"/>
                      <a:round/>
                      <a:headEnd type="none" w="med" len="med"/>
                      <a:tailEnd type="none" w="med" len="med"/>
                    </a:lnB>
                  </a:tcPr>
                </a:tc>
              </a:tr>
              <a:tr h="1028976">
                <a:tc>
                  <a:txBody>
                    <a:bodyPr anchor="t" rtlCol="false"/>
                    <a:lstStyle/>
                    <a:p>
                      <a:pPr algn="l">
                        <a:lnSpc>
                          <a:spcPts val="4900"/>
                        </a:lnSpc>
                        <a:defRPr/>
                      </a:pPr>
                      <a:r>
                        <a:rPr lang="en-US" sz="3500">
                          <a:solidFill>
                            <a:srgbClr val="000000"/>
                          </a:solidFill>
                          <a:latin typeface="Arimo"/>
                          <a:ea typeface="Arimo"/>
                          <a:cs typeface="Arimo"/>
                          <a:sym typeface="Arimo"/>
                        </a:rPr>
                        <a:t>🎮 Playing Video Games</a:t>
                      </a:r>
                      <a:endParaRPr lang="en-US" sz="1100"/>
                    </a:p>
                  </a:txBody>
                  <a:tcPr marL="76200" marR="76200" marT="76200" marB="76200" anchor="ctr">
                    <a:lnL cmpd="sng" algn="ctr" cap="flat" w="9525">
                      <a:solidFill>
                        <a:srgbClr val="303030"/>
                      </a:solidFill>
                      <a:prstDash val="solid"/>
                      <a:round/>
                      <a:headEnd type="none" w="med" len="med"/>
                      <a:tailEnd type="none" w="med" len="med"/>
                    </a:lnL>
                    <a:lnR cmpd="sng" algn="ctr" cap="flat" w="9525">
                      <a:solidFill>
                        <a:srgbClr val="303030"/>
                      </a:solidFill>
                      <a:prstDash val="solid"/>
                      <a:round/>
                      <a:headEnd type="none" w="med" len="med"/>
                      <a:tailEnd type="none" w="med" len="med"/>
                    </a:lnR>
                    <a:lnT cmpd="sng" algn="ctr" cap="flat" w="9525">
                      <a:solidFill>
                        <a:srgbClr val="303030"/>
                      </a:solidFill>
                      <a:prstDash val="solid"/>
                      <a:round/>
                      <a:headEnd type="none" w="med" len="med"/>
                      <a:tailEnd type="none" w="med" len="med"/>
                    </a:lnT>
                    <a:lnB cmpd="sng" algn="ctr" cap="flat" w="9525">
                      <a:solidFill>
                        <a:srgbClr val="303030"/>
                      </a:solidFill>
                      <a:prstDash val="solid"/>
                      <a:round/>
                      <a:headEnd type="none" w="med" len="med"/>
                      <a:tailEnd type="none" w="med" len="med"/>
                    </a:lnB>
                  </a:tcPr>
                </a:tc>
                <a:tc>
                  <a:txBody>
                    <a:bodyPr anchor="t" rtlCol="false"/>
                    <a:lstStyle/>
                    <a:p>
                      <a:pPr algn="l">
                        <a:lnSpc>
                          <a:spcPts val="2800"/>
                        </a:lnSpc>
                        <a:defRPr/>
                      </a:pPr>
                      <a:r>
                        <a:rPr lang="en-US" sz="2000">
                          <a:solidFill>
                            <a:srgbClr val="000000"/>
                          </a:solidFill>
                          <a:latin typeface="Arimo"/>
                          <a:ea typeface="Arimo"/>
                          <a:cs typeface="Arimo"/>
                          <a:sym typeface="Arimo"/>
                        </a:rPr>
                        <a:t>Long hours can make it hard to stop and reduce time for sleep, school, and activities.</a:t>
                      </a:r>
                      <a:endParaRPr lang="en-US" sz="1100"/>
                    </a:p>
                  </a:txBody>
                  <a:tcPr marL="76200" marR="76200" marT="76200" marB="76200" anchor="ctr">
                    <a:lnL cmpd="sng" algn="ctr" cap="flat" w="9525">
                      <a:solidFill>
                        <a:srgbClr val="303030"/>
                      </a:solidFill>
                      <a:prstDash val="solid"/>
                      <a:round/>
                      <a:headEnd type="none" w="med" len="med"/>
                      <a:tailEnd type="none" w="med" len="med"/>
                    </a:lnL>
                    <a:lnR cmpd="sng" algn="ctr" cap="flat" w="9525">
                      <a:solidFill>
                        <a:srgbClr val="303030"/>
                      </a:solidFill>
                      <a:prstDash val="solid"/>
                      <a:round/>
                      <a:headEnd type="none" w="med" len="med"/>
                      <a:tailEnd type="none" w="med" len="med"/>
                    </a:lnR>
                    <a:lnT cmpd="sng" algn="ctr" cap="flat" w="9525">
                      <a:solidFill>
                        <a:srgbClr val="303030"/>
                      </a:solidFill>
                      <a:prstDash val="solid"/>
                      <a:round/>
                      <a:headEnd type="none" w="med" len="med"/>
                      <a:tailEnd type="none" w="med" len="med"/>
                    </a:lnT>
                    <a:lnB cmpd="sng" algn="ctr" cap="flat" w="9525">
                      <a:solidFill>
                        <a:srgbClr val="303030"/>
                      </a:solidFill>
                      <a:prstDash val="solid"/>
                      <a:round/>
                      <a:headEnd type="none" w="med" len="med"/>
                      <a:tailEnd type="none" w="med" len="med"/>
                    </a:lnB>
                  </a:tcPr>
                </a:tc>
              </a:tr>
              <a:tr h="1028976">
                <a:tc>
                  <a:txBody>
                    <a:bodyPr anchor="t" rtlCol="false"/>
                    <a:lstStyle/>
                    <a:p>
                      <a:pPr algn="l">
                        <a:lnSpc>
                          <a:spcPts val="4900"/>
                        </a:lnSpc>
                        <a:defRPr/>
                      </a:pPr>
                      <a:r>
                        <a:rPr lang="en-US" sz="3500">
                          <a:solidFill>
                            <a:srgbClr val="000000"/>
                          </a:solidFill>
                          <a:latin typeface="Roboto"/>
                          <a:ea typeface="Roboto"/>
                          <a:cs typeface="Roboto"/>
                          <a:sym typeface="Roboto"/>
                        </a:rPr>
                        <a:t>📱 Social Media</a:t>
                      </a:r>
                      <a:endParaRPr lang="en-US" sz="1100"/>
                    </a:p>
                  </a:txBody>
                  <a:tcPr marL="76200" marR="76200" marT="76200" marB="76200" anchor="ctr">
                    <a:lnL cmpd="sng" algn="ctr" cap="flat" w="9525">
                      <a:solidFill>
                        <a:srgbClr val="303030"/>
                      </a:solidFill>
                      <a:prstDash val="solid"/>
                      <a:round/>
                      <a:headEnd type="none" w="med" len="med"/>
                      <a:tailEnd type="none" w="med" len="med"/>
                    </a:lnL>
                    <a:lnR cmpd="sng" algn="ctr" cap="flat" w="9525">
                      <a:solidFill>
                        <a:srgbClr val="303030"/>
                      </a:solidFill>
                      <a:prstDash val="solid"/>
                      <a:round/>
                      <a:headEnd type="none" w="med" len="med"/>
                      <a:tailEnd type="none" w="med" len="med"/>
                    </a:lnR>
                    <a:lnT cmpd="sng" algn="ctr" cap="flat" w="9525">
                      <a:solidFill>
                        <a:srgbClr val="303030"/>
                      </a:solidFill>
                      <a:prstDash val="solid"/>
                      <a:round/>
                      <a:headEnd type="none" w="med" len="med"/>
                      <a:tailEnd type="none" w="med" len="med"/>
                    </a:lnT>
                    <a:lnB cmpd="sng" algn="ctr" cap="flat" w="9525">
                      <a:solidFill>
                        <a:srgbClr val="303030"/>
                      </a:solidFill>
                      <a:prstDash val="solid"/>
                      <a:round/>
                      <a:headEnd type="none" w="med" len="med"/>
                      <a:tailEnd type="none" w="med" len="med"/>
                    </a:lnB>
                  </a:tcPr>
                </a:tc>
                <a:tc>
                  <a:txBody>
                    <a:bodyPr anchor="t" rtlCol="false"/>
                    <a:lstStyle/>
                    <a:p>
                      <a:pPr algn="l">
                        <a:lnSpc>
                          <a:spcPts val="2800"/>
                        </a:lnSpc>
                        <a:defRPr/>
                      </a:pPr>
                      <a:r>
                        <a:rPr lang="en-US" sz="2000">
                          <a:solidFill>
                            <a:srgbClr val="000000"/>
                          </a:solidFill>
                          <a:latin typeface="Arimo"/>
                          <a:ea typeface="Arimo"/>
                          <a:cs typeface="Arimo"/>
                          <a:sym typeface="Arimo"/>
                        </a:rPr>
                        <a:t>Constant scrolling can lead to distraction, comparison, and less real-life connection.</a:t>
                      </a:r>
                      <a:endParaRPr lang="en-US" sz="1100"/>
                    </a:p>
                  </a:txBody>
                  <a:tcPr marL="76200" marR="76200" marT="76200" marB="76200" anchor="ctr">
                    <a:lnL cmpd="sng" algn="ctr" cap="flat" w="9525">
                      <a:solidFill>
                        <a:srgbClr val="303030"/>
                      </a:solidFill>
                      <a:prstDash val="solid"/>
                      <a:round/>
                      <a:headEnd type="none" w="med" len="med"/>
                      <a:tailEnd type="none" w="med" len="med"/>
                    </a:lnL>
                    <a:lnR cmpd="sng" algn="ctr" cap="flat" w="9525">
                      <a:solidFill>
                        <a:srgbClr val="303030"/>
                      </a:solidFill>
                      <a:prstDash val="solid"/>
                      <a:round/>
                      <a:headEnd type="none" w="med" len="med"/>
                      <a:tailEnd type="none" w="med" len="med"/>
                    </a:lnR>
                    <a:lnT cmpd="sng" algn="ctr" cap="flat" w="9525">
                      <a:solidFill>
                        <a:srgbClr val="303030"/>
                      </a:solidFill>
                      <a:prstDash val="solid"/>
                      <a:round/>
                      <a:headEnd type="none" w="med" len="med"/>
                      <a:tailEnd type="none" w="med" len="med"/>
                    </a:lnT>
                    <a:lnB cmpd="sng" algn="ctr" cap="flat" w="9525">
                      <a:solidFill>
                        <a:srgbClr val="303030"/>
                      </a:solidFill>
                      <a:prstDash val="solid"/>
                      <a:round/>
                      <a:headEnd type="none" w="med" len="med"/>
                      <a:tailEnd type="none" w="med" len="med"/>
                    </a:lnB>
                  </a:tcPr>
                </a:tc>
              </a:tr>
              <a:tr h="1028976">
                <a:tc>
                  <a:txBody>
                    <a:bodyPr anchor="t" rtlCol="false"/>
                    <a:lstStyle/>
                    <a:p>
                      <a:pPr algn="l">
                        <a:lnSpc>
                          <a:spcPts val="4900"/>
                        </a:lnSpc>
                        <a:defRPr/>
                      </a:pPr>
                      <a:r>
                        <a:rPr lang="en-US" sz="3500">
                          <a:solidFill>
                            <a:srgbClr val="000000"/>
                          </a:solidFill>
                          <a:latin typeface="Arimo"/>
                          <a:ea typeface="Arimo"/>
                          <a:cs typeface="Arimo"/>
                          <a:sym typeface="Arimo"/>
                        </a:rPr>
                        <a:t>🍺 Drugs or Alcohol</a:t>
                      </a:r>
                      <a:endParaRPr lang="en-US" sz="1100"/>
                    </a:p>
                  </a:txBody>
                  <a:tcPr marL="76200" marR="76200" marT="76200" marB="76200" anchor="ctr">
                    <a:lnL cmpd="sng" algn="ctr" cap="flat" w="9525">
                      <a:solidFill>
                        <a:srgbClr val="303030"/>
                      </a:solidFill>
                      <a:prstDash val="solid"/>
                      <a:round/>
                      <a:headEnd type="none" w="med" len="med"/>
                      <a:tailEnd type="none" w="med" len="med"/>
                    </a:lnL>
                    <a:lnR cmpd="sng" algn="ctr" cap="flat" w="9525">
                      <a:solidFill>
                        <a:srgbClr val="303030"/>
                      </a:solidFill>
                      <a:prstDash val="solid"/>
                      <a:round/>
                      <a:headEnd type="none" w="med" len="med"/>
                      <a:tailEnd type="none" w="med" len="med"/>
                    </a:lnR>
                    <a:lnT cmpd="sng" algn="ctr" cap="flat" w="9525">
                      <a:solidFill>
                        <a:srgbClr val="303030"/>
                      </a:solidFill>
                      <a:prstDash val="solid"/>
                      <a:round/>
                      <a:headEnd type="none" w="med" len="med"/>
                      <a:tailEnd type="none" w="med" len="med"/>
                    </a:lnT>
                    <a:lnB cmpd="sng" algn="ctr" cap="flat" w="9525">
                      <a:solidFill>
                        <a:srgbClr val="303030"/>
                      </a:solidFill>
                      <a:prstDash val="solid"/>
                      <a:round/>
                      <a:headEnd type="none" w="med" len="med"/>
                      <a:tailEnd type="none" w="med" len="med"/>
                    </a:lnB>
                  </a:tcPr>
                </a:tc>
                <a:tc>
                  <a:txBody>
                    <a:bodyPr anchor="t" rtlCol="false"/>
                    <a:lstStyle/>
                    <a:p>
                      <a:pPr algn="l">
                        <a:lnSpc>
                          <a:spcPts val="2800"/>
                        </a:lnSpc>
                        <a:defRPr/>
                      </a:pPr>
                      <a:r>
                        <a:rPr lang="en-US" sz="2000">
                          <a:solidFill>
                            <a:srgbClr val="000000"/>
                          </a:solidFill>
                          <a:latin typeface="Arimo"/>
                          <a:ea typeface="Arimo"/>
                          <a:cs typeface="Arimo"/>
                          <a:sym typeface="Arimo"/>
                        </a:rPr>
                        <a:t>These substances strongly affect the brain and can lead to serious health problems.</a:t>
                      </a:r>
                      <a:endParaRPr lang="en-US" sz="1100"/>
                    </a:p>
                  </a:txBody>
                  <a:tcPr marL="76200" marR="76200" marT="76200" marB="76200" anchor="ctr">
                    <a:lnL cmpd="sng" algn="ctr" cap="flat" w="9525">
                      <a:solidFill>
                        <a:srgbClr val="303030"/>
                      </a:solidFill>
                      <a:prstDash val="solid"/>
                      <a:round/>
                      <a:headEnd type="none" w="med" len="med"/>
                      <a:tailEnd type="none" w="med" len="med"/>
                    </a:lnL>
                    <a:lnR cmpd="sng" algn="ctr" cap="flat" w="9525">
                      <a:solidFill>
                        <a:srgbClr val="303030"/>
                      </a:solidFill>
                      <a:prstDash val="solid"/>
                      <a:round/>
                      <a:headEnd type="none" w="med" len="med"/>
                      <a:tailEnd type="none" w="med" len="med"/>
                    </a:lnR>
                    <a:lnT cmpd="sng" algn="ctr" cap="flat" w="9525">
                      <a:solidFill>
                        <a:srgbClr val="303030"/>
                      </a:solidFill>
                      <a:prstDash val="solid"/>
                      <a:round/>
                      <a:headEnd type="none" w="med" len="med"/>
                      <a:tailEnd type="none" w="med" len="med"/>
                    </a:lnT>
                    <a:lnB cmpd="sng" algn="ctr" cap="flat" w="9525">
                      <a:solidFill>
                        <a:srgbClr val="303030"/>
                      </a:solidFill>
                      <a:prstDash val="solid"/>
                      <a:round/>
                      <a:headEnd type="none" w="med" len="med"/>
                      <a:tailEnd type="none" w="med" len="med"/>
                    </a:lnB>
                  </a:tcPr>
                </a:tc>
              </a:tr>
              <a:tr h="1028976">
                <a:tc>
                  <a:txBody>
                    <a:bodyPr anchor="t" rtlCol="false"/>
                    <a:lstStyle/>
                    <a:p>
                      <a:pPr algn="l">
                        <a:lnSpc>
                          <a:spcPts val="4900"/>
                        </a:lnSpc>
                        <a:defRPr/>
                      </a:pPr>
                      <a:r>
                        <a:rPr lang="en-US" sz="3500">
                          <a:solidFill>
                            <a:srgbClr val="000000"/>
                          </a:solidFill>
                          <a:latin typeface="Arimo"/>
                          <a:ea typeface="Arimo"/>
                          <a:cs typeface="Arimo"/>
                          <a:sym typeface="Arimo"/>
                        </a:rPr>
                        <a:t>🖥 Pornographic Images</a:t>
                      </a:r>
                      <a:endParaRPr lang="en-US" sz="1100"/>
                    </a:p>
                  </a:txBody>
                  <a:tcPr marL="76200" marR="76200" marT="76200" marB="76200" anchor="ctr">
                    <a:lnL cmpd="sng" algn="ctr" cap="flat" w="9525">
                      <a:solidFill>
                        <a:srgbClr val="303030"/>
                      </a:solidFill>
                      <a:prstDash val="solid"/>
                      <a:round/>
                      <a:headEnd type="none" w="med" len="med"/>
                      <a:tailEnd type="none" w="med" len="med"/>
                    </a:lnL>
                    <a:lnR cmpd="sng" algn="ctr" cap="flat" w="9525">
                      <a:solidFill>
                        <a:srgbClr val="303030"/>
                      </a:solidFill>
                      <a:prstDash val="solid"/>
                      <a:round/>
                      <a:headEnd type="none" w="med" len="med"/>
                      <a:tailEnd type="none" w="med" len="med"/>
                    </a:lnR>
                    <a:lnT cmpd="sng" algn="ctr" cap="flat" w="9525">
                      <a:solidFill>
                        <a:srgbClr val="303030"/>
                      </a:solidFill>
                      <a:prstDash val="solid"/>
                      <a:round/>
                      <a:headEnd type="none" w="med" len="med"/>
                      <a:tailEnd type="none" w="med" len="med"/>
                    </a:lnT>
                    <a:lnB cmpd="sng" algn="ctr" cap="flat" w="9525">
                      <a:solidFill>
                        <a:srgbClr val="303030"/>
                      </a:solidFill>
                      <a:prstDash val="solid"/>
                      <a:round/>
                      <a:headEnd type="none" w="med" len="med"/>
                      <a:tailEnd type="none" w="med" len="med"/>
                    </a:lnB>
                  </a:tcPr>
                </a:tc>
                <a:tc>
                  <a:txBody>
                    <a:bodyPr anchor="t" rtlCol="false"/>
                    <a:lstStyle/>
                    <a:p>
                      <a:pPr algn="l">
                        <a:lnSpc>
                          <a:spcPts val="2800"/>
                        </a:lnSpc>
                        <a:defRPr/>
                      </a:pPr>
                      <a:r>
                        <a:rPr lang="en-US" sz="2000">
                          <a:solidFill>
                            <a:srgbClr val="000000"/>
                          </a:solidFill>
                          <a:latin typeface="Arimo"/>
                          <a:ea typeface="Arimo"/>
                          <a:cs typeface="Arimo"/>
                          <a:sym typeface="Arimo"/>
                        </a:rPr>
                        <a:t>Repeated viewing can overstimulate the brain and negatively affect how people think about relationships.</a:t>
                      </a:r>
                      <a:endParaRPr lang="en-US" sz="1100"/>
                    </a:p>
                  </a:txBody>
                  <a:tcPr marL="76200" marR="76200" marT="76200" marB="76200" anchor="ctr">
                    <a:lnL cmpd="sng" algn="ctr" cap="flat" w="9525">
                      <a:solidFill>
                        <a:srgbClr val="303030"/>
                      </a:solidFill>
                      <a:prstDash val="solid"/>
                      <a:round/>
                      <a:headEnd type="none" w="med" len="med"/>
                      <a:tailEnd type="none" w="med" len="med"/>
                    </a:lnL>
                    <a:lnR cmpd="sng" algn="ctr" cap="flat" w="9525">
                      <a:solidFill>
                        <a:srgbClr val="303030"/>
                      </a:solidFill>
                      <a:prstDash val="solid"/>
                      <a:round/>
                      <a:headEnd type="none" w="med" len="med"/>
                      <a:tailEnd type="none" w="med" len="med"/>
                    </a:lnR>
                    <a:lnT cmpd="sng" algn="ctr" cap="flat" w="9525">
                      <a:solidFill>
                        <a:srgbClr val="303030"/>
                      </a:solidFill>
                      <a:prstDash val="solid"/>
                      <a:round/>
                      <a:headEnd type="none" w="med" len="med"/>
                      <a:tailEnd type="none" w="med" len="med"/>
                    </a:lnT>
                    <a:lnB cmpd="sng" algn="ctr" cap="flat" w="9525">
                      <a:solidFill>
                        <a:srgbClr val="303030"/>
                      </a:solidFill>
                      <a:prstDash val="solid"/>
                      <a:round/>
                      <a:headEnd type="none" w="med" len="med"/>
                      <a:tailEnd type="none" w="med" len="med"/>
                    </a:lnB>
                  </a:tcPr>
                </a:tc>
              </a:tr>
            </a:tbl>
          </a:graphicData>
        </a:graphic>
      </p:graphicFrame>
      <p:sp>
        <p:nvSpPr>
          <p:cNvPr name="TextBox 10" id="10"/>
          <p:cNvSpPr txBox="true"/>
          <p:nvPr/>
        </p:nvSpPr>
        <p:spPr>
          <a:xfrm rot="0">
            <a:off x="17259300" y="9229725"/>
            <a:ext cx="152400" cy="180975"/>
          </a:xfrm>
          <a:prstGeom prst="rect">
            <a:avLst/>
          </a:prstGeom>
        </p:spPr>
        <p:txBody>
          <a:bodyPr anchor="t" rtlCol="false" tIns="0" lIns="0" bIns="0" rIns="0" wrap="none">
            <a:spAutoFit/>
          </a:bodyPr>
          <a:lstStyle/>
          <a:p>
            <a:pPr algn="ctr">
              <a:lnSpc>
                <a:spcPts val="1679"/>
              </a:lnSpc>
              <a:spcBef>
                <a:spcPct val="0"/>
              </a:spcBef>
            </a:pPr>
            <a:r>
              <a:rPr lang="en-US" sz="1200">
                <a:solidFill>
                  <a:srgbClr val="000000"/>
                </a:solidFill>
                <a:latin typeface="Roboto"/>
                <a:ea typeface="Roboto"/>
                <a:cs typeface="Roboto"/>
                <a:sym typeface="Roboto"/>
              </a:rPr>
              <a:t>27</a:t>
            </a:r>
          </a:p>
        </p:txBody>
      </p:sp>
      <p:sp>
        <p:nvSpPr>
          <p:cNvPr name="TextBox 11" id="11"/>
          <p:cNvSpPr txBox="true"/>
          <p:nvPr/>
        </p:nvSpPr>
        <p:spPr>
          <a:xfrm rot="0">
            <a:off x="1480713" y="9371773"/>
            <a:ext cx="2360739" cy="207719"/>
          </a:xfrm>
          <a:prstGeom prst="rect">
            <a:avLst/>
          </a:prstGeom>
        </p:spPr>
        <p:txBody>
          <a:bodyPr anchor="t" rtlCol="false" tIns="0" lIns="0" bIns="0" rIns="0">
            <a:spAutoFit/>
          </a:bodyPr>
          <a:lstStyle/>
          <a:p>
            <a:pPr algn="l">
              <a:lnSpc>
                <a:spcPts val="1680"/>
              </a:lnSpc>
            </a:pPr>
            <a:r>
              <a:rPr lang="en-US" sz="1200">
                <a:solidFill>
                  <a:srgbClr val="004F59"/>
                </a:solidFill>
                <a:latin typeface="Roboto"/>
                <a:ea typeface="Roboto"/>
                <a:cs typeface="Roboto"/>
                <a:sym typeface="Roboto"/>
              </a:rPr>
              <a:t>©2024-2026 Walking Wise</a:t>
            </a:r>
          </a:p>
        </p:txBody>
      </p:sp>
      <p:sp>
        <p:nvSpPr>
          <p:cNvPr name="TextBox 12" id="12"/>
          <p:cNvSpPr txBox="true"/>
          <p:nvPr/>
        </p:nvSpPr>
        <p:spPr>
          <a:xfrm rot="0">
            <a:off x="945186" y="1250072"/>
            <a:ext cx="11004964" cy="1094741"/>
          </a:xfrm>
          <a:prstGeom prst="rect">
            <a:avLst/>
          </a:prstGeom>
        </p:spPr>
        <p:txBody>
          <a:bodyPr anchor="t" rtlCol="false" tIns="0" lIns="0" bIns="0" rIns="0">
            <a:spAutoFit/>
          </a:bodyPr>
          <a:lstStyle/>
          <a:p>
            <a:pPr algn="l">
              <a:lnSpc>
                <a:spcPts val="8959"/>
              </a:lnSpc>
              <a:spcBef>
                <a:spcPct val="0"/>
              </a:spcBef>
            </a:pPr>
            <a:r>
              <a:rPr lang="en-US" sz="6399">
                <a:solidFill>
                  <a:srgbClr val="004F59"/>
                </a:solidFill>
                <a:latin typeface="League Spartan"/>
                <a:ea typeface="League Spartan"/>
                <a:cs typeface="League Spartan"/>
                <a:sym typeface="League Spartan"/>
              </a:rPr>
              <a:t>OVEREXPOSURE</a:t>
            </a:r>
          </a:p>
        </p:txBody>
      </p:sp>
    </p:spTree>
  </p:cSld>
  <p:clrMapOvr>
    <a:masterClrMapping/>
  </p:clrMapOvr>
</p:sld>
</file>

<file path=ppt/slides/slide28.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TextBox 2" id="2"/>
          <p:cNvSpPr txBox="true"/>
          <p:nvPr/>
        </p:nvSpPr>
        <p:spPr>
          <a:xfrm rot="0">
            <a:off x="1028700" y="885919"/>
            <a:ext cx="14546262" cy="547370"/>
          </a:xfrm>
          <a:prstGeom prst="rect">
            <a:avLst/>
          </a:prstGeom>
        </p:spPr>
        <p:txBody>
          <a:bodyPr anchor="t" rtlCol="false" tIns="0" lIns="0" bIns="0" rIns="0">
            <a:spAutoFit/>
          </a:bodyPr>
          <a:lstStyle/>
          <a:p>
            <a:pPr algn="l">
              <a:lnSpc>
                <a:spcPts val="4480"/>
              </a:lnSpc>
            </a:pPr>
            <a:r>
              <a:rPr lang="en-US" sz="3200">
                <a:solidFill>
                  <a:srgbClr val="FFFFFF"/>
                </a:solidFill>
                <a:latin typeface="Poppins Medium 2"/>
                <a:ea typeface="Poppins Medium 2"/>
                <a:cs typeface="Poppins Medium 2"/>
                <a:sym typeface="Poppins Medium 2"/>
              </a:rPr>
              <a:t>LESSON PLANS</a:t>
            </a:r>
          </a:p>
        </p:txBody>
      </p:sp>
      <p:sp>
        <p:nvSpPr>
          <p:cNvPr name="TextBox 3" id="3"/>
          <p:cNvSpPr txBox="true"/>
          <p:nvPr/>
        </p:nvSpPr>
        <p:spPr>
          <a:xfrm rot="0">
            <a:off x="17370093" y="9524968"/>
            <a:ext cx="464110" cy="347448"/>
          </a:xfrm>
          <a:prstGeom prst="rect">
            <a:avLst/>
          </a:prstGeom>
        </p:spPr>
        <p:txBody>
          <a:bodyPr anchor="t" rtlCol="false" tIns="0" lIns="0" bIns="0" rIns="0">
            <a:spAutoFit/>
          </a:bodyPr>
          <a:lstStyle/>
          <a:p>
            <a:pPr algn="ctr">
              <a:lnSpc>
                <a:spcPts val="2899"/>
              </a:lnSpc>
            </a:pPr>
            <a:r>
              <a:rPr lang="en-US" sz="2070">
                <a:solidFill>
                  <a:srgbClr val="004F59"/>
                </a:solidFill>
                <a:latin typeface="Bebas Neue"/>
                <a:ea typeface="Bebas Neue"/>
                <a:cs typeface="Bebas Neue"/>
                <a:sym typeface="Bebas Neue"/>
              </a:rPr>
              <a:t>3</a:t>
            </a:r>
          </a:p>
        </p:txBody>
      </p:sp>
      <p:grpSp>
        <p:nvGrpSpPr>
          <p:cNvPr name="Group 4" id="4"/>
          <p:cNvGrpSpPr/>
          <p:nvPr/>
        </p:nvGrpSpPr>
        <p:grpSpPr>
          <a:xfrm rot="0">
            <a:off x="435472" y="447364"/>
            <a:ext cx="17417056" cy="9457832"/>
            <a:chOff x="0" y="0"/>
            <a:chExt cx="5490351" cy="2981378"/>
          </a:xfrm>
        </p:grpSpPr>
        <p:sp>
          <p:nvSpPr>
            <p:cNvPr name="Freeform 5" id="5"/>
            <p:cNvSpPr/>
            <p:nvPr/>
          </p:nvSpPr>
          <p:spPr>
            <a:xfrm flipH="false" flipV="false" rot="0">
              <a:off x="0" y="0"/>
              <a:ext cx="5490351" cy="2981378"/>
            </a:xfrm>
            <a:custGeom>
              <a:avLst/>
              <a:gdLst/>
              <a:ahLst/>
              <a:cxnLst/>
              <a:rect r="r" b="b" t="t" l="l"/>
              <a:pathLst>
                <a:path h="2981378" w="5490351">
                  <a:moveTo>
                    <a:pt x="0" y="0"/>
                  </a:moveTo>
                  <a:lnTo>
                    <a:pt x="5490351" y="0"/>
                  </a:lnTo>
                  <a:lnTo>
                    <a:pt x="5490351" y="2981378"/>
                  </a:lnTo>
                  <a:lnTo>
                    <a:pt x="0" y="2981378"/>
                  </a:lnTo>
                  <a:close/>
                </a:path>
              </a:pathLst>
            </a:custGeom>
            <a:solidFill>
              <a:srgbClr val="68D2DF"/>
            </a:solidFill>
          </p:spPr>
        </p:sp>
      </p:grpSp>
      <p:grpSp>
        <p:nvGrpSpPr>
          <p:cNvPr name="Group 6" id="6"/>
          <p:cNvGrpSpPr/>
          <p:nvPr/>
        </p:nvGrpSpPr>
        <p:grpSpPr>
          <a:xfrm rot="0">
            <a:off x="1741145" y="4981557"/>
            <a:ext cx="11720257" cy="1907931"/>
            <a:chOff x="0" y="0"/>
            <a:chExt cx="3086817" cy="502500"/>
          </a:xfrm>
        </p:grpSpPr>
        <p:sp>
          <p:nvSpPr>
            <p:cNvPr name="Freeform 7" id="7"/>
            <p:cNvSpPr/>
            <p:nvPr/>
          </p:nvSpPr>
          <p:spPr>
            <a:xfrm flipH="false" flipV="false" rot="0">
              <a:off x="0" y="0"/>
              <a:ext cx="3086817" cy="502500"/>
            </a:xfrm>
            <a:custGeom>
              <a:avLst/>
              <a:gdLst/>
              <a:ahLst/>
              <a:cxnLst/>
              <a:rect r="r" b="b" t="t" l="l"/>
              <a:pathLst>
                <a:path h="502500" w="3086817">
                  <a:moveTo>
                    <a:pt x="0" y="0"/>
                  </a:moveTo>
                  <a:lnTo>
                    <a:pt x="3086817" y="0"/>
                  </a:lnTo>
                  <a:lnTo>
                    <a:pt x="3086817" y="502500"/>
                  </a:lnTo>
                  <a:lnTo>
                    <a:pt x="0" y="502500"/>
                  </a:lnTo>
                  <a:close/>
                </a:path>
              </a:pathLst>
            </a:custGeom>
            <a:solidFill>
              <a:srgbClr val="303030"/>
            </a:solidFill>
          </p:spPr>
        </p:sp>
        <p:sp>
          <p:nvSpPr>
            <p:cNvPr name="TextBox 8" id="8"/>
            <p:cNvSpPr txBox="true"/>
            <p:nvPr/>
          </p:nvSpPr>
          <p:spPr>
            <a:xfrm>
              <a:off x="0" y="-76200"/>
              <a:ext cx="3086817" cy="578700"/>
            </a:xfrm>
            <a:prstGeom prst="rect">
              <a:avLst/>
            </a:prstGeom>
          </p:spPr>
          <p:txBody>
            <a:bodyPr anchor="ctr" rtlCol="false" tIns="50800" lIns="50800" bIns="50800" rIns="50800"/>
            <a:lstStyle/>
            <a:p>
              <a:pPr algn="ctr">
                <a:lnSpc>
                  <a:spcPts val="3074"/>
                </a:lnSpc>
              </a:pPr>
            </a:p>
          </p:txBody>
        </p:sp>
      </p:grpSp>
      <p:sp>
        <p:nvSpPr>
          <p:cNvPr name="Freeform 9" id="9"/>
          <p:cNvSpPr/>
          <p:nvPr/>
        </p:nvSpPr>
        <p:spPr>
          <a:xfrm flipH="false" flipV="false" rot="0">
            <a:off x="13161349" y="6331924"/>
            <a:ext cx="3955076" cy="3955076"/>
          </a:xfrm>
          <a:custGeom>
            <a:avLst/>
            <a:gdLst/>
            <a:ahLst/>
            <a:cxnLst/>
            <a:rect r="r" b="b" t="t" l="l"/>
            <a:pathLst>
              <a:path h="3955076" w="3955076">
                <a:moveTo>
                  <a:pt x="0" y="0"/>
                </a:moveTo>
                <a:lnTo>
                  <a:pt x="3955076" y="0"/>
                </a:lnTo>
                <a:lnTo>
                  <a:pt x="3955076" y="3955076"/>
                </a:lnTo>
                <a:lnTo>
                  <a:pt x="0" y="3955076"/>
                </a:lnTo>
                <a:lnTo>
                  <a:pt x="0" y="0"/>
                </a:lnTo>
                <a:close/>
              </a:path>
            </a:pathLst>
          </a:custGeom>
          <a:blipFill>
            <a:blip r:embed="rId3">
              <a:alphaModFix amt="71000"/>
            </a:blip>
            <a:stretch>
              <a:fillRect l="0" t="0" r="0" b="0"/>
            </a:stretch>
          </a:blipFill>
        </p:spPr>
      </p:sp>
      <p:sp>
        <p:nvSpPr>
          <p:cNvPr name="Freeform 10" id="10"/>
          <p:cNvSpPr/>
          <p:nvPr/>
        </p:nvSpPr>
        <p:spPr>
          <a:xfrm flipH="false" flipV="false" rot="0">
            <a:off x="15322317" y="8440079"/>
            <a:ext cx="1331398" cy="1331398"/>
          </a:xfrm>
          <a:custGeom>
            <a:avLst/>
            <a:gdLst/>
            <a:ahLst/>
            <a:cxnLst/>
            <a:rect r="r" b="b" t="t" l="l"/>
            <a:pathLst>
              <a:path h="1331398" w="1331398">
                <a:moveTo>
                  <a:pt x="0" y="0"/>
                </a:moveTo>
                <a:lnTo>
                  <a:pt x="1331398" y="0"/>
                </a:lnTo>
                <a:lnTo>
                  <a:pt x="1331398" y="1331398"/>
                </a:lnTo>
                <a:lnTo>
                  <a:pt x="0" y="1331398"/>
                </a:lnTo>
                <a:lnTo>
                  <a:pt x="0" y="0"/>
                </a:lnTo>
                <a:close/>
              </a:path>
            </a:pathLst>
          </a:custGeom>
          <a:blipFill>
            <a:blip r:embed="rId4"/>
            <a:stretch>
              <a:fillRect l="0" t="0" r="0" b="0"/>
            </a:stretch>
          </a:blipFill>
        </p:spPr>
      </p:sp>
      <p:sp>
        <p:nvSpPr>
          <p:cNvPr name="Freeform 11" id="11"/>
          <p:cNvSpPr/>
          <p:nvPr/>
        </p:nvSpPr>
        <p:spPr>
          <a:xfrm flipH="false" flipV="false" rot="0">
            <a:off x="14343269" y="7061714"/>
            <a:ext cx="2463386" cy="2463386"/>
          </a:xfrm>
          <a:custGeom>
            <a:avLst/>
            <a:gdLst/>
            <a:ahLst/>
            <a:cxnLst/>
            <a:rect r="r" b="b" t="t" l="l"/>
            <a:pathLst>
              <a:path h="2463386" w="2463386">
                <a:moveTo>
                  <a:pt x="0" y="0"/>
                </a:moveTo>
                <a:lnTo>
                  <a:pt x="2463387" y="0"/>
                </a:lnTo>
                <a:lnTo>
                  <a:pt x="2463387" y="2463386"/>
                </a:lnTo>
                <a:lnTo>
                  <a:pt x="0" y="2463386"/>
                </a:lnTo>
                <a:lnTo>
                  <a:pt x="0" y="0"/>
                </a:lnTo>
                <a:close/>
              </a:path>
            </a:pathLst>
          </a:custGeom>
          <a:blipFill>
            <a:blip r:embed="rId5"/>
            <a:stretch>
              <a:fillRect l="0" t="0" r="0" b="0"/>
            </a:stretch>
          </a:blipFill>
        </p:spPr>
      </p:sp>
      <p:grpSp>
        <p:nvGrpSpPr>
          <p:cNvPr name="Group 12" id="12"/>
          <p:cNvGrpSpPr/>
          <p:nvPr/>
        </p:nvGrpSpPr>
        <p:grpSpPr>
          <a:xfrm rot="0">
            <a:off x="13622564" y="952594"/>
            <a:ext cx="3393553" cy="3700575"/>
            <a:chOff x="0" y="0"/>
            <a:chExt cx="1086684" cy="1184999"/>
          </a:xfrm>
        </p:grpSpPr>
        <p:sp>
          <p:nvSpPr>
            <p:cNvPr name="Freeform 13" id="13"/>
            <p:cNvSpPr/>
            <p:nvPr/>
          </p:nvSpPr>
          <p:spPr>
            <a:xfrm flipH="false" flipV="false" rot="0">
              <a:off x="0" y="0"/>
              <a:ext cx="1086684" cy="1184999"/>
            </a:xfrm>
            <a:custGeom>
              <a:avLst/>
              <a:gdLst/>
              <a:ahLst/>
              <a:cxnLst/>
              <a:rect r="r" b="b" t="t" l="l"/>
              <a:pathLst>
                <a:path h="1184999" w="1086684">
                  <a:moveTo>
                    <a:pt x="0" y="0"/>
                  </a:moveTo>
                  <a:lnTo>
                    <a:pt x="1086684" y="0"/>
                  </a:lnTo>
                  <a:lnTo>
                    <a:pt x="1086684" y="1184999"/>
                  </a:lnTo>
                  <a:lnTo>
                    <a:pt x="0" y="1184999"/>
                  </a:lnTo>
                  <a:close/>
                </a:path>
              </a:pathLst>
            </a:custGeom>
            <a:solidFill>
              <a:srgbClr val="FFFFFF"/>
            </a:solidFill>
          </p:spPr>
        </p:sp>
        <p:sp>
          <p:nvSpPr>
            <p:cNvPr name="TextBox 14" id="14"/>
            <p:cNvSpPr txBox="true"/>
            <p:nvPr/>
          </p:nvSpPr>
          <p:spPr>
            <a:xfrm>
              <a:off x="0" y="-9525"/>
              <a:ext cx="1086684" cy="1194524"/>
            </a:xfrm>
            <a:prstGeom prst="rect">
              <a:avLst/>
            </a:prstGeom>
          </p:spPr>
          <p:txBody>
            <a:bodyPr anchor="ctr" rtlCol="false" tIns="50800" lIns="50800" bIns="50800" rIns="50800"/>
            <a:lstStyle/>
            <a:p>
              <a:pPr algn="ctr">
                <a:lnSpc>
                  <a:spcPts val="3074"/>
                </a:lnSpc>
              </a:pPr>
            </a:p>
          </p:txBody>
        </p:sp>
      </p:grpSp>
      <p:sp>
        <p:nvSpPr>
          <p:cNvPr name="Freeform 15" id="15"/>
          <p:cNvSpPr/>
          <p:nvPr/>
        </p:nvSpPr>
        <p:spPr>
          <a:xfrm flipH="false" flipV="false" rot="0">
            <a:off x="13791729" y="1084427"/>
            <a:ext cx="3067779" cy="3389066"/>
          </a:xfrm>
          <a:custGeom>
            <a:avLst/>
            <a:gdLst/>
            <a:ahLst/>
            <a:cxnLst/>
            <a:rect r="r" b="b" t="t" l="l"/>
            <a:pathLst>
              <a:path h="3389066" w="3067779">
                <a:moveTo>
                  <a:pt x="0" y="0"/>
                </a:moveTo>
                <a:lnTo>
                  <a:pt x="3067779" y="0"/>
                </a:lnTo>
                <a:lnTo>
                  <a:pt x="3067779" y="3389066"/>
                </a:lnTo>
                <a:lnTo>
                  <a:pt x="0" y="3389066"/>
                </a:lnTo>
                <a:lnTo>
                  <a:pt x="0" y="0"/>
                </a:lnTo>
                <a:close/>
              </a:path>
            </a:pathLst>
          </a:custGeom>
          <a:blipFill>
            <a:blip r:embed="rId6"/>
            <a:stretch>
              <a:fillRect l="0" t="0" r="0" b="0"/>
            </a:stretch>
          </a:blipFill>
        </p:spPr>
      </p:sp>
      <p:sp>
        <p:nvSpPr>
          <p:cNvPr name="TextBox 16" id="16"/>
          <p:cNvSpPr txBox="true"/>
          <p:nvPr/>
        </p:nvSpPr>
        <p:spPr>
          <a:xfrm rot="0">
            <a:off x="1131441" y="1109322"/>
            <a:ext cx="12801576" cy="1094741"/>
          </a:xfrm>
          <a:prstGeom prst="rect">
            <a:avLst/>
          </a:prstGeom>
        </p:spPr>
        <p:txBody>
          <a:bodyPr anchor="t" rtlCol="false" tIns="0" lIns="0" bIns="0" rIns="0">
            <a:spAutoFit/>
          </a:bodyPr>
          <a:lstStyle/>
          <a:p>
            <a:pPr algn="l">
              <a:lnSpc>
                <a:spcPts val="8959"/>
              </a:lnSpc>
              <a:spcBef>
                <a:spcPct val="0"/>
              </a:spcBef>
            </a:pPr>
            <a:r>
              <a:rPr lang="en-US" sz="6399">
                <a:solidFill>
                  <a:srgbClr val="004F59"/>
                </a:solidFill>
                <a:latin typeface="League Spartan"/>
                <a:ea typeface="League Spartan"/>
                <a:cs typeface="League Spartan"/>
                <a:sym typeface="League Spartan"/>
              </a:rPr>
              <a:t>EARLY EXPOSURE</a:t>
            </a:r>
          </a:p>
        </p:txBody>
      </p:sp>
      <p:sp>
        <p:nvSpPr>
          <p:cNvPr name="TextBox 17" id="17"/>
          <p:cNvSpPr txBox="true"/>
          <p:nvPr/>
        </p:nvSpPr>
        <p:spPr>
          <a:xfrm rot="0">
            <a:off x="2158713" y="5106980"/>
            <a:ext cx="11302690" cy="1562101"/>
          </a:xfrm>
          <a:prstGeom prst="rect">
            <a:avLst/>
          </a:prstGeom>
        </p:spPr>
        <p:txBody>
          <a:bodyPr anchor="t" rtlCol="false" tIns="0" lIns="0" bIns="0" rIns="0">
            <a:spAutoFit/>
          </a:bodyPr>
          <a:lstStyle/>
          <a:p>
            <a:pPr algn="l">
              <a:lnSpc>
                <a:spcPts val="6299"/>
              </a:lnSpc>
            </a:pPr>
            <a:r>
              <a:rPr lang="en-US" sz="4499" b="true">
                <a:solidFill>
                  <a:srgbClr val="FFFFFF"/>
                </a:solidFill>
                <a:latin typeface="Roboto Bold"/>
                <a:ea typeface="Roboto Bold"/>
                <a:cs typeface="Roboto Bold"/>
                <a:sym typeface="Roboto Bold"/>
              </a:rPr>
              <a:t>Why is the younger brain more affected by repeated exposure to activities?</a:t>
            </a:r>
          </a:p>
        </p:txBody>
      </p:sp>
      <p:sp>
        <p:nvSpPr>
          <p:cNvPr name="TextBox 18" id="18"/>
          <p:cNvSpPr txBox="true"/>
          <p:nvPr/>
        </p:nvSpPr>
        <p:spPr>
          <a:xfrm rot="0">
            <a:off x="17259300" y="9229725"/>
            <a:ext cx="152400" cy="180975"/>
          </a:xfrm>
          <a:prstGeom prst="rect">
            <a:avLst/>
          </a:prstGeom>
        </p:spPr>
        <p:txBody>
          <a:bodyPr anchor="t" rtlCol="false" tIns="0" lIns="0" bIns="0" rIns="0" wrap="none">
            <a:spAutoFit/>
          </a:bodyPr>
          <a:lstStyle/>
          <a:p>
            <a:pPr algn="ctr">
              <a:lnSpc>
                <a:spcPts val="1679"/>
              </a:lnSpc>
              <a:spcBef>
                <a:spcPct val="0"/>
              </a:spcBef>
            </a:pPr>
            <a:r>
              <a:rPr lang="en-US" sz="1200">
                <a:solidFill>
                  <a:srgbClr val="000000"/>
                </a:solidFill>
                <a:latin typeface="Roboto"/>
                <a:ea typeface="Roboto"/>
                <a:cs typeface="Roboto"/>
                <a:sym typeface="Roboto"/>
              </a:rPr>
              <a:t>28</a:t>
            </a:r>
          </a:p>
        </p:txBody>
      </p:sp>
      <p:sp>
        <p:nvSpPr>
          <p:cNvPr name="TextBox 19" id="19"/>
          <p:cNvSpPr txBox="true"/>
          <p:nvPr/>
        </p:nvSpPr>
        <p:spPr>
          <a:xfrm rot="0">
            <a:off x="1480713" y="9371773"/>
            <a:ext cx="2360739" cy="207719"/>
          </a:xfrm>
          <a:prstGeom prst="rect">
            <a:avLst/>
          </a:prstGeom>
        </p:spPr>
        <p:txBody>
          <a:bodyPr anchor="t" rtlCol="false" tIns="0" lIns="0" bIns="0" rIns="0">
            <a:spAutoFit/>
          </a:bodyPr>
          <a:lstStyle/>
          <a:p>
            <a:pPr algn="l">
              <a:lnSpc>
                <a:spcPts val="1680"/>
              </a:lnSpc>
            </a:pPr>
            <a:r>
              <a:rPr lang="en-US" sz="1200">
                <a:solidFill>
                  <a:srgbClr val="004F59"/>
                </a:solidFill>
                <a:latin typeface="Roboto"/>
                <a:ea typeface="Roboto"/>
                <a:cs typeface="Roboto"/>
                <a:sym typeface="Roboto"/>
              </a:rPr>
              <a:t>©2024-2026 Walking Wise</a:t>
            </a:r>
          </a:p>
        </p:txBody>
      </p:sp>
    </p:spTree>
  </p:cSld>
  <p:clrMapOvr>
    <a:masterClrMapping/>
  </p:clrMapOvr>
</p:sld>
</file>

<file path=ppt/slides/slide29.xml><?xml version="1.0" encoding="utf-8"?>
<p:sld xmlns:p="http://schemas.openxmlformats.org/presentationml/2006/main" xmlns:a="http://schemas.openxmlformats.org/drawingml/2006/main">
  <p:cSld>
    <p:spTree>
      <p:nvGrpSpPr>
        <p:cNvPr id="1" name=""/>
        <p:cNvGrpSpPr/>
        <p:nvPr/>
      </p:nvGrpSpPr>
      <p:grpSpPr>
        <a:xfrm>
          <a:off x="0" y="0"/>
          <a:ext cx="0" cy="0"/>
          <a:chOff x="0" y="0"/>
          <a:chExt cx="0" cy="0"/>
        </a:xfrm>
      </p:grpSpPr>
      <p:sp>
        <p:nvSpPr>
          <p:cNvPr name="TextBox 2" id="2"/>
          <p:cNvSpPr txBox="true"/>
          <p:nvPr/>
        </p:nvSpPr>
        <p:spPr>
          <a:xfrm rot="0">
            <a:off x="1028700" y="885919"/>
            <a:ext cx="14546262" cy="547370"/>
          </a:xfrm>
          <a:prstGeom prst="rect">
            <a:avLst/>
          </a:prstGeom>
        </p:spPr>
        <p:txBody>
          <a:bodyPr anchor="t" rtlCol="false" tIns="0" lIns="0" bIns="0" rIns="0">
            <a:spAutoFit/>
          </a:bodyPr>
          <a:lstStyle/>
          <a:p>
            <a:pPr algn="l">
              <a:lnSpc>
                <a:spcPts val="4480"/>
              </a:lnSpc>
            </a:pPr>
            <a:r>
              <a:rPr lang="en-US" sz="3200">
                <a:solidFill>
                  <a:srgbClr val="FFFFFF"/>
                </a:solidFill>
                <a:latin typeface="Poppins Medium 2"/>
                <a:ea typeface="Poppins Medium 2"/>
                <a:cs typeface="Poppins Medium 2"/>
                <a:sym typeface="Poppins Medium 2"/>
              </a:rPr>
              <a:t>LESSON PLANS</a:t>
            </a:r>
          </a:p>
        </p:txBody>
      </p:sp>
      <p:sp>
        <p:nvSpPr>
          <p:cNvPr name="TextBox 3" id="3"/>
          <p:cNvSpPr txBox="true"/>
          <p:nvPr/>
        </p:nvSpPr>
        <p:spPr>
          <a:xfrm rot="0">
            <a:off x="17370093" y="9524968"/>
            <a:ext cx="464110" cy="347448"/>
          </a:xfrm>
          <a:prstGeom prst="rect">
            <a:avLst/>
          </a:prstGeom>
        </p:spPr>
        <p:txBody>
          <a:bodyPr anchor="t" rtlCol="false" tIns="0" lIns="0" bIns="0" rIns="0">
            <a:spAutoFit/>
          </a:bodyPr>
          <a:lstStyle/>
          <a:p>
            <a:pPr algn="ctr">
              <a:lnSpc>
                <a:spcPts val="2899"/>
              </a:lnSpc>
            </a:pPr>
            <a:r>
              <a:rPr lang="en-US" sz="2070">
                <a:solidFill>
                  <a:srgbClr val="004F59"/>
                </a:solidFill>
                <a:latin typeface="Bebas Neue"/>
                <a:ea typeface="Bebas Neue"/>
                <a:cs typeface="Bebas Neue"/>
                <a:sym typeface="Bebas Neue"/>
              </a:rPr>
              <a:t>3</a:t>
            </a:r>
          </a:p>
        </p:txBody>
      </p:sp>
      <p:grpSp>
        <p:nvGrpSpPr>
          <p:cNvPr name="Group 4" id="4"/>
          <p:cNvGrpSpPr/>
          <p:nvPr/>
        </p:nvGrpSpPr>
        <p:grpSpPr>
          <a:xfrm rot="0">
            <a:off x="407622" y="447364"/>
            <a:ext cx="17417056" cy="9457832"/>
            <a:chOff x="0" y="0"/>
            <a:chExt cx="5490351" cy="2981378"/>
          </a:xfrm>
        </p:grpSpPr>
        <p:sp>
          <p:nvSpPr>
            <p:cNvPr name="Freeform 5" id="5"/>
            <p:cNvSpPr/>
            <p:nvPr/>
          </p:nvSpPr>
          <p:spPr>
            <a:xfrm flipH="false" flipV="false" rot="0">
              <a:off x="0" y="0"/>
              <a:ext cx="5490351" cy="2981378"/>
            </a:xfrm>
            <a:custGeom>
              <a:avLst/>
              <a:gdLst/>
              <a:ahLst/>
              <a:cxnLst/>
              <a:rect r="r" b="b" t="t" l="l"/>
              <a:pathLst>
                <a:path h="2981378" w="5490351">
                  <a:moveTo>
                    <a:pt x="0" y="0"/>
                  </a:moveTo>
                  <a:lnTo>
                    <a:pt x="5490351" y="0"/>
                  </a:lnTo>
                  <a:lnTo>
                    <a:pt x="5490351" y="2981378"/>
                  </a:lnTo>
                  <a:lnTo>
                    <a:pt x="0" y="2981378"/>
                  </a:lnTo>
                  <a:close/>
                </a:path>
              </a:pathLst>
            </a:custGeom>
            <a:solidFill>
              <a:srgbClr val="68D2DF"/>
            </a:solidFill>
          </p:spPr>
        </p:sp>
      </p:grpSp>
      <p:grpSp>
        <p:nvGrpSpPr>
          <p:cNvPr name="Group 6" id="6"/>
          <p:cNvGrpSpPr/>
          <p:nvPr/>
        </p:nvGrpSpPr>
        <p:grpSpPr>
          <a:xfrm rot="0">
            <a:off x="1369972" y="3321975"/>
            <a:ext cx="10685557" cy="1058655"/>
            <a:chOff x="0" y="0"/>
            <a:chExt cx="2814303" cy="278823"/>
          </a:xfrm>
        </p:grpSpPr>
        <p:sp>
          <p:nvSpPr>
            <p:cNvPr name="Freeform 7" id="7"/>
            <p:cNvSpPr/>
            <p:nvPr/>
          </p:nvSpPr>
          <p:spPr>
            <a:xfrm flipH="false" flipV="false" rot="0">
              <a:off x="0" y="0"/>
              <a:ext cx="2814303" cy="278823"/>
            </a:xfrm>
            <a:custGeom>
              <a:avLst/>
              <a:gdLst/>
              <a:ahLst/>
              <a:cxnLst/>
              <a:rect r="r" b="b" t="t" l="l"/>
              <a:pathLst>
                <a:path h="278823" w="2814303">
                  <a:moveTo>
                    <a:pt x="0" y="0"/>
                  </a:moveTo>
                  <a:lnTo>
                    <a:pt x="2814303" y="0"/>
                  </a:lnTo>
                  <a:lnTo>
                    <a:pt x="2814303" y="278823"/>
                  </a:lnTo>
                  <a:lnTo>
                    <a:pt x="0" y="278823"/>
                  </a:lnTo>
                  <a:close/>
                </a:path>
              </a:pathLst>
            </a:custGeom>
            <a:solidFill>
              <a:srgbClr val="303030"/>
            </a:solidFill>
          </p:spPr>
        </p:sp>
        <p:sp>
          <p:nvSpPr>
            <p:cNvPr name="TextBox 8" id="8"/>
            <p:cNvSpPr txBox="true"/>
            <p:nvPr/>
          </p:nvSpPr>
          <p:spPr>
            <a:xfrm>
              <a:off x="0" y="-76200"/>
              <a:ext cx="2814303" cy="355023"/>
            </a:xfrm>
            <a:prstGeom prst="rect">
              <a:avLst/>
            </a:prstGeom>
          </p:spPr>
          <p:txBody>
            <a:bodyPr anchor="ctr" rtlCol="false" tIns="50800" lIns="50800" bIns="50800" rIns="50800"/>
            <a:lstStyle/>
            <a:p>
              <a:pPr algn="ctr">
                <a:lnSpc>
                  <a:spcPts val="3074"/>
                </a:lnSpc>
              </a:pPr>
            </a:p>
          </p:txBody>
        </p:sp>
      </p:grpSp>
      <p:sp>
        <p:nvSpPr>
          <p:cNvPr name="TextBox 9" id="9"/>
          <p:cNvSpPr txBox="true"/>
          <p:nvPr/>
        </p:nvSpPr>
        <p:spPr>
          <a:xfrm rot="0">
            <a:off x="1560677" y="3417878"/>
            <a:ext cx="11600671" cy="771526"/>
          </a:xfrm>
          <a:prstGeom prst="rect">
            <a:avLst/>
          </a:prstGeom>
        </p:spPr>
        <p:txBody>
          <a:bodyPr anchor="t" rtlCol="false" tIns="0" lIns="0" bIns="0" rIns="0">
            <a:spAutoFit/>
          </a:bodyPr>
          <a:lstStyle/>
          <a:p>
            <a:pPr algn="l">
              <a:lnSpc>
                <a:spcPts val="6299"/>
              </a:lnSpc>
            </a:pPr>
            <a:r>
              <a:rPr lang="en-US" sz="4499" b="true">
                <a:solidFill>
                  <a:srgbClr val="FFFFFF"/>
                </a:solidFill>
                <a:latin typeface="Roboto Bold"/>
                <a:ea typeface="Roboto Bold"/>
                <a:cs typeface="Roboto Bold"/>
                <a:sym typeface="Roboto Bold"/>
              </a:rPr>
              <a:t>Why Young Brains Are More Vulnerable</a:t>
            </a:r>
          </a:p>
        </p:txBody>
      </p:sp>
      <p:sp>
        <p:nvSpPr>
          <p:cNvPr name="TextBox 10" id="10"/>
          <p:cNvSpPr txBox="true"/>
          <p:nvPr/>
        </p:nvSpPr>
        <p:spPr>
          <a:xfrm rot="0">
            <a:off x="1560677" y="4683394"/>
            <a:ext cx="14915248" cy="1482725"/>
          </a:xfrm>
          <a:prstGeom prst="rect">
            <a:avLst/>
          </a:prstGeom>
        </p:spPr>
        <p:txBody>
          <a:bodyPr anchor="t" rtlCol="false" tIns="0" lIns="0" bIns="0" rIns="0">
            <a:spAutoFit/>
          </a:bodyPr>
          <a:lstStyle/>
          <a:p>
            <a:pPr algn="l">
              <a:lnSpc>
                <a:spcPts val="5950"/>
              </a:lnSpc>
            </a:pPr>
            <a:r>
              <a:rPr lang="en-US" b="true" sz="4250">
                <a:solidFill>
                  <a:srgbClr val="9D1BE3"/>
                </a:solidFill>
                <a:latin typeface="Roboto Bold"/>
                <a:ea typeface="Roboto Bold"/>
                <a:cs typeface="Roboto Bold"/>
                <a:sym typeface="Roboto Bold"/>
              </a:rPr>
              <a:t>Neuroplasticity:</a:t>
            </a:r>
            <a:r>
              <a:rPr lang="en-US" b="true" sz="4250">
                <a:solidFill>
                  <a:srgbClr val="004F59"/>
                </a:solidFill>
                <a:latin typeface="Roboto Bold"/>
                <a:ea typeface="Roboto Bold"/>
                <a:cs typeface="Roboto Bold"/>
                <a:sym typeface="Roboto Bold"/>
              </a:rPr>
              <a:t> Young brains change quickly in response to experiences and repeated behaviors.</a:t>
            </a:r>
          </a:p>
        </p:txBody>
      </p:sp>
      <p:sp>
        <p:nvSpPr>
          <p:cNvPr name="TextBox 11" id="11"/>
          <p:cNvSpPr txBox="true"/>
          <p:nvPr/>
        </p:nvSpPr>
        <p:spPr>
          <a:xfrm rot="0">
            <a:off x="3967169" y="9091220"/>
            <a:ext cx="9303539" cy="626522"/>
          </a:xfrm>
          <a:prstGeom prst="rect">
            <a:avLst/>
          </a:prstGeom>
        </p:spPr>
        <p:txBody>
          <a:bodyPr anchor="t" rtlCol="false" tIns="0" lIns="0" bIns="0" rIns="0">
            <a:spAutoFit/>
          </a:bodyPr>
          <a:lstStyle/>
          <a:p>
            <a:pPr algn="l">
              <a:lnSpc>
                <a:spcPts val="1679"/>
              </a:lnSpc>
            </a:pPr>
            <a:r>
              <a:rPr lang="en-US" sz="1200">
                <a:solidFill>
                  <a:srgbClr val="004F59"/>
                </a:solidFill>
                <a:latin typeface="Roboto"/>
                <a:ea typeface="Roboto"/>
                <a:cs typeface="Roboto"/>
                <a:sym typeface="Roboto"/>
              </a:rPr>
              <a:t>Wilson, G. (2014). Your Brain On Porn: Internet Pornography and the Emerging Science of Addiction (1st ed.). Commonwealth Publishing.</a:t>
            </a:r>
          </a:p>
          <a:p>
            <a:pPr algn="just">
              <a:lnSpc>
                <a:spcPts val="1679"/>
              </a:lnSpc>
            </a:pPr>
            <a:r>
              <a:rPr lang="en-US" sz="1200">
                <a:solidFill>
                  <a:srgbClr val="004F59"/>
                </a:solidFill>
                <a:latin typeface="Roboto"/>
                <a:ea typeface="Roboto"/>
                <a:cs typeface="Roboto"/>
                <a:sym typeface="Roboto"/>
              </a:rPr>
              <a:t>Casey, B., Jones, R. M., &amp; Somerville, L. H. (2011). Braking and Accelerating of the Adolescent Brain. Journal of Research on Adolescence: The Official Journal of the Society for Research on Adolescence, 21(1), 21–33.  </a:t>
            </a:r>
          </a:p>
        </p:txBody>
      </p:sp>
      <p:sp>
        <p:nvSpPr>
          <p:cNvPr name="TextBox 12" id="12"/>
          <p:cNvSpPr txBox="true"/>
          <p:nvPr/>
        </p:nvSpPr>
        <p:spPr>
          <a:xfrm rot="0">
            <a:off x="17259300" y="9229725"/>
            <a:ext cx="152400" cy="180975"/>
          </a:xfrm>
          <a:prstGeom prst="rect">
            <a:avLst/>
          </a:prstGeom>
        </p:spPr>
        <p:txBody>
          <a:bodyPr anchor="t" rtlCol="false" tIns="0" lIns="0" bIns="0" rIns="0" wrap="none">
            <a:spAutoFit/>
          </a:bodyPr>
          <a:lstStyle/>
          <a:p>
            <a:pPr algn="ctr">
              <a:lnSpc>
                <a:spcPts val="1679"/>
              </a:lnSpc>
              <a:spcBef>
                <a:spcPct val="0"/>
              </a:spcBef>
            </a:pPr>
            <a:r>
              <a:rPr lang="en-US" sz="1200">
                <a:solidFill>
                  <a:srgbClr val="000000"/>
                </a:solidFill>
                <a:latin typeface="Roboto"/>
                <a:ea typeface="Roboto"/>
                <a:cs typeface="Roboto"/>
                <a:sym typeface="Roboto"/>
              </a:rPr>
              <a:t>29</a:t>
            </a:r>
          </a:p>
        </p:txBody>
      </p:sp>
      <p:sp>
        <p:nvSpPr>
          <p:cNvPr name="TextBox 13" id="13"/>
          <p:cNvSpPr txBox="true"/>
          <p:nvPr/>
        </p:nvSpPr>
        <p:spPr>
          <a:xfrm rot="0">
            <a:off x="1480713" y="9371773"/>
            <a:ext cx="2360739" cy="207719"/>
          </a:xfrm>
          <a:prstGeom prst="rect">
            <a:avLst/>
          </a:prstGeom>
        </p:spPr>
        <p:txBody>
          <a:bodyPr anchor="t" rtlCol="false" tIns="0" lIns="0" bIns="0" rIns="0">
            <a:spAutoFit/>
          </a:bodyPr>
          <a:lstStyle/>
          <a:p>
            <a:pPr algn="l">
              <a:lnSpc>
                <a:spcPts val="1680"/>
              </a:lnSpc>
            </a:pPr>
            <a:r>
              <a:rPr lang="en-US" sz="1200">
                <a:solidFill>
                  <a:srgbClr val="004F59"/>
                </a:solidFill>
                <a:latin typeface="Roboto"/>
                <a:ea typeface="Roboto"/>
                <a:cs typeface="Roboto"/>
                <a:sym typeface="Roboto"/>
              </a:rPr>
              <a:t>©2024-2026 Walking Wise</a:t>
            </a:r>
          </a:p>
        </p:txBody>
      </p:sp>
      <p:sp>
        <p:nvSpPr>
          <p:cNvPr name="TextBox 14" id="14"/>
          <p:cNvSpPr txBox="true"/>
          <p:nvPr/>
        </p:nvSpPr>
        <p:spPr>
          <a:xfrm rot="0">
            <a:off x="1131441" y="1109322"/>
            <a:ext cx="12801576" cy="1094741"/>
          </a:xfrm>
          <a:prstGeom prst="rect">
            <a:avLst/>
          </a:prstGeom>
        </p:spPr>
        <p:txBody>
          <a:bodyPr anchor="t" rtlCol="false" tIns="0" lIns="0" bIns="0" rIns="0">
            <a:spAutoFit/>
          </a:bodyPr>
          <a:lstStyle/>
          <a:p>
            <a:pPr algn="l">
              <a:lnSpc>
                <a:spcPts val="8959"/>
              </a:lnSpc>
              <a:spcBef>
                <a:spcPct val="0"/>
              </a:spcBef>
            </a:pPr>
            <a:r>
              <a:rPr lang="en-US" sz="6399">
                <a:solidFill>
                  <a:srgbClr val="004F59"/>
                </a:solidFill>
                <a:latin typeface="League Spartan"/>
                <a:ea typeface="League Spartan"/>
                <a:cs typeface="League Spartan"/>
                <a:sym typeface="League Spartan"/>
              </a:rPr>
              <a:t>EARLY EXPOSURE</a:t>
            </a:r>
          </a:p>
        </p:txBody>
      </p:sp>
    </p:spTree>
  </p:cSld>
  <p:clrMapOvr>
    <a:masterClrMapping/>
  </p:clrMapOvr>
</p:sld>
</file>

<file path=ppt/slides/slide3.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grpSp>
        <p:nvGrpSpPr>
          <p:cNvPr name="Group 2" id="2"/>
          <p:cNvGrpSpPr/>
          <p:nvPr/>
        </p:nvGrpSpPr>
        <p:grpSpPr>
          <a:xfrm rot="0">
            <a:off x="435472" y="428314"/>
            <a:ext cx="17417056" cy="9457832"/>
            <a:chOff x="0" y="0"/>
            <a:chExt cx="5490351" cy="2981378"/>
          </a:xfrm>
        </p:grpSpPr>
        <p:sp>
          <p:nvSpPr>
            <p:cNvPr name="Freeform 3" id="3"/>
            <p:cNvSpPr/>
            <p:nvPr/>
          </p:nvSpPr>
          <p:spPr>
            <a:xfrm flipH="false" flipV="false" rot="0">
              <a:off x="0" y="0"/>
              <a:ext cx="5490351" cy="2981378"/>
            </a:xfrm>
            <a:custGeom>
              <a:avLst/>
              <a:gdLst/>
              <a:ahLst/>
              <a:cxnLst/>
              <a:rect r="r" b="b" t="t" l="l"/>
              <a:pathLst>
                <a:path h="2981378" w="5490351">
                  <a:moveTo>
                    <a:pt x="0" y="0"/>
                  </a:moveTo>
                  <a:lnTo>
                    <a:pt x="5490351" y="0"/>
                  </a:lnTo>
                  <a:lnTo>
                    <a:pt x="5490351" y="2981378"/>
                  </a:lnTo>
                  <a:lnTo>
                    <a:pt x="0" y="2981378"/>
                  </a:lnTo>
                  <a:close/>
                </a:path>
              </a:pathLst>
            </a:custGeom>
            <a:solidFill>
              <a:srgbClr val="68D2DF"/>
            </a:solidFill>
          </p:spPr>
        </p:sp>
      </p:grpSp>
      <p:grpSp>
        <p:nvGrpSpPr>
          <p:cNvPr name="Group 4" id="4"/>
          <p:cNvGrpSpPr/>
          <p:nvPr/>
        </p:nvGrpSpPr>
        <p:grpSpPr>
          <a:xfrm rot="0">
            <a:off x="937932" y="1181991"/>
            <a:ext cx="16441210" cy="7923019"/>
            <a:chOff x="0" y="0"/>
            <a:chExt cx="4330195" cy="2086721"/>
          </a:xfrm>
        </p:grpSpPr>
        <p:sp>
          <p:nvSpPr>
            <p:cNvPr name="Freeform 5" id="5"/>
            <p:cNvSpPr/>
            <p:nvPr/>
          </p:nvSpPr>
          <p:spPr>
            <a:xfrm flipH="false" flipV="false" rot="0">
              <a:off x="0" y="0"/>
              <a:ext cx="4330195" cy="2086721"/>
            </a:xfrm>
            <a:custGeom>
              <a:avLst/>
              <a:gdLst/>
              <a:ahLst/>
              <a:cxnLst/>
              <a:rect r="r" b="b" t="t" l="l"/>
              <a:pathLst>
                <a:path h="2086721" w="4330195">
                  <a:moveTo>
                    <a:pt x="0" y="0"/>
                  </a:moveTo>
                  <a:lnTo>
                    <a:pt x="4330195" y="0"/>
                  </a:lnTo>
                  <a:lnTo>
                    <a:pt x="4330195" y="2086721"/>
                  </a:lnTo>
                  <a:lnTo>
                    <a:pt x="0" y="2086721"/>
                  </a:lnTo>
                  <a:close/>
                </a:path>
              </a:pathLst>
            </a:custGeom>
            <a:solidFill>
              <a:srgbClr val="FFFFFF"/>
            </a:solidFill>
          </p:spPr>
        </p:sp>
        <p:sp>
          <p:nvSpPr>
            <p:cNvPr name="TextBox 6" id="6"/>
            <p:cNvSpPr txBox="true"/>
            <p:nvPr/>
          </p:nvSpPr>
          <p:spPr>
            <a:xfrm>
              <a:off x="0" y="-76200"/>
              <a:ext cx="4330195" cy="2162921"/>
            </a:xfrm>
            <a:prstGeom prst="rect">
              <a:avLst/>
            </a:prstGeom>
          </p:spPr>
          <p:txBody>
            <a:bodyPr anchor="ctr" rtlCol="false" tIns="50800" lIns="50800" bIns="50800" rIns="50800"/>
            <a:lstStyle/>
            <a:p>
              <a:pPr algn="ctr">
                <a:lnSpc>
                  <a:spcPts val="3074"/>
                </a:lnSpc>
              </a:pPr>
            </a:p>
          </p:txBody>
        </p:sp>
      </p:grpSp>
      <p:sp>
        <p:nvSpPr>
          <p:cNvPr name="TextBox 7" id="7"/>
          <p:cNvSpPr txBox="true"/>
          <p:nvPr/>
        </p:nvSpPr>
        <p:spPr>
          <a:xfrm rot="0">
            <a:off x="17259300" y="9229725"/>
            <a:ext cx="152400" cy="180975"/>
          </a:xfrm>
          <a:prstGeom prst="rect">
            <a:avLst/>
          </a:prstGeom>
        </p:spPr>
        <p:txBody>
          <a:bodyPr anchor="t" rtlCol="false" tIns="0" lIns="0" bIns="0" rIns="0" wrap="none">
            <a:spAutoFit/>
          </a:bodyPr>
          <a:lstStyle/>
          <a:p>
            <a:pPr algn="ctr">
              <a:lnSpc>
                <a:spcPts val="1679"/>
              </a:lnSpc>
              <a:spcBef>
                <a:spcPct val="0"/>
              </a:spcBef>
            </a:pPr>
            <a:r>
              <a:rPr lang="en-US" sz="1200">
                <a:solidFill>
                  <a:srgbClr val="303030"/>
                </a:solidFill>
                <a:latin typeface="Roboto"/>
                <a:ea typeface="Roboto"/>
                <a:cs typeface="Roboto"/>
                <a:sym typeface="Roboto"/>
              </a:rPr>
              <a:t>3</a:t>
            </a:r>
          </a:p>
        </p:txBody>
      </p:sp>
      <p:sp>
        <p:nvSpPr>
          <p:cNvPr name="Freeform 8" id="8"/>
          <p:cNvSpPr/>
          <p:nvPr/>
        </p:nvSpPr>
        <p:spPr>
          <a:xfrm flipH="false" flipV="false" rot="0">
            <a:off x="14655066" y="7862453"/>
            <a:ext cx="2164759" cy="1165639"/>
          </a:xfrm>
          <a:custGeom>
            <a:avLst/>
            <a:gdLst/>
            <a:ahLst/>
            <a:cxnLst/>
            <a:rect r="r" b="b" t="t" l="l"/>
            <a:pathLst>
              <a:path h="1165639" w="2164759">
                <a:moveTo>
                  <a:pt x="0" y="0"/>
                </a:moveTo>
                <a:lnTo>
                  <a:pt x="2164759" y="0"/>
                </a:lnTo>
                <a:lnTo>
                  <a:pt x="2164759" y="1165639"/>
                </a:lnTo>
                <a:lnTo>
                  <a:pt x="0" y="1165639"/>
                </a:lnTo>
                <a:lnTo>
                  <a:pt x="0" y="0"/>
                </a:lnTo>
                <a:close/>
              </a:path>
            </a:pathLst>
          </a:custGeom>
          <a:blipFill>
            <a:blip r:embed="rId3"/>
            <a:stretch>
              <a:fillRect l="0" t="0" r="0" b="0"/>
            </a:stretch>
          </a:blipFill>
        </p:spPr>
      </p:sp>
      <p:sp>
        <p:nvSpPr>
          <p:cNvPr name="TextBox 9" id="9"/>
          <p:cNvSpPr txBox="true"/>
          <p:nvPr/>
        </p:nvSpPr>
        <p:spPr>
          <a:xfrm rot="0">
            <a:off x="1480713" y="9371773"/>
            <a:ext cx="2360739" cy="207719"/>
          </a:xfrm>
          <a:prstGeom prst="rect">
            <a:avLst/>
          </a:prstGeom>
        </p:spPr>
        <p:txBody>
          <a:bodyPr anchor="t" rtlCol="false" tIns="0" lIns="0" bIns="0" rIns="0">
            <a:spAutoFit/>
          </a:bodyPr>
          <a:lstStyle/>
          <a:p>
            <a:pPr algn="l">
              <a:lnSpc>
                <a:spcPts val="1680"/>
              </a:lnSpc>
            </a:pPr>
            <a:r>
              <a:rPr lang="en-US" sz="1200">
                <a:solidFill>
                  <a:srgbClr val="303030"/>
                </a:solidFill>
                <a:latin typeface="Roboto"/>
                <a:ea typeface="Roboto"/>
                <a:cs typeface="Roboto"/>
                <a:sym typeface="Roboto"/>
              </a:rPr>
              <a:t>©2024-2026 Walking Wise</a:t>
            </a:r>
          </a:p>
        </p:txBody>
      </p:sp>
      <p:sp>
        <p:nvSpPr>
          <p:cNvPr name="TextBox 10" id="10"/>
          <p:cNvSpPr txBox="true"/>
          <p:nvPr/>
        </p:nvSpPr>
        <p:spPr>
          <a:xfrm rot="0">
            <a:off x="2305400" y="1903502"/>
            <a:ext cx="14219281" cy="6446521"/>
          </a:xfrm>
          <a:prstGeom prst="rect">
            <a:avLst/>
          </a:prstGeom>
        </p:spPr>
        <p:txBody>
          <a:bodyPr anchor="t" rtlCol="false" tIns="0" lIns="0" bIns="0" rIns="0">
            <a:spAutoFit/>
          </a:bodyPr>
          <a:lstStyle/>
          <a:p>
            <a:pPr algn="l">
              <a:lnSpc>
                <a:spcPts val="3919"/>
              </a:lnSpc>
            </a:pPr>
            <a:r>
              <a:rPr lang="en-US" sz="2799" b="true">
                <a:solidFill>
                  <a:srgbClr val="9D1BE3"/>
                </a:solidFill>
                <a:latin typeface="Roboto Bold"/>
                <a:ea typeface="Roboto Bold"/>
                <a:cs typeface="Roboto Bold"/>
                <a:sym typeface="Roboto Bold"/>
              </a:rPr>
              <a:t>NOTE TO PRESENTER</a:t>
            </a:r>
          </a:p>
          <a:p>
            <a:pPr algn="l">
              <a:lnSpc>
                <a:spcPts val="3639"/>
              </a:lnSpc>
            </a:pPr>
            <a:r>
              <a:rPr lang="en-US" sz="2599">
                <a:solidFill>
                  <a:srgbClr val="303030"/>
                </a:solidFill>
                <a:latin typeface="Roboto"/>
                <a:ea typeface="Roboto"/>
                <a:cs typeface="Roboto"/>
                <a:sym typeface="Roboto"/>
              </a:rPr>
              <a:t>This presentation is exclusively for Walking Wise® subscribers and not for redistribution.</a:t>
            </a:r>
          </a:p>
          <a:p>
            <a:pPr algn="l">
              <a:lnSpc>
                <a:spcPts val="1820"/>
              </a:lnSpc>
            </a:pPr>
          </a:p>
          <a:p>
            <a:pPr algn="l">
              <a:lnSpc>
                <a:spcPts val="1820"/>
              </a:lnSpc>
            </a:pPr>
          </a:p>
          <a:p>
            <a:pPr algn="l">
              <a:lnSpc>
                <a:spcPts val="3639"/>
              </a:lnSpc>
            </a:pPr>
            <a:r>
              <a:rPr lang="en-US" sz="2599">
                <a:solidFill>
                  <a:srgbClr val="303030"/>
                </a:solidFill>
                <a:latin typeface="Roboto"/>
                <a:ea typeface="Roboto"/>
                <a:cs typeface="Roboto"/>
                <a:sym typeface="Roboto"/>
              </a:rPr>
              <a:t>Presenters are encouraged to edit speaker notes to match their speaking style (viewable in presentation mode). You can also delete slides and content from this Walking Wise presentation to ensure the information aligns with your school policies, is age-appropriate, and fits within available class time. However, the slides are copyright-protected and may not be reworded without prior written permission from Walking Wise.</a:t>
            </a:r>
          </a:p>
          <a:p>
            <a:pPr algn="l">
              <a:lnSpc>
                <a:spcPts val="1820"/>
              </a:lnSpc>
            </a:pPr>
          </a:p>
          <a:p>
            <a:pPr algn="l">
              <a:lnSpc>
                <a:spcPts val="3639"/>
              </a:lnSpc>
            </a:pPr>
            <a:r>
              <a:rPr lang="en-US" sz="2599">
                <a:solidFill>
                  <a:srgbClr val="9D1BE3"/>
                </a:solidFill>
                <a:latin typeface="Roboto"/>
                <a:ea typeface="Roboto"/>
                <a:cs typeface="Roboto"/>
                <a:sym typeface="Roboto"/>
              </a:rPr>
              <a:t>We encourage you to </a:t>
            </a:r>
            <a:r>
              <a:rPr lang="en-US" sz="2599">
                <a:solidFill>
                  <a:srgbClr val="9D1BE3"/>
                </a:solidFill>
                <a:latin typeface="Roboto"/>
                <a:ea typeface="Roboto"/>
                <a:cs typeface="Roboto"/>
                <a:sym typeface="Roboto"/>
              </a:rPr>
              <a:t>add your own content by following these instructions:</a:t>
            </a:r>
          </a:p>
          <a:p>
            <a:pPr algn="l" marL="561336" indent="-280668" lvl="1">
              <a:lnSpc>
                <a:spcPts val="3639"/>
              </a:lnSpc>
              <a:buFont typeface="Arial"/>
              <a:buChar char="•"/>
            </a:pPr>
            <a:r>
              <a:rPr lang="en-US" sz="2599">
                <a:solidFill>
                  <a:srgbClr val="303030"/>
                </a:solidFill>
                <a:latin typeface="Roboto"/>
                <a:ea typeface="Roboto"/>
                <a:cs typeface="Roboto"/>
                <a:sym typeface="Roboto"/>
              </a:rPr>
              <a:t>Insert new PowerPoint slides.</a:t>
            </a:r>
          </a:p>
          <a:p>
            <a:pPr algn="l" marL="561336" indent="-280668" lvl="1">
              <a:lnSpc>
                <a:spcPts val="3639"/>
              </a:lnSpc>
              <a:buFont typeface="Arial"/>
              <a:buChar char="•"/>
            </a:pPr>
            <a:r>
              <a:rPr lang="en-US" sz="2599">
                <a:solidFill>
                  <a:srgbClr val="303030"/>
                </a:solidFill>
                <a:latin typeface="Roboto"/>
                <a:ea typeface="Roboto"/>
                <a:cs typeface="Roboto"/>
                <a:sym typeface="Roboto"/>
              </a:rPr>
              <a:t>Remove the Walking Wise logo and copyright "©2026 Walking Wise" from the new slides.</a:t>
            </a:r>
          </a:p>
          <a:p>
            <a:pPr algn="l" marL="561336" indent="-280668" lvl="1">
              <a:lnSpc>
                <a:spcPts val="3639"/>
              </a:lnSpc>
              <a:buFont typeface="Arial"/>
              <a:buChar char="•"/>
            </a:pPr>
            <a:r>
              <a:rPr lang="en-US" sz="2599">
                <a:solidFill>
                  <a:srgbClr val="303030"/>
                </a:solidFill>
                <a:latin typeface="Roboto"/>
                <a:ea typeface="Roboto"/>
                <a:cs typeface="Roboto"/>
                <a:sym typeface="Roboto"/>
              </a:rPr>
              <a:t>Always add your organization's name or logo to each new slide.</a:t>
            </a:r>
            <a:r>
              <a:rPr lang="en-US" sz="2599">
                <a:solidFill>
                  <a:srgbClr val="303030"/>
                </a:solidFill>
                <a:latin typeface="Roboto"/>
                <a:ea typeface="Roboto"/>
                <a:cs typeface="Roboto"/>
                <a:sym typeface="Roboto"/>
              </a:rPr>
              <a:t> </a:t>
            </a:r>
          </a:p>
          <a:p>
            <a:pPr algn="l">
              <a:lnSpc>
                <a:spcPts val="1820"/>
              </a:lnSpc>
            </a:pPr>
          </a:p>
          <a:p>
            <a:pPr algn="l">
              <a:lnSpc>
                <a:spcPts val="3639"/>
              </a:lnSpc>
            </a:pPr>
            <a:r>
              <a:rPr lang="en-US" sz="2599">
                <a:solidFill>
                  <a:srgbClr val="303030"/>
                </a:solidFill>
                <a:latin typeface="Roboto"/>
                <a:ea typeface="Roboto"/>
                <a:cs typeface="Roboto"/>
                <a:sym typeface="Roboto"/>
              </a:rPr>
              <a:t>Please delete this instruction page before presenting to audiences.</a:t>
            </a:r>
          </a:p>
        </p:txBody>
      </p:sp>
      <p:sp>
        <p:nvSpPr>
          <p:cNvPr name="TextBox 11" id="11"/>
          <p:cNvSpPr txBox="true"/>
          <p:nvPr/>
        </p:nvSpPr>
        <p:spPr>
          <a:xfrm rot="0">
            <a:off x="1531309" y="8686051"/>
            <a:ext cx="802666" cy="207645"/>
          </a:xfrm>
          <a:prstGeom prst="rect">
            <a:avLst/>
          </a:prstGeom>
        </p:spPr>
        <p:txBody>
          <a:bodyPr anchor="t" rtlCol="false" tIns="0" lIns="0" bIns="0" rIns="0">
            <a:spAutoFit/>
          </a:bodyPr>
          <a:lstStyle/>
          <a:p>
            <a:pPr algn="l">
              <a:lnSpc>
                <a:spcPts val="1679"/>
              </a:lnSpc>
            </a:pPr>
            <a:r>
              <a:rPr lang="en-US" sz="1200">
                <a:solidFill>
                  <a:srgbClr val="000000"/>
                </a:solidFill>
                <a:latin typeface="Roboto"/>
                <a:ea typeface="Roboto"/>
                <a:cs typeface="Roboto"/>
                <a:sym typeface="Roboto"/>
              </a:rPr>
              <a:t>R042726</a:t>
            </a:r>
          </a:p>
        </p:txBody>
      </p:sp>
    </p:spTree>
  </p:cSld>
  <p:clrMapOvr>
    <a:masterClrMapping/>
  </p:clrMapOvr>
</p:sld>
</file>

<file path=ppt/slides/slide30.xml><?xml version="1.0" encoding="utf-8"?>
<p:sld xmlns:p="http://schemas.openxmlformats.org/presentationml/2006/main" xmlns:a="http://schemas.openxmlformats.org/drawingml/2006/main">
  <p:cSld>
    <p:spTree>
      <p:nvGrpSpPr>
        <p:cNvPr id="1" name=""/>
        <p:cNvGrpSpPr/>
        <p:nvPr/>
      </p:nvGrpSpPr>
      <p:grpSpPr>
        <a:xfrm>
          <a:off x="0" y="0"/>
          <a:ext cx="0" cy="0"/>
          <a:chOff x="0" y="0"/>
          <a:chExt cx="0" cy="0"/>
        </a:xfrm>
      </p:grpSpPr>
      <p:sp>
        <p:nvSpPr>
          <p:cNvPr name="TextBox 2" id="2"/>
          <p:cNvSpPr txBox="true"/>
          <p:nvPr/>
        </p:nvSpPr>
        <p:spPr>
          <a:xfrm rot="0">
            <a:off x="1028700" y="885919"/>
            <a:ext cx="14546262" cy="547370"/>
          </a:xfrm>
          <a:prstGeom prst="rect">
            <a:avLst/>
          </a:prstGeom>
        </p:spPr>
        <p:txBody>
          <a:bodyPr anchor="t" rtlCol="false" tIns="0" lIns="0" bIns="0" rIns="0">
            <a:spAutoFit/>
          </a:bodyPr>
          <a:lstStyle/>
          <a:p>
            <a:pPr algn="l">
              <a:lnSpc>
                <a:spcPts val="4480"/>
              </a:lnSpc>
            </a:pPr>
            <a:r>
              <a:rPr lang="en-US" sz="3200">
                <a:solidFill>
                  <a:srgbClr val="FFFFFF"/>
                </a:solidFill>
                <a:latin typeface="Poppins Medium 2"/>
                <a:ea typeface="Poppins Medium 2"/>
                <a:cs typeface="Poppins Medium 2"/>
                <a:sym typeface="Poppins Medium 2"/>
              </a:rPr>
              <a:t>LESSON PLANS</a:t>
            </a:r>
          </a:p>
        </p:txBody>
      </p:sp>
      <p:sp>
        <p:nvSpPr>
          <p:cNvPr name="TextBox 3" id="3"/>
          <p:cNvSpPr txBox="true"/>
          <p:nvPr/>
        </p:nvSpPr>
        <p:spPr>
          <a:xfrm rot="0">
            <a:off x="17370093" y="9524968"/>
            <a:ext cx="464110" cy="347448"/>
          </a:xfrm>
          <a:prstGeom prst="rect">
            <a:avLst/>
          </a:prstGeom>
        </p:spPr>
        <p:txBody>
          <a:bodyPr anchor="t" rtlCol="false" tIns="0" lIns="0" bIns="0" rIns="0">
            <a:spAutoFit/>
          </a:bodyPr>
          <a:lstStyle/>
          <a:p>
            <a:pPr algn="ctr">
              <a:lnSpc>
                <a:spcPts val="2899"/>
              </a:lnSpc>
            </a:pPr>
            <a:r>
              <a:rPr lang="en-US" sz="2070">
                <a:solidFill>
                  <a:srgbClr val="004F59"/>
                </a:solidFill>
                <a:latin typeface="Bebas Neue"/>
                <a:ea typeface="Bebas Neue"/>
                <a:cs typeface="Bebas Neue"/>
                <a:sym typeface="Bebas Neue"/>
              </a:rPr>
              <a:t>3</a:t>
            </a:r>
          </a:p>
        </p:txBody>
      </p:sp>
      <p:grpSp>
        <p:nvGrpSpPr>
          <p:cNvPr name="Group 4" id="4"/>
          <p:cNvGrpSpPr/>
          <p:nvPr/>
        </p:nvGrpSpPr>
        <p:grpSpPr>
          <a:xfrm rot="0">
            <a:off x="407622" y="447364"/>
            <a:ext cx="17417056" cy="9457832"/>
            <a:chOff x="0" y="0"/>
            <a:chExt cx="5490351" cy="2981378"/>
          </a:xfrm>
        </p:grpSpPr>
        <p:sp>
          <p:nvSpPr>
            <p:cNvPr name="Freeform 5" id="5"/>
            <p:cNvSpPr/>
            <p:nvPr/>
          </p:nvSpPr>
          <p:spPr>
            <a:xfrm flipH="false" flipV="false" rot="0">
              <a:off x="0" y="0"/>
              <a:ext cx="5490351" cy="2981378"/>
            </a:xfrm>
            <a:custGeom>
              <a:avLst/>
              <a:gdLst/>
              <a:ahLst/>
              <a:cxnLst/>
              <a:rect r="r" b="b" t="t" l="l"/>
              <a:pathLst>
                <a:path h="2981378" w="5490351">
                  <a:moveTo>
                    <a:pt x="0" y="0"/>
                  </a:moveTo>
                  <a:lnTo>
                    <a:pt x="5490351" y="0"/>
                  </a:lnTo>
                  <a:lnTo>
                    <a:pt x="5490351" y="2981378"/>
                  </a:lnTo>
                  <a:lnTo>
                    <a:pt x="0" y="2981378"/>
                  </a:lnTo>
                  <a:close/>
                </a:path>
              </a:pathLst>
            </a:custGeom>
            <a:solidFill>
              <a:srgbClr val="68D2DF"/>
            </a:solidFill>
          </p:spPr>
        </p:sp>
      </p:grpSp>
      <p:grpSp>
        <p:nvGrpSpPr>
          <p:cNvPr name="Group 6" id="6"/>
          <p:cNvGrpSpPr/>
          <p:nvPr/>
        </p:nvGrpSpPr>
        <p:grpSpPr>
          <a:xfrm rot="0">
            <a:off x="1369972" y="3321975"/>
            <a:ext cx="10685557" cy="1058655"/>
            <a:chOff x="0" y="0"/>
            <a:chExt cx="2814303" cy="278823"/>
          </a:xfrm>
        </p:grpSpPr>
        <p:sp>
          <p:nvSpPr>
            <p:cNvPr name="Freeform 7" id="7"/>
            <p:cNvSpPr/>
            <p:nvPr/>
          </p:nvSpPr>
          <p:spPr>
            <a:xfrm flipH="false" flipV="false" rot="0">
              <a:off x="0" y="0"/>
              <a:ext cx="2814303" cy="278823"/>
            </a:xfrm>
            <a:custGeom>
              <a:avLst/>
              <a:gdLst/>
              <a:ahLst/>
              <a:cxnLst/>
              <a:rect r="r" b="b" t="t" l="l"/>
              <a:pathLst>
                <a:path h="278823" w="2814303">
                  <a:moveTo>
                    <a:pt x="0" y="0"/>
                  </a:moveTo>
                  <a:lnTo>
                    <a:pt x="2814303" y="0"/>
                  </a:lnTo>
                  <a:lnTo>
                    <a:pt x="2814303" y="278823"/>
                  </a:lnTo>
                  <a:lnTo>
                    <a:pt x="0" y="278823"/>
                  </a:lnTo>
                  <a:close/>
                </a:path>
              </a:pathLst>
            </a:custGeom>
            <a:solidFill>
              <a:srgbClr val="303030"/>
            </a:solidFill>
          </p:spPr>
        </p:sp>
        <p:sp>
          <p:nvSpPr>
            <p:cNvPr name="TextBox 8" id="8"/>
            <p:cNvSpPr txBox="true"/>
            <p:nvPr/>
          </p:nvSpPr>
          <p:spPr>
            <a:xfrm>
              <a:off x="0" y="-76200"/>
              <a:ext cx="2814303" cy="355023"/>
            </a:xfrm>
            <a:prstGeom prst="rect">
              <a:avLst/>
            </a:prstGeom>
          </p:spPr>
          <p:txBody>
            <a:bodyPr anchor="ctr" rtlCol="false" tIns="50800" lIns="50800" bIns="50800" rIns="50800"/>
            <a:lstStyle/>
            <a:p>
              <a:pPr algn="ctr">
                <a:lnSpc>
                  <a:spcPts val="3074"/>
                </a:lnSpc>
              </a:pPr>
            </a:p>
          </p:txBody>
        </p:sp>
      </p:grpSp>
      <p:sp>
        <p:nvSpPr>
          <p:cNvPr name="TextBox 9" id="9"/>
          <p:cNvSpPr txBox="true"/>
          <p:nvPr/>
        </p:nvSpPr>
        <p:spPr>
          <a:xfrm rot="0">
            <a:off x="1560677" y="3417878"/>
            <a:ext cx="11600671" cy="771526"/>
          </a:xfrm>
          <a:prstGeom prst="rect">
            <a:avLst/>
          </a:prstGeom>
        </p:spPr>
        <p:txBody>
          <a:bodyPr anchor="t" rtlCol="false" tIns="0" lIns="0" bIns="0" rIns="0">
            <a:spAutoFit/>
          </a:bodyPr>
          <a:lstStyle/>
          <a:p>
            <a:pPr algn="l">
              <a:lnSpc>
                <a:spcPts val="6299"/>
              </a:lnSpc>
            </a:pPr>
            <a:r>
              <a:rPr lang="en-US" sz="4499" b="true">
                <a:solidFill>
                  <a:srgbClr val="FFFFFF"/>
                </a:solidFill>
                <a:latin typeface="Roboto Bold"/>
                <a:ea typeface="Roboto Bold"/>
                <a:cs typeface="Roboto Bold"/>
                <a:sym typeface="Roboto Bold"/>
              </a:rPr>
              <a:t>Why Young Brains Are More Vulnerable</a:t>
            </a:r>
          </a:p>
        </p:txBody>
      </p:sp>
      <p:sp>
        <p:nvSpPr>
          <p:cNvPr name="TextBox 10" id="10"/>
          <p:cNvSpPr txBox="true"/>
          <p:nvPr/>
        </p:nvSpPr>
        <p:spPr>
          <a:xfrm rot="0">
            <a:off x="1560677" y="4680854"/>
            <a:ext cx="14915248" cy="2235200"/>
          </a:xfrm>
          <a:prstGeom prst="rect">
            <a:avLst/>
          </a:prstGeom>
        </p:spPr>
        <p:txBody>
          <a:bodyPr anchor="t" rtlCol="false" tIns="0" lIns="0" bIns="0" rIns="0">
            <a:spAutoFit/>
          </a:bodyPr>
          <a:lstStyle/>
          <a:p>
            <a:pPr algn="l">
              <a:lnSpc>
                <a:spcPts val="5950"/>
              </a:lnSpc>
            </a:pPr>
            <a:r>
              <a:rPr lang="en-US" b="true" sz="4250">
                <a:solidFill>
                  <a:srgbClr val="9D1BE3"/>
                </a:solidFill>
                <a:latin typeface="Roboto Bold"/>
                <a:ea typeface="Roboto Bold"/>
                <a:cs typeface="Roboto Bold"/>
                <a:sym typeface="Roboto Bold"/>
              </a:rPr>
              <a:t>Prefrontal Cortex:</a:t>
            </a:r>
            <a:r>
              <a:rPr lang="en-US" b="true" sz="4250">
                <a:solidFill>
                  <a:srgbClr val="004F59"/>
                </a:solidFill>
                <a:latin typeface="Roboto Bold"/>
                <a:ea typeface="Roboto Bold"/>
                <a:cs typeface="Roboto Bold"/>
                <a:sym typeface="Roboto Bold"/>
              </a:rPr>
              <a:t> The part of the brain that helps with decision-making and impulse control doesn’t fully mature until about age 25. </a:t>
            </a:r>
          </a:p>
        </p:txBody>
      </p:sp>
      <p:sp>
        <p:nvSpPr>
          <p:cNvPr name="TextBox 11" id="11"/>
          <p:cNvSpPr txBox="true"/>
          <p:nvPr/>
        </p:nvSpPr>
        <p:spPr>
          <a:xfrm rot="0">
            <a:off x="3967169" y="9091220"/>
            <a:ext cx="9303539" cy="626522"/>
          </a:xfrm>
          <a:prstGeom prst="rect">
            <a:avLst/>
          </a:prstGeom>
        </p:spPr>
        <p:txBody>
          <a:bodyPr anchor="t" rtlCol="false" tIns="0" lIns="0" bIns="0" rIns="0">
            <a:spAutoFit/>
          </a:bodyPr>
          <a:lstStyle/>
          <a:p>
            <a:pPr algn="l">
              <a:lnSpc>
                <a:spcPts val="1679"/>
              </a:lnSpc>
            </a:pPr>
            <a:r>
              <a:rPr lang="en-US" sz="1200">
                <a:solidFill>
                  <a:srgbClr val="004F59"/>
                </a:solidFill>
                <a:latin typeface="Roboto"/>
                <a:ea typeface="Roboto"/>
                <a:cs typeface="Roboto"/>
                <a:sym typeface="Roboto"/>
              </a:rPr>
              <a:t>Wilson, G. (2014). Your Brain On Porn: Internet Pornography and the Emerging Science of Addiction (1st ed.). Commonwealth Publishing.</a:t>
            </a:r>
          </a:p>
          <a:p>
            <a:pPr algn="just">
              <a:lnSpc>
                <a:spcPts val="1679"/>
              </a:lnSpc>
            </a:pPr>
            <a:r>
              <a:rPr lang="en-US" sz="1200">
                <a:solidFill>
                  <a:srgbClr val="004F59"/>
                </a:solidFill>
                <a:latin typeface="Roboto"/>
                <a:ea typeface="Roboto"/>
                <a:cs typeface="Roboto"/>
                <a:sym typeface="Roboto"/>
              </a:rPr>
              <a:t>Casey, B., Jones, R. M., &amp; Somerville, L. H. (2011). Braking and Accelerating of the Adolescent Brain. Journal of Research on Adolescence: The Official Journal of the Society for Research on Adolescence, 21(1), 21–33.  </a:t>
            </a:r>
          </a:p>
        </p:txBody>
      </p:sp>
      <p:sp>
        <p:nvSpPr>
          <p:cNvPr name="TextBox 12" id="12"/>
          <p:cNvSpPr txBox="true"/>
          <p:nvPr/>
        </p:nvSpPr>
        <p:spPr>
          <a:xfrm rot="0">
            <a:off x="17259300" y="9229725"/>
            <a:ext cx="152400" cy="180975"/>
          </a:xfrm>
          <a:prstGeom prst="rect">
            <a:avLst/>
          </a:prstGeom>
        </p:spPr>
        <p:txBody>
          <a:bodyPr anchor="t" rtlCol="false" tIns="0" lIns="0" bIns="0" rIns="0" wrap="none">
            <a:spAutoFit/>
          </a:bodyPr>
          <a:lstStyle/>
          <a:p>
            <a:pPr algn="ctr">
              <a:lnSpc>
                <a:spcPts val="1679"/>
              </a:lnSpc>
              <a:spcBef>
                <a:spcPct val="0"/>
              </a:spcBef>
            </a:pPr>
            <a:r>
              <a:rPr lang="en-US" sz="1200">
                <a:solidFill>
                  <a:srgbClr val="000000"/>
                </a:solidFill>
                <a:latin typeface="Roboto"/>
                <a:ea typeface="Roboto"/>
                <a:cs typeface="Roboto"/>
                <a:sym typeface="Roboto"/>
              </a:rPr>
              <a:t>30</a:t>
            </a:r>
          </a:p>
        </p:txBody>
      </p:sp>
      <p:sp>
        <p:nvSpPr>
          <p:cNvPr name="TextBox 13" id="13"/>
          <p:cNvSpPr txBox="true"/>
          <p:nvPr/>
        </p:nvSpPr>
        <p:spPr>
          <a:xfrm rot="0">
            <a:off x="1480713" y="9371773"/>
            <a:ext cx="2360739" cy="207719"/>
          </a:xfrm>
          <a:prstGeom prst="rect">
            <a:avLst/>
          </a:prstGeom>
        </p:spPr>
        <p:txBody>
          <a:bodyPr anchor="t" rtlCol="false" tIns="0" lIns="0" bIns="0" rIns="0">
            <a:spAutoFit/>
          </a:bodyPr>
          <a:lstStyle/>
          <a:p>
            <a:pPr algn="l">
              <a:lnSpc>
                <a:spcPts val="1680"/>
              </a:lnSpc>
            </a:pPr>
            <a:r>
              <a:rPr lang="en-US" sz="1200">
                <a:solidFill>
                  <a:srgbClr val="004F59"/>
                </a:solidFill>
                <a:latin typeface="Roboto"/>
                <a:ea typeface="Roboto"/>
                <a:cs typeface="Roboto"/>
                <a:sym typeface="Roboto"/>
              </a:rPr>
              <a:t>©2024-2026 Walking Wise</a:t>
            </a:r>
          </a:p>
        </p:txBody>
      </p:sp>
      <p:sp>
        <p:nvSpPr>
          <p:cNvPr name="TextBox 14" id="14"/>
          <p:cNvSpPr txBox="true"/>
          <p:nvPr/>
        </p:nvSpPr>
        <p:spPr>
          <a:xfrm rot="0">
            <a:off x="1131441" y="1109322"/>
            <a:ext cx="12801576" cy="1094741"/>
          </a:xfrm>
          <a:prstGeom prst="rect">
            <a:avLst/>
          </a:prstGeom>
        </p:spPr>
        <p:txBody>
          <a:bodyPr anchor="t" rtlCol="false" tIns="0" lIns="0" bIns="0" rIns="0">
            <a:spAutoFit/>
          </a:bodyPr>
          <a:lstStyle/>
          <a:p>
            <a:pPr algn="l">
              <a:lnSpc>
                <a:spcPts val="8959"/>
              </a:lnSpc>
              <a:spcBef>
                <a:spcPct val="0"/>
              </a:spcBef>
            </a:pPr>
            <a:r>
              <a:rPr lang="en-US" sz="6399">
                <a:solidFill>
                  <a:srgbClr val="004F59"/>
                </a:solidFill>
                <a:latin typeface="League Spartan"/>
                <a:ea typeface="League Spartan"/>
                <a:cs typeface="League Spartan"/>
                <a:sym typeface="League Spartan"/>
              </a:rPr>
              <a:t>EARLY EXPOSURE</a:t>
            </a:r>
          </a:p>
        </p:txBody>
      </p:sp>
    </p:spTree>
  </p:cSld>
  <p:clrMapOvr>
    <a:masterClrMapping/>
  </p:clrMapOvr>
</p:sld>
</file>

<file path=ppt/slides/slide31.xml><?xml version="1.0" encoding="utf-8"?>
<p:sld xmlns:p="http://schemas.openxmlformats.org/presentationml/2006/main" xmlns:a="http://schemas.openxmlformats.org/drawingml/2006/main">
  <p:cSld>
    <p:spTree>
      <p:nvGrpSpPr>
        <p:cNvPr id="1" name=""/>
        <p:cNvGrpSpPr/>
        <p:nvPr/>
      </p:nvGrpSpPr>
      <p:grpSpPr>
        <a:xfrm>
          <a:off x="0" y="0"/>
          <a:ext cx="0" cy="0"/>
          <a:chOff x="0" y="0"/>
          <a:chExt cx="0" cy="0"/>
        </a:xfrm>
      </p:grpSpPr>
      <p:sp>
        <p:nvSpPr>
          <p:cNvPr name="TextBox 2" id="2"/>
          <p:cNvSpPr txBox="true"/>
          <p:nvPr/>
        </p:nvSpPr>
        <p:spPr>
          <a:xfrm rot="0">
            <a:off x="1028700" y="885919"/>
            <a:ext cx="14546262" cy="547370"/>
          </a:xfrm>
          <a:prstGeom prst="rect">
            <a:avLst/>
          </a:prstGeom>
        </p:spPr>
        <p:txBody>
          <a:bodyPr anchor="t" rtlCol="false" tIns="0" lIns="0" bIns="0" rIns="0">
            <a:spAutoFit/>
          </a:bodyPr>
          <a:lstStyle/>
          <a:p>
            <a:pPr algn="l">
              <a:lnSpc>
                <a:spcPts val="4480"/>
              </a:lnSpc>
            </a:pPr>
            <a:r>
              <a:rPr lang="en-US" sz="3200">
                <a:solidFill>
                  <a:srgbClr val="FFFFFF"/>
                </a:solidFill>
                <a:latin typeface="Poppins Medium 2"/>
                <a:ea typeface="Poppins Medium 2"/>
                <a:cs typeface="Poppins Medium 2"/>
                <a:sym typeface="Poppins Medium 2"/>
              </a:rPr>
              <a:t>LESSON PLANS</a:t>
            </a:r>
          </a:p>
        </p:txBody>
      </p:sp>
      <p:grpSp>
        <p:nvGrpSpPr>
          <p:cNvPr name="Group 3" id="3"/>
          <p:cNvGrpSpPr/>
          <p:nvPr/>
        </p:nvGrpSpPr>
        <p:grpSpPr>
          <a:xfrm rot="0">
            <a:off x="417147" y="414584"/>
            <a:ext cx="17417056" cy="9457832"/>
            <a:chOff x="0" y="0"/>
            <a:chExt cx="5490351" cy="2981378"/>
          </a:xfrm>
        </p:grpSpPr>
        <p:sp>
          <p:nvSpPr>
            <p:cNvPr name="Freeform 4" id="4"/>
            <p:cNvSpPr/>
            <p:nvPr/>
          </p:nvSpPr>
          <p:spPr>
            <a:xfrm flipH="false" flipV="false" rot="0">
              <a:off x="0" y="0"/>
              <a:ext cx="5490351" cy="2981378"/>
            </a:xfrm>
            <a:custGeom>
              <a:avLst/>
              <a:gdLst/>
              <a:ahLst/>
              <a:cxnLst/>
              <a:rect r="r" b="b" t="t" l="l"/>
              <a:pathLst>
                <a:path h="2981378" w="5490351">
                  <a:moveTo>
                    <a:pt x="0" y="0"/>
                  </a:moveTo>
                  <a:lnTo>
                    <a:pt x="5490351" y="0"/>
                  </a:lnTo>
                  <a:lnTo>
                    <a:pt x="5490351" y="2981378"/>
                  </a:lnTo>
                  <a:lnTo>
                    <a:pt x="0" y="2981378"/>
                  </a:lnTo>
                  <a:close/>
                </a:path>
              </a:pathLst>
            </a:custGeom>
            <a:solidFill>
              <a:srgbClr val="ED8B00"/>
            </a:solidFill>
          </p:spPr>
        </p:sp>
      </p:grpSp>
      <p:grpSp>
        <p:nvGrpSpPr>
          <p:cNvPr name="Group 5" id="5"/>
          <p:cNvGrpSpPr/>
          <p:nvPr/>
        </p:nvGrpSpPr>
        <p:grpSpPr>
          <a:xfrm rot="0">
            <a:off x="2661083" y="4301986"/>
            <a:ext cx="12521855" cy="2229665"/>
            <a:chOff x="0" y="0"/>
            <a:chExt cx="3297937" cy="587237"/>
          </a:xfrm>
        </p:grpSpPr>
        <p:sp>
          <p:nvSpPr>
            <p:cNvPr name="Freeform 6" id="6"/>
            <p:cNvSpPr/>
            <p:nvPr/>
          </p:nvSpPr>
          <p:spPr>
            <a:xfrm flipH="false" flipV="false" rot="0">
              <a:off x="0" y="0"/>
              <a:ext cx="3297937" cy="587237"/>
            </a:xfrm>
            <a:custGeom>
              <a:avLst/>
              <a:gdLst/>
              <a:ahLst/>
              <a:cxnLst/>
              <a:rect r="r" b="b" t="t" l="l"/>
              <a:pathLst>
                <a:path h="587237" w="3297937">
                  <a:moveTo>
                    <a:pt x="0" y="0"/>
                  </a:moveTo>
                  <a:lnTo>
                    <a:pt x="3297937" y="0"/>
                  </a:lnTo>
                  <a:lnTo>
                    <a:pt x="3297937" y="587237"/>
                  </a:lnTo>
                  <a:lnTo>
                    <a:pt x="0" y="587237"/>
                  </a:lnTo>
                  <a:close/>
                </a:path>
              </a:pathLst>
            </a:custGeom>
            <a:solidFill>
              <a:srgbClr val="303030"/>
            </a:solidFill>
          </p:spPr>
        </p:sp>
        <p:sp>
          <p:nvSpPr>
            <p:cNvPr name="TextBox 7" id="7"/>
            <p:cNvSpPr txBox="true"/>
            <p:nvPr/>
          </p:nvSpPr>
          <p:spPr>
            <a:xfrm>
              <a:off x="0" y="-9525"/>
              <a:ext cx="3297937" cy="596762"/>
            </a:xfrm>
            <a:prstGeom prst="rect">
              <a:avLst/>
            </a:prstGeom>
          </p:spPr>
          <p:txBody>
            <a:bodyPr anchor="ctr" rtlCol="false" tIns="50800" lIns="50800" bIns="50800" rIns="50800"/>
            <a:lstStyle/>
            <a:p>
              <a:pPr algn="ctr">
                <a:lnSpc>
                  <a:spcPts val="3074"/>
                </a:lnSpc>
              </a:pPr>
            </a:p>
          </p:txBody>
        </p:sp>
      </p:grpSp>
      <p:sp>
        <p:nvSpPr>
          <p:cNvPr name="TextBox 8" id="8"/>
          <p:cNvSpPr txBox="true"/>
          <p:nvPr/>
        </p:nvSpPr>
        <p:spPr>
          <a:xfrm rot="0">
            <a:off x="945186" y="1250072"/>
            <a:ext cx="12339646" cy="1094741"/>
          </a:xfrm>
          <a:prstGeom prst="rect">
            <a:avLst/>
          </a:prstGeom>
        </p:spPr>
        <p:txBody>
          <a:bodyPr anchor="t" rtlCol="false" tIns="0" lIns="0" bIns="0" rIns="0">
            <a:spAutoFit/>
          </a:bodyPr>
          <a:lstStyle/>
          <a:p>
            <a:pPr algn="l">
              <a:lnSpc>
                <a:spcPts val="8959"/>
              </a:lnSpc>
              <a:spcBef>
                <a:spcPct val="0"/>
              </a:spcBef>
            </a:pPr>
            <a:r>
              <a:rPr lang="en-US" sz="6399">
                <a:solidFill>
                  <a:srgbClr val="303030"/>
                </a:solidFill>
                <a:latin typeface="League Spartan"/>
                <a:ea typeface="League Spartan"/>
                <a:cs typeface="League Spartan"/>
                <a:sym typeface="League Spartan"/>
              </a:rPr>
              <a:t>WHAT DO YOU THINK?</a:t>
            </a:r>
          </a:p>
        </p:txBody>
      </p:sp>
      <p:sp>
        <p:nvSpPr>
          <p:cNvPr name="TextBox 9" id="9"/>
          <p:cNvSpPr txBox="true"/>
          <p:nvPr/>
        </p:nvSpPr>
        <p:spPr>
          <a:xfrm rot="0">
            <a:off x="3173658" y="4594495"/>
            <a:ext cx="12134601" cy="1562101"/>
          </a:xfrm>
          <a:prstGeom prst="rect">
            <a:avLst/>
          </a:prstGeom>
        </p:spPr>
        <p:txBody>
          <a:bodyPr anchor="t" rtlCol="false" tIns="0" lIns="0" bIns="0" rIns="0">
            <a:spAutoFit/>
          </a:bodyPr>
          <a:lstStyle/>
          <a:p>
            <a:pPr algn="l">
              <a:lnSpc>
                <a:spcPts val="6299"/>
              </a:lnSpc>
            </a:pPr>
            <a:r>
              <a:rPr lang="en-US" sz="4499" b="true">
                <a:solidFill>
                  <a:srgbClr val="FFFFFF"/>
                </a:solidFill>
                <a:latin typeface="Roboto Bold"/>
                <a:ea typeface="Roboto Bold"/>
                <a:cs typeface="Roboto Bold"/>
                <a:sym typeface="Roboto Bold"/>
              </a:rPr>
              <a:t>What percent of children say they have seen pornography by age 13?</a:t>
            </a:r>
          </a:p>
        </p:txBody>
      </p:sp>
      <p:sp>
        <p:nvSpPr>
          <p:cNvPr name="TextBox 10" id="10"/>
          <p:cNvSpPr txBox="true"/>
          <p:nvPr/>
        </p:nvSpPr>
        <p:spPr>
          <a:xfrm rot="0">
            <a:off x="17259300" y="9229725"/>
            <a:ext cx="152400" cy="180975"/>
          </a:xfrm>
          <a:prstGeom prst="rect">
            <a:avLst/>
          </a:prstGeom>
        </p:spPr>
        <p:txBody>
          <a:bodyPr anchor="t" rtlCol="false" tIns="0" lIns="0" bIns="0" rIns="0" wrap="none">
            <a:spAutoFit/>
          </a:bodyPr>
          <a:lstStyle/>
          <a:p>
            <a:pPr algn="ctr">
              <a:lnSpc>
                <a:spcPts val="1679"/>
              </a:lnSpc>
              <a:spcBef>
                <a:spcPct val="0"/>
              </a:spcBef>
            </a:pPr>
            <a:r>
              <a:rPr lang="en-US" sz="1200">
                <a:solidFill>
                  <a:srgbClr val="000000"/>
                </a:solidFill>
                <a:latin typeface="Roboto"/>
                <a:ea typeface="Roboto"/>
                <a:cs typeface="Roboto"/>
                <a:sym typeface="Roboto"/>
              </a:rPr>
              <a:t>31</a:t>
            </a:r>
          </a:p>
        </p:txBody>
      </p:sp>
      <p:sp>
        <p:nvSpPr>
          <p:cNvPr name="TextBox 11" id="11"/>
          <p:cNvSpPr txBox="true"/>
          <p:nvPr/>
        </p:nvSpPr>
        <p:spPr>
          <a:xfrm rot="0">
            <a:off x="1480713" y="9371773"/>
            <a:ext cx="2360739" cy="207719"/>
          </a:xfrm>
          <a:prstGeom prst="rect">
            <a:avLst/>
          </a:prstGeom>
        </p:spPr>
        <p:txBody>
          <a:bodyPr anchor="t" rtlCol="false" tIns="0" lIns="0" bIns="0" rIns="0">
            <a:spAutoFit/>
          </a:bodyPr>
          <a:lstStyle/>
          <a:p>
            <a:pPr algn="l">
              <a:lnSpc>
                <a:spcPts val="1680"/>
              </a:lnSpc>
            </a:pPr>
            <a:r>
              <a:rPr lang="en-US" sz="1200">
                <a:solidFill>
                  <a:srgbClr val="303030"/>
                </a:solidFill>
                <a:latin typeface="Roboto"/>
                <a:ea typeface="Roboto"/>
                <a:cs typeface="Roboto"/>
                <a:sym typeface="Roboto"/>
              </a:rPr>
              <a:t>©2024-2026 Walking Wise</a:t>
            </a:r>
          </a:p>
        </p:txBody>
      </p:sp>
    </p:spTree>
  </p:cSld>
  <p:clrMapOvr>
    <a:masterClrMapping/>
  </p:clrMapOvr>
</p:sld>
</file>

<file path=ppt/slides/slide32.xml><?xml version="1.0" encoding="utf-8"?>
<p:sld xmlns:p="http://schemas.openxmlformats.org/presentationml/2006/main" xmlns:a="http://schemas.openxmlformats.org/drawingml/2006/main">
  <p:cSld>
    <p:spTree>
      <p:nvGrpSpPr>
        <p:cNvPr id="1" name=""/>
        <p:cNvGrpSpPr/>
        <p:nvPr/>
      </p:nvGrpSpPr>
      <p:grpSpPr>
        <a:xfrm>
          <a:off x="0" y="0"/>
          <a:ext cx="0" cy="0"/>
          <a:chOff x="0" y="0"/>
          <a:chExt cx="0" cy="0"/>
        </a:xfrm>
      </p:grpSpPr>
      <p:grpSp>
        <p:nvGrpSpPr>
          <p:cNvPr name="Group 2" id="2"/>
          <p:cNvGrpSpPr/>
          <p:nvPr/>
        </p:nvGrpSpPr>
        <p:grpSpPr>
          <a:xfrm rot="0">
            <a:off x="435472" y="456889"/>
            <a:ext cx="17417056" cy="9457832"/>
            <a:chOff x="0" y="0"/>
            <a:chExt cx="5490351" cy="2981378"/>
          </a:xfrm>
        </p:grpSpPr>
        <p:sp>
          <p:nvSpPr>
            <p:cNvPr name="Freeform 3" id="3"/>
            <p:cNvSpPr/>
            <p:nvPr/>
          </p:nvSpPr>
          <p:spPr>
            <a:xfrm flipH="false" flipV="false" rot="0">
              <a:off x="0" y="0"/>
              <a:ext cx="5490351" cy="2981378"/>
            </a:xfrm>
            <a:custGeom>
              <a:avLst/>
              <a:gdLst/>
              <a:ahLst/>
              <a:cxnLst/>
              <a:rect r="r" b="b" t="t" l="l"/>
              <a:pathLst>
                <a:path h="2981378" w="5490351">
                  <a:moveTo>
                    <a:pt x="0" y="0"/>
                  </a:moveTo>
                  <a:lnTo>
                    <a:pt x="5490351" y="0"/>
                  </a:lnTo>
                  <a:lnTo>
                    <a:pt x="5490351" y="2981378"/>
                  </a:lnTo>
                  <a:lnTo>
                    <a:pt x="0" y="2981378"/>
                  </a:lnTo>
                  <a:close/>
                </a:path>
              </a:pathLst>
            </a:custGeom>
            <a:solidFill>
              <a:srgbClr val="ED8B00"/>
            </a:solidFill>
          </p:spPr>
        </p:sp>
      </p:grpSp>
      <p:grpSp>
        <p:nvGrpSpPr>
          <p:cNvPr name="Group 4" id="4"/>
          <p:cNvGrpSpPr/>
          <p:nvPr/>
        </p:nvGrpSpPr>
        <p:grpSpPr>
          <a:xfrm rot="0">
            <a:off x="1222603" y="3057255"/>
            <a:ext cx="15841471" cy="5422565"/>
            <a:chOff x="0" y="0"/>
            <a:chExt cx="4348048" cy="1488345"/>
          </a:xfrm>
        </p:grpSpPr>
        <p:sp>
          <p:nvSpPr>
            <p:cNvPr name="Freeform 5" id="5"/>
            <p:cNvSpPr/>
            <p:nvPr/>
          </p:nvSpPr>
          <p:spPr>
            <a:xfrm flipH="false" flipV="false" rot="0">
              <a:off x="0" y="0"/>
              <a:ext cx="4348048" cy="1488345"/>
            </a:xfrm>
            <a:custGeom>
              <a:avLst/>
              <a:gdLst/>
              <a:ahLst/>
              <a:cxnLst/>
              <a:rect r="r" b="b" t="t" l="l"/>
              <a:pathLst>
                <a:path h="1488345" w="4348048">
                  <a:moveTo>
                    <a:pt x="0" y="0"/>
                  </a:moveTo>
                  <a:lnTo>
                    <a:pt x="4348048" y="0"/>
                  </a:lnTo>
                  <a:lnTo>
                    <a:pt x="4348048" y="1488345"/>
                  </a:lnTo>
                  <a:lnTo>
                    <a:pt x="0" y="1488345"/>
                  </a:lnTo>
                  <a:close/>
                </a:path>
              </a:pathLst>
            </a:custGeom>
            <a:solidFill>
              <a:srgbClr val="303030"/>
            </a:solidFill>
          </p:spPr>
        </p:sp>
        <p:sp>
          <p:nvSpPr>
            <p:cNvPr name="TextBox 6" id="6"/>
            <p:cNvSpPr txBox="true"/>
            <p:nvPr/>
          </p:nvSpPr>
          <p:spPr>
            <a:xfrm>
              <a:off x="0" y="-76200"/>
              <a:ext cx="4348048" cy="1564545"/>
            </a:xfrm>
            <a:prstGeom prst="rect">
              <a:avLst/>
            </a:prstGeom>
          </p:spPr>
          <p:txBody>
            <a:bodyPr anchor="ctr" rtlCol="false" tIns="50800" lIns="50800" bIns="50800" rIns="50800"/>
            <a:lstStyle/>
            <a:p>
              <a:pPr algn="ctr">
                <a:lnSpc>
                  <a:spcPts val="3074"/>
                </a:lnSpc>
              </a:pPr>
            </a:p>
          </p:txBody>
        </p:sp>
      </p:grpSp>
      <p:sp>
        <p:nvSpPr>
          <p:cNvPr name="TextBox 7" id="7"/>
          <p:cNvSpPr txBox="true"/>
          <p:nvPr/>
        </p:nvSpPr>
        <p:spPr>
          <a:xfrm rot="0">
            <a:off x="1028700" y="904875"/>
            <a:ext cx="10325530" cy="1094741"/>
          </a:xfrm>
          <a:prstGeom prst="rect">
            <a:avLst/>
          </a:prstGeom>
        </p:spPr>
        <p:txBody>
          <a:bodyPr anchor="t" rtlCol="false" tIns="0" lIns="0" bIns="0" rIns="0">
            <a:spAutoFit/>
          </a:bodyPr>
          <a:lstStyle/>
          <a:p>
            <a:pPr algn="l">
              <a:lnSpc>
                <a:spcPts val="8959"/>
              </a:lnSpc>
              <a:spcBef>
                <a:spcPct val="0"/>
              </a:spcBef>
            </a:pPr>
            <a:r>
              <a:rPr lang="en-US" sz="6399">
                <a:solidFill>
                  <a:srgbClr val="303030"/>
                </a:solidFill>
                <a:latin typeface="League Spartan"/>
                <a:ea typeface="League Spartan"/>
                <a:cs typeface="League Spartan"/>
                <a:sym typeface="League Spartan"/>
              </a:rPr>
              <a:t>WHAT DO YOU THINK?</a:t>
            </a:r>
          </a:p>
        </p:txBody>
      </p:sp>
      <p:sp>
        <p:nvSpPr>
          <p:cNvPr name="TextBox 8" id="8"/>
          <p:cNvSpPr txBox="true"/>
          <p:nvPr/>
        </p:nvSpPr>
        <p:spPr>
          <a:xfrm rot="0">
            <a:off x="3403662" y="4718186"/>
            <a:ext cx="11730024" cy="3187700"/>
          </a:xfrm>
          <a:prstGeom prst="rect">
            <a:avLst/>
          </a:prstGeom>
        </p:spPr>
        <p:txBody>
          <a:bodyPr anchor="t" rtlCol="false" tIns="0" lIns="0" bIns="0" rIns="0">
            <a:spAutoFit/>
          </a:bodyPr>
          <a:lstStyle/>
          <a:p>
            <a:pPr algn="l">
              <a:lnSpc>
                <a:spcPts val="6399"/>
              </a:lnSpc>
            </a:pPr>
            <a:r>
              <a:rPr lang="en-US" sz="3999" b="true">
                <a:solidFill>
                  <a:srgbClr val="FBFDFD"/>
                </a:solidFill>
                <a:latin typeface="Roboto Bold"/>
                <a:ea typeface="Roboto Bold"/>
                <a:cs typeface="Roboto Bold"/>
                <a:sym typeface="Roboto Bold"/>
              </a:rPr>
              <a:t>A) 14%</a:t>
            </a:r>
          </a:p>
          <a:p>
            <a:pPr algn="l">
              <a:lnSpc>
                <a:spcPts val="6399"/>
              </a:lnSpc>
            </a:pPr>
            <a:r>
              <a:rPr lang="en-US" sz="3999" b="true">
                <a:solidFill>
                  <a:srgbClr val="FBFDFD"/>
                </a:solidFill>
                <a:latin typeface="Roboto Bold"/>
                <a:ea typeface="Roboto Bold"/>
                <a:cs typeface="Roboto Bold"/>
                <a:sym typeface="Roboto Bold"/>
              </a:rPr>
              <a:t>B) 34</a:t>
            </a:r>
            <a:r>
              <a:rPr lang="en-US" sz="3999" b="true">
                <a:solidFill>
                  <a:srgbClr val="FBFDFD"/>
                </a:solidFill>
                <a:latin typeface="Roboto Bold"/>
                <a:ea typeface="Roboto Bold"/>
                <a:cs typeface="Roboto Bold"/>
                <a:sym typeface="Roboto Bold"/>
              </a:rPr>
              <a:t>%</a:t>
            </a:r>
          </a:p>
          <a:p>
            <a:pPr algn="l">
              <a:lnSpc>
                <a:spcPts val="6399"/>
              </a:lnSpc>
            </a:pPr>
            <a:r>
              <a:rPr lang="en-US" sz="3999" b="true">
                <a:solidFill>
                  <a:srgbClr val="FBFDFD"/>
                </a:solidFill>
                <a:latin typeface="Roboto Bold"/>
                <a:ea typeface="Roboto Bold"/>
                <a:cs typeface="Roboto Bold"/>
                <a:sym typeface="Roboto Bold"/>
              </a:rPr>
              <a:t>C) 54%</a:t>
            </a:r>
          </a:p>
          <a:p>
            <a:pPr algn="l">
              <a:lnSpc>
                <a:spcPts val="6399"/>
              </a:lnSpc>
            </a:pPr>
            <a:r>
              <a:rPr lang="en-US" sz="3999" b="true">
                <a:solidFill>
                  <a:srgbClr val="FBFDFD"/>
                </a:solidFill>
                <a:latin typeface="Roboto Bold"/>
                <a:ea typeface="Roboto Bold"/>
                <a:cs typeface="Roboto Bold"/>
                <a:sym typeface="Roboto Bold"/>
              </a:rPr>
              <a:t>D) 74%</a:t>
            </a:r>
          </a:p>
        </p:txBody>
      </p:sp>
      <p:sp>
        <p:nvSpPr>
          <p:cNvPr name="TextBox 9" id="9"/>
          <p:cNvSpPr txBox="true"/>
          <p:nvPr/>
        </p:nvSpPr>
        <p:spPr>
          <a:xfrm rot="0">
            <a:off x="17259300" y="9229725"/>
            <a:ext cx="152400" cy="180975"/>
          </a:xfrm>
          <a:prstGeom prst="rect">
            <a:avLst/>
          </a:prstGeom>
        </p:spPr>
        <p:txBody>
          <a:bodyPr anchor="t" rtlCol="false" tIns="0" lIns="0" bIns="0" rIns="0" wrap="none">
            <a:spAutoFit/>
          </a:bodyPr>
          <a:lstStyle/>
          <a:p>
            <a:pPr algn="ctr">
              <a:lnSpc>
                <a:spcPts val="1679"/>
              </a:lnSpc>
              <a:spcBef>
                <a:spcPct val="0"/>
              </a:spcBef>
            </a:pPr>
            <a:r>
              <a:rPr lang="en-US" sz="1200">
                <a:solidFill>
                  <a:srgbClr val="303030"/>
                </a:solidFill>
                <a:latin typeface="Roboto"/>
                <a:ea typeface="Roboto"/>
                <a:cs typeface="Roboto"/>
                <a:sym typeface="Roboto"/>
              </a:rPr>
              <a:t>32</a:t>
            </a:r>
          </a:p>
        </p:txBody>
      </p:sp>
      <p:sp>
        <p:nvSpPr>
          <p:cNvPr name="TextBox 10" id="10"/>
          <p:cNvSpPr txBox="true"/>
          <p:nvPr/>
        </p:nvSpPr>
        <p:spPr>
          <a:xfrm rot="0">
            <a:off x="1480713" y="9371773"/>
            <a:ext cx="2360739" cy="207719"/>
          </a:xfrm>
          <a:prstGeom prst="rect">
            <a:avLst/>
          </a:prstGeom>
        </p:spPr>
        <p:txBody>
          <a:bodyPr anchor="t" rtlCol="false" tIns="0" lIns="0" bIns="0" rIns="0">
            <a:spAutoFit/>
          </a:bodyPr>
          <a:lstStyle/>
          <a:p>
            <a:pPr algn="l">
              <a:lnSpc>
                <a:spcPts val="1680"/>
              </a:lnSpc>
            </a:pPr>
            <a:r>
              <a:rPr lang="en-US" sz="1200">
                <a:solidFill>
                  <a:srgbClr val="303030"/>
                </a:solidFill>
                <a:latin typeface="Roboto"/>
                <a:ea typeface="Roboto"/>
                <a:cs typeface="Roboto"/>
                <a:sym typeface="Roboto"/>
              </a:rPr>
              <a:t>©2024-2026 Walking Wise</a:t>
            </a:r>
          </a:p>
        </p:txBody>
      </p:sp>
      <p:sp>
        <p:nvSpPr>
          <p:cNvPr name="TextBox 11" id="11"/>
          <p:cNvSpPr txBox="true"/>
          <p:nvPr/>
        </p:nvSpPr>
        <p:spPr>
          <a:xfrm rot="0">
            <a:off x="2499158" y="3638407"/>
            <a:ext cx="14054633" cy="552450"/>
          </a:xfrm>
          <a:prstGeom prst="rect">
            <a:avLst/>
          </a:prstGeom>
        </p:spPr>
        <p:txBody>
          <a:bodyPr anchor="t" rtlCol="false" tIns="0" lIns="0" bIns="0" rIns="0">
            <a:spAutoFit/>
          </a:bodyPr>
          <a:lstStyle/>
          <a:p>
            <a:pPr algn="l">
              <a:lnSpc>
                <a:spcPts val="4200"/>
              </a:lnSpc>
            </a:pPr>
            <a:r>
              <a:rPr lang="en-US" sz="3500">
                <a:solidFill>
                  <a:srgbClr val="FFFFFF"/>
                </a:solidFill>
                <a:latin typeface="Roboto"/>
                <a:ea typeface="Roboto"/>
                <a:cs typeface="Roboto"/>
                <a:sym typeface="Roboto"/>
              </a:rPr>
              <a:t>What percent of children say they have seen pornography by age 13?</a:t>
            </a:r>
          </a:p>
        </p:txBody>
      </p:sp>
    </p:spTree>
  </p:cSld>
  <p:clrMapOvr>
    <a:masterClrMapping/>
  </p:clrMapOvr>
</p:sld>
</file>

<file path=ppt/slides/slide33.xml><?xml version="1.0" encoding="utf-8"?>
<p:sld xmlns:p="http://schemas.openxmlformats.org/presentationml/2006/main" xmlns:a="http://schemas.openxmlformats.org/drawingml/2006/main">
  <p:cSld>
    <p:spTree>
      <p:nvGrpSpPr>
        <p:cNvPr id="1" name=""/>
        <p:cNvGrpSpPr/>
        <p:nvPr/>
      </p:nvGrpSpPr>
      <p:grpSpPr>
        <a:xfrm>
          <a:off x="0" y="0"/>
          <a:ext cx="0" cy="0"/>
          <a:chOff x="0" y="0"/>
          <a:chExt cx="0" cy="0"/>
        </a:xfrm>
      </p:grpSpPr>
      <p:grpSp>
        <p:nvGrpSpPr>
          <p:cNvPr name="Group 2" id="2"/>
          <p:cNvGrpSpPr/>
          <p:nvPr/>
        </p:nvGrpSpPr>
        <p:grpSpPr>
          <a:xfrm rot="0">
            <a:off x="435472" y="456889"/>
            <a:ext cx="17417056" cy="9457832"/>
            <a:chOff x="0" y="0"/>
            <a:chExt cx="5490351" cy="2981378"/>
          </a:xfrm>
        </p:grpSpPr>
        <p:sp>
          <p:nvSpPr>
            <p:cNvPr name="Freeform 3" id="3"/>
            <p:cNvSpPr/>
            <p:nvPr/>
          </p:nvSpPr>
          <p:spPr>
            <a:xfrm flipH="false" flipV="false" rot="0">
              <a:off x="0" y="0"/>
              <a:ext cx="5490351" cy="2981378"/>
            </a:xfrm>
            <a:custGeom>
              <a:avLst/>
              <a:gdLst/>
              <a:ahLst/>
              <a:cxnLst/>
              <a:rect r="r" b="b" t="t" l="l"/>
              <a:pathLst>
                <a:path h="2981378" w="5490351">
                  <a:moveTo>
                    <a:pt x="0" y="0"/>
                  </a:moveTo>
                  <a:lnTo>
                    <a:pt x="5490351" y="0"/>
                  </a:lnTo>
                  <a:lnTo>
                    <a:pt x="5490351" y="2981378"/>
                  </a:lnTo>
                  <a:lnTo>
                    <a:pt x="0" y="2981378"/>
                  </a:lnTo>
                  <a:close/>
                </a:path>
              </a:pathLst>
            </a:custGeom>
            <a:solidFill>
              <a:srgbClr val="ED8B00"/>
            </a:solidFill>
          </p:spPr>
        </p:sp>
      </p:grpSp>
      <p:grpSp>
        <p:nvGrpSpPr>
          <p:cNvPr name="Group 4" id="4"/>
          <p:cNvGrpSpPr/>
          <p:nvPr/>
        </p:nvGrpSpPr>
        <p:grpSpPr>
          <a:xfrm rot="0">
            <a:off x="1222603" y="3057255"/>
            <a:ext cx="15841471" cy="5422565"/>
            <a:chOff x="0" y="0"/>
            <a:chExt cx="4348048" cy="1488345"/>
          </a:xfrm>
        </p:grpSpPr>
        <p:sp>
          <p:nvSpPr>
            <p:cNvPr name="Freeform 5" id="5"/>
            <p:cNvSpPr/>
            <p:nvPr/>
          </p:nvSpPr>
          <p:spPr>
            <a:xfrm flipH="false" flipV="false" rot="0">
              <a:off x="0" y="0"/>
              <a:ext cx="4348048" cy="1488345"/>
            </a:xfrm>
            <a:custGeom>
              <a:avLst/>
              <a:gdLst/>
              <a:ahLst/>
              <a:cxnLst/>
              <a:rect r="r" b="b" t="t" l="l"/>
              <a:pathLst>
                <a:path h="1488345" w="4348048">
                  <a:moveTo>
                    <a:pt x="0" y="0"/>
                  </a:moveTo>
                  <a:lnTo>
                    <a:pt x="4348048" y="0"/>
                  </a:lnTo>
                  <a:lnTo>
                    <a:pt x="4348048" y="1488345"/>
                  </a:lnTo>
                  <a:lnTo>
                    <a:pt x="0" y="1488345"/>
                  </a:lnTo>
                  <a:close/>
                </a:path>
              </a:pathLst>
            </a:custGeom>
            <a:solidFill>
              <a:srgbClr val="FFFFFF"/>
            </a:solidFill>
          </p:spPr>
        </p:sp>
        <p:sp>
          <p:nvSpPr>
            <p:cNvPr name="TextBox 6" id="6"/>
            <p:cNvSpPr txBox="true"/>
            <p:nvPr/>
          </p:nvSpPr>
          <p:spPr>
            <a:xfrm>
              <a:off x="0" y="-76200"/>
              <a:ext cx="4348048" cy="1564545"/>
            </a:xfrm>
            <a:prstGeom prst="rect">
              <a:avLst/>
            </a:prstGeom>
          </p:spPr>
          <p:txBody>
            <a:bodyPr anchor="ctr" rtlCol="false" tIns="50800" lIns="50800" bIns="50800" rIns="50800"/>
            <a:lstStyle/>
            <a:p>
              <a:pPr algn="ctr">
                <a:lnSpc>
                  <a:spcPts val="3074"/>
                </a:lnSpc>
              </a:pPr>
            </a:p>
          </p:txBody>
        </p:sp>
      </p:grpSp>
      <p:sp>
        <p:nvSpPr>
          <p:cNvPr name="TextBox 7" id="7"/>
          <p:cNvSpPr txBox="true"/>
          <p:nvPr/>
        </p:nvSpPr>
        <p:spPr>
          <a:xfrm rot="0">
            <a:off x="3757806" y="4762062"/>
            <a:ext cx="10771064" cy="1908177"/>
          </a:xfrm>
          <a:prstGeom prst="rect">
            <a:avLst/>
          </a:prstGeom>
        </p:spPr>
        <p:txBody>
          <a:bodyPr anchor="t" rtlCol="false" tIns="0" lIns="0" bIns="0" rIns="0">
            <a:spAutoFit/>
          </a:bodyPr>
          <a:lstStyle/>
          <a:p>
            <a:pPr algn="ctr">
              <a:lnSpc>
                <a:spcPts val="7699"/>
              </a:lnSpc>
            </a:pPr>
            <a:r>
              <a:rPr lang="en-US" sz="5499">
                <a:solidFill>
                  <a:srgbClr val="303030"/>
                </a:solidFill>
                <a:latin typeface="Roboto"/>
                <a:ea typeface="Roboto"/>
                <a:cs typeface="Roboto"/>
                <a:sym typeface="Roboto"/>
              </a:rPr>
              <a:t>About </a:t>
            </a:r>
            <a:r>
              <a:rPr lang="en-US" b="true" sz="5499">
                <a:solidFill>
                  <a:srgbClr val="9D1BE3"/>
                </a:solidFill>
                <a:latin typeface="Roboto Bold"/>
                <a:ea typeface="Roboto Bold"/>
                <a:cs typeface="Roboto Bold"/>
                <a:sym typeface="Roboto Bold"/>
              </a:rPr>
              <a:t>54% </a:t>
            </a:r>
            <a:r>
              <a:rPr lang="en-US" sz="5499">
                <a:solidFill>
                  <a:srgbClr val="303030"/>
                </a:solidFill>
                <a:latin typeface="Roboto"/>
                <a:ea typeface="Roboto"/>
                <a:cs typeface="Roboto"/>
                <a:sym typeface="Roboto"/>
              </a:rPr>
              <a:t>of children say they have seen pornography by age 13.</a:t>
            </a:r>
            <a:r>
              <a:rPr lang="en-US" sz="5499">
                <a:solidFill>
                  <a:srgbClr val="9D1BE3"/>
                </a:solidFill>
                <a:latin typeface="Roboto"/>
                <a:ea typeface="Roboto"/>
                <a:cs typeface="Roboto"/>
                <a:sym typeface="Roboto"/>
              </a:rPr>
              <a:t> </a:t>
            </a:r>
          </a:p>
        </p:txBody>
      </p:sp>
      <p:sp>
        <p:nvSpPr>
          <p:cNvPr name="TextBox 8" id="8"/>
          <p:cNvSpPr txBox="true"/>
          <p:nvPr/>
        </p:nvSpPr>
        <p:spPr>
          <a:xfrm rot="0">
            <a:off x="17259300" y="9229725"/>
            <a:ext cx="152400" cy="180975"/>
          </a:xfrm>
          <a:prstGeom prst="rect">
            <a:avLst/>
          </a:prstGeom>
        </p:spPr>
        <p:txBody>
          <a:bodyPr anchor="t" rtlCol="false" tIns="0" lIns="0" bIns="0" rIns="0" wrap="none">
            <a:spAutoFit/>
          </a:bodyPr>
          <a:lstStyle/>
          <a:p>
            <a:pPr algn="ctr">
              <a:lnSpc>
                <a:spcPts val="1679"/>
              </a:lnSpc>
              <a:spcBef>
                <a:spcPct val="0"/>
              </a:spcBef>
            </a:pPr>
            <a:r>
              <a:rPr lang="en-US" sz="1200">
                <a:solidFill>
                  <a:srgbClr val="303030"/>
                </a:solidFill>
                <a:latin typeface="Roboto"/>
                <a:ea typeface="Roboto"/>
                <a:cs typeface="Roboto"/>
                <a:sym typeface="Roboto"/>
              </a:rPr>
              <a:t>33</a:t>
            </a:r>
          </a:p>
        </p:txBody>
      </p:sp>
      <p:sp>
        <p:nvSpPr>
          <p:cNvPr name="TextBox 9" id="9"/>
          <p:cNvSpPr txBox="true"/>
          <p:nvPr/>
        </p:nvSpPr>
        <p:spPr>
          <a:xfrm rot="0">
            <a:off x="1480713" y="9371773"/>
            <a:ext cx="2360739" cy="207719"/>
          </a:xfrm>
          <a:prstGeom prst="rect">
            <a:avLst/>
          </a:prstGeom>
        </p:spPr>
        <p:txBody>
          <a:bodyPr anchor="t" rtlCol="false" tIns="0" lIns="0" bIns="0" rIns="0">
            <a:spAutoFit/>
          </a:bodyPr>
          <a:lstStyle/>
          <a:p>
            <a:pPr algn="l">
              <a:lnSpc>
                <a:spcPts val="1680"/>
              </a:lnSpc>
            </a:pPr>
            <a:r>
              <a:rPr lang="en-US" sz="1200">
                <a:solidFill>
                  <a:srgbClr val="303030"/>
                </a:solidFill>
                <a:latin typeface="Roboto"/>
                <a:ea typeface="Roboto"/>
                <a:cs typeface="Roboto"/>
                <a:sym typeface="Roboto"/>
              </a:rPr>
              <a:t>©2024-2026 Walking Wise</a:t>
            </a:r>
          </a:p>
        </p:txBody>
      </p:sp>
      <p:sp>
        <p:nvSpPr>
          <p:cNvPr name="TextBox 10" id="10"/>
          <p:cNvSpPr txBox="true"/>
          <p:nvPr/>
        </p:nvSpPr>
        <p:spPr>
          <a:xfrm rot="0">
            <a:off x="5814764" y="9229725"/>
            <a:ext cx="8796764" cy="207719"/>
          </a:xfrm>
          <a:prstGeom prst="rect">
            <a:avLst/>
          </a:prstGeom>
        </p:spPr>
        <p:txBody>
          <a:bodyPr anchor="t" rtlCol="false" tIns="0" lIns="0" bIns="0" rIns="0">
            <a:spAutoFit/>
          </a:bodyPr>
          <a:lstStyle/>
          <a:p>
            <a:pPr algn="l">
              <a:lnSpc>
                <a:spcPts val="1679"/>
              </a:lnSpc>
            </a:pPr>
            <a:r>
              <a:rPr lang="en-US" sz="1200">
                <a:solidFill>
                  <a:srgbClr val="303030"/>
                </a:solidFill>
                <a:latin typeface="Roboto"/>
                <a:ea typeface="Roboto"/>
                <a:cs typeface="Roboto"/>
                <a:sym typeface="Roboto"/>
              </a:rPr>
              <a:t>Robb, M.B., &amp; Mann, S. (2023). Teens and pornography. San Francisco, CA: Common Sense, p. 11.</a:t>
            </a:r>
          </a:p>
        </p:txBody>
      </p:sp>
      <p:sp>
        <p:nvSpPr>
          <p:cNvPr name="TextBox 11" id="11"/>
          <p:cNvSpPr txBox="true"/>
          <p:nvPr/>
        </p:nvSpPr>
        <p:spPr>
          <a:xfrm rot="0">
            <a:off x="1066010" y="904875"/>
            <a:ext cx="9147136" cy="1094666"/>
          </a:xfrm>
          <a:prstGeom prst="rect">
            <a:avLst/>
          </a:prstGeom>
        </p:spPr>
        <p:txBody>
          <a:bodyPr anchor="t" rtlCol="false" tIns="0" lIns="0" bIns="0" rIns="0">
            <a:spAutoFit/>
          </a:bodyPr>
          <a:lstStyle/>
          <a:p>
            <a:pPr algn="l">
              <a:lnSpc>
                <a:spcPts val="8959"/>
              </a:lnSpc>
              <a:spcBef>
                <a:spcPct val="0"/>
              </a:spcBef>
            </a:pPr>
            <a:r>
              <a:rPr lang="en-US" sz="6399">
                <a:solidFill>
                  <a:srgbClr val="303030"/>
                </a:solidFill>
                <a:latin typeface="League Spartan"/>
                <a:ea typeface="League Spartan"/>
                <a:cs typeface="League Spartan"/>
                <a:sym typeface="League Spartan"/>
              </a:rPr>
              <a:t>ANSWER</a:t>
            </a:r>
          </a:p>
        </p:txBody>
      </p:sp>
    </p:spTree>
  </p:cSld>
  <p:clrMapOvr>
    <a:masterClrMapping/>
  </p:clrMapOvr>
</p:sld>
</file>

<file path=ppt/slides/slide34.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TextBox 2" id="2"/>
          <p:cNvSpPr txBox="true"/>
          <p:nvPr/>
        </p:nvSpPr>
        <p:spPr>
          <a:xfrm rot="0">
            <a:off x="1028700" y="885919"/>
            <a:ext cx="14546262" cy="547370"/>
          </a:xfrm>
          <a:prstGeom prst="rect">
            <a:avLst/>
          </a:prstGeom>
        </p:spPr>
        <p:txBody>
          <a:bodyPr anchor="t" rtlCol="false" tIns="0" lIns="0" bIns="0" rIns="0">
            <a:spAutoFit/>
          </a:bodyPr>
          <a:lstStyle/>
          <a:p>
            <a:pPr algn="l">
              <a:lnSpc>
                <a:spcPts val="4480"/>
              </a:lnSpc>
            </a:pPr>
            <a:r>
              <a:rPr lang="en-US" sz="3200">
                <a:solidFill>
                  <a:srgbClr val="FFFFFF"/>
                </a:solidFill>
                <a:latin typeface="Poppins Medium 2"/>
                <a:ea typeface="Poppins Medium 2"/>
                <a:cs typeface="Poppins Medium 2"/>
                <a:sym typeface="Poppins Medium 2"/>
              </a:rPr>
              <a:t>LESSON PLANS</a:t>
            </a:r>
          </a:p>
        </p:txBody>
      </p:sp>
      <p:sp>
        <p:nvSpPr>
          <p:cNvPr name="TextBox 3" id="3"/>
          <p:cNvSpPr txBox="true"/>
          <p:nvPr/>
        </p:nvSpPr>
        <p:spPr>
          <a:xfrm rot="0">
            <a:off x="17370093" y="9524968"/>
            <a:ext cx="464110" cy="347448"/>
          </a:xfrm>
          <a:prstGeom prst="rect">
            <a:avLst/>
          </a:prstGeom>
        </p:spPr>
        <p:txBody>
          <a:bodyPr anchor="t" rtlCol="false" tIns="0" lIns="0" bIns="0" rIns="0">
            <a:spAutoFit/>
          </a:bodyPr>
          <a:lstStyle/>
          <a:p>
            <a:pPr algn="ctr">
              <a:lnSpc>
                <a:spcPts val="2899"/>
              </a:lnSpc>
            </a:pPr>
            <a:r>
              <a:rPr lang="en-US" sz="2070">
                <a:solidFill>
                  <a:srgbClr val="004F59"/>
                </a:solidFill>
                <a:latin typeface="Bebas Neue"/>
                <a:ea typeface="Bebas Neue"/>
                <a:cs typeface="Bebas Neue"/>
                <a:sym typeface="Bebas Neue"/>
              </a:rPr>
              <a:t>3</a:t>
            </a:r>
          </a:p>
        </p:txBody>
      </p:sp>
      <p:grpSp>
        <p:nvGrpSpPr>
          <p:cNvPr name="Group 4" id="4"/>
          <p:cNvGrpSpPr/>
          <p:nvPr/>
        </p:nvGrpSpPr>
        <p:grpSpPr>
          <a:xfrm rot="0">
            <a:off x="407622" y="447364"/>
            <a:ext cx="17417056" cy="9457832"/>
            <a:chOff x="0" y="0"/>
            <a:chExt cx="5490351" cy="2981378"/>
          </a:xfrm>
        </p:grpSpPr>
        <p:sp>
          <p:nvSpPr>
            <p:cNvPr name="Freeform 5" id="5"/>
            <p:cNvSpPr/>
            <p:nvPr/>
          </p:nvSpPr>
          <p:spPr>
            <a:xfrm flipH="false" flipV="false" rot="0">
              <a:off x="0" y="0"/>
              <a:ext cx="5490351" cy="2981378"/>
            </a:xfrm>
            <a:custGeom>
              <a:avLst/>
              <a:gdLst/>
              <a:ahLst/>
              <a:cxnLst/>
              <a:rect r="r" b="b" t="t" l="l"/>
              <a:pathLst>
                <a:path h="2981378" w="5490351">
                  <a:moveTo>
                    <a:pt x="0" y="0"/>
                  </a:moveTo>
                  <a:lnTo>
                    <a:pt x="5490351" y="0"/>
                  </a:lnTo>
                  <a:lnTo>
                    <a:pt x="5490351" y="2981378"/>
                  </a:lnTo>
                  <a:lnTo>
                    <a:pt x="0" y="2981378"/>
                  </a:lnTo>
                  <a:close/>
                </a:path>
              </a:pathLst>
            </a:custGeom>
            <a:solidFill>
              <a:srgbClr val="68D2DF"/>
            </a:solidFill>
          </p:spPr>
        </p:sp>
      </p:grpSp>
      <p:grpSp>
        <p:nvGrpSpPr>
          <p:cNvPr name="Group 6" id="6"/>
          <p:cNvGrpSpPr/>
          <p:nvPr/>
        </p:nvGrpSpPr>
        <p:grpSpPr>
          <a:xfrm rot="0">
            <a:off x="1277837" y="4885698"/>
            <a:ext cx="11418537" cy="2001433"/>
            <a:chOff x="0" y="0"/>
            <a:chExt cx="3007351" cy="527126"/>
          </a:xfrm>
        </p:grpSpPr>
        <p:sp>
          <p:nvSpPr>
            <p:cNvPr name="Freeform 7" id="7"/>
            <p:cNvSpPr/>
            <p:nvPr/>
          </p:nvSpPr>
          <p:spPr>
            <a:xfrm flipH="false" flipV="false" rot="0">
              <a:off x="0" y="0"/>
              <a:ext cx="3007351" cy="527126"/>
            </a:xfrm>
            <a:custGeom>
              <a:avLst/>
              <a:gdLst/>
              <a:ahLst/>
              <a:cxnLst/>
              <a:rect r="r" b="b" t="t" l="l"/>
              <a:pathLst>
                <a:path h="527126" w="3007351">
                  <a:moveTo>
                    <a:pt x="0" y="0"/>
                  </a:moveTo>
                  <a:lnTo>
                    <a:pt x="3007351" y="0"/>
                  </a:lnTo>
                  <a:lnTo>
                    <a:pt x="3007351" y="527126"/>
                  </a:lnTo>
                  <a:lnTo>
                    <a:pt x="0" y="527126"/>
                  </a:lnTo>
                  <a:close/>
                </a:path>
              </a:pathLst>
            </a:custGeom>
            <a:solidFill>
              <a:srgbClr val="303030"/>
            </a:solidFill>
          </p:spPr>
        </p:sp>
        <p:sp>
          <p:nvSpPr>
            <p:cNvPr name="TextBox 8" id="8"/>
            <p:cNvSpPr txBox="true"/>
            <p:nvPr/>
          </p:nvSpPr>
          <p:spPr>
            <a:xfrm>
              <a:off x="0" y="-76200"/>
              <a:ext cx="3007351" cy="603326"/>
            </a:xfrm>
            <a:prstGeom prst="rect">
              <a:avLst/>
            </a:prstGeom>
          </p:spPr>
          <p:txBody>
            <a:bodyPr anchor="ctr" rtlCol="false" tIns="50800" lIns="50800" bIns="50800" rIns="50800"/>
            <a:lstStyle/>
            <a:p>
              <a:pPr algn="ctr">
                <a:lnSpc>
                  <a:spcPts val="3074"/>
                </a:lnSpc>
              </a:pPr>
            </a:p>
          </p:txBody>
        </p:sp>
      </p:grpSp>
      <p:sp>
        <p:nvSpPr>
          <p:cNvPr name="Freeform 9" id="9"/>
          <p:cNvSpPr/>
          <p:nvPr/>
        </p:nvSpPr>
        <p:spPr>
          <a:xfrm flipH="false" flipV="false" rot="0">
            <a:off x="13161349" y="6331924"/>
            <a:ext cx="3955076" cy="3955076"/>
          </a:xfrm>
          <a:custGeom>
            <a:avLst/>
            <a:gdLst/>
            <a:ahLst/>
            <a:cxnLst/>
            <a:rect r="r" b="b" t="t" l="l"/>
            <a:pathLst>
              <a:path h="3955076" w="3955076">
                <a:moveTo>
                  <a:pt x="0" y="0"/>
                </a:moveTo>
                <a:lnTo>
                  <a:pt x="3955076" y="0"/>
                </a:lnTo>
                <a:lnTo>
                  <a:pt x="3955076" y="3955076"/>
                </a:lnTo>
                <a:lnTo>
                  <a:pt x="0" y="3955076"/>
                </a:lnTo>
                <a:lnTo>
                  <a:pt x="0" y="0"/>
                </a:lnTo>
                <a:close/>
              </a:path>
            </a:pathLst>
          </a:custGeom>
          <a:blipFill>
            <a:blip r:embed="rId3">
              <a:alphaModFix amt="71000"/>
            </a:blip>
            <a:stretch>
              <a:fillRect l="0" t="0" r="0" b="0"/>
            </a:stretch>
          </a:blipFill>
        </p:spPr>
      </p:sp>
      <p:sp>
        <p:nvSpPr>
          <p:cNvPr name="Freeform 10" id="10"/>
          <p:cNvSpPr/>
          <p:nvPr/>
        </p:nvSpPr>
        <p:spPr>
          <a:xfrm flipH="false" flipV="false" rot="0">
            <a:off x="15322317" y="8440079"/>
            <a:ext cx="1331398" cy="1331398"/>
          </a:xfrm>
          <a:custGeom>
            <a:avLst/>
            <a:gdLst/>
            <a:ahLst/>
            <a:cxnLst/>
            <a:rect r="r" b="b" t="t" l="l"/>
            <a:pathLst>
              <a:path h="1331398" w="1331398">
                <a:moveTo>
                  <a:pt x="0" y="0"/>
                </a:moveTo>
                <a:lnTo>
                  <a:pt x="1331398" y="0"/>
                </a:lnTo>
                <a:lnTo>
                  <a:pt x="1331398" y="1331398"/>
                </a:lnTo>
                <a:lnTo>
                  <a:pt x="0" y="1331398"/>
                </a:lnTo>
                <a:lnTo>
                  <a:pt x="0" y="0"/>
                </a:lnTo>
                <a:close/>
              </a:path>
            </a:pathLst>
          </a:custGeom>
          <a:blipFill>
            <a:blip r:embed="rId4"/>
            <a:stretch>
              <a:fillRect l="0" t="0" r="0" b="0"/>
            </a:stretch>
          </a:blipFill>
        </p:spPr>
      </p:sp>
      <p:sp>
        <p:nvSpPr>
          <p:cNvPr name="Freeform 11" id="11"/>
          <p:cNvSpPr/>
          <p:nvPr/>
        </p:nvSpPr>
        <p:spPr>
          <a:xfrm flipH="false" flipV="false" rot="0">
            <a:off x="14343269" y="7061714"/>
            <a:ext cx="2463386" cy="2463386"/>
          </a:xfrm>
          <a:custGeom>
            <a:avLst/>
            <a:gdLst/>
            <a:ahLst/>
            <a:cxnLst/>
            <a:rect r="r" b="b" t="t" l="l"/>
            <a:pathLst>
              <a:path h="2463386" w="2463386">
                <a:moveTo>
                  <a:pt x="0" y="0"/>
                </a:moveTo>
                <a:lnTo>
                  <a:pt x="2463387" y="0"/>
                </a:lnTo>
                <a:lnTo>
                  <a:pt x="2463387" y="2463386"/>
                </a:lnTo>
                <a:lnTo>
                  <a:pt x="0" y="2463386"/>
                </a:lnTo>
                <a:lnTo>
                  <a:pt x="0" y="0"/>
                </a:lnTo>
                <a:close/>
              </a:path>
            </a:pathLst>
          </a:custGeom>
          <a:blipFill>
            <a:blip r:embed="rId5"/>
            <a:stretch>
              <a:fillRect l="0" t="0" r="0" b="0"/>
            </a:stretch>
          </a:blipFill>
        </p:spPr>
      </p:sp>
      <p:grpSp>
        <p:nvGrpSpPr>
          <p:cNvPr name="Group 12" id="12"/>
          <p:cNvGrpSpPr/>
          <p:nvPr/>
        </p:nvGrpSpPr>
        <p:grpSpPr>
          <a:xfrm rot="0">
            <a:off x="12573642" y="952594"/>
            <a:ext cx="4796450" cy="3580301"/>
            <a:chOff x="0" y="0"/>
            <a:chExt cx="1416320" cy="1057210"/>
          </a:xfrm>
        </p:grpSpPr>
        <p:sp>
          <p:nvSpPr>
            <p:cNvPr name="Freeform 13" id="13"/>
            <p:cNvSpPr/>
            <p:nvPr/>
          </p:nvSpPr>
          <p:spPr>
            <a:xfrm flipH="false" flipV="false" rot="0">
              <a:off x="0" y="0"/>
              <a:ext cx="1416320" cy="1057210"/>
            </a:xfrm>
            <a:custGeom>
              <a:avLst/>
              <a:gdLst/>
              <a:ahLst/>
              <a:cxnLst/>
              <a:rect r="r" b="b" t="t" l="l"/>
              <a:pathLst>
                <a:path h="1057210" w="1416320">
                  <a:moveTo>
                    <a:pt x="0" y="0"/>
                  </a:moveTo>
                  <a:lnTo>
                    <a:pt x="1416320" y="0"/>
                  </a:lnTo>
                  <a:lnTo>
                    <a:pt x="1416320" y="1057210"/>
                  </a:lnTo>
                  <a:lnTo>
                    <a:pt x="0" y="1057210"/>
                  </a:lnTo>
                  <a:close/>
                </a:path>
              </a:pathLst>
            </a:custGeom>
            <a:solidFill>
              <a:srgbClr val="FFFFFF"/>
            </a:solidFill>
          </p:spPr>
        </p:sp>
        <p:sp>
          <p:nvSpPr>
            <p:cNvPr name="TextBox 14" id="14"/>
            <p:cNvSpPr txBox="true"/>
            <p:nvPr/>
          </p:nvSpPr>
          <p:spPr>
            <a:xfrm>
              <a:off x="0" y="-9525"/>
              <a:ext cx="1416320" cy="1066735"/>
            </a:xfrm>
            <a:prstGeom prst="rect">
              <a:avLst/>
            </a:prstGeom>
          </p:spPr>
          <p:txBody>
            <a:bodyPr anchor="ctr" rtlCol="false" tIns="50800" lIns="50800" bIns="50800" rIns="50800"/>
            <a:lstStyle/>
            <a:p>
              <a:pPr algn="ctr">
                <a:lnSpc>
                  <a:spcPts val="3074"/>
                </a:lnSpc>
              </a:pPr>
            </a:p>
          </p:txBody>
        </p:sp>
      </p:grpSp>
      <p:sp>
        <p:nvSpPr>
          <p:cNvPr name="Freeform 15" id="15"/>
          <p:cNvSpPr/>
          <p:nvPr/>
        </p:nvSpPr>
        <p:spPr>
          <a:xfrm flipH="false" flipV="false" rot="0">
            <a:off x="12763379" y="1130473"/>
            <a:ext cx="4372417" cy="2788560"/>
          </a:xfrm>
          <a:custGeom>
            <a:avLst/>
            <a:gdLst/>
            <a:ahLst/>
            <a:cxnLst/>
            <a:rect r="r" b="b" t="t" l="l"/>
            <a:pathLst>
              <a:path h="2788560" w="4372417">
                <a:moveTo>
                  <a:pt x="0" y="0"/>
                </a:moveTo>
                <a:lnTo>
                  <a:pt x="4372416" y="0"/>
                </a:lnTo>
                <a:lnTo>
                  <a:pt x="4372416" y="2788560"/>
                </a:lnTo>
                <a:lnTo>
                  <a:pt x="0" y="2788560"/>
                </a:lnTo>
                <a:lnTo>
                  <a:pt x="0" y="0"/>
                </a:lnTo>
                <a:close/>
              </a:path>
            </a:pathLst>
          </a:custGeom>
          <a:blipFill>
            <a:blip r:embed="rId6"/>
            <a:stretch>
              <a:fillRect l="0" t="0" r="-10117" b="-14469"/>
            </a:stretch>
          </a:blipFill>
        </p:spPr>
      </p:sp>
      <p:sp>
        <p:nvSpPr>
          <p:cNvPr name="TextBox 16" id="16"/>
          <p:cNvSpPr txBox="true"/>
          <p:nvPr/>
        </p:nvSpPr>
        <p:spPr>
          <a:xfrm rot="0">
            <a:off x="1131441" y="1109322"/>
            <a:ext cx="12572339" cy="1094741"/>
          </a:xfrm>
          <a:prstGeom prst="rect">
            <a:avLst/>
          </a:prstGeom>
        </p:spPr>
        <p:txBody>
          <a:bodyPr anchor="t" rtlCol="false" tIns="0" lIns="0" bIns="0" rIns="0">
            <a:spAutoFit/>
          </a:bodyPr>
          <a:lstStyle/>
          <a:p>
            <a:pPr algn="l">
              <a:lnSpc>
                <a:spcPts val="8959"/>
              </a:lnSpc>
              <a:spcBef>
                <a:spcPct val="0"/>
              </a:spcBef>
            </a:pPr>
            <a:r>
              <a:rPr lang="en-US" sz="6399">
                <a:solidFill>
                  <a:srgbClr val="004F59"/>
                </a:solidFill>
                <a:latin typeface="League Spartan"/>
                <a:ea typeface="League Spartan"/>
                <a:cs typeface="League Spartan"/>
                <a:sym typeface="League Spartan"/>
              </a:rPr>
              <a:t> GROOMING</a:t>
            </a:r>
          </a:p>
        </p:txBody>
      </p:sp>
      <p:sp>
        <p:nvSpPr>
          <p:cNvPr name="TextBox 17" id="17"/>
          <p:cNvSpPr txBox="true"/>
          <p:nvPr/>
        </p:nvSpPr>
        <p:spPr>
          <a:xfrm rot="0">
            <a:off x="1808084" y="5083770"/>
            <a:ext cx="10888290" cy="1562101"/>
          </a:xfrm>
          <a:prstGeom prst="rect">
            <a:avLst/>
          </a:prstGeom>
        </p:spPr>
        <p:txBody>
          <a:bodyPr anchor="t" rtlCol="false" tIns="0" lIns="0" bIns="0" rIns="0">
            <a:spAutoFit/>
          </a:bodyPr>
          <a:lstStyle/>
          <a:p>
            <a:pPr algn="l">
              <a:lnSpc>
                <a:spcPts val="6299"/>
              </a:lnSpc>
            </a:pPr>
            <a:r>
              <a:rPr lang="en-US" sz="4499" b="true">
                <a:solidFill>
                  <a:srgbClr val="FFFFFF"/>
                </a:solidFill>
                <a:latin typeface="Roboto Bold"/>
                <a:ea typeface="Roboto Bold"/>
                <a:cs typeface="Roboto Bold"/>
                <a:sym typeface="Roboto Bold"/>
              </a:rPr>
              <a:t>Why might some websites try to get young people interested in pornography?</a:t>
            </a:r>
          </a:p>
        </p:txBody>
      </p:sp>
      <p:sp>
        <p:nvSpPr>
          <p:cNvPr name="TextBox 18" id="18"/>
          <p:cNvSpPr txBox="true"/>
          <p:nvPr/>
        </p:nvSpPr>
        <p:spPr>
          <a:xfrm rot="0">
            <a:off x="17259300" y="9229725"/>
            <a:ext cx="152400" cy="180975"/>
          </a:xfrm>
          <a:prstGeom prst="rect">
            <a:avLst/>
          </a:prstGeom>
        </p:spPr>
        <p:txBody>
          <a:bodyPr anchor="t" rtlCol="false" tIns="0" lIns="0" bIns="0" rIns="0" wrap="none">
            <a:spAutoFit/>
          </a:bodyPr>
          <a:lstStyle/>
          <a:p>
            <a:pPr algn="ctr">
              <a:lnSpc>
                <a:spcPts val="1679"/>
              </a:lnSpc>
              <a:spcBef>
                <a:spcPct val="0"/>
              </a:spcBef>
            </a:pPr>
            <a:r>
              <a:rPr lang="en-US" sz="1200">
                <a:solidFill>
                  <a:srgbClr val="000000"/>
                </a:solidFill>
                <a:latin typeface="Roboto"/>
                <a:ea typeface="Roboto"/>
                <a:cs typeface="Roboto"/>
                <a:sym typeface="Roboto"/>
              </a:rPr>
              <a:t>34</a:t>
            </a:r>
          </a:p>
        </p:txBody>
      </p:sp>
      <p:sp>
        <p:nvSpPr>
          <p:cNvPr name="TextBox 19" id="19"/>
          <p:cNvSpPr txBox="true"/>
          <p:nvPr/>
        </p:nvSpPr>
        <p:spPr>
          <a:xfrm rot="0">
            <a:off x="1480713" y="9371773"/>
            <a:ext cx="2360739" cy="207719"/>
          </a:xfrm>
          <a:prstGeom prst="rect">
            <a:avLst/>
          </a:prstGeom>
        </p:spPr>
        <p:txBody>
          <a:bodyPr anchor="t" rtlCol="false" tIns="0" lIns="0" bIns="0" rIns="0">
            <a:spAutoFit/>
          </a:bodyPr>
          <a:lstStyle/>
          <a:p>
            <a:pPr algn="l">
              <a:lnSpc>
                <a:spcPts val="1680"/>
              </a:lnSpc>
            </a:pPr>
            <a:r>
              <a:rPr lang="en-US" sz="1200">
                <a:solidFill>
                  <a:srgbClr val="004F59"/>
                </a:solidFill>
                <a:latin typeface="Roboto"/>
                <a:ea typeface="Roboto"/>
                <a:cs typeface="Roboto"/>
                <a:sym typeface="Roboto"/>
              </a:rPr>
              <a:t>©2024-2026 Walking Wise</a:t>
            </a:r>
          </a:p>
        </p:txBody>
      </p:sp>
    </p:spTree>
  </p:cSld>
  <p:clrMapOvr>
    <a:masterClrMapping/>
  </p:clrMapOvr>
</p:sld>
</file>

<file path=ppt/slides/slide35.xml><?xml version="1.0" encoding="utf-8"?>
<p:sld xmlns:p="http://schemas.openxmlformats.org/presentationml/2006/main" xmlns:a="http://schemas.openxmlformats.org/drawingml/2006/main">
  <p:cSld>
    <p:spTree>
      <p:nvGrpSpPr>
        <p:cNvPr id="1" name=""/>
        <p:cNvGrpSpPr/>
        <p:nvPr/>
      </p:nvGrpSpPr>
      <p:grpSpPr>
        <a:xfrm>
          <a:off x="0" y="0"/>
          <a:ext cx="0" cy="0"/>
          <a:chOff x="0" y="0"/>
          <a:chExt cx="0" cy="0"/>
        </a:xfrm>
      </p:grpSpPr>
      <p:sp>
        <p:nvSpPr>
          <p:cNvPr name="TextBox 2" id="2"/>
          <p:cNvSpPr txBox="true"/>
          <p:nvPr/>
        </p:nvSpPr>
        <p:spPr>
          <a:xfrm rot="0">
            <a:off x="1028700" y="885919"/>
            <a:ext cx="14546262" cy="547370"/>
          </a:xfrm>
          <a:prstGeom prst="rect">
            <a:avLst/>
          </a:prstGeom>
        </p:spPr>
        <p:txBody>
          <a:bodyPr anchor="t" rtlCol="false" tIns="0" lIns="0" bIns="0" rIns="0">
            <a:spAutoFit/>
          </a:bodyPr>
          <a:lstStyle/>
          <a:p>
            <a:pPr algn="l">
              <a:lnSpc>
                <a:spcPts val="4480"/>
              </a:lnSpc>
            </a:pPr>
            <a:r>
              <a:rPr lang="en-US" sz="3200">
                <a:solidFill>
                  <a:srgbClr val="FFFFFF"/>
                </a:solidFill>
                <a:latin typeface="Poppins Medium 2"/>
                <a:ea typeface="Poppins Medium 2"/>
                <a:cs typeface="Poppins Medium 2"/>
                <a:sym typeface="Poppins Medium 2"/>
              </a:rPr>
              <a:t>LESSON PLANS</a:t>
            </a:r>
          </a:p>
        </p:txBody>
      </p:sp>
      <p:sp>
        <p:nvSpPr>
          <p:cNvPr name="TextBox 3" id="3"/>
          <p:cNvSpPr txBox="true"/>
          <p:nvPr/>
        </p:nvSpPr>
        <p:spPr>
          <a:xfrm rot="0">
            <a:off x="17370093" y="9524968"/>
            <a:ext cx="464110" cy="347448"/>
          </a:xfrm>
          <a:prstGeom prst="rect">
            <a:avLst/>
          </a:prstGeom>
        </p:spPr>
        <p:txBody>
          <a:bodyPr anchor="t" rtlCol="false" tIns="0" lIns="0" bIns="0" rIns="0">
            <a:spAutoFit/>
          </a:bodyPr>
          <a:lstStyle/>
          <a:p>
            <a:pPr algn="ctr">
              <a:lnSpc>
                <a:spcPts val="2899"/>
              </a:lnSpc>
            </a:pPr>
            <a:r>
              <a:rPr lang="en-US" sz="2070">
                <a:solidFill>
                  <a:srgbClr val="004F59"/>
                </a:solidFill>
                <a:latin typeface="Bebas Neue"/>
                <a:ea typeface="Bebas Neue"/>
                <a:cs typeface="Bebas Neue"/>
                <a:sym typeface="Bebas Neue"/>
              </a:rPr>
              <a:t>3</a:t>
            </a:r>
          </a:p>
        </p:txBody>
      </p:sp>
      <p:grpSp>
        <p:nvGrpSpPr>
          <p:cNvPr name="Group 4" id="4"/>
          <p:cNvGrpSpPr/>
          <p:nvPr/>
        </p:nvGrpSpPr>
        <p:grpSpPr>
          <a:xfrm rot="0">
            <a:off x="407622" y="447364"/>
            <a:ext cx="17417056" cy="9457832"/>
            <a:chOff x="0" y="0"/>
            <a:chExt cx="5490351" cy="2981378"/>
          </a:xfrm>
        </p:grpSpPr>
        <p:sp>
          <p:nvSpPr>
            <p:cNvPr name="Freeform 5" id="5"/>
            <p:cNvSpPr/>
            <p:nvPr/>
          </p:nvSpPr>
          <p:spPr>
            <a:xfrm flipH="false" flipV="false" rot="0">
              <a:off x="0" y="0"/>
              <a:ext cx="5490351" cy="2981378"/>
            </a:xfrm>
            <a:custGeom>
              <a:avLst/>
              <a:gdLst/>
              <a:ahLst/>
              <a:cxnLst/>
              <a:rect r="r" b="b" t="t" l="l"/>
              <a:pathLst>
                <a:path h="2981378" w="5490351">
                  <a:moveTo>
                    <a:pt x="0" y="0"/>
                  </a:moveTo>
                  <a:lnTo>
                    <a:pt x="5490351" y="0"/>
                  </a:lnTo>
                  <a:lnTo>
                    <a:pt x="5490351" y="2981378"/>
                  </a:lnTo>
                  <a:lnTo>
                    <a:pt x="0" y="2981378"/>
                  </a:lnTo>
                  <a:close/>
                </a:path>
              </a:pathLst>
            </a:custGeom>
            <a:solidFill>
              <a:srgbClr val="68D2DF"/>
            </a:solidFill>
          </p:spPr>
        </p:sp>
      </p:grpSp>
      <p:grpSp>
        <p:nvGrpSpPr>
          <p:cNvPr name="Group 6" id="6"/>
          <p:cNvGrpSpPr/>
          <p:nvPr/>
        </p:nvGrpSpPr>
        <p:grpSpPr>
          <a:xfrm rot="0">
            <a:off x="1369972" y="3338263"/>
            <a:ext cx="7127684" cy="1058655"/>
            <a:chOff x="0" y="0"/>
            <a:chExt cx="1877250" cy="278823"/>
          </a:xfrm>
        </p:grpSpPr>
        <p:sp>
          <p:nvSpPr>
            <p:cNvPr name="Freeform 7" id="7"/>
            <p:cNvSpPr/>
            <p:nvPr/>
          </p:nvSpPr>
          <p:spPr>
            <a:xfrm flipH="false" flipV="false" rot="0">
              <a:off x="0" y="0"/>
              <a:ext cx="1877250" cy="278823"/>
            </a:xfrm>
            <a:custGeom>
              <a:avLst/>
              <a:gdLst/>
              <a:ahLst/>
              <a:cxnLst/>
              <a:rect r="r" b="b" t="t" l="l"/>
              <a:pathLst>
                <a:path h="278823" w="1877250">
                  <a:moveTo>
                    <a:pt x="0" y="0"/>
                  </a:moveTo>
                  <a:lnTo>
                    <a:pt x="1877250" y="0"/>
                  </a:lnTo>
                  <a:lnTo>
                    <a:pt x="1877250" y="278823"/>
                  </a:lnTo>
                  <a:lnTo>
                    <a:pt x="0" y="278823"/>
                  </a:lnTo>
                  <a:close/>
                </a:path>
              </a:pathLst>
            </a:custGeom>
            <a:solidFill>
              <a:srgbClr val="303030"/>
            </a:solidFill>
          </p:spPr>
        </p:sp>
        <p:sp>
          <p:nvSpPr>
            <p:cNvPr name="TextBox 8" id="8"/>
            <p:cNvSpPr txBox="true"/>
            <p:nvPr/>
          </p:nvSpPr>
          <p:spPr>
            <a:xfrm>
              <a:off x="0" y="-76200"/>
              <a:ext cx="1877250" cy="355023"/>
            </a:xfrm>
            <a:prstGeom prst="rect">
              <a:avLst/>
            </a:prstGeom>
          </p:spPr>
          <p:txBody>
            <a:bodyPr anchor="ctr" rtlCol="false" tIns="50800" lIns="50800" bIns="50800" rIns="50800"/>
            <a:lstStyle/>
            <a:p>
              <a:pPr algn="ctr">
                <a:lnSpc>
                  <a:spcPts val="3074"/>
                </a:lnSpc>
              </a:pPr>
            </a:p>
          </p:txBody>
        </p:sp>
      </p:grpSp>
      <p:sp>
        <p:nvSpPr>
          <p:cNvPr name="TextBox 9" id="9"/>
          <p:cNvSpPr txBox="true"/>
          <p:nvPr/>
        </p:nvSpPr>
        <p:spPr>
          <a:xfrm rot="0">
            <a:off x="1131441" y="1109322"/>
            <a:ext cx="12572339" cy="1094741"/>
          </a:xfrm>
          <a:prstGeom prst="rect">
            <a:avLst/>
          </a:prstGeom>
        </p:spPr>
        <p:txBody>
          <a:bodyPr anchor="t" rtlCol="false" tIns="0" lIns="0" bIns="0" rIns="0">
            <a:spAutoFit/>
          </a:bodyPr>
          <a:lstStyle/>
          <a:p>
            <a:pPr algn="l">
              <a:lnSpc>
                <a:spcPts val="8959"/>
              </a:lnSpc>
              <a:spcBef>
                <a:spcPct val="0"/>
              </a:spcBef>
            </a:pPr>
            <a:r>
              <a:rPr lang="en-US" sz="6399">
                <a:solidFill>
                  <a:srgbClr val="004F59"/>
                </a:solidFill>
                <a:latin typeface="League Spartan"/>
                <a:ea typeface="League Spartan"/>
                <a:cs typeface="League Spartan"/>
                <a:sym typeface="League Spartan"/>
              </a:rPr>
              <a:t>GROOMING</a:t>
            </a:r>
          </a:p>
        </p:txBody>
      </p:sp>
      <p:sp>
        <p:nvSpPr>
          <p:cNvPr name="TextBox 10" id="10"/>
          <p:cNvSpPr txBox="true"/>
          <p:nvPr/>
        </p:nvSpPr>
        <p:spPr>
          <a:xfrm rot="0">
            <a:off x="1560677" y="3434166"/>
            <a:ext cx="7283299" cy="771600"/>
          </a:xfrm>
          <a:prstGeom prst="rect">
            <a:avLst/>
          </a:prstGeom>
        </p:spPr>
        <p:txBody>
          <a:bodyPr anchor="t" rtlCol="false" tIns="0" lIns="0" bIns="0" rIns="0">
            <a:spAutoFit/>
          </a:bodyPr>
          <a:lstStyle/>
          <a:p>
            <a:pPr algn="l">
              <a:lnSpc>
                <a:spcPts val="6299"/>
              </a:lnSpc>
            </a:pPr>
            <a:r>
              <a:rPr lang="en-US" sz="4499" b="true">
                <a:solidFill>
                  <a:srgbClr val="FFFFFF"/>
                </a:solidFill>
                <a:latin typeface="Roboto Bold"/>
                <a:ea typeface="Roboto Bold"/>
                <a:cs typeface="Roboto Bold"/>
                <a:sym typeface="Roboto Bold"/>
              </a:rPr>
              <a:t> Exposing Young Viewers</a:t>
            </a:r>
          </a:p>
        </p:txBody>
      </p:sp>
      <p:sp>
        <p:nvSpPr>
          <p:cNvPr name="TextBox 11" id="11"/>
          <p:cNvSpPr txBox="true"/>
          <p:nvPr/>
        </p:nvSpPr>
        <p:spPr>
          <a:xfrm rot="0">
            <a:off x="1560677" y="4688750"/>
            <a:ext cx="16041470" cy="1482725"/>
          </a:xfrm>
          <a:prstGeom prst="rect">
            <a:avLst/>
          </a:prstGeom>
        </p:spPr>
        <p:txBody>
          <a:bodyPr anchor="t" rtlCol="false" tIns="0" lIns="0" bIns="0" rIns="0">
            <a:spAutoFit/>
          </a:bodyPr>
          <a:lstStyle/>
          <a:p>
            <a:pPr algn="l">
              <a:lnSpc>
                <a:spcPts val="5950"/>
              </a:lnSpc>
            </a:pPr>
            <a:r>
              <a:rPr lang="en-US" b="true" sz="4250">
                <a:solidFill>
                  <a:srgbClr val="004F59"/>
                </a:solidFill>
                <a:latin typeface="Roboto Bold"/>
                <a:ea typeface="Roboto Bold"/>
                <a:cs typeface="Roboto Bold"/>
                <a:sym typeface="Roboto Bold"/>
              </a:rPr>
              <a:t>Companies that produce pornography </a:t>
            </a:r>
            <a:r>
              <a:rPr lang="en-US" b="true" sz="4250">
                <a:solidFill>
                  <a:srgbClr val="9D1BE3"/>
                </a:solidFill>
                <a:latin typeface="Roboto Bold"/>
                <a:ea typeface="Roboto Bold"/>
                <a:cs typeface="Roboto Bold"/>
                <a:sym typeface="Roboto Bold"/>
              </a:rPr>
              <a:t>make money</a:t>
            </a:r>
            <a:r>
              <a:rPr lang="en-US" b="true" sz="4250">
                <a:solidFill>
                  <a:srgbClr val="004F59"/>
                </a:solidFill>
                <a:latin typeface="Roboto Bold"/>
                <a:ea typeface="Roboto Bold"/>
                <a:cs typeface="Roboto Bold"/>
                <a:sym typeface="Roboto Bold"/>
              </a:rPr>
              <a:t> from people who watch it.</a:t>
            </a:r>
          </a:p>
        </p:txBody>
      </p:sp>
      <p:sp>
        <p:nvSpPr>
          <p:cNvPr name="TextBox 12" id="12"/>
          <p:cNvSpPr txBox="true"/>
          <p:nvPr/>
        </p:nvSpPr>
        <p:spPr>
          <a:xfrm rot="0">
            <a:off x="17259300" y="9229725"/>
            <a:ext cx="152400" cy="180975"/>
          </a:xfrm>
          <a:prstGeom prst="rect">
            <a:avLst/>
          </a:prstGeom>
        </p:spPr>
        <p:txBody>
          <a:bodyPr anchor="t" rtlCol="false" tIns="0" lIns="0" bIns="0" rIns="0" wrap="none">
            <a:spAutoFit/>
          </a:bodyPr>
          <a:lstStyle/>
          <a:p>
            <a:pPr algn="ctr">
              <a:lnSpc>
                <a:spcPts val="1679"/>
              </a:lnSpc>
              <a:spcBef>
                <a:spcPct val="0"/>
              </a:spcBef>
            </a:pPr>
            <a:r>
              <a:rPr lang="en-US" sz="1200">
                <a:solidFill>
                  <a:srgbClr val="000000"/>
                </a:solidFill>
                <a:latin typeface="Roboto"/>
                <a:ea typeface="Roboto"/>
                <a:cs typeface="Roboto"/>
                <a:sym typeface="Roboto"/>
              </a:rPr>
              <a:t>35</a:t>
            </a:r>
          </a:p>
        </p:txBody>
      </p:sp>
      <p:sp>
        <p:nvSpPr>
          <p:cNvPr name="TextBox 13" id="13"/>
          <p:cNvSpPr txBox="true"/>
          <p:nvPr/>
        </p:nvSpPr>
        <p:spPr>
          <a:xfrm rot="0">
            <a:off x="5993700" y="9229725"/>
            <a:ext cx="6710449" cy="417046"/>
          </a:xfrm>
          <a:prstGeom prst="rect">
            <a:avLst/>
          </a:prstGeom>
        </p:spPr>
        <p:txBody>
          <a:bodyPr anchor="t" rtlCol="false" tIns="0" lIns="0" bIns="0" rIns="0">
            <a:spAutoFit/>
          </a:bodyPr>
          <a:lstStyle/>
          <a:p>
            <a:pPr algn="l">
              <a:lnSpc>
                <a:spcPts val="1679"/>
              </a:lnSpc>
            </a:pPr>
            <a:r>
              <a:rPr lang="en-US" sz="1200">
                <a:solidFill>
                  <a:srgbClr val="004F59"/>
                </a:solidFill>
                <a:latin typeface="Roboto"/>
                <a:ea typeface="Roboto"/>
                <a:cs typeface="Roboto"/>
                <a:sym typeface="Roboto"/>
              </a:rPr>
              <a:t>Wilkinson Jr., Kevin L. (2024, July 4). The Breeding of Wolves: Understanding the Escalation</a:t>
            </a:r>
          </a:p>
          <a:p>
            <a:pPr algn="l">
              <a:lnSpc>
                <a:spcPts val="1679"/>
              </a:lnSpc>
            </a:pPr>
            <a:r>
              <a:rPr lang="en-US" sz="1200">
                <a:solidFill>
                  <a:srgbClr val="004F59"/>
                </a:solidFill>
                <a:latin typeface="Roboto"/>
                <a:ea typeface="Roboto"/>
                <a:cs typeface="Roboto"/>
                <a:sym typeface="Roboto"/>
              </a:rPr>
              <a:t>Continuum &amp; Escalation Dynamics of Contemporary Sex Trafficking. </a:t>
            </a:r>
          </a:p>
        </p:txBody>
      </p:sp>
      <p:sp>
        <p:nvSpPr>
          <p:cNvPr name="TextBox 14" id="14"/>
          <p:cNvSpPr txBox="true"/>
          <p:nvPr/>
        </p:nvSpPr>
        <p:spPr>
          <a:xfrm rot="0">
            <a:off x="1480713" y="9371773"/>
            <a:ext cx="2360739" cy="207719"/>
          </a:xfrm>
          <a:prstGeom prst="rect">
            <a:avLst/>
          </a:prstGeom>
        </p:spPr>
        <p:txBody>
          <a:bodyPr anchor="t" rtlCol="false" tIns="0" lIns="0" bIns="0" rIns="0">
            <a:spAutoFit/>
          </a:bodyPr>
          <a:lstStyle/>
          <a:p>
            <a:pPr algn="l">
              <a:lnSpc>
                <a:spcPts val="1680"/>
              </a:lnSpc>
            </a:pPr>
            <a:r>
              <a:rPr lang="en-US" sz="1200">
                <a:solidFill>
                  <a:srgbClr val="004F59"/>
                </a:solidFill>
                <a:latin typeface="Roboto"/>
                <a:ea typeface="Roboto"/>
                <a:cs typeface="Roboto"/>
                <a:sym typeface="Roboto"/>
              </a:rPr>
              <a:t>©2024-2026 Walking Wise</a:t>
            </a:r>
          </a:p>
        </p:txBody>
      </p:sp>
    </p:spTree>
  </p:cSld>
  <p:clrMapOvr>
    <a:masterClrMapping/>
  </p:clrMapOvr>
</p:sld>
</file>

<file path=ppt/slides/slide36.xml><?xml version="1.0" encoding="utf-8"?>
<p:sld xmlns:p="http://schemas.openxmlformats.org/presentationml/2006/main" xmlns:a="http://schemas.openxmlformats.org/drawingml/2006/main">
  <p:cSld>
    <p:spTree>
      <p:nvGrpSpPr>
        <p:cNvPr id="1" name=""/>
        <p:cNvGrpSpPr/>
        <p:nvPr/>
      </p:nvGrpSpPr>
      <p:grpSpPr>
        <a:xfrm>
          <a:off x="0" y="0"/>
          <a:ext cx="0" cy="0"/>
          <a:chOff x="0" y="0"/>
          <a:chExt cx="0" cy="0"/>
        </a:xfrm>
      </p:grpSpPr>
      <p:sp>
        <p:nvSpPr>
          <p:cNvPr name="TextBox 2" id="2"/>
          <p:cNvSpPr txBox="true"/>
          <p:nvPr/>
        </p:nvSpPr>
        <p:spPr>
          <a:xfrm rot="0">
            <a:off x="1028700" y="885919"/>
            <a:ext cx="14546262" cy="547370"/>
          </a:xfrm>
          <a:prstGeom prst="rect">
            <a:avLst/>
          </a:prstGeom>
        </p:spPr>
        <p:txBody>
          <a:bodyPr anchor="t" rtlCol="false" tIns="0" lIns="0" bIns="0" rIns="0">
            <a:spAutoFit/>
          </a:bodyPr>
          <a:lstStyle/>
          <a:p>
            <a:pPr algn="l">
              <a:lnSpc>
                <a:spcPts val="4480"/>
              </a:lnSpc>
            </a:pPr>
            <a:r>
              <a:rPr lang="en-US" sz="3200">
                <a:solidFill>
                  <a:srgbClr val="FFFFFF"/>
                </a:solidFill>
                <a:latin typeface="Poppins Medium 2"/>
                <a:ea typeface="Poppins Medium 2"/>
                <a:cs typeface="Poppins Medium 2"/>
                <a:sym typeface="Poppins Medium 2"/>
              </a:rPr>
              <a:t>LESSON PLANS</a:t>
            </a:r>
          </a:p>
        </p:txBody>
      </p:sp>
      <p:sp>
        <p:nvSpPr>
          <p:cNvPr name="TextBox 3" id="3"/>
          <p:cNvSpPr txBox="true"/>
          <p:nvPr/>
        </p:nvSpPr>
        <p:spPr>
          <a:xfrm rot="0">
            <a:off x="17370093" y="9524968"/>
            <a:ext cx="464110" cy="347448"/>
          </a:xfrm>
          <a:prstGeom prst="rect">
            <a:avLst/>
          </a:prstGeom>
        </p:spPr>
        <p:txBody>
          <a:bodyPr anchor="t" rtlCol="false" tIns="0" lIns="0" bIns="0" rIns="0">
            <a:spAutoFit/>
          </a:bodyPr>
          <a:lstStyle/>
          <a:p>
            <a:pPr algn="ctr">
              <a:lnSpc>
                <a:spcPts val="2899"/>
              </a:lnSpc>
            </a:pPr>
            <a:r>
              <a:rPr lang="en-US" sz="2070">
                <a:solidFill>
                  <a:srgbClr val="004F59"/>
                </a:solidFill>
                <a:latin typeface="Bebas Neue"/>
                <a:ea typeface="Bebas Neue"/>
                <a:cs typeface="Bebas Neue"/>
                <a:sym typeface="Bebas Neue"/>
              </a:rPr>
              <a:t>3</a:t>
            </a:r>
          </a:p>
        </p:txBody>
      </p:sp>
      <p:grpSp>
        <p:nvGrpSpPr>
          <p:cNvPr name="Group 4" id="4"/>
          <p:cNvGrpSpPr/>
          <p:nvPr/>
        </p:nvGrpSpPr>
        <p:grpSpPr>
          <a:xfrm rot="0">
            <a:off x="407622" y="447364"/>
            <a:ext cx="17417056" cy="9457832"/>
            <a:chOff x="0" y="0"/>
            <a:chExt cx="5490351" cy="2981378"/>
          </a:xfrm>
        </p:grpSpPr>
        <p:sp>
          <p:nvSpPr>
            <p:cNvPr name="Freeform 5" id="5"/>
            <p:cNvSpPr/>
            <p:nvPr/>
          </p:nvSpPr>
          <p:spPr>
            <a:xfrm flipH="false" flipV="false" rot="0">
              <a:off x="0" y="0"/>
              <a:ext cx="5490351" cy="2981378"/>
            </a:xfrm>
            <a:custGeom>
              <a:avLst/>
              <a:gdLst/>
              <a:ahLst/>
              <a:cxnLst/>
              <a:rect r="r" b="b" t="t" l="l"/>
              <a:pathLst>
                <a:path h="2981378" w="5490351">
                  <a:moveTo>
                    <a:pt x="0" y="0"/>
                  </a:moveTo>
                  <a:lnTo>
                    <a:pt x="5490351" y="0"/>
                  </a:lnTo>
                  <a:lnTo>
                    <a:pt x="5490351" y="2981378"/>
                  </a:lnTo>
                  <a:lnTo>
                    <a:pt x="0" y="2981378"/>
                  </a:lnTo>
                  <a:close/>
                </a:path>
              </a:pathLst>
            </a:custGeom>
            <a:solidFill>
              <a:srgbClr val="68D2DF"/>
            </a:solidFill>
          </p:spPr>
        </p:sp>
      </p:grpSp>
      <p:grpSp>
        <p:nvGrpSpPr>
          <p:cNvPr name="Group 6" id="6"/>
          <p:cNvGrpSpPr/>
          <p:nvPr/>
        </p:nvGrpSpPr>
        <p:grpSpPr>
          <a:xfrm rot="0">
            <a:off x="1369972" y="3338263"/>
            <a:ext cx="7127684" cy="1058655"/>
            <a:chOff x="0" y="0"/>
            <a:chExt cx="1877250" cy="278823"/>
          </a:xfrm>
        </p:grpSpPr>
        <p:sp>
          <p:nvSpPr>
            <p:cNvPr name="Freeform 7" id="7"/>
            <p:cNvSpPr/>
            <p:nvPr/>
          </p:nvSpPr>
          <p:spPr>
            <a:xfrm flipH="false" flipV="false" rot="0">
              <a:off x="0" y="0"/>
              <a:ext cx="1877250" cy="278823"/>
            </a:xfrm>
            <a:custGeom>
              <a:avLst/>
              <a:gdLst/>
              <a:ahLst/>
              <a:cxnLst/>
              <a:rect r="r" b="b" t="t" l="l"/>
              <a:pathLst>
                <a:path h="278823" w="1877250">
                  <a:moveTo>
                    <a:pt x="0" y="0"/>
                  </a:moveTo>
                  <a:lnTo>
                    <a:pt x="1877250" y="0"/>
                  </a:lnTo>
                  <a:lnTo>
                    <a:pt x="1877250" y="278823"/>
                  </a:lnTo>
                  <a:lnTo>
                    <a:pt x="0" y="278823"/>
                  </a:lnTo>
                  <a:close/>
                </a:path>
              </a:pathLst>
            </a:custGeom>
            <a:solidFill>
              <a:srgbClr val="303030"/>
            </a:solidFill>
          </p:spPr>
        </p:sp>
        <p:sp>
          <p:nvSpPr>
            <p:cNvPr name="TextBox 8" id="8"/>
            <p:cNvSpPr txBox="true"/>
            <p:nvPr/>
          </p:nvSpPr>
          <p:spPr>
            <a:xfrm>
              <a:off x="0" y="-76200"/>
              <a:ext cx="1877250" cy="355023"/>
            </a:xfrm>
            <a:prstGeom prst="rect">
              <a:avLst/>
            </a:prstGeom>
          </p:spPr>
          <p:txBody>
            <a:bodyPr anchor="ctr" rtlCol="false" tIns="50800" lIns="50800" bIns="50800" rIns="50800"/>
            <a:lstStyle/>
            <a:p>
              <a:pPr algn="ctr">
                <a:lnSpc>
                  <a:spcPts val="3074"/>
                </a:lnSpc>
              </a:pPr>
            </a:p>
          </p:txBody>
        </p:sp>
      </p:grpSp>
      <p:sp>
        <p:nvSpPr>
          <p:cNvPr name="TextBox 9" id="9"/>
          <p:cNvSpPr txBox="true"/>
          <p:nvPr/>
        </p:nvSpPr>
        <p:spPr>
          <a:xfrm rot="0">
            <a:off x="1131441" y="1109322"/>
            <a:ext cx="12572339" cy="1094741"/>
          </a:xfrm>
          <a:prstGeom prst="rect">
            <a:avLst/>
          </a:prstGeom>
        </p:spPr>
        <p:txBody>
          <a:bodyPr anchor="t" rtlCol="false" tIns="0" lIns="0" bIns="0" rIns="0">
            <a:spAutoFit/>
          </a:bodyPr>
          <a:lstStyle/>
          <a:p>
            <a:pPr algn="l">
              <a:lnSpc>
                <a:spcPts val="8959"/>
              </a:lnSpc>
              <a:spcBef>
                <a:spcPct val="0"/>
              </a:spcBef>
            </a:pPr>
            <a:r>
              <a:rPr lang="en-US" sz="6399">
                <a:solidFill>
                  <a:srgbClr val="004F59"/>
                </a:solidFill>
                <a:latin typeface="League Spartan"/>
                <a:ea typeface="League Spartan"/>
                <a:cs typeface="League Spartan"/>
                <a:sym typeface="League Spartan"/>
              </a:rPr>
              <a:t>GROOMING</a:t>
            </a:r>
          </a:p>
        </p:txBody>
      </p:sp>
      <p:sp>
        <p:nvSpPr>
          <p:cNvPr name="TextBox 10" id="10"/>
          <p:cNvSpPr txBox="true"/>
          <p:nvPr/>
        </p:nvSpPr>
        <p:spPr>
          <a:xfrm rot="0">
            <a:off x="1560677" y="3434166"/>
            <a:ext cx="7283299" cy="771600"/>
          </a:xfrm>
          <a:prstGeom prst="rect">
            <a:avLst/>
          </a:prstGeom>
        </p:spPr>
        <p:txBody>
          <a:bodyPr anchor="t" rtlCol="false" tIns="0" lIns="0" bIns="0" rIns="0">
            <a:spAutoFit/>
          </a:bodyPr>
          <a:lstStyle/>
          <a:p>
            <a:pPr algn="l">
              <a:lnSpc>
                <a:spcPts val="6299"/>
              </a:lnSpc>
            </a:pPr>
            <a:r>
              <a:rPr lang="en-US" sz="4499" b="true">
                <a:solidFill>
                  <a:srgbClr val="FFFFFF"/>
                </a:solidFill>
                <a:latin typeface="Roboto Bold"/>
                <a:ea typeface="Roboto Bold"/>
                <a:cs typeface="Roboto Bold"/>
                <a:sym typeface="Roboto Bold"/>
              </a:rPr>
              <a:t> Exposing Young Viewers</a:t>
            </a:r>
          </a:p>
        </p:txBody>
      </p:sp>
      <p:sp>
        <p:nvSpPr>
          <p:cNvPr name="TextBox 11" id="11"/>
          <p:cNvSpPr txBox="true"/>
          <p:nvPr/>
        </p:nvSpPr>
        <p:spPr>
          <a:xfrm rot="0">
            <a:off x="1560677" y="4603025"/>
            <a:ext cx="16041470" cy="812800"/>
          </a:xfrm>
          <a:prstGeom prst="rect">
            <a:avLst/>
          </a:prstGeom>
        </p:spPr>
        <p:txBody>
          <a:bodyPr anchor="t" rtlCol="false" tIns="0" lIns="0" bIns="0" rIns="0">
            <a:spAutoFit/>
          </a:bodyPr>
          <a:lstStyle/>
          <a:p>
            <a:pPr algn="l">
              <a:lnSpc>
                <a:spcPts val="6800"/>
              </a:lnSpc>
            </a:pPr>
            <a:r>
              <a:rPr lang="en-US" b="true" sz="4250">
                <a:solidFill>
                  <a:srgbClr val="004F59"/>
                </a:solidFill>
                <a:latin typeface="Roboto Bold"/>
                <a:ea typeface="Roboto Bold"/>
                <a:cs typeface="Roboto Bold"/>
                <a:sym typeface="Roboto Bold"/>
              </a:rPr>
              <a:t>Repeated viewing can train the brain to </a:t>
            </a:r>
            <a:r>
              <a:rPr lang="en-US" b="true" sz="4250">
                <a:solidFill>
                  <a:srgbClr val="9D1BE3"/>
                </a:solidFill>
                <a:latin typeface="Roboto Bold"/>
                <a:ea typeface="Roboto Bold"/>
                <a:cs typeface="Roboto Bold"/>
                <a:sym typeface="Roboto Bold"/>
              </a:rPr>
              <a:t>form habits.</a:t>
            </a:r>
          </a:p>
        </p:txBody>
      </p:sp>
      <p:sp>
        <p:nvSpPr>
          <p:cNvPr name="TextBox 12" id="12"/>
          <p:cNvSpPr txBox="true"/>
          <p:nvPr/>
        </p:nvSpPr>
        <p:spPr>
          <a:xfrm rot="0">
            <a:off x="17259300" y="9229725"/>
            <a:ext cx="152400" cy="180975"/>
          </a:xfrm>
          <a:prstGeom prst="rect">
            <a:avLst/>
          </a:prstGeom>
        </p:spPr>
        <p:txBody>
          <a:bodyPr anchor="t" rtlCol="false" tIns="0" lIns="0" bIns="0" rIns="0" wrap="none">
            <a:spAutoFit/>
          </a:bodyPr>
          <a:lstStyle/>
          <a:p>
            <a:pPr algn="ctr">
              <a:lnSpc>
                <a:spcPts val="1679"/>
              </a:lnSpc>
              <a:spcBef>
                <a:spcPct val="0"/>
              </a:spcBef>
            </a:pPr>
            <a:r>
              <a:rPr lang="en-US" sz="1200">
                <a:solidFill>
                  <a:srgbClr val="000000"/>
                </a:solidFill>
                <a:latin typeface="Roboto"/>
                <a:ea typeface="Roboto"/>
                <a:cs typeface="Roboto"/>
                <a:sym typeface="Roboto"/>
              </a:rPr>
              <a:t>36</a:t>
            </a:r>
          </a:p>
        </p:txBody>
      </p:sp>
      <p:sp>
        <p:nvSpPr>
          <p:cNvPr name="TextBox 13" id="13"/>
          <p:cNvSpPr txBox="true"/>
          <p:nvPr/>
        </p:nvSpPr>
        <p:spPr>
          <a:xfrm rot="0">
            <a:off x="5993700" y="9229725"/>
            <a:ext cx="6710449" cy="417046"/>
          </a:xfrm>
          <a:prstGeom prst="rect">
            <a:avLst/>
          </a:prstGeom>
        </p:spPr>
        <p:txBody>
          <a:bodyPr anchor="t" rtlCol="false" tIns="0" lIns="0" bIns="0" rIns="0">
            <a:spAutoFit/>
          </a:bodyPr>
          <a:lstStyle/>
          <a:p>
            <a:pPr algn="l">
              <a:lnSpc>
                <a:spcPts val="1679"/>
              </a:lnSpc>
            </a:pPr>
            <a:r>
              <a:rPr lang="en-US" sz="1200">
                <a:solidFill>
                  <a:srgbClr val="004F59"/>
                </a:solidFill>
                <a:latin typeface="Roboto"/>
                <a:ea typeface="Roboto"/>
                <a:cs typeface="Roboto"/>
                <a:sym typeface="Roboto"/>
              </a:rPr>
              <a:t>Wilkinson Jr., Kevin L. (2024, July 4). The Breeding of Wolves: Understanding the Escalation</a:t>
            </a:r>
          </a:p>
          <a:p>
            <a:pPr algn="l">
              <a:lnSpc>
                <a:spcPts val="1679"/>
              </a:lnSpc>
            </a:pPr>
            <a:r>
              <a:rPr lang="en-US" sz="1200">
                <a:solidFill>
                  <a:srgbClr val="004F59"/>
                </a:solidFill>
                <a:latin typeface="Roboto"/>
                <a:ea typeface="Roboto"/>
                <a:cs typeface="Roboto"/>
                <a:sym typeface="Roboto"/>
              </a:rPr>
              <a:t>Continuum &amp; Escalation Dynamics of Contemporary Sex Trafficking. </a:t>
            </a:r>
          </a:p>
        </p:txBody>
      </p:sp>
      <p:sp>
        <p:nvSpPr>
          <p:cNvPr name="TextBox 14" id="14"/>
          <p:cNvSpPr txBox="true"/>
          <p:nvPr/>
        </p:nvSpPr>
        <p:spPr>
          <a:xfrm rot="0">
            <a:off x="1480713" y="9371773"/>
            <a:ext cx="2360739" cy="207719"/>
          </a:xfrm>
          <a:prstGeom prst="rect">
            <a:avLst/>
          </a:prstGeom>
        </p:spPr>
        <p:txBody>
          <a:bodyPr anchor="t" rtlCol="false" tIns="0" lIns="0" bIns="0" rIns="0">
            <a:spAutoFit/>
          </a:bodyPr>
          <a:lstStyle/>
          <a:p>
            <a:pPr algn="l">
              <a:lnSpc>
                <a:spcPts val="1680"/>
              </a:lnSpc>
            </a:pPr>
            <a:r>
              <a:rPr lang="en-US" sz="1200">
                <a:solidFill>
                  <a:srgbClr val="004F59"/>
                </a:solidFill>
                <a:latin typeface="Roboto"/>
                <a:ea typeface="Roboto"/>
                <a:cs typeface="Roboto"/>
                <a:sym typeface="Roboto"/>
              </a:rPr>
              <a:t>©2024-2026 Walking Wise</a:t>
            </a:r>
          </a:p>
        </p:txBody>
      </p:sp>
    </p:spTree>
  </p:cSld>
  <p:clrMapOvr>
    <a:masterClrMapping/>
  </p:clrMapOvr>
</p:sld>
</file>

<file path=ppt/slides/slide37.xml><?xml version="1.0" encoding="utf-8"?>
<p:sld xmlns:p="http://schemas.openxmlformats.org/presentationml/2006/main" xmlns:a="http://schemas.openxmlformats.org/drawingml/2006/main">
  <p:cSld>
    <p:spTree>
      <p:nvGrpSpPr>
        <p:cNvPr id="1" name=""/>
        <p:cNvGrpSpPr/>
        <p:nvPr/>
      </p:nvGrpSpPr>
      <p:grpSpPr>
        <a:xfrm>
          <a:off x="0" y="0"/>
          <a:ext cx="0" cy="0"/>
          <a:chOff x="0" y="0"/>
          <a:chExt cx="0" cy="0"/>
        </a:xfrm>
      </p:grpSpPr>
      <p:sp>
        <p:nvSpPr>
          <p:cNvPr name="TextBox 2" id="2"/>
          <p:cNvSpPr txBox="true"/>
          <p:nvPr/>
        </p:nvSpPr>
        <p:spPr>
          <a:xfrm rot="0">
            <a:off x="1028700" y="885919"/>
            <a:ext cx="14546262" cy="547370"/>
          </a:xfrm>
          <a:prstGeom prst="rect">
            <a:avLst/>
          </a:prstGeom>
        </p:spPr>
        <p:txBody>
          <a:bodyPr anchor="t" rtlCol="false" tIns="0" lIns="0" bIns="0" rIns="0">
            <a:spAutoFit/>
          </a:bodyPr>
          <a:lstStyle/>
          <a:p>
            <a:pPr algn="l">
              <a:lnSpc>
                <a:spcPts val="4480"/>
              </a:lnSpc>
            </a:pPr>
            <a:r>
              <a:rPr lang="en-US" sz="3200">
                <a:solidFill>
                  <a:srgbClr val="FFFFFF"/>
                </a:solidFill>
                <a:latin typeface="Poppins Medium 2"/>
                <a:ea typeface="Poppins Medium 2"/>
                <a:cs typeface="Poppins Medium 2"/>
                <a:sym typeface="Poppins Medium 2"/>
              </a:rPr>
              <a:t>LESSON PLANS</a:t>
            </a:r>
          </a:p>
        </p:txBody>
      </p:sp>
      <p:sp>
        <p:nvSpPr>
          <p:cNvPr name="TextBox 3" id="3"/>
          <p:cNvSpPr txBox="true"/>
          <p:nvPr/>
        </p:nvSpPr>
        <p:spPr>
          <a:xfrm rot="0">
            <a:off x="17370093" y="9524968"/>
            <a:ext cx="464110" cy="347448"/>
          </a:xfrm>
          <a:prstGeom prst="rect">
            <a:avLst/>
          </a:prstGeom>
        </p:spPr>
        <p:txBody>
          <a:bodyPr anchor="t" rtlCol="false" tIns="0" lIns="0" bIns="0" rIns="0">
            <a:spAutoFit/>
          </a:bodyPr>
          <a:lstStyle/>
          <a:p>
            <a:pPr algn="ctr">
              <a:lnSpc>
                <a:spcPts val="2899"/>
              </a:lnSpc>
            </a:pPr>
            <a:r>
              <a:rPr lang="en-US" sz="2070">
                <a:solidFill>
                  <a:srgbClr val="004F59"/>
                </a:solidFill>
                <a:latin typeface="Bebas Neue"/>
                <a:ea typeface="Bebas Neue"/>
                <a:cs typeface="Bebas Neue"/>
                <a:sym typeface="Bebas Neue"/>
              </a:rPr>
              <a:t>3</a:t>
            </a:r>
          </a:p>
        </p:txBody>
      </p:sp>
      <p:grpSp>
        <p:nvGrpSpPr>
          <p:cNvPr name="Group 4" id="4"/>
          <p:cNvGrpSpPr/>
          <p:nvPr/>
        </p:nvGrpSpPr>
        <p:grpSpPr>
          <a:xfrm rot="0">
            <a:off x="407622" y="447364"/>
            <a:ext cx="17417056" cy="9457832"/>
            <a:chOff x="0" y="0"/>
            <a:chExt cx="5490351" cy="2981378"/>
          </a:xfrm>
        </p:grpSpPr>
        <p:sp>
          <p:nvSpPr>
            <p:cNvPr name="Freeform 5" id="5"/>
            <p:cNvSpPr/>
            <p:nvPr/>
          </p:nvSpPr>
          <p:spPr>
            <a:xfrm flipH="false" flipV="false" rot="0">
              <a:off x="0" y="0"/>
              <a:ext cx="5490351" cy="2981378"/>
            </a:xfrm>
            <a:custGeom>
              <a:avLst/>
              <a:gdLst/>
              <a:ahLst/>
              <a:cxnLst/>
              <a:rect r="r" b="b" t="t" l="l"/>
              <a:pathLst>
                <a:path h="2981378" w="5490351">
                  <a:moveTo>
                    <a:pt x="0" y="0"/>
                  </a:moveTo>
                  <a:lnTo>
                    <a:pt x="5490351" y="0"/>
                  </a:lnTo>
                  <a:lnTo>
                    <a:pt x="5490351" y="2981378"/>
                  </a:lnTo>
                  <a:lnTo>
                    <a:pt x="0" y="2981378"/>
                  </a:lnTo>
                  <a:close/>
                </a:path>
              </a:pathLst>
            </a:custGeom>
            <a:solidFill>
              <a:srgbClr val="68D2DF"/>
            </a:solidFill>
          </p:spPr>
        </p:sp>
      </p:grpSp>
      <p:grpSp>
        <p:nvGrpSpPr>
          <p:cNvPr name="Group 6" id="6"/>
          <p:cNvGrpSpPr/>
          <p:nvPr/>
        </p:nvGrpSpPr>
        <p:grpSpPr>
          <a:xfrm rot="0">
            <a:off x="1369972" y="3338263"/>
            <a:ext cx="7127684" cy="1058655"/>
            <a:chOff x="0" y="0"/>
            <a:chExt cx="1877250" cy="278823"/>
          </a:xfrm>
        </p:grpSpPr>
        <p:sp>
          <p:nvSpPr>
            <p:cNvPr name="Freeform 7" id="7"/>
            <p:cNvSpPr/>
            <p:nvPr/>
          </p:nvSpPr>
          <p:spPr>
            <a:xfrm flipH="false" flipV="false" rot="0">
              <a:off x="0" y="0"/>
              <a:ext cx="1877250" cy="278823"/>
            </a:xfrm>
            <a:custGeom>
              <a:avLst/>
              <a:gdLst/>
              <a:ahLst/>
              <a:cxnLst/>
              <a:rect r="r" b="b" t="t" l="l"/>
              <a:pathLst>
                <a:path h="278823" w="1877250">
                  <a:moveTo>
                    <a:pt x="0" y="0"/>
                  </a:moveTo>
                  <a:lnTo>
                    <a:pt x="1877250" y="0"/>
                  </a:lnTo>
                  <a:lnTo>
                    <a:pt x="1877250" y="278823"/>
                  </a:lnTo>
                  <a:lnTo>
                    <a:pt x="0" y="278823"/>
                  </a:lnTo>
                  <a:close/>
                </a:path>
              </a:pathLst>
            </a:custGeom>
            <a:solidFill>
              <a:srgbClr val="303030"/>
            </a:solidFill>
          </p:spPr>
        </p:sp>
        <p:sp>
          <p:nvSpPr>
            <p:cNvPr name="TextBox 8" id="8"/>
            <p:cNvSpPr txBox="true"/>
            <p:nvPr/>
          </p:nvSpPr>
          <p:spPr>
            <a:xfrm>
              <a:off x="0" y="-76200"/>
              <a:ext cx="1877250" cy="355023"/>
            </a:xfrm>
            <a:prstGeom prst="rect">
              <a:avLst/>
            </a:prstGeom>
          </p:spPr>
          <p:txBody>
            <a:bodyPr anchor="ctr" rtlCol="false" tIns="50800" lIns="50800" bIns="50800" rIns="50800"/>
            <a:lstStyle/>
            <a:p>
              <a:pPr algn="ctr">
                <a:lnSpc>
                  <a:spcPts val="3074"/>
                </a:lnSpc>
              </a:pPr>
            </a:p>
          </p:txBody>
        </p:sp>
      </p:grpSp>
      <p:sp>
        <p:nvSpPr>
          <p:cNvPr name="TextBox 9" id="9"/>
          <p:cNvSpPr txBox="true"/>
          <p:nvPr/>
        </p:nvSpPr>
        <p:spPr>
          <a:xfrm rot="0">
            <a:off x="1131441" y="1109322"/>
            <a:ext cx="12572339" cy="1094741"/>
          </a:xfrm>
          <a:prstGeom prst="rect">
            <a:avLst/>
          </a:prstGeom>
        </p:spPr>
        <p:txBody>
          <a:bodyPr anchor="t" rtlCol="false" tIns="0" lIns="0" bIns="0" rIns="0">
            <a:spAutoFit/>
          </a:bodyPr>
          <a:lstStyle/>
          <a:p>
            <a:pPr algn="l">
              <a:lnSpc>
                <a:spcPts val="8959"/>
              </a:lnSpc>
              <a:spcBef>
                <a:spcPct val="0"/>
              </a:spcBef>
            </a:pPr>
            <a:r>
              <a:rPr lang="en-US" sz="6399">
                <a:solidFill>
                  <a:srgbClr val="004F59"/>
                </a:solidFill>
                <a:latin typeface="League Spartan"/>
                <a:ea typeface="League Spartan"/>
                <a:cs typeface="League Spartan"/>
                <a:sym typeface="League Spartan"/>
              </a:rPr>
              <a:t>GROOMING</a:t>
            </a:r>
          </a:p>
        </p:txBody>
      </p:sp>
      <p:sp>
        <p:nvSpPr>
          <p:cNvPr name="TextBox 10" id="10"/>
          <p:cNvSpPr txBox="true"/>
          <p:nvPr/>
        </p:nvSpPr>
        <p:spPr>
          <a:xfrm rot="0">
            <a:off x="1560677" y="3434166"/>
            <a:ext cx="7283299" cy="771600"/>
          </a:xfrm>
          <a:prstGeom prst="rect">
            <a:avLst/>
          </a:prstGeom>
        </p:spPr>
        <p:txBody>
          <a:bodyPr anchor="t" rtlCol="false" tIns="0" lIns="0" bIns="0" rIns="0">
            <a:spAutoFit/>
          </a:bodyPr>
          <a:lstStyle/>
          <a:p>
            <a:pPr algn="l">
              <a:lnSpc>
                <a:spcPts val="6299"/>
              </a:lnSpc>
            </a:pPr>
            <a:r>
              <a:rPr lang="en-US" sz="4499" b="true">
                <a:solidFill>
                  <a:srgbClr val="FFFFFF"/>
                </a:solidFill>
                <a:latin typeface="Roboto Bold"/>
                <a:ea typeface="Roboto Bold"/>
                <a:cs typeface="Roboto Bold"/>
                <a:sym typeface="Roboto Bold"/>
              </a:rPr>
              <a:t> Exposing Young Viewers</a:t>
            </a:r>
          </a:p>
        </p:txBody>
      </p:sp>
      <p:sp>
        <p:nvSpPr>
          <p:cNvPr name="TextBox 11" id="11"/>
          <p:cNvSpPr txBox="true"/>
          <p:nvPr/>
        </p:nvSpPr>
        <p:spPr>
          <a:xfrm rot="0">
            <a:off x="1560677" y="4688750"/>
            <a:ext cx="16041470" cy="1482725"/>
          </a:xfrm>
          <a:prstGeom prst="rect">
            <a:avLst/>
          </a:prstGeom>
        </p:spPr>
        <p:txBody>
          <a:bodyPr anchor="t" rtlCol="false" tIns="0" lIns="0" bIns="0" rIns="0">
            <a:spAutoFit/>
          </a:bodyPr>
          <a:lstStyle/>
          <a:p>
            <a:pPr algn="l">
              <a:lnSpc>
                <a:spcPts val="5950"/>
              </a:lnSpc>
            </a:pPr>
            <a:r>
              <a:rPr lang="en-US" b="true" sz="4250">
                <a:solidFill>
                  <a:srgbClr val="004F59"/>
                </a:solidFill>
                <a:latin typeface="Roboto Bold"/>
                <a:ea typeface="Roboto Bold"/>
                <a:cs typeface="Roboto Bold"/>
                <a:sym typeface="Roboto Bold"/>
              </a:rPr>
              <a:t>Some websites try to attract young viewers who may become </a:t>
            </a:r>
            <a:r>
              <a:rPr lang="en-US" b="true" sz="4250">
                <a:solidFill>
                  <a:srgbClr val="9D1BE3"/>
                </a:solidFill>
                <a:latin typeface="Roboto Bold"/>
                <a:ea typeface="Roboto Bold"/>
                <a:cs typeface="Roboto Bold"/>
                <a:sym typeface="Roboto Bold"/>
              </a:rPr>
              <a:t>future customers.</a:t>
            </a:r>
          </a:p>
        </p:txBody>
      </p:sp>
      <p:sp>
        <p:nvSpPr>
          <p:cNvPr name="TextBox 12" id="12"/>
          <p:cNvSpPr txBox="true"/>
          <p:nvPr/>
        </p:nvSpPr>
        <p:spPr>
          <a:xfrm rot="0">
            <a:off x="17259300" y="9229725"/>
            <a:ext cx="152400" cy="180975"/>
          </a:xfrm>
          <a:prstGeom prst="rect">
            <a:avLst/>
          </a:prstGeom>
        </p:spPr>
        <p:txBody>
          <a:bodyPr anchor="t" rtlCol="false" tIns="0" lIns="0" bIns="0" rIns="0" wrap="none">
            <a:spAutoFit/>
          </a:bodyPr>
          <a:lstStyle/>
          <a:p>
            <a:pPr algn="ctr">
              <a:lnSpc>
                <a:spcPts val="1679"/>
              </a:lnSpc>
              <a:spcBef>
                <a:spcPct val="0"/>
              </a:spcBef>
            </a:pPr>
            <a:r>
              <a:rPr lang="en-US" sz="1200">
                <a:solidFill>
                  <a:srgbClr val="000000"/>
                </a:solidFill>
                <a:latin typeface="Roboto"/>
                <a:ea typeface="Roboto"/>
                <a:cs typeface="Roboto"/>
                <a:sym typeface="Roboto"/>
              </a:rPr>
              <a:t>37</a:t>
            </a:r>
          </a:p>
        </p:txBody>
      </p:sp>
      <p:sp>
        <p:nvSpPr>
          <p:cNvPr name="TextBox 13" id="13"/>
          <p:cNvSpPr txBox="true"/>
          <p:nvPr/>
        </p:nvSpPr>
        <p:spPr>
          <a:xfrm rot="0">
            <a:off x="5993700" y="9229725"/>
            <a:ext cx="6710449" cy="417046"/>
          </a:xfrm>
          <a:prstGeom prst="rect">
            <a:avLst/>
          </a:prstGeom>
        </p:spPr>
        <p:txBody>
          <a:bodyPr anchor="t" rtlCol="false" tIns="0" lIns="0" bIns="0" rIns="0">
            <a:spAutoFit/>
          </a:bodyPr>
          <a:lstStyle/>
          <a:p>
            <a:pPr algn="l">
              <a:lnSpc>
                <a:spcPts val="1679"/>
              </a:lnSpc>
            </a:pPr>
            <a:r>
              <a:rPr lang="en-US" sz="1200">
                <a:solidFill>
                  <a:srgbClr val="004F59"/>
                </a:solidFill>
                <a:latin typeface="Roboto"/>
                <a:ea typeface="Roboto"/>
                <a:cs typeface="Roboto"/>
                <a:sym typeface="Roboto"/>
              </a:rPr>
              <a:t>Wilkinson Jr., Kevin L. (2024, July 4). The Breeding of Wolves: Understanding the Escalation</a:t>
            </a:r>
          </a:p>
          <a:p>
            <a:pPr algn="l">
              <a:lnSpc>
                <a:spcPts val="1679"/>
              </a:lnSpc>
            </a:pPr>
            <a:r>
              <a:rPr lang="en-US" sz="1200">
                <a:solidFill>
                  <a:srgbClr val="004F59"/>
                </a:solidFill>
                <a:latin typeface="Roboto"/>
                <a:ea typeface="Roboto"/>
                <a:cs typeface="Roboto"/>
                <a:sym typeface="Roboto"/>
              </a:rPr>
              <a:t>Continuum &amp; Escalation Dynamics of Contemporary Sex Trafficking. </a:t>
            </a:r>
          </a:p>
        </p:txBody>
      </p:sp>
      <p:sp>
        <p:nvSpPr>
          <p:cNvPr name="TextBox 14" id="14"/>
          <p:cNvSpPr txBox="true"/>
          <p:nvPr/>
        </p:nvSpPr>
        <p:spPr>
          <a:xfrm rot="0">
            <a:off x="1480713" y="9371773"/>
            <a:ext cx="2360739" cy="207719"/>
          </a:xfrm>
          <a:prstGeom prst="rect">
            <a:avLst/>
          </a:prstGeom>
        </p:spPr>
        <p:txBody>
          <a:bodyPr anchor="t" rtlCol="false" tIns="0" lIns="0" bIns="0" rIns="0">
            <a:spAutoFit/>
          </a:bodyPr>
          <a:lstStyle/>
          <a:p>
            <a:pPr algn="l">
              <a:lnSpc>
                <a:spcPts val="1680"/>
              </a:lnSpc>
            </a:pPr>
            <a:r>
              <a:rPr lang="en-US" sz="1200">
                <a:solidFill>
                  <a:srgbClr val="004F59"/>
                </a:solidFill>
                <a:latin typeface="Roboto"/>
                <a:ea typeface="Roboto"/>
                <a:cs typeface="Roboto"/>
                <a:sym typeface="Roboto"/>
              </a:rPr>
              <a:t>©2024-2026 Walking Wise</a:t>
            </a:r>
          </a:p>
        </p:txBody>
      </p:sp>
    </p:spTree>
  </p:cSld>
  <p:clrMapOvr>
    <a:masterClrMapping/>
  </p:clrMapOvr>
</p:sld>
</file>

<file path=ppt/slides/slide38.xml><?xml version="1.0" encoding="utf-8"?>
<p:sld xmlns:p="http://schemas.openxmlformats.org/presentationml/2006/main" xmlns:a="http://schemas.openxmlformats.org/drawingml/2006/main">
  <p:cSld>
    <p:spTree>
      <p:nvGrpSpPr>
        <p:cNvPr id="1" name=""/>
        <p:cNvGrpSpPr/>
        <p:nvPr/>
      </p:nvGrpSpPr>
      <p:grpSpPr>
        <a:xfrm>
          <a:off x="0" y="0"/>
          <a:ext cx="0" cy="0"/>
          <a:chOff x="0" y="0"/>
          <a:chExt cx="0" cy="0"/>
        </a:xfrm>
      </p:grpSpPr>
      <p:sp>
        <p:nvSpPr>
          <p:cNvPr name="TextBox 2" id="2"/>
          <p:cNvSpPr txBox="true"/>
          <p:nvPr/>
        </p:nvSpPr>
        <p:spPr>
          <a:xfrm rot="0">
            <a:off x="1028700" y="885919"/>
            <a:ext cx="14546262" cy="547370"/>
          </a:xfrm>
          <a:prstGeom prst="rect">
            <a:avLst/>
          </a:prstGeom>
        </p:spPr>
        <p:txBody>
          <a:bodyPr anchor="t" rtlCol="false" tIns="0" lIns="0" bIns="0" rIns="0">
            <a:spAutoFit/>
          </a:bodyPr>
          <a:lstStyle/>
          <a:p>
            <a:pPr algn="l">
              <a:lnSpc>
                <a:spcPts val="4480"/>
              </a:lnSpc>
            </a:pPr>
            <a:r>
              <a:rPr lang="en-US" sz="3200">
                <a:solidFill>
                  <a:srgbClr val="FFFFFF"/>
                </a:solidFill>
                <a:latin typeface="Poppins Medium 2"/>
                <a:ea typeface="Poppins Medium 2"/>
                <a:cs typeface="Poppins Medium 2"/>
                <a:sym typeface="Poppins Medium 2"/>
              </a:rPr>
              <a:t>LESSON PLANS</a:t>
            </a:r>
          </a:p>
        </p:txBody>
      </p:sp>
      <p:grpSp>
        <p:nvGrpSpPr>
          <p:cNvPr name="Group 3" id="3"/>
          <p:cNvGrpSpPr/>
          <p:nvPr/>
        </p:nvGrpSpPr>
        <p:grpSpPr>
          <a:xfrm rot="0">
            <a:off x="417147" y="414584"/>
            <a:ext cx="17417056" cy="9457832"/>
            <a:chOff x="0" y="0"/>
            <a:chExt cx="5490351" cy="2981378"/>
          </a:xfrm>
        </p:grpSpPr>
        <p:sp>
          <p:nvSpPr>
            <p:cNvPr name="Freeform 4" id="4"/>
            <p:cNvSpPr/>
            <p:nvPr/>
          </p:nvSpPr>
          <p:spPr>
            <a:xfrm flipH="false" flipV="false" rot="0">
              <a:off x="0" y="0"/>
              <a:ext cx="5490351" cy="2981378"/>
            </a:xfrm>
            <a:custGeom>
              <a:avLst/>
              <a:gdLst/>
              <a:ahLst/>
              <a:cxnLst/>
              <a:rect r="r" b="b" t="t" l="l"/>
              <a:pathLst>
                <a:path h="2981378" w="5490351">
                  <a:moveTo>
                    <a:pt x="0" y="0"/>
                  </a:moveTo>
                  <a:lnTo>
                    <a:pt x="5490351" y="0"/>
                  </a:lnTo>
                  <a:lnTo>
                    <a:pt x="5490351" y="2981378"/>
                  </a:lnTo>
                  <a:lnTo>
                    <a:pt x="0" y="2981378"/>
                  </a:lnTo>
                  <a:close/>
                </a:path>
              </a:pathLst>
            </a:custGeom>
            <a:solidFill>
              <a:srgbClr val="ED8B00"/>
            </a:solidFill>
          </p:spPr>
        </p:sp>
      </p:grpSp>
      <p:grpSp>
        <p:nvGrpSpPr>
          <p:cNvPr name="Group 5" id="5"/>
          <p:cNvGrpSpPr/>
          <p:nvPr/>
        </p:nvGrpSpPr>
        <p:grpSpPr>
          <a:xfrm rot="0">
            <a:off x="2786523" y="4394972"/>
            <a:ext cx="12678304" cy="2043693"/>
            <a:chOff x="0" y="0"/>
            <a:chExt cx="3339142" cy="538257"/>
          </a:xfrm>
        </p:grpSpPr>
        <p:sp>
          <p:nvSpPr>
            <p:cNvPr name="Freeform 6" id="6"/>
            <p:cNvSpPr/>
            <p:nvPr/>
          </p:nvSpPr>
          <p:spPr>
            <a:xfrm flipH="false" flipV="false" rot="0">
              <a:off x="0" y="0"/>
              <a:ext cx="3339142" cy="538257"/>
            </a:xfrm>
            <a:custGeom>
              <a:avLst/>
              <a:gdLst/>
              <a:ahLst/>
              <a:cxnLst/>
              <a:rect r="r" b="b" t="t" l="l"/>
              <a:pathLst>
                <a:path h="538257" w="3339142">
                  <a:moveTo>
                    <a:pt x="0" y="0"/>
                  </a:moveTo>
                  <a:lnTo>
                    <a:pt x="3339142" y="0"/>
                  </a:lnTo>
                  <a:lnTo>
                    <a:pt x="3339142" y="538257"/>
                  </a:lnTo>
                  <a:lnTo>
                    <a:pt x="0" y="538257"/>
                  </a:lnTo>
                  <a:close/>
                </a:path>
              </a:pathLst>
            </a:custGeom>
            <a:solidFill>
              <a:srgbClr val="303030"/>
            </a:solidFill>
          </p:spPr>
        </p:sp>
        <p:sp>
          <p:nvSpPr>
            <p:cNvPr name="TextBox 7" id="7"/>
            <p:cNvSpPr txBox="true"/>
            <p:nvPr/>
          </p:nvSpPr>
          <p:spPr>
            <a:xfrm>
              <a:off x="0" y="-9525"/>
              <a:ext cx="3339142" cy="547782"/>
            </a:xfrm>
            <a:prstGeom prst="rect">
              <a:avLst/>
            </a:prstGeom>
          </p:spPr>
          <p:txBody>
            <a:bodyPr anchor="ctr" rtlCol="false" tIns="50800" lIns="50800" bIns="50800" rIns="50800"/>
            <a:lstStyle/>
            <a:p>
              <a:pPr algn="ctr">
                <a:lnSpc>
                  <a:spcPts val="3074"/>
                </a:lnSpc>
              </a:pPr>
            </a:p>
          </p:txBody>
        </p:sp>
      </p:grpSp>
      <p:sp>
        <p:nvSpPr>
          <p:cNvPr name="TextBox 8" id="8"/>
          <p:cNvSpPr txBox="true"/>
          <p:nvPr/>
        </p:nvSpPr>
        <p:spPr>
          <a:xfrm rot="0">
            <a:off x="3152811" y="4550761"/>
            <a:ext cx="12226291" cy="1562101"/>
          </a:xfrm>
          <a:prstGeom prst="rect">
            <a:avLst/>
          </a:prstGeom>
        </p:spPr>
        <p:txBody>
          <a:bodyPr anchor="t" rtlCol="false" tIns="0" lIns="0" bIns="0" rIns="0">
            <a:spAutoFit/>
          </a:bodyPr>
          <a:lstStyle/>
          <a:p>
            <a:pPr algn="l">
              <a:lnSpc>
                <a:spcPts val="6299"/>
              </a:lnSpc>
            </a:pPr>
            <a:r>
              <a:rPr lang="en-US" sz="4499" b="true">
                <a:solidFill>
                  <a:srgbClr val="FFFFFF"/>
                </a:solidFill>
                <a:latin typeface="Roboto Bold"/>
                <a:ea typeface="Roboto Bold"/>
                <a:cs typeface="Roboto Bold"/>
                <a:sym typeface="Roboto Bold"/>
              </a:rPr>
              <a:t>How many states declared pornography a public health concern between 2016 and 2019? </a:t>
            </a:r>
          </a:p>
        </p:txBody>
      </p:sp>
      <p:sp>
        <p:nvSpPr>
          <p:cNvPr name="TextBox 9" id="9"/>
          <p:cNvSpPr txBox="true"/>
          <p:nvPr/>
        </p:nvSpPr>
        <p:spPr>
          <a:xfrm rot="0">
            <a:off x="17259300" y="9229725"/>
            <a:ext cx="152400" cy="180975"/>
          </a:xfrm>
          <a:prstGeom prst="rect">
            <a:avLst/>
          </a:prstGeom>
        </p:spPr>
        <p:txBody>
          <a:bodyPr anchor="t" rtlCol="false" tIns="0" lIns="0" bIns="0" rIns="0" wrap="none">
            <a:spAutoFit/>
          </a:bodyPr>
          <a:lstStyle/>
          <a:p>
            <a:pPr algn="ctr">
              <a:lnSpc>
                <a:spcPts val="1679"/>
              </a:lnSpc>
              <a:spcBef>
                <a:spcPct val="0"/>
              </a:spcBef>
            </a:pPr>
            <a:r>
              <a:rPr lang="en-US" sz="1200">
                <a:solidFill>
                  <a:srgbClr val="000000"/>
                </a:solidFill>
                <a:latin typeface="Roboto"/>
                <a:ea typeface="Roboto"/>
                <a:cs typeface="Roboto"/>
                <a:sym typeface="Roboto"/>
              </a:rPr>
              <a:t>38</a:t>
            </a:r>
          </a:p>
        </p:txBody>
      </p:sp>
      <p:sp>
        <p:nvSpPr>
          <p:cNvPr name="TextBox 10" id="10"/>
          <p:cNvSpPr txBox="true"/>
          <p:nvPr/>
        </p:nvSpPr>
        <p:spPr>
          <a:xfrm rot="0">
            <a:off x="1480713" y="9371773"/>
            <a:ext cx="2360739" cy="207719"/>
          </a:xfrm>
          <a:prstGeom prst="rect">
            <a:avLst/>
          </a:prstGeom>
        </p:spPr>
        <p:txBody>
          <a:bodyPr anchor="t" rtlCol="false" tIns="0" lIns="0" bIns="0" rIns="0">
            <a:spAutoFit/>
          </a:bodyPr>
          <a:lstStyle/>
          <a:p>
            <a:pPr algn="l">
              <a:lnSpc>
                <a:spcPts val="1680"/>
              </a:lnSpc>
            </a:pPr>
            <a:r>
              <a:rPr lang="en-US" sz="1200">
                <a:solidFill>
                  <a:srgbClr val="303030"/>
                </a:solidFill>
                <a:latin typeface="Roboto"/>
                <a:ea typeface="Roboto"/>
                <a:cs typeface="Roboto"/>
                <a:sym typeface="Roboto"/>
              </a:rPr>
              <a:t>©2024-2026 Walking Wise</a:t>
            </a:r>
          </a:p>
        </p:txBody>
      </p:sp>
      <p:sp>
        <p:nvSpPr>
          <p:cNvPr name="TextBox 11" id="11"/>
          <p:cNvSpPr txBox="true"/>
          <p:nvPr/>
        </p:nvSpPr>
        <p:spPr>
          <a:xfrm rot="0">
            <a:off x="1028700" y="904875"/>
            <a:ext cx="10325530" cy="1094741"/>
          </a:xfrm>
          <a:prstGeom prst="rect">
            <a:avLst/>
          </a:prstGeom>
        </p:spPr>
        <p:txBody>
          <a:bodyPr anchor="t" rtlCol="false" tIns="0" lIns="0" bIns="0" rIns="0">
            <a:spAutoFit/>
          </a:bodyPr>
          <a:lstStyle/>
          <a:p>
            <a:pPr algn="l">
              <a:lnSpc>
                <a:spcPts val="8959"/>
              </a:lnSpc>
              <a:spcBef>
                <a:spcPct val="0"/>
              </a:spcBef>
            </a:pPr>
            <a:r>
              <a:rPr lang="en-US" sz="6399">
                <a:solidFill>
                  <a:srgbClr val="303030"/>
                </a:solidFill>
                <a:latin typeface="League Spartan"/>
                <a:ea typeface="League Spartan"/>
                <a:cs typeface="League Spartan"/>
                <a:sym typeface="League Spartan"/>
              </a:rPr>
              <a:t>WHAT DO YOU THINK?</a:t>
            </a:r>
          </a:p>
        </p:txBody>
      </p:sp>
    </p:spTree>
  </p:cSld>
  <p:clrMapOvr>
    <a:masterClrMapping/>
  </p:clrMapOvr>
</p:sld>
</file>

<file path=ppt/slides/slide39.xml><?xml version="1.0" encoding="utf-8"?>
<p:sld xmlns:p="http://schemas.openxmlformats.org/presentationml/2006/main" xmlns:a="http://schemas.openxmlformats.org/drawingml/2006/main">
  <p:cSld>
    <p:spTree>
      <p:nvGrpSpPr>
        <p:cNvPr id="1" name=""/>
        <p:cNvGrpSpPr/>
        <p:nvPr/>
      </p:nvGrpSpPr>
      <p:grpSpPr>
        <a:xfrm>
          <a:off x="0" y="0"/>
          <a:ext cx="0" cy="0"/>
          <a:chOff x="0" y="0"/>
          <a:chExt cx="0" cy="0"/>
        </a:xfrm>
      </p:grpSpPr>
      <p:grpSp>
        <p:nvGrpSpPr>
          <p:cNvPr name="Group 2" id="2"/>
          <p:cNvGrpSpPr/>
          <p:nvPr/>
        </p:nvGrpSpPr>
        <p:grpSpPr>
          <a:xfrm rot="0">
            <a:off x="435472" y="456889"/>
            <a:ext cx="17417056" cy="9457832"/>
            <a:chOff x="0" y="0"/>
            <a:chExt cx="5490351" cy="2981378"/>
          </a:xfrm>
        </p:grpSpPr>
        <p:sp>
          <p:nvSpPr>
            <p:cNvPr name="Freeform 3" id="3"/>
            <p:cNvSpPr/>
            <p:nvPr/>
          </p:nvSpPr>
          <p:spPr>
            <a:xfrm flipH="false" flipV="false" rot="0">
              <a:off x="0" y="0"/>
              <a:ext cx="5490351" cy="2981378"/>
            </a:xfrm>
            <a:custGeom>
              <a:avLst/>
              <a:gdLst/>
              <a:ahLst/>
              <a:cxnLst/>
              <a:rect r="r" b="b" t="t" l="l"/>
              <a:pathLst>
                <a:path h="2981378" w="5490351">
                  <a:moveTo>
                    <a:pt x="0" y="0"/>
                  </a:moveTo>
                  <a:lnTo>
                    <a:pt x="5490351" y="0"/>
                  </a:lnTo>
                  <a:lnTo>
                    <a:pt x="5490351" y="2981378"/>
                  </a:lnTo>
                  <a:lnTo>
                    <a:pt x="0" y="2981378"/>
                  </a:lnTo>
                  <a:close/>
                </a:path>
              </a:pathLst>
            </a:custGeom>
            <a:solidFill>
              <a:srgbClr val="ED8B00"/>
            </a:solidFill>
          </p:spPr>
        </p:sp>
      </p:grpSp>
      <p:grpSp>
        <p:nvGrpSpPr>
          <p:cNvPr name="Group 4" id="4"/>
          <p:cNvGrpSpPr/>
          <p:nvPr/>
        </p:nvGrpSpPr>
        <p:grpSpPr>
          <a:xfrm rot="0">
            <a:off x="1222603" y="3057255"/>
            <a:ext cx="15841471" cy="5422565"/>
            <a:chOff x="0" y="0"/>
            <a:chExt cx="4348048" cy="1488345"/>
          </a:xfrm>
        </p:grpSpPr>
        <p:sp>
          <p:nvSpPr>
            <p:cNvPr name="Freeform 5" id="5"/>
            <p:cNvSpPr/>
            <p:nvPr/>
          </p:nvSpPr>
          <p:spPr>
            <a:xfrm flipH="false" flipV="false" rot="0">
              <a:off x="0" y="0"/>
              <a:ext cx="4348048" cy="1488345"/>
            </a:xfrm>
            <a:custGeom>
              <a:avLst/>
              <a:gdLst/>
              <a:ahLst/>
              <a:cxnLst/>
              <a:rect r="r" b="b" t="t" l="l"/>
              <a:pathLst>
                <a:path h="1488345" w="4348048">
                  <a:moveTo>
                    <a:pt x="0" y="0"/>
                  </a:moveTo>
                  <a:lnTo>
                    <a:pt x="4348048" y="0"/>
                  </a:lnTo>
                  <a:lnTo>
                    <a:pt x="4348048" y="1488345"/>
                  </a:lnTo>
                  <a:lnTo>
                    <a:pt x="0" y="1488345"/>
                  </a:lnTo>
                  <a:close/>
                </a:path>
              </a:pathLst>
            </a:custGeom>
            <a:solidFill>
              <a:srgbClr val="303030"/>
            </a:solidFill>
          </p:spPr>
        </p:sp>
        <p:sp>
          <p:nvSpPr>
            <p:cNvPr name="TextBox 6" id="6"/>
            <p:cNvSpPr txBox="true"/>
            <p:nvPr/>
          </p:nvSpPr>
          <p:spPr>
            <a:xfrm>
              <a:off x="0" y="-76200"/>
              <a:ext cx="4348048" cy="1564545"/>
            </a:xfrm>
            <a:prstGeom prst="rect">
              <a:avLst/>
            </a:prstGeom>
          </p:spPr>
          <p:txBody>
            <a:bodyPr anchor="ctr" rtlCol="false" tIns="50800" lIns="50800" bIns="50800" rIns="50800"/>
            <a:lstStyle/>
            <a:p>
              <a:pPr algn="ctr">
                <a:lnSpc>
                  <a:spcPts val="3074"/>
                </a:lnSpc>
              </a:pPr>
            </a:p>
          </p:txBody>
        </p:sp>
      </p:grpSp>
      <p:sp>
        <p:nvSpPr>
          <p:cNvPr name="TextBox 7" id="7"/>
          <p:cNvSpPr txBox="true"/>
          <p:nvPr/>
        </p:nvSpPr>
        <p:spPr>
          <a:xfrm rot="0">
            <a:off x="1028700" y="904875"/>
            <a:ext cx="10325530" cy="1094741"/>
          </a:xfrm>
          <a:prstGeom prst="rect">
            <a:avLst/>
          </a:prstGeom>
        </p:spPr>
        <p:txBody>
          <a:bodyPr anchor="t" rtlCol="false" tIns="0" lIns="0" bIns="0" rIns="0">
            <a:spAutoFit/>
          </a:bodyPr>
          <a:lstStyle/>
          <a:p>
            <a:pPr algn="l">
              <a:lnSpc>
                <a:spcPts val="8959"/>
              </a:lnSpc>
              <a:spcBef>
                <a:spcPct val="0"/>
              </a:spcBef>
            </a:pPr>
            <a:r>
              <a:rPr lang="en-US" sz="6399">
                <a:solidFill>
                  <a:srgbClr val="303030"/>
                </a:solidFill>
                <a:latin typeface="League Spartan"/>
                <a:ea typeface="League Spartan"/>
                <a:cs typeface="League Spartan"/>
                <a:sym typeface="League Spartan"/>
              </a:rPr>
              <a:t>WHAT DO YOU THINK?</a:t>
            </a:r>
          </a:p>
        </p:txBody>
      </p:sp>
      <p:sp>
        <p:nvSpPr>
          <p:cNvPr name="TextBox 8" id="8"/>
          <p:cNvSpPr txBox="true"/>
          <p:nvPr/>
        </p:nvSpPr>
        <p:spPr>
          <a:xfrm rot="0">
            <a:off x="3403662" y="4718186"/>
            <a:ext cx="11730024" cy="3187700"/>
          </a:xfrm>
          <a:prstGeom prst="rect">
            <a:avLst/>
          </a:prstGeom>
        </p:spPr>
        <p:txBody>
          <a:bodyPr anchor="t" rtlCol="false" tIns="0" lIns="0" bIns="0" rIns="0">
            <a:spAutoFit/>
          </a:bodyPr>
          <a:lstStyle/>
          <a:p>
            <a:pPr algn="l">
              <a:lnSpc>
                <a:spcPts val="6399"/>
              </a:lnSpc>
            </a:pPr>
            <a:r>
              <a:rPr lang="en-US" sz="3999" b="true">
                <a:solidFill>
                  <a:srgbClr val="FBFDFD"/>
                </a:solidFill>
                <a:latin typeface="Roboto Bold"/>
                <a:ea typeface="Roboto Bold"/>
                <a:cs typeface="Roboto Bold"/>
                <a:sym typeface="Roboto Bold"/>
              </a:rPr>
              <a:t>A)   6</a:t>
            </a:r>
          </a:p>
          <a:p>
            <a:pPr algn="l">
              <a:lnSpc>
                <a:spcPts val="6399"/>
              </a:lnSpc>
            </a:pPr>
            <a:r>
              <a:rPr lang="en-US" sz="3999" b="true">
                <a:solidFill>
                  <a:srgbClr val="FBFDFD"/>
                </a:solidFill>
                <a:latin typeface="Roboto Bold"/>
                <a:ea typeface="Roboto Bold"/>
                <a:cs typeface="Roboto Bold"/>
                <a:sym typeface="Roboto Bold"/>
              </a:rPr>
              <a:t>B) 10</a:t>
            </a:r>
          </a:p>
          <a:p>
            <a:pPr algn="l">
              <a:lnSpc>
                <a:spcPts val="6399"/>
              </a:lnSpc>
            </a:pPr>
            <a:r>
              <a:rPr lang="en-US" sz="3999" b="true">
                <a:solidFill>
                  <a:srgbClr val="FBFDFD"/>
                </a:solidFill>
                <a:latin typeface="Roboto Bold"/>
                <a:ea typeface="Roboto Bold"/>
                <a:cs typeface="Roboto Bold"/>
                <a:sym typeface="Roboto Bold"/>
              </a:rPr>
              <a:t>C) 16</a:t>
            </a:r>
          </a:p>
          <a:p>
            <a:pPr algn="l">
              <a:lnSpc>
                <a:spcPts val="6399"/>
              </a:lnSpc>
            </a:pPr>
            <a:r>
              <a:rPr lang="en-US" sz="3999" b="true">
                <a:solidFill>
                  <a:srgbClr val="FBFDFD"/>
                </a:solidFill>
                <a:latin typeface="Roboto Bold"/>
                <a:ea typeface="Roboto Bold"/>
                <a:cs typeface="Roboto Bold"/>
                <a:sym typeface="Roboto Bold"/>
              </a:rPr>
              <a:t>D) 20</a:t>
            </a:r>
          </a:p>
        </p:txBody>
      </p:sp>
      <p:sp>
        <p:nvSpPr>
          <p:cNvPr name="TextBox 9" id="9"/>
          <p:cNvSpPr txBox="true"/>
          <p:nvPr/>
        </p:nvSpPr>
        <p:spPr>
          <a:xfrm rot="0">
            <a:off x="17259300" y="9229725"/>
            <a:ext cx="152400" cy="180975"/>
          </a:xfrm>
          <a:prstGeom prst="rect">
            <a:avLst/>
          </a:prstGeom>
        </p:spPr>
        <p:txBody>
          <a:bodyPr anchor="t" rtlCol="false" tIns="0" lIns="0" bIns="0" rIns="0" wrap="none">
            <a:spAutoFit/>
          </a:bodyPr>
          <a:lstStyle/>
          <a:p>
            <a:pPr algn="ctr">
              <a:lnSpc>
                <a:spcPts val="1679"/>
              </a:lnSpc>
              <a:spcBef>
                <a:spcPct val="0"/>
              </a:spcBef>
            </a:pPr>
            <a:r>
              <a:rPr lang="en-US" sz="1200">
                <a:solidFill>
                  <a:srgbClr val="303030"/>
                </a:solidFill>
                <a:latin typeface="Roboto"/>
                <a:ea typeface="Roboto"/>
                <a:cs typeface="Roboto"/>
                <a:sym typeface="Roboto"/>
              </a:rPr>
              <a:t>39</a:t>
            </a:r>
          </a:p>
        </p:txBody>
      </p:sp>
      <p:sp>
        <p:nvSpPr>
          <p:cNvPr name="TextBox 10" id="10"/>
          <p:cNvSpPr txBox="true"/>
          <p:nvPr/>
        </p:nvSpPr>
        <p:spPr>
          <a:xfrm rot="0">
            <a:off x="1480713" y="9371773"/>
            <a:ext cx="2360739" cy="207719"/>
          </a:xfrm>
          <a:prstGeom prst="rect">
            <a:avLst/>
          </a:prstGeom>
        </p:spPr>
        <p:txBody>
          <a:bodyPr anchor="t" rtlCol="false" tIns="0" lIns="0" bIns="0" rIns="0">
            <a:spAutoFit/>
          </a:bodyPr>
          <a:lstStyle/>
          <a:p>
            <a:pPr algn="l">
              <a:lnSpc>
                <a:spcPts val="1680"/>
              </a:lnSpc>
            </a:pPr>
            <a:r>
              <a:rPr lang="en-US" sz="1200">
                <a:solidFill>
                  <a:srgbClr val="303030"/>
                </a:solidFill>
                <a:latin typeface="Roboto"/>
                <a:ea typeface="Roboto"/>
                <a:cs typeface="Roboto"/>
                <a:sym typeface="Roboto"/>
              </a:rPr>
              <a:t>©2024-2026 Walking Wise</a:t>
            </a:r>
          </a:p>
        </p:txBody>
      </p:sp>
      <p:sp>
        <p:nvSpPr>
          <p:cNvPr name="TextBox 11" id="11"/>
          <p:cNvSpPr txBox="true"/>
          <p:nvPr/>
        </p:nvSpPr>
        <p:spPr>
          <a:xfrm rot="0">
            <a:off x="3009441" y="3476482"/>
            <a:ext cx="13088481" cy="1085850"/>
          </a:xfrm>
          <a:prstGeom prst="rect">
            <a:avLst/>
          </a:prstGeom>
        </p:spPr>
        <p:txBody>
          <a:bodyPr anchor="t" rtlCol="false" tIns="0" lIns="0" bIns="0" rIns="0">
            <a:spAutoFit/>
          </a:bodyPr>
          <a:lstStyle/>
          <a:p>
            <a:pPr algn="l">
              <a:lnSpc>
                <a:spcPts val="4200"/>
              </a:lnSpc>
            </a:pPr>
            <a:r>
              <a:rPr lang="en-US" sz="3500">
                <a:solidFill>
                  <a:srgbClr val="FFFFFF"/>
                </a:solidFill>
                <a:latin typeface="Roboto"/>
                <a:ea typeface="Roboto"/>
                <a:cs typeface="Roboto"/>
                <a:sym typeface="Roboto"/>
              </a:rPr>
              <a:t>How many states declared pornography a public health concern between 2016 and 2019? </a:t>
            </a:r>
          </a:p>
        </p:txBody>
      </p:sp>
    </p:spTree>
  </p:cSld>
  <p:clrMapOvr>
    <a:masterClrMapping/>
  </p:clrMapOvr>
</p:sld>
</file>

<file path=ppt/slides/slide4.xml><?xml version="1.0" encoding="utf-8"?>
<p:sld xmlns:p="http://schemas.openxmlformats.org/presentationml/2006/main" xmlns:a="http://schemas.openxmlformats.org/drawingml/2006/main">
  <p:cSld>
    <p:spTree>
      <p:nvGrpSpPr>
        <p:cNvPr id="1" name=""/>
        <p:cNvGrpSpPr/>
        <p:nvPr/>
      </p:nvGrpSpPr>
      <p:grpSpPr>
        <a:xfrm>
          <a:off x="0" y="0"/>
          <a:ext cx="0" cy="0"/>
          <a:chOff x="0" y="0"/>
          <a:chExt cx="0" cy="0"/>
        </a:xfrm>
      </p:grpSpPr>
      <p:grpSp>
        <p:nvGrpSpPr>
          <p:cNvPr name="Group 2" id="2"/>
          <p:cNvGrpSpPr/>
          <p:nvPr/>
        </p:nvGrpSpPr>
        <p:grpSpPr>
          <a:xfrm rot="0">
            <a:off x="435472" y="456889"/>
            <a:ext cx="17417056" cy="9457832"/>
            <a:chOff x="0" y="0"/>
            <a:chExt cx="5490351" cy="2981378"/>
          </a:xfrm>
        </p:grpSpPr>
        <p:sp>
          <p:nvSpPr>
            <p:cNvPr name="Freeform 3" id="3"/>
            <p:cNvSpPr/>
            <p:nvPr/>
          </p:nvSpPr>
          <p:spPr>
            <a:xfrm flipH="false" flipV="false" rot="0">
              <a:off x="0" y="0"/>
              <a:ext cx="5490351" cy="2981378"/>
            </a:xfrm>
            <a:custGeom>
              <a:avLst/>
              <a:gdLst/>
              <a:ahLst/>
              <a:cxnLst/>
              <a:rect r="r" b="b" t="t" l="l"/>
              <a:pathLst>
                <a:path h="2981378" w="5490351">
                  <a:moveTo>
                    <a:pt x="0" y="0"/>
                  </a:moveTo>
                  <a:lnTo>
                    <a:pt x="5490351" y="0"/>
                  </a:lnTo>
                  <a:lnTo>
                    <a:pt x="5490351" y="2981378"/>
                  </a:lnTo>
                  <a:lnTo>
                    <a:pt x="0" y="2981378"/>
                  </a:lnTo>
                  <a:close/>
                </a:path>
              </a:pathLst>
            </a:custGeom>
            <a:solidFill>
              <a:srgbClr val="ED8B00"/>
            </a:solidFill>
          </p:spPr>
        </p:sp>
      </p:grpSp>
      <p:grpSp>
        <p:nvGrpSpPr>
          <p:cNvPr name="Group 4" id="4"/>
          <p:cNvGrpSpPr/>
          <p:nvPr/>
        </p:nvGrpSpPr>
        <p:grpSpPr>
          <a:xfrm rot="0">
            <a:off x="1222603" y="3057255"/>
            <a:ext cx="15841471" cy="5422565"/>
            <a:chOff x="0" y="0"/>
            <a:chExt cx="4348048" cy="1488345"/>
          </a:xfrm>
        </p:grpSpPr>
        <p:sp>
          <p:nvSpPr>
            <p:cNvPr name="Freeform 5" id="5"/>
            <p:cNvSpPr/>
            <p:nvPr/>
          </p:nvSpPr>
          <p:spPr>
            <a:xfrm flipH="false" flipV="false" rot="0">
              <a:off x="0" y="0"/>
              <a:ext cx="4348048" cy="1488345"/>
            </a:xfrm>
            <a:custGeom>
              <a:avLst/>
              <a:gdLst/>
              <a:ahLst/>
              <a:cxnLst/>
              <a:rect r="r" b="b" t="t" l="l"/>
              <a:pathLst>
                <a:path h="1488345" w="4348048">
                  <a:moveTo>
                    <a:pt x="0" y="0"/>
                  </a:moveTo>
                  <a:lnTo>
                    <a:pt x="4348048" y="0"/>
                  </a:lnTo>
                  <a:lnTo>
                    <a:pt x="4348048" y="1488345"/>
                  </a:lnTo>
                  <a:lnTo>
                    <a:pt x="0" y="1488345"/>
                  </a:lnTo>
                  <a:close/>
                </a:path>
              </a:pathLst>
            </a:custGeom>
            <a:solidFill>
              <a:srgbClr val="FFFFFF"/>
            </a:solidFill>
          </p:spPr>
        </p:sp>
        <p:sp>
          <p:nvSpPr>
            <p:cNvPr name="TextBox 6" id="6"/>
            <p:cNvSpPr txBox="true"/>
            <p:nvPr/>
          </p:nvSpPr>
          <p:spPr>
            <a:xfrm>
              <a:off x="0" y="-76200"/>
              <a:ext cx="4348048" cy="1564545"/>
            </a:xfrm>
            <a:prstGeom prst="rect">
              <a:avLst/>
            </a:prstGeom>
          </p:spPr>
          <p:txBody>
            <a:bodyPr anchor="ctr" rtlCol="false" tIns="50800" lIns="50800" bIns="50800" rIns="50800"/>
            <a:lstStyle/>
            <a:p>
              <a:pPr algn="ctr">
                <a:lnSpc>
                  <a:spcPts val="3074"/>
                </a:lnSpc>
              </a:pPr>
            </a:p>
          </p:txBody>
        </p:sp>
      </p:grpSp>
      <p:sp>
        <p:nvSpPr>
          <p:cNvPr name="TextBox 7" id="7"/>
          <p:cNvSpPr txBox="true"/>
          <p:nvPr/>
        </p:nvSpPr>
        <p:spPr>
          <a:xfrm rot="0">
            <a:off x="17259300" y="9229725"/>
            <a:ext cx="152400" cy="180975"/>
          </a:xfrm>
          <a:prstGeom prst="rect">
            <a:avLst/>
          </a:prstGeom>
        </p:spPr>
        <p:txBody>
          <a:bodyPr anchor="t" rtlCol="false" tIns="0" lIns="0" bIns="0" rIns="0" wrap="none">
            <a:spAutoFit/>
          </a:bodyPr>
          <a:lstStyle/>
          <a:p>
            <a:pPr algn="ctr">
              <a:lnSpc>
                <a:spcPts val="1679"/>
              </a:lnSpc>
              <a:spcBef>
                <a:spcPct val="0"/>
              </a:spcBef>
            </a:pPr>
            <a:r>
              <a:rPr lang="en-US" sz="1200">
                <a:solidFill>
                  <a:srgbClr val="303030"/>
                </a:solidFill>
                <a:latin typeface="Roboto"/>
                <a:ea typeface="Roboto"/>
                <a:cs typeface="Roboto"/>
                <a:sym typeface="Roboto"/>
              </a:rPr>
              <a:t>4</a:t>
            </a:r>
          </a:p>
        </p:txBody>
      </p:sp>
      <p:sp>
        <p:nvSpPr>
          <p:cNvPr name="TextBox 8" id="8"/>
          <p:cNvSpPr txBox="true"/>
          <p:nvPr/>
        </p:nvSpPr>
        <p:spPr>
          <a:xfrm rot="0">
            <a:off x="1480713" y="9371773"/>
            <a:ext cx="2360739" cy="207719"/>
          </a:xfrm>
          <a:prstGeom prst="rect">
            <a:avLst/>
          </a:prstGeom>
        </p:spPr>
        <p:txBody>
          <a:bodyPr anchor="t" rtlCol="false" tIns="0" lIns="0" bIns="0" rIns="0">
            <a:spAutoFit/>
          </a:bodyPr>
          <a:lstStyle/>
          <a:p>
            <a:pPr algn="l">
              <a:lnSpc>
                <a:spcPts val="1680"/>
              </a:lnSpc>
            </a:pPr>
            <a:r>
              <a:rPr lang="en-US" sz="1200">
                <a:solidFill>
                  <a:srgbClr val="303030"/>
                </a:solidFill>
                <a:latin typeface="Roboto"/>
                <a:ea typeface="Roboto"/>
                <a:cs typeface="Roboto"/>
                <a:sym typeface="Roboto"/>
              </a:rPr>
              <a:t>©2024-2026 Walking Wise</a:t>
            </a:r>
          </a:p>
        </p:txBody>
      </p:sp>
      <p:sp>
        <p:nvSpPr>
          <p:cNvPr name="TextBox 9" id="9"/>
          <p:cNvSpPr txBox="true"/>
          <p:nvPr/>
        </p:nvSpPr>
        <p:spPr>
          <a:xfrm rot="0">
            <a:off x="1899120" y="3478836"/>
            <a:ext cx="14908859" cy="4493897"/>
          </a:xfrm>
          <a:prstGeom prst="rect">
            <a:avLst/>
          </a:prstGeom>
        </p:spPr>
        <p:txBody>
          <a:bodyPr anchor="t" rtlCol="false" tIns="0" lIns="0" bIns="0" rIns="0">
            <a:spAutoFit/>
          </a:bodyPr>
          <a:lstStyle/>
          <a:p>
            <a:pPr algn="l">
              <a:lnSpc>
                <a:spcPts val="5879"/>
              </a:lnSpc>
            </a:pPr>
            <a:r>
              <a:rPr lang="en-US" sz="4199">
                <a:solidFill>
                  <a:srgbClr val="303030"/>
                </a:solidFill>
                <a:latin typeface="Roboto"/>
                <a:ea typeface="Roboto"/>
                <a:cs typeface="Roboto"/>
                <a:sym typeface="Roboto"/>
              </a:rPr>
              <a:t>We’ll be discussing serious safety issues today. </a:t>
            </a:r>
          </a:p>
          <a:p>
            <a:pPr algn="l">
              <a:lnSpc>
                <a:spcPts val="2100"/>
              </a:lnSpc>
            </a:pPr>
          </a:p>
          <a:p>
            <a:pPr algn="l">
              <a:lnSpc>
                <a:spcPts val="5879"/>
              </a:lnSpc>
            </a:pPr>
            <a:r>
              <a:rPr lang="en-US" sz="4199">
                <a:solidFill>
                  <a:srgbClr val="303030"/>
                </a:solidFill>
                <a:latin typeface="Roboto"/>
                <a:ea typeface="Roboto"/>
                <a:cs typeface="Roboto"/>
                <a:sym typeface="Roboto"/>
              </a:rPr>
              <a:t>Some topics may be difficult to hear. </a:t>
            </a:r>
          </a:p>
          <a:p>
            <a:pPr algn="l">
              <a:lnSpc>
                <a:spcPts val="2100"/>
              </a:lnSpc>
            </a:pPr>
          </a:p>
          <a:p>
            <a:pPr algn="l">
              <a:lnSpc>
                <a:spcPts val="5879"/>
              </a:lnSpc>
            </a:pPr>
            <a:r>
              <a:rPr lang="en-US" sz="4199">
                <a:solidFill>
                  <a:srgbClr val="303030"/>
                </a:solidFill>
                <a:latin typeface="Roboto"/>
                <a:ea typeface="Roboto"/>
                <a:cs typeface="Roboto"/>
                <a:sym typeface="Roboto"/>
              </a:rPr>
              <a:t>If you ever feel uncomfortable, you can step out and speak with a trustworthy adult for support. </a:t>
            </a:r>
          </a:p>
          <a:p>
            <a:pPr algn="l">
              <a:lnSpc>
                <a:spcPts val="2100"/>
              </a:lnSpc>
            </a:pPr>
          </a:p>
          <a:p>
            <a:pPr algn="l">
              <a:lnSpc>
                <a:spcPts val="5879"/>
              </a:lnSpc>
            </a:pPr>
            <a:r>
              <a:rPr lang="en-US" sz="4199">
                <a:solidFill>
                  <a:srgbClr val="303030"/>
                </a:solidFill>
                <a:latin typeface="Roboto"/>
                <a:ea typeface="Roboto"/>
                <a:cs typeface="Roboto"/>
                <a:sym typeface="Roboto"/>
              </a:rPr>
              <a:t>You’re not alone—help is available.</a:t>
            </a:r>
          </a:p>
        </p:txBody>
      </p:sp>
      <p:sp>
        <p:nvSpPr>
          <p:cNvPr name="TextBox 10" id="10"/>
          <p:cNvSpPr txBox="true"/>
          <p:nvPr/>
        </p:nvSpPr>
        <p:spPr>
          <a:xfrm rot="0">
            <a:off x="980285" y="1430861"/>
            <a:ext cx="9147136" cy="1094741"/>
          </a:xfrm>
          <a:prstGeom prst="rect">
            <a:avLst/>
          </a:prstGeom>
        </p:spPr>
        <p:txBody>
          <a:bodyPr anchor="t" rtlCol="false" tIns="0" lIns="0" bIns="0" rIns="0">
            <a:spAutoFit/>
          </a:bodyPr>
          <a:lstStyle/>
          <a:p>
            <a:pPr algn="l">
              <a:lnSpc>
                <a:spcPts val="8959"/>
              </a:lnSpc>
              <a:spcBef>
                <a:spcPct val="0"/>
              </a:spcBef>
            </a:pPr>
            <a:r>
              <a:rPr lang="en-US" sz="6399">
                <a:solidFill>
                  <a:srgbClr val="303030"/>
                </a:solidFill>
                <a:latin typeface="League Spartan"/>
                <a:ea typeface="League Spartan"/>
                <a:cs typeface="League Spartan"/>
                <a:sym typeface="League Spartan"/>
              </a:rPr>
              <a:t>CONTENT NOTICE</a:t>
            </a:r>
          </a:p>
        </p:txBody>
      </p:sp>
      <p:sp>
        <p:nvSpPr>
          <p:cNvPr name="TextBox 11" id="11"/>
          <p:cNvSpPr txBox="true"/>
          <p:nvPr/>
        </p:nvSpPr>
        <p:spPr>
          <a:xfrm rot="0">
            <a:off x="1028700" y="885919"/>
            <a:ext cx="14546262" cy="547370"/>
          </a:xfrm>
          <a:prstGeom prst="rect">
            <a:avLst/>
          </a:prstGeom>
        </p:spPr>
        <p:txBody>
          <a:bodyPr anchor="t" rtlCol="false" tIns="0" lIns="0" bIns="0" rIns="0">
            <a:spAutoFit/>
          </a:bodyPr>
          <a:lstStyle/>
          <a:p>
            <a:pPr algn="l">
              <a:lnSpc>
                <a:spcPts val="4480"/>
              </a:lnSpc>
            </a:pPr>
            <a:r>
              <a:rPr lang="en-US" sz="3200">
                <a:solidFill>
                  <a:srgbClr val="FFFFFF"/>
                </a:solidFill>
                <a:latin typeface="Poppins Medium 2"/>
                <a:ea typeface="Poppins Medium 2"/>
                <a:cs typeface="Poppins Medium 2"/>
                <a:sym typeface="Poppins Medium 2"/>
              </a:rPr>
              <a:t>SENSITIVE TOPICS WILL BE DISCUSSED</a:t>
            </a:r>
          </a:p>
        </p:txBody>
      </p:sp>
    </p:spTree>
  </p:cSld>
  <p:clrMapOvr>
    <a:masterClrMapping/>
  </p:clrMapOvr>
</p:sld>
</file>

<file path=ppt/slides/slide40.xml><?xml version="1.0" encoding="utf-8"?>
<p:sld xmlns:p="http://schemas.openxmlformats.org/presentationml/2006/main" xmlns:a="http://schemas.openxmlformats.org/drawingml/2006/main">
  <p:cSld>
    <p:spTree>
      <p:nvGrpSpPr>
        <p:cNvPr id="1" name=""/>
        <p:cNvGrpSpPr/>
        <p:nvPr/>
      </p:nvGrpSpPr>
      <p:grpSpPr>
        <a:xfrm>
          <a:off x="0" y="0"/>
          <a:ext cx="0" cy="0"/>
          <a:chOff x="0" y="0"/>
          <a:chExt cx="0" cy="0"/>
        </a:xfrm>
      </p:grpSpPr>
      <p:grpSp>
        <p:nvGrpSpPr>
          <p:cNvPr name="Group 2" id="2"/>
          <p:cNvGrpSpPr/>
          <p:nvPr/>
        </p:nvGrpSpPr>
        <p:grpSpPr>
          <a:xfrm rot="0">
            <a:off x="435472" y="456889"/>
            <a:ext cx="17417056" cy="9457832"/>
            <a:chOff x="0" y="0"/>
            <a:chExt cx="5490351" cy="2981378"/>
          </a:xfrm>
        </p:grpSpPr>
        <p:sp>
          <p:nvSpPr>
            <p:cNvPr name="Freeform 3" id="3"/>
            <p:cNvSpPr/>
            <p:nvPr/>
          </p:nvSpPr>
          <p:spPr>
            <a:xfrm flipH="false" flipV="false" rot="0">
              <a:off x="0" y="0"/>
              <a:ext cx="5490351" cy="2981378"/>
            </a:xfrm>
            <a:custGeom>
              <a:avLst/>
              <a:gdLst/>
              <a:ahLst/>
              <a:cxnLst/>
              <a:rect r="r" b="b" t="t" l="l"/>
              <a:pathLst>
                <a:path h="2981378" w="5490351">
                  <a:moveTo>
                    <a:pt x="0" y="0"/>
                  </a:moveTo>
                  <a:lnTo>
                    <a:pt x="5490351" y="0"/>
                  </a:lnTo>
                  <a:lnTo>
                    <a:pt x="5490351" y="2981378"/>
                  </a:lnTo>
                  <a:lnTo>
                    <a:pt x="0" y="2981378"/>
                  </a:lnTo>
                  <a:close/>
                </a:path>
              </a:pathLst>
            </a:custGeom>
            <a:solidFill>
              <a:srgbClr val="ED8B00"/>
            </a:solidFill>
          </p:spPr>
        </p:sp>
      </p:grpSp>
      <p:grpSp>
        <p:nvGrpSpPr>
          <p:cNvPr name="Group 4" id="4"/>
          <p:cNvGrpSpPr/>
          <p:nvPr/>
        </p:nvGrpSpPr>
        <p:grpSpPr>
          <a:xfrm rot="0">
            <a:off x="1222603" y="3057255"/>
            <a:ext cx="15841471" cy="5422565"/>
            <a:chOff x="0" y="0"/>
            <a:chExt cx="4348048" cy="1488345"/>
          </a:xfrm>
        </p:grpSpPr>
        <p:sp>
          <p:nvSpPr>
            <p:cNvPr name="Freeform 5" id="5"/>
            <p:cNvSpPr/>
            <p:nvPr/>
          </p:nvSpPr>
          <p:spPr>
            <a:xfrm flipH="false" flipV="false" rot="0">
              <a:off x="0" y="0"/>
              <a:ext cx="4348048" cy="1488345"/>
            </a:xfrm>
            <a:custGeom>
              <a:avLst/>
              <a:gdLst/>
              <a:ahLst/>
              <a:cxnLst/>
              <a:rect r="r" b="b" t="t" l="l"/>
              <a:pathLst>
                <a:path h="1488345" w="4348048">
                  <a:moveTo>
                    <a:pt x="0" y="0"/>
                  </a:moveTo>
                  <a:lnTo>
                    <a:pt x="4348048" y="0"/>
                  </a:lnTo>
                  <a:lnTo>
                    <a:pt x="4348048" y="1488345"/>
                  </a:lnTo>
                  <a:lnTo>
                    <a:pt x="0" y="1488345"/>
                  </a:lnTo>
                  <a:close/>
                </a:path>
              </a:pathLst>
            </a:custGeom>
            <a:solidFill>
              <a:srgbClr val="FFFFFF"/>
            </a:solidFill>
          </p:spPr>
        </p:sp>
        <p:sp>
          <p:nvSpPr>
            <p:cNvPr name="TextBox 6" id="6"/>
            <p:cNvSpPr txBox="true"/>
            <p:nvPr/>
          </p:nvSpPr>
          <p:spPr>
            <a:xfrm>
              <a:off x="0" y="-76200"/>
              <a:ext cx="4348048" cy="1564545"/>
            </a:xfrm>
            <a:prstGeom prst="rect">
              <a:avLst/>
            </a:prstGeom>
          </p:spPr>
          <p:txBody>
            <a:bodyPr anchor="ctr" rtlCol="false" tIns="50800" lIns="50800" bIns="50800" rIns="50800"/>
            <a:lstStyle/>
            <a:p>
              <a:pPr algn="ctr">
                <a:lnSpc>
                  <a:spcPts val="3074"/>
                </a:lnSpc>
              </a:pPr>
            </a:p>
          </p:txBody>
        </p:sp>
      </p:grpSp>
      <p:sp>
        <p:nvSpPr>
          <p:cNvPr name="TextBox 7" id="7"/>
          <p:cNvSpPr txBox="true"/>
          <p:nvPr/>
        </p:nvSpPr>
        <p:spPr>
          <a:xfrm rot="0">
            <a:off x="4013502" y="4762062"/>
            <a:ext cx="10260997" cy="1908177"/>
          </a:xfrm>
          <a:prstGeom prst="rect">
            <a:avLst/>
          </a:prstGeom>
        </p:spPr>
        <p:txBody>
          <a:bodyPr anchor="t" rtlCol="false" tIns="0" lIns="0" bIns="0" rIns="0">
            <a:spAutoFit/>
          </a:bodyPr>
          <a:lstStyle/>
          <a:p>
            <a:pPr algn="ctr">
              <a:lnSpc>
                <a:spcPts val="7699"/>
              </a:lnSpc>
            </a:pPr>
            <a:r>
              <a:rPr lang="en-US" b="true" sz="5499">
                <a:solidFill>
                  <a:srgbClr val="9D1BE3"/>
                </a:solidFill>
                <a:latin typeface="Roboto Bold"/>
                <a:ea typeface="Roboto Bold"/>
                <a:cs typeface="Roboto Bold"/>
                <a:sym typeface="Roboto Bold"/>
              </a:rPr>
              <a:t>16 </a:t>
            </a:r>
            <a:r>
              <a:rPr lang="en-US" sz="5499">
                <a:solidFill>
                  <a:srgbClr val="303030"/>
                </a:solidFill>
                <a:latin typeface="Roboto"/>
                <a:ea typeface="Roboto"/>
                <a:cs typeface="Roboto"/>
                <a:sym typeface="Roboto"/>
              </a:rPr>
              <a:t>states declared pornography a public health concern.</a:t>
            </a:r>
            <a:r>
              <a:rPr lang="en-US" sz="5499">
                <a:solidFill>
                  <a:srgbClr val="9D1BE3"/>
                </a:solidFill>
                <a:latin typeface="Roboto"/>
                <a:ea typeface="Roboto"/>
                <a:cs typeface="Roboto"/>
                <a:sym typeface="Roboto"/>
              </a:rPr>
              <a:t> </a:t>
            </a:r>
          </a:p>
        </p:txBody>
      </p:sp>
      <p:sp>
        <p:nvSpPr>
          <p:cNvPr name="TextBox 8" id="8"/>
          <p:cNvSpPr txBox="true"/>
          <p:nvPr/>
        </p:nvSpPr>
        <p:spPr>
          <a:xfrm rot="0">
            <a:off x="17259300" y="9229725"/>
            <a:ext cx="152400" cy="180975"/>
          </a:xfrm>
          <a:prstGeom prst="rect">
            <a:avLst/>
          </a:prstGeom>
        </p:spPr>
        <p:txBody>
          <a:bodyPr anchor="t" rtlCol="false" tIns="0" lIns="0" bIns="0" rIns="0" wrap="none">
            <a:spAutoFit/>
          </a:bodyPr>
          <a:lstStyle/>
          <a:p>
            <a:pPr algn="ctr">
              <a:lnSpc>
                <a:spcPts val="1679"/>
              </a:lnSpc>
              <a:spcBef>
                <a:spcPct val="0"/>
              </a:spcBef>
            </a:pPr>
            <a:r>
              <a:rPr lang="en-US" sz="1200">
                <a:solidFill>
                  <a:srgbClr val="303030"/>
                </a:solidFill>
                <a:latin typeface="Roboto"/>
                <a:ea typeface="Roboto"/>
                <a:cs typeface="Roboto"/>
                <a:sym typeface="Roboto"/>
              </a:rPr>
              <a:t>40</a:t>
            </a:r>
          </a:p>
        </p:txBody>
      </p:sp>
      <p:sp>
        <p:nvSpPr>
          <p:cNvPr name="TextBox 9" id="9"/>
          <p:cNvSpPr txBox="true"/>
          <p:nvPr/>
        </p:nvSpPr>
        <p:spPr>
          <a:xfrm rot="0">
            <a:off x="1480713" y="9371773"/>
            <a:ext cx="2360739" cy="207719"/>
          </a:xfrm>
          <a:prstGeom prst="rect">
            <a:avLst/>
          </a:prstGeom>
        </p:spPr>
        <p:txBody>
          <a:bodyPr anchor="t" rtlCol="false" tIns="0" lIns="0" bIns="0" rIns="0">
            <a:spAutoFit/>
          </a:bodyPr>
          <a:lstStyle/>
          <a:p>
            <a:pPr algn="l">
              <a:lnSpc>
                <a:spcPts val="1680"/>
              </a:lnSpc>
            </a:pPr>
            <a:r>
              <a:rPr lang="en-US" sz="1200">
                <a:solidFill>
                  <a:srgbClr val="303030"/>
                </a:solidFill>
                <a:latin typeface="Roboto"/>
                <a:ea typeface="Roboto"/>
                <a:cs typeface="Roboto"/>
                <a:sym typeface="Roboto"/>
              </a:rPr>
              <a:t>©2024-2026 Walking Wise</a:t>
            </a:r>
          </a:p>
        </p:txBody>
      </p:sp>
      <p:sp>
        <p:nvSpPr>
          <p:cNvPr name="TextBox 10" id="10"/>
          <p:cNvSpPr txBox="true"/>
          <p:nvPr/>
        </p:nvSpPr>
        <p:spPr>
          <a:xfrm rot="0">
            <a:off x="5814764" y="9229725"/>
            <a:ext cx="8796764" cy="207719"/>
          </a:xfrm>
          <a:prstGeom prst="rect">
            <a:avLst/>
          </a:prstGeom>
        </p:spPr>
        <p:txBody>
          <a:bodyPr anchor="t" rtlCol="false" tIns="0" lIns="0" bIns="0" rIns="0">
            <a:spAutoFit/>
          </a:bodyPr>
          <a:lstStyle/>
          <a:p>
            <a:pPr algn="l">
              <a:lnSpc>
                <a:spcPts val="1679"/>
              </a:lnSpc>
            </a:pPr>
            <a:r>
              <a:rPr lang="en-US" sz="1200">
                <a:solidFill>
                  <a:srgbClr val="303030"/>
                </a:solidFill>
                <a:latin typeface="Roboto"/>
                <a:ea typeface="Roboto"/>
                <a:cs typeface="Roboto"/>
                <a:sym typeface="Roboto"/>
              </a:rPr>
              <a:t>Utah State Legislature (2016). Concurrent Resolution on the Public Health Crisis S.C.R.9. Le.Utah.gov. </a:t>
            </a:r>
          </a:p>
        </p:txBody>
      </p:sp>
      <p:sp>
        <p:nvSpPr>
          <p:cNvPr name="TextBox 11" id="11"/>
          <p:cNvSpPr txBox="true"/>
          <p:nvPr/>
        </p:nvSpPr>
        <p:spPr>
          <a:xfrm rot="0">
            <a:off x="1028700" y="904875"/>
            <a:ext cx="9147136" cy="1094741"/>
          </a:xfrm>
          <a:prstGeom prst="rect">
            <a:avLst/>
          </a:prstGeom>
        </p:spPr>
        <p:txBody>
          <a:bodyPr anchor="t" rtlCol="false" tIns="0" lIns="0" bIns="0" rIns="0">
            <a:spAutoFit/>
          </a:bodyPr>
          <a:lstStyle/>
          <a:p>
            <a:pPr algn="l">
              <a:lnSpc>
                <a:spcPts val="8959"/>
              </a:lnSpc>
              <a:spcBef>
                <a:spcPct val="0"/>
              </a:spcBef>
            </a:pPr>
            <a:r>
              <a:rPr lang="en-US" sz="6399">
                <a:solidFill>
                  <a:srgbClr val="303030"/>
                </a:solidFill>
                <a:latin typeface="League Spartan"/>
                <a:ea typeface="League Spartan"/>
                <a:cs typeface="League Spartan"/>
                <a:sym typeface="League Spartan"/>
              </a:rPr>
              <a:t>ANSWER</a:t>
            </a:r>
          </a:p>
        </p:txBody>
      </p:sp>
    </p:spTree>
  </p:cSld>
  <p:clrMapOvr>
    <a:masterClrMapping/>
  </p:clrMapOvr>
</p:sld>
</file>

<file path=ppt/slides/slide41.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TextBox 2" id="2"/>
          <p:cNvSpPr txBox="true"/>
          <p:nvPr/>
        </p:nvSpPr>
        <p:spPr>
          <a:xfrm rot="0">
            <a:off x="1028700" y="885919"/>
            <a:ext cx="14546262" cy="547370"/>
          </a:xfrm>
          <a:prstGeom prst="rect">
            <a:avLst/>
          </a:prstGeom>
        </p:spPr>
        <p:txBody>
          <a:bodyPr anchor="t" rtlCol="false" tIns="0" lIns="0" bIns="0" rIns="0">
            <a:spAutoFit/>
          </a:bodyPr>
          <a:lstStyle/>
          <a:p>
            <a:pPr algn="l">
              <a:lnSpc>
                <a:spcPts val="4480"/>
              </a:lnSpc>
            </a:pPr>
            <a:r>
              <a:rPr lang="en-US" sz="3200">
                <a:solidFill>
                  <a:srgbClr val="FFFFFF"/>
                </a:solidFill>
                <a:latin typeface="Poppins Medium 2"/>
                <a:ea typeface="Poppins Medium 2"/>
                <a:cs typeface="Poppins Medium 2"/>
                <a:sym typeface="Poppins Medium 2"/>
              </a:rPr>
              <a:t> EDUCATON GUIDE</a:t>
            </a:r>
          </a:p>
        </p:txBody>
      </p:sp>
      <p:sp>
        <p:nvSpPr>
          <p:cNvPr name="TextBox 3" id="3"/>
          <p:cNvSpPr txBox="true"/>
          <p:nvPr/>
        </p:nvSpPr>
        <p:spPr>
          <a:xfrm rot="0">
            <a:off x="17370093" y="9524968"/>
            <a:ext cx="464110" cy="347448"/>
          </a:xfrm>
          <a:prstGeom prst="rect">
            <a:avLst/>
          </a:prstGeom>
        </p:spPr>
        <p:txBody>
          <a:bodyPr anchor="t" rtlCol="false" tIns="0" lIns="0" bIns="0" rIns="0">
            <a:spAutoFit/>
          </a:bodyPr>
          <a:lstStyle/>
          <a:p>
            <a:pPr algn="ctr">
              <a:lnSpc>
                <a:spcPts val="2899"/>
              </a:lnSpc>
            </a:pPr>
            <a:r>
              <a:rPr lang="en-US" sz="2070">
                <a:solidFill>
                  <a:srgbClr val="004F59"/>
                </a:solidFill>
                <a:latin typeface="Bebas Neue"/>
                <a:ea typeface="Bebas Neue"/>
                <a:cs typeface="Bebas Neue"/>
                <a:sym typeface="Bebas Neue"/>
              </a:rPr>
              <a:t>3</a:t>
            </a:r>
          </a:p>
        </p:txBody>
      </p:sp>
      <p:grpSp>
        <p:nvGrpSpPr>
          <p:cNvPr name="Group 4" id="4"/>
          <p:cNvGrpSpPr/>
          <p:nvPr/>
        </p:nvGrpSpPr>
        <p:grpSpPr>
          <a:xfrm rot="0">
            <a:off x="435472" y="456889"/>
            <a:ext cx="17417056" cy="9457832"/>
            <a:chOff x="0" y="0"/>
            <a:chExt cx="5490351" cy="2981378"/>
          </a:xfrm>
        </p:grpSpPr>
        <p:sp>
          <p:nvSpPr>
            <p:cNvPr name="Freeform 5" id="5"/>
            <p:cNvSpPr/>
            <p:nvPr/>
          </p:nvSpPr>
          <p:spPr>
            <a:xfrm flipH="false" flipV="false" rot="0">
              <a:off x="0" y="0"/>
              <a:ext cx="5490351" cy="2981378"/>
            </a:xfrm>
            <a:custGeom>
              <a:avLst/>
              <a:gdLst/>
              <a:ahLst/>
              <a:cxnLst/>
              <a:rect r="r" b="b" t="t" l="l"/>
              <a:pathLst>
                <a:path h="2981378" w="5490351">
                  <a:moveTo>
                    <a:pt x="0" y="0"/>
                  </a:moveTo>
                  <a:lnTo>
                    <a:pt x="5490351" y="0"/>
                  </a:lnTo>
                  <a:lnTo>
                    <a:pt x="5490351" y="2981378"/>
                  </a:lnTo>
                  <a:lnTo>
                    <a:pt x="0" y="2981378"/>
                  </a:lnTo>
                  <a:close/>
                </a:path>
              </a:pathLst>
            </a:custGeom>
            <a:solidFill>
              <a:srgbClr val="68D2DF"/>
            </a:solidFill>
          </p:spPr>
        </p:sp>
      </p:grpSp>
      <p:sp>
        <p:nvSpPr>
          <p:cNvPr name="Freeform 6" id="6"/>
          <p:cNvSpPr/>
          <p:nvPr/>
        </p:nvSpPr>
        <p:spPr>
          <a:xfrm flipH="false" flipV="false" rot="0">
            <a:off x="13161349" y="6331924"/>
            <a:ext cx="3955076" cy="3955076"/>
          </a:xfrm>
          <a:custGeom>
            <a:avLst/>
            <a:gdLst/>
            <a:ahLst/>
            <a:cxnLst/>
            <a:rect r="r" b="b" t="t" l="l"/>
            <a:pathLst>
              <a:path h="3955076" w="3955076">
                <a:moveTo>
                  <a:pt x="0" y="0"/>
                </a:moveTo>
                <a:lnTo>
                  <a:pt x="3955076" y="0"/>
                </a:lnTo>
                <a:lnTo>
                  <a:pt x="3955076" y="3955076"/>
                </a:lnTo>
                <a:lnTo>
                  <a:pt x="0" y="3955076"/>
                </a:lnTo>
                <a:lnTo>
                  <a:pt x="0" y="0"/>
                </a:lnTo>
                <a:close/>
              </a:path>
            </a:pathLst>
          </a:custGeom>
          <a:blipFill>
            <a:blip r:embed="rId3">
              <a:alphaModFix amt="71000"/>
            </a:blip>
            <a:stretch>
              <a:fillRect l="0" t="0" r="0" b="0"/>
            </a:stretch>
          </a:blipFill>
        </p:spPr>
      </p:sp>
      <p:sp>
        <p:nvSpPr>
          <p:cNvPr name="Freeform 7" id="7"/>
          <p:cNvSpPr/>
          <p:nvPr/>
        </p:nvSpPr>
        <p:spPr>
          <a:xfrm flipH="false" flipV="false" rot="0">
            <a:off x="15322317" y="8440079"/>
            <a:ext cx="1331398" cy="1331398"/>
          </a:xfrm>
          <a:custGeom>
            <a:avLst/>
            <a:gdLst/>
            <a:ahLst/>
            <a:cxnLst/>
            <a:rect r="r" b="b" t="t" l="l"/>
            <a:pathLst>
              <a:path h="1331398" w="1331398">
                <a:moveTo>
                  <a:pt x="0" y="0"/>
                </a:moveTo>
                <a:lnTo>
                  <a:pt x="1331398" y="0"/>
                </a:lnTo>
                <a:lnTo>
                  <a:pt x="1331398" y="1331398"/>
                </a:lnTo>
                <a:lnTo>
                  <a:pt x="0" y="1331398"/>
                </a:lnTo>
                <a:lnTo>
                  <a:pt x="0" y="0"/>
                </a:lnTo>
                <a:close/>
              </a:path>
            </a:pathLst>
          </a:custGeom>
          <a:blipFill>
            <a:blip r:embed="rId4"/>
            <a:stretch>
              <a:fillRect l="0" t="0" r="0" b="0"/>
            </a:stretch>
          </a:blipFill>
        </p:spPr>
      </p:sp>
      <p:sp>
        <p:nvSpPr>
          <p:cNvPr name="TextBox 8" id="8"/>
          <p:cNvSpPr txBox="true"/>
          <p:nvPr/>
        </p:nvSpPr>
        <p:spPr>
          <a:xfrm rot="0">
            <a:off x="1803158" y="4536816"/>
            <a:ext cx="13092796" cy="1686560"/>
          </a:xfrm>
          <a:prstGeom prst="rect">
            <a:avLst/>
          </a:prstGeom>
        </p:spPr>
        <p:txBody>
          <a:bodyPr anchor="t" rtlCol="false" tIns="0" lIns="0" bIns="0" rIns="0">
            <a:spAutoFit/>
          </a:bodyPr>
          <a:lstStyle/>
          <a:p>
            <a:pPr algn="l">
              <a:lnSpc>
                <a:spcPts val="6880"/>
              </a:lnSpc>
            </a:pPr>
            <a:r>
              <a:rPr lang="en-US" sz="4300" b="true">
                <a:solidFill>
                  <a:srgbClr val="004F59"/>
                </a:solidFill>
                <a:latin typeface="Roboto Bold"/>
                <a:ea typeface="Roboto Bold"/>
                <a:cs typeface="Roboto Bold"/>
                <a:sym typeface="Roboto Bold"/>
              </a:rPr>
              <a:t>A temporary feeling where it is harder to think clearly, focus, or remember things.</a:t>
            </a:r>
          </a:p>
        </p:txBody>
      </p:sp>
      <p:grpSp>
        <p:nvGrpSpPr>
          <p:cNvPr name="Group 9" id="9"/>
          <p:cNvGrpSpPr/>
          <p:nvPr/>
        </p:nvGrpSpPr>
        <p:grpSpPr>
          <a:xfrm rot="0">
            <a:off x="1480713" y="3624926"/>
            <a:ext cx="4719650" cy="904943"/>
            <a:chOff x="0" y="0"/>
            <a:chExt cx="1243035" cy="238339"/>
          </a:xfrm>
        </p:grpSpPr>
        <p:sp>
          <p:nvSpPr>
            <p:cNvPr name="Freeform 10" id="10"/>
            <p:cNvSpPr/>
            <p:nvPr/>
          </p:nvSpPr>
          <p:spPr>
            <a:xfrm flipH="false" flipV="false" rot="0">
              <a:off x="0" y="0"/>
              <a:ext cx="1243035" cy="238339"/>
            </a:xfrm>
            <a:custGeom>
              <a:avLst/>
              <a:gdLst/>
              <a:ahLst/>
              <a:cxnLst/>
              <a:rect r="r" b="b" t="t" l="l"/>
              <a:pathLst>
                <a:path h="238339" w="1243035">
                  <a:moveTo>
                    <a:pt x="0" y="0"/>
                  </a:moveTo>
                  <a:lnTo>
                    <a:pt x="1243035" y="0"/>
                  </a:lnTo>
                  <a:lnTo>
                    <a:pt x="1243035" y="238339"/>
                  </a:lnTo>
                  <a:lnTo>
                    <a:pt x="0" y="238339"/>
                  </a:lnTo>
                  <a:close/>
                </a:path>
              </a:pathLst>
            </a:custGeom>
            <a:solidFill>
              <a:srgbClr val="303030"/>
            </a:solidFill>
          </p:spPr>
        </p:sp>
        <p:sp>
          <p:nvSpPr>
            <p:cNvPr name="TextBox 11" id="11"/>
            <p:cNvSpPr txBox="true"/>
            <p:nvPr/>
          </p:nvSpPr>
          <p:spPr>
            <a:xfrm>
              <a:off x="0" y="-76200"/>
              <a:ext cx="1243035" cy="314539"/>
            </a:xfrm>
            <a:prstGeom prst="rect">
              <a:avLst/>
            </a:prstGeom>
          </p:spPr>
          <p:txBody>
            <a:bodyPr anchor="ctr" rtlCol="false" tIns="50800" lIns="50800" bIns="50800" rIns="50800"/>
            <a:lstStyle/>
            <a:p>
              <a:pPr algn="ctr">
                <a:lnSpc>
                  <a:spcPts val="3074"/>
                </a:lnSpc>
              </a:pPr>
            </a:p>
          </p:txBody>
        </p:sp>
      </p:grpSp>
      <p:sp>
        <p:nvSpPr>
          <p:cNvPr name="TextBox 12" id="12"/>
          <p:cNvSpPr txBox="true"/>
          <p:nvPr/>
        </p:nvSpPr>
        <p:spPr>
          <a:xfrm rot="0">
            <a:off x="1803158" y="3529676"/>
            <a:ext cx="4397205" cy="1028665"/>
          </a:xfrm>
          <a:prstGeom prst="rect">
            <a:avLst/>
          </a:prstGeom>
        </p:spPr>
        <p:txBody>
          <a:bodyPr anchor="t" rtlCol="false" tIns="0" lIns="0" bIns="0" rIns="0">
            <a:spAutoFit/>
          </a:bodyPr>
          <a:lstStyle/>
          <a:p>
            <a:pPr algn="l">
              <a:lnSpc>
                <a:spcPts val="8399"/>
              </a:lnSpc>
            </a:pPr>
            <a:r>
              <a:rPr lang="en-US" b="true" sz="5999">
                <a:solidFill>
                  <a:srgbClr val="FFFFFF"/>
                </a:solidFill>
                <a:latin typeface="Roboto Bold"/>
                <a:ea typeface="Roboto Bold"/>
                <a:cs typeface="Roboto Bold"/>
                <a:sym typeface="Roboto Bold"/>
              </a:rPr>
              <a:t>BRAIN FOG</a:t>
            </a:r>
          </a:p>
        </p:txBody>
      </p:sp>
      <p:sp>
        <p:nvSpPr>
          <p:cNvPr name="TextBox 13" id="13"/>
          <p:cNvSpPr txBox="true"/>
          <p:nvPr/>
        </p:nvSpPr>
        <p:spPr>
          <a:xfrm rot="0">
            <a:off x="1131441" y="1109322"/>
            <a:ext cx="12801576" cy="1094675"/>
          </a:xfrm>
          <a:prstGeom prst="rect">
            <a:avLst/>
          </a:prstGeom>
        </p:spPr>
        <p:txBody>
          <a:bodyPr anchor="t" rtlCol="false" tIns="0" lIns="0" bIns="0" rIns="0">
            <a:spAutoFit/>
          </a:bodyPr>
          <a:lstStyle/>
          <a:p>
            <a:pPr algn="l">
              <a:lnSpc>
                <a:spcPts val="8959"/>
              </a:lnSpc>
              <a:spcBef>
                <a:spcPct val="0"/>
              </a:spcBef>
            </a:pPr>
            <a:r>
              <a:rPr lang="en-US" sz="6399">
                <a:solidFill>
                  <a:srgbClr val="004F59"/>
                </a:solidFill>
                <a:latin typeface="League Spartan"/>
                <a:ea typeface="League Spartan"/>
                <a:cs typeface="League Spartan"/>
                <a:sym typeface="League Spartan"/>
              </a:rPr>
              <a:t>VOCABULARY</a:t>
            </a:r>
          </a:p>
        </p:txBody>
      </p:sp>
      <p:sp>
        <p:nvSpPr>
          <p:cNvPr name="Freeform 14" id="14"/>
          <p:cNvSpPr/>
          <p:nvPr/>
        </p:nvSpPr>
        <p:spPr>
          <a:xfrm flipH="false" flipV="false" rot="0">
            <a:off x="14343269" y="7061714"/>
            <a:ext cx="2463386" cy="2463386"/>
          </a:xfrm>
          <a:custGeom>
            <a:avLst/>
            <a:gdLst/>
            <a:ahLst/>
            <a:cxnLst/>
            <a:rect r="r" b="b" t="t" l="l"/>
            <a:pathLst>
              <a:path h="2463386" w="2463386">
                <a:moveTo>
                  <a:pt x="0" y="0"/>
                </a:moveTo>
                <a:lnTo>
                  <a:pt x="2463387" y="0"/>
                </a:lnTo>
                <a:lnTo>
                  <a:pt x="2463387" y="2463386"/>
                </a:lnTo>
                <a:lnTo>
                  <a:pt x="0" y="2463386"/>
                </a:lnTo>
                <a:lnTo>
                  <a:pt x="0" y="0"/>
                </a:lnTo>
                <a:close/>
              </a:path>
            </a:pathLst>
          </a:custGeom>
          <a:blipFill>
            <a:blip r:embed="rId5"/>
            <a:stretch>
              <a:fillRect l="0" t="0" r="0" b="0"/>
            </a:stretch>
          </a:blipFill>
        </p:spPr>
      </p:sp>
      <p:sp>
        <p:nvSpPr>
          <p:cNvPr name="TextBox 15" id="15"/>
          <p:cNvSpPr txBox="true"/>
          <p:nvPr/>
        </p:nvSpPr>
        <p:spPr>
          <a:xfrm rot="0">
            <a:off x="17259300" y="9229725"/>
            <a:ext cx="152400" cy="180975"/>
          </a:xfrm>
          <a:prstGeom prst="rect">
            <a:avLst/>
          </a:prstGeom>
        </p:spPr>
        <p:txBody>
          <a:bodyPr anchor="t" rtlCol="false" tIns="0" lIns="0" bIns="0" rIns="0" wrap="none">
            <a:spAutoFit/>
          </a:bodyPr>
          <a:lstStyle/>
          <a:p>
            <a:pPr algn="ctr">
              <a:lnSpc>
                <a:spcPts val="1679"/>
              </a:lnSpc>
              <a:spcBef>
                <a:spcPct val="0"/>
              </a:spcBef>
            </a:pPr>
            <a:r>
              <a:rPr lang="en-US" sz="1200">
                <a:solidFill>
                  <a:srgbClr val="000000"/>
                </a:solidFill>
                <a:latin typeface="Roboto"/>
                <a:ea typeface="Roboto"/>
                <a:cs typeface="Roboto"/>
                <a:sym typeface="Roboto"/>
              </a:rPr>
              <a:t>41</a:t>
            </a:r>
          </a:p>
        </p:txBody>
      </p:sp>
      <p:sp>
        <p:nvSpPr>
          <p:cNvPr name="TextBox 16" id="16"/>
          <p:cNvSpPr txBox="true"/>
          <p:nvPr/>
        </p:nvSpPr>
        <p:spPr>
          <a:xfrm rot="0">
            <a:off x="1480713" y="9371773"/>
            <a:ext cx="2360739" cy="207719"/>
          </a:xfrm>
          <a:prstGeom prst="rect">
            <a:avLst/>
          </a:prstGeom>
        </p:spPr>
        <p:txBody>
          <a:bodyPr anchor="t" rtlCol="false" tIns="0" lIns="0" bIns="0" rIns="0">
            <a:spAutoFit/>
          </a:bodyPr>
          <a:lstStyle/>
          <a:p>
            <a:pPr algn="l">
              <a:lnSpc>
                <a:spcPts val="1680"/>
              </a:lnSpc>
            </a:pPr>
            <a:r>
              <a:rPr lang="en-US" sz="1200">
                <a:solidFill>
                  <a:srgbClr val="004F59"/>
                </a:solidFill>
                <a:latin typeface="Roboto"/>
                <a:ea typeface="Roboto"/>
                <a:cs typeface="Roboto"/>
                <a:sym typeface="Roboto"/>
              </a:rPr>
              <a:t>©2024-2026 Walking Wise</a:t>
            </a:r>
          </a:p>
        </p:txBody>
      </p:sp>
    </p:spTree>
  </p:cSld>
  <p:clrMapOvr>
    <a:masterClrMapping/>
  </p:clrMapOvr>
</p:sld>
</file>

<file path=ppt/slides/slide42.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TextBox 2" id="2"/>
          <p:cNvSpPr txBox="true"/>
          <p:nvPr/>
        </p:nvSpPr>
        <p:spPr>
          <a:xfrm rot="0">
            <a:off x="1028700" y="885919"/>
            <a:ext cx="14546262" cy="547370"/>
          </a:xfrm>
          <a:prstGeom prst="rect">
            <a:avLst/>
          </a:prstGeom>
        </p:spPr>
        <p:txBody>
          <a:bodyPr anchor="t" rtlCol="false" tIns="0" lIns="0" bIns="0" rIns="0">
            <a:spAutoFit/>
          </a:bodyPr>
          <a:lstStyle/>
          <a:p>
            <a:pPr algn="l">
              <a:lnSpc>
                <a:spcPts val="4480"/>
              </a:lnSpc>
            </a:pPr>
            <a:r>
              <a:rPr lang="en-US" sz="3200">
                <a:solidFill>
                  <a:srgbClr val="FFFFFF"/>
                </a:solidFill>
                <a:latin typeface="Poppins Medium 2"/>
                <a:ea typeface="Poppins Medium 2"/>
                <a:cs typeface="Poppins Medium 2"/>
                <a:sym typeface="Poppins Medium 2"/>
              </a:rPr>
              <a:t>LESSON PLANS</a:t>
            </a:r>
          </a:p>
        </p:txBody>
      </p:sp>
      <p:sp>
        <p:nvSpPr>
          <p:cNvPr name="TextBox 3" id="3"/>
          <p:cNvSpPr txBox="true"/>
          <p:nvPr/>
        </p:nvSpPr>
        <p:spPr>
          <a:xfrm rot="0">
            <a:off x="17370093" y="9524968"/>
            <a:ext cx="464110" cy="347448"/>
          </a:xfrm>
          <a:prstGeom prst="rect">
            <a:avLst/>
          </a:prstGeom>
        </p:spPr>
        <p:txBody>
          <a:bodyPr anchor="t" rtlCol="false" tIns="0" lIns="0" bIns="0" rIns="0">
            <a:spAutoFit/>
          </a:bodyPr>
          <a:lstStyle/>
          <a:p>
            <a:pPr algn="ctr">
              <a:lnSpc>
                <a:spcPts val="2899"/>
              </a:lnSpc>
            </a:pPr>
            <a:r>
              <a:rPr lang="en-US" sz="2070">
                <a:solidFill>
                  <a:srgbClr val="004F59"/>
                </a:solidFill>
                <a:latin typeface="Bebas Neue"/>
                <a:ea typeface="Bebas Neue"/>
                <a:cs typeface="Bebas Neue"/>
                <a:sym typeface="Bebas Neue"/>
              </a:rPr>
              <a:t>3</a:t>
            </a:r>
          </a:p>
        </p:txBody>
      </p:sp>
      <p:grpSp>
        <p:nvGrpSpPr>
          <p:cNvPr name="Group 4" id="4"/>
          <p:cNvGrpSpPr/>
          <p:nvPr/>
        </p:nvGrpSpPr>
        <p:grpSpPr>
          <a:xfrm rot="0">
            <a:off x="435472" y="364114"/>
            <a:ext cx="17574656" cy="9558772"/>
            <a:chOff x="0" y="0"/>
            <a:chExt cx="5540031" cy="3013197"/>
          </a:xfrm>
        </p:grpSpPr>
        <p:sp>
          <p:nvSpPr>
            <p:cNvPr name="Freeform 5" id="5"/>
            <p:cNvSpPr/>
            <p:nvPr/>
          </p:nvSpPr>
          <p:spPr>
            <a:xfrm flipH="false" flipV="false" rot="0">
              <a:off x="0" y="0"/>
              <a:ext cx="5540031" cy="3013197"/>
            </a:xfrm>
            <a:custGeom>
              <a:avLst/>
              <a:gdLst/>
              <a:ahLst/>
              <a:cxnLst/>
              <a:rect r="r" b="b" t="t" l="l"/>
              <a:pathLst>
                <a:path h="3013197" w="5540031">
                  <a:moveTo>
                    <a:pt x="0" y="0"/>
                  </a:moveTo>
                  <a:lnTo>
                    <a:pt x="5540031" y="0"/>
                  </a:lnTo>
                  <a:lnTo>
                    <a:pt x="5540031" y="3013197"/>
                  </a:lnTo>
                  <a:lnTo>
                    <a:pt x="0" y="3013197"/>
                  </a:lnTo>
                  <a:close/>
                </a:path>
              </a:pathLst>
            </a:custGeom>
            <a:solidFill>
              <a:srgbClr val="68D2DF"/>
            </a:solidFill>
          </p:spPr>
        </p:sp>
      </p:grpSp>
      <p:grpSp>
        <p:nvGrpSpPr>
          <p:cNvPr name="Group 6" id="6"/>
          <p:cNvGrpSpPr/>
          <p:nvPr/>
        </p:nvGrpSpPr>
        <p:grpSpPr>
          <a:xfrm rot="0">
            <a:off x="1480713" y="4934477"/>
            <a:ext cx="13021264" cy="2011212"/>
            <a:chOff x="0" y="0"/>
            <a:chExt cx="3429469" cy="529702"/>
          </a:xfrm>
        </p:grpSpPr>
        <p:sp>
          <p:nvSpPr>
            <p:cNvPr name="Freeform 7" id="7"/>
            <p:cNvSpPr/>
            <p:nvPr/>
          </p:nvSpPr>
          <p:spPr>
            <a:xfrm flipH="false" flipV="false" rot="0">
              <a:off x="0" y="0"/>
              <a:ext cx="3429469" cy="529702"/>
            </a:xfrm>
            <a:custGeom>
              <a:avLst/>
              <a:gdLst/>
              <a:ahLst/>
              <a:cxnLst/>
              <a:rect r="r" b="b" t="t" l="l"/>
              <a:pathLst>
                <a:path h="529702" w="3429469">
                  <a:moveTo>
                    <a:pt x="0" y="0"/>
                  </a:moveTo>
                  <a:lnTo>
                    <a:pt x="3429469" y="0"/>
                  </a:lnTo>
                  <a:lnTo>
                    <a:pt x="3429469" y="529702"/>
                  </a:lnTo>
                  <a:lnTo>
                    <a:pt x="0" y="529702"/>
                  </a:lnTo>
                  <a:close/>
                </a:path>
              </a:pathLst>
            </a:custGeom>
            <a:solidFill>
              <a:srgbClr val="303030"/>
            </a:solidFill>
          </p:spPr>
        </p:sp>
        <p:sp>
          <p:nvSpPr>
            <p:cNvPr name="TextBox 8" id="8"/>
            <p:cNvSpPr txBox="true"/>
            <p:nvPr/>
          </p:nvSpPr>
          <p:spPr>
            <a:xfrm>
              <a:off x="0" y="-76200"/>
              <a:ext cx="3429469" cy="605902"/>
            </a:xfrm>
            <a:prstGeom prst="rect">
              <a:avLst/>
            </a:prstGeom>
          </p:spPr>
          <p:txBody>
            <a:bodyPr anchor="ctr" rtlCol="false" tIns="50800" lIns="50800" bIns="50800" rIns="50800"/>
            <a:lstStyle/>
            <a:p>
              <a:pPr algn="ctr">
                <a:lnSpc>
                  <a:spcPts val="3074"/>
                </a:lnSpc>
              </a:pPr>
            </a:p>
          </p:txBody>
        </p:sp>
      </p:grpSp>
      <p:sp>
        <p:nvSpPr>
          <p:cNvPr name="Freeform 9" id="9"/>
          <p:cNvSpPr/>
          <p:nvPr/>
        </p:nvSpPr>
        <p:spPr>
          <a:xfrm flipH="false" flipV="false" rot="0">
            <a:off x="13161349" y="6331924"/>
            <a:ext cx="3955076" cy="3955076"/>
          </a:xfrm>
          <a:custGeom>
            <a:avLst/>
            <a:gdLst/>
            <a:ahLst/>
            <a:cxnLst/>
            <a:rect r="r" b="b" t="t" l="l"/>
            <a:pathLst>
              <a:path h="3955076" w="3955076">
                <a:moveTo>
                  <a:pt x="0" y="0"/>
                </a:moveTo>
                <a:lnTo>
                  <a:pt x="3955076" y="0"/>
                </a:lnTo>
                <a:lnTo>
                  <a:pt x="3955076" y="3955076"/>
                </a:lnTo>
                <a:lnTo>
                  <a:pt x="0" y="3955076"/>
                </a:lnTo>
                <a:lnTo>
                  <a:pt x="0" y="0"/>
                </a:lnTo>
                <a:close/>
              </a:path>
            </a:pathLst>
          </a:custGeom>
          <a:blipFill>
            <a:blip r:embed="rId3">
              <a:alphaModFix amt="71000"/>
            </a:blip>
            <a:stretch>
              <a:fillRect l="0" t="0" r="0" b="0"/>
            </a:stretch>
          </a:blipFill>
        </p:spPr>
      </p:sp>
      <p:sp>
        <p:nvSpPr>
          <p:cNvPr name="Freeform 10" id="10"/>
          <p:cNvSpPr/>
          <p:nvPr/>
        </p:nvSpPr>
        <p:spPr>
          <a:xfrm flipH="false" flipV="false" rot="0">
            <a:off x="15322317" y="8440079"/>
            <a:ext cx="1331398" cy="1331398"/>
          </a:xfrm>
          <a:custGeom>
            <a:avLst/>
            <a:gdLst/>
            <a:ahLst/>
            <a:cxnLst/>
            <a:rect r="r" b="b" t="t" l="l"/>
            <a:pathLst>
              <a:path h="1331398" w="1331398">
                <a:moveTo>
                  <a:pt x="0" y="0"/>
                </a:moveTo>
                <a:lnTo>
                  <a:pt x="1331398" y="0"/>
                </a:lnTo>
                <a:lnTo>
                  <a:pt x="1331398" y="1331398"/>
                </a:lnTo>
                <a:lnTo>
                  <a:pt x="0" y="1331398"/>
                </a:lnTo>
                <a:lnTo>
                  <a:pt x="0" y="0"/>
                </a:lnTo>
                <a:close/>
              </a:path>
            </a:pathLst>
          </a:custGeom>
          <a:blipFill>
            <a:blip r:embed="rId4"/>
            <a:stretch>
              <a:fillRect l="0" t="0" r="0" b="0"/>
            </a:stretch>
          </a:blipFill>
        </p:spPr>
      </p:sp>
      <p:sp>
        <p:nvSpPr>
          <p:cNvPr name="Freeform 11" id="11"/>
          <p:cNvSpPr/>
          <p:nvPr/>
        </p:nvSpPr>
        <p:spPr>
          <a:xfrm flipH="false" flipV="false" rot="0">
            <a:off x="14343269" y="7061714"/>
            <a:ext cx="2463386" cy="2463386"/>
          </a:xfrm>
          <a:custGeom>
            <a:avLst/>
            <a:gdLst/>
            <a:ahLst/>
            <a:cxnLst/>
            <a:rect r="r" b="b" t="t" l="l"/>
            <a:pathLst>
              <a:path h="2463386" w="2463386">
                <a:moveTo>
                  <a:pt x="0" y="0"/>
                </a:moveTo>
                <a:lnTo>
                  <a:pt x="2463387" y="0"/>
                </a:lnTo>
                <a:lnTo>
                  <a:pt x="2463387" y="2463386"/>
                </a:lnTo>
                <a:lnTo>
                  <a:pt x="0" y="2463386"/>
                </a:lnTo>
                <a:lnTo>
                  <a:pt x="0" y="0"/>
                </a:lnTo>
                <a:close/>
              </a:path>
            </a:pathLst>
          </a:custGeom>
          <a:blipFill>
            <a:blip r:embed="rId5"/>
            <a:stretch>
              <a:fillRect l="0" t="0" r="0" b="0"/>
            </a:stretch>
          </a:blipFill>
        </p:spPr>
      </p:sp>
      <p:grpSp>
        <p:nvGrpSpPr>
          <p:cNvPr name="Group 12" id="12"/>
          <p:cNvGrpSpPr/>
          <p:nvPr/>
        </p:nvGrpSpPr>
        <p:grpSpPr>
          <a:xfrm rot="0">
            <a:off x="13999507" y="891431"/>
            <a:ext cx="3426369" cy="3671570"/>
            <a:chOff x="0" y="0"/>
            <a:chExt cx="1045096" cy="1119886"/>
          </a:xfrm>
        </p:grpSpPr>
        <p:sp>
          <p:nvSpPr>
            <p:cNvPr name="Freeform 13" id="13"/>
            <p:cNvSpPr/>
            <p:nvPr/>
          </p:nvSpPr>
          <p:spPr>
            <a:xfrm flipH="false" flipV="false" rot="0">
              <a:off x="0" y="0"/>
              <a:ext cx="1045096" cy="1119886"/>
            </a:xfrm>
            <a:custGeom>
              <a:avLst/>
              <a:gdLst/>
              <a:ahLst/>
              <a:cxnLst/>
              <a:rect r="r" b="b" t="t" l="l"/>
              <a:pathLst>
                <a:path h="1119886" w="1045096">
                  <a:moveTo>
                    <a:pt x="0" y="0"/>
                  </a:moveTo>
                  <a:lnTo>
                    <a:pt x="1045096" y="0"/>
                  </a:lnTo>
                  <a:lnTo>
                    <a:pt x="1045096" y="1119886"/>
                  </a:lnTo>
                  <a:lnTo>
                    <a:pt x="0" y="1119886"/>
                  </a:lnTo>
                  <a:close/>
                </a:path>
              </a:pathLst>
            </a:custGeom>
            <a:solidFill>
              <a:srgbClr val="FFFFFF"/>
            </a:solidFill>
          </p:spPr>
        </p:sp>
        <p:sp>
          <p:nvSpPr>
            <p:cNvPr name="TextBox 14" id="14"/>
            <p:cNvSpPr txBox="true"/>
            <p:nvPr/>
          </p:nvSpPr>
          <p:spPr>
            <a:xfrm>
              <a:off x="0" y="-9525"/>
              <a:ext cx="1045096" cy="1129411"/>
            </a:xfrm>
            <a:prstGeom prst="rect">
              <a:avLst/>
            </a:prstGeom>
          </p:spPr>
          <p:txBody>
            <a:bodyPr anchor="ctr" rtlCol="false" tIns="50800" lIns="50800" bIns="50800" rIns="50800"/>
            <a:lstStyle/>
            <a:p>
              <a:pPr algn="ctr">
                <a:lnSpc>
                  <a:spcPts val="3074"/>
                </a:lnSpc>
              </a:pPr>
            </a:p>
          </p:txBody>
        </p:sp>
      </p:grpSp>
      <p:sp>
        <p:nvSpPr>
          <p:cNvPr name="Freeform 15" id="15"/>
          <p:cNvSpPr/>
          <p:nvPr/>
        </p:nvSpPr>
        <p:spPr>
          <a:xfrm flipH="false" flipV="false" rot="0">
            <a:off x="14182977" y="1071788"/>
            <a:ext cx="3059429" cy="3006452"/>
          </a:xfrm>
          <a:custGeom>
            <a:avLst/>
            <a:gdLst/>
            <a:ahLst/>
            <a:cxnLst/>
            <a:rect r="r" b="b" t="t" l="l"/>
            <a:pathLst>
              <a:path h="3006452" w="3059429">
                <a:moveTo>
                  <a:pt x="0" y="0"/>
                </a:moveTo>
                <a:lnTo>
                  <a:pt x="3059429" y="0"/>
                </a:lnTo>
                <a:lnTo>
                  <a:pt x="3059429" y="3006452"/>
                </a:lnTo>
                <a:lnTo>
                  <a:pt x="0" y="3006452"/>
                </a:lnTo>
                <a:lnTo>
                  <a:pt x="0" y="0"/>
                </a:lnTo>
                <a:close/>
              </a:path>
            </a:pathLst>
          </a:custGeom>
          <a:blipFill>
            <a:blip r:embed="rId6"/>
            <a:stretch>
              <a:fillRect l="0" t="0" r="0" b="0"/>
            </a:stretch>
          </a:blipFill>
        </p:spPr>
      </p:sp>
      <p:sp>
        <p:nvSpPr>
          <p:cNvPr name="TextBox 16" id="16"/>
          <p:cNvSpPr txBox="true"/>
          <p:nvPr/>
        </p:nvSpPr>
        <p:spPr>
          <a:xfrm rot="0">
            <a:off x="964236" y="1250072"/>
            <a:ext cx="12197113" cy="1094741"/>
          </a:xfrm>
          <a:prstGeom prst="rect">
            <a:avLst/>
          </a:prstGeom>
        </p:spPr>
        <p:txBody>
          <a:bodyPr anchor="t" rtlCol="false" tIns="0" lIns="0" bIns="0" rIns="0">
            <a:spAutoFit/>
          </a:bodyPr>
          <a:lstStyle/>
          <a:p>
            <a:pPr algn="l">
              <a:lnSpc>
                <a:spcPts val="8959"/>
              </a:lnSpc>
              <a:spcBef>
                <a:spcPct val="0"/>
              </a:spcBef>
            </a:pPr>
            <a:r>
              <a:rPr lang="en-US" sz="6399">
                <a:solidFill>
                  <a:srgbClr val="004F59"/>
                </a:solidFill>
                <a:latin typeface="League Spartan"/>
                <a:ea typeface="League Spartan"/>
                <a:cs typeface="League Spartan"/>
                <a:sym typeface="League Spartan"/>
              </a:rPr>
              <a:t>POSSIBLE WARNING SIGNS</a:t>
            </a:r>
          </a:p>
        </p:txBody>
      </p:sp>
      <p:sp>
        <p:nvSpPr>
          <p:cNvPr name="TextBox 17" id="17"/>
          <p:cNvSpPr txBox="true"/>
          <p:nvPr/>
        </p:nvSpPr>
        <p:spPr>
          <a:xfrm rot="0">
            <a:off x="1831368" y="5027960"/>
            <a:ext cx="12670610" cy="1666876"/>
          </a:xfrm>
          <a:prstGeom prst="rect">
            <a:avLst/>
          </a:prstGeom>
        </p:spPr>
        <p:txBody>
          <a:bodyPr anchor="t" rtlCol="false" tIns="0" lIns="0" bIns="0" rIns="0">
            <a:spAutoFit/>
          </a:bodyPr>
          <a:lstStyle/>
          <a:p>
            <a:pPr algn="l">
              <a:lnSpc>
                <a:spcPts val="6749"/>
              </a:lnSpc>
            </a:pPr>
            <a:r>
              <a:rPr lang="en-US" sz="4499" b="true">
                <a:solidFill>
                  <a:srgbClr val="FFFFFF"/>
                </a:solidFill>
                <a:latin typeface="Roboto Bold"/>
                <a:ea typeface="Roboto Bold"/>
                <a:cs typeface="Roboto Bold"/>
                <a:sym typeface="Roboto Bold"/>
              </a:rPr>
              <a:t>What changes might happen if someone spends too much time viewing harmful online images?</a:t>
            </a:r>
          </a:p>
        </p:txBody>
      </p:sp>
      <p:sp>
        <p:nvSpPr>
          <p:cNvPr name="TextBox 18" id="18"/>
          <p:cNvSpPr txBox="true"/>
          <p:nvPr/>
        </p:nvSpPr>
        <p:spPr>
          <a:xfrm rot="0">
            <a:off x="17259300" y="9229725"/>
            <a:ext cx="152400" cy="180975"/>
          </a:xfrm>
          <a:prstGeom prst="rect">
            <a:avLst/>
          </a:prstGeom>
        </p:spPr>
        <p:txBody>
          <a:bodyPr anchor="t" rtlCol="false" tIns="0" lIns="0" bIns="0" rIns="0" wrap="none">
            <a:spAutoFit/>
          </a:bodyPr>
          <a:lstStyle/>
          <a:p>
            <a:pPr algn="ctr">
              <a:lnSpc>
                <a:spcPts val="1679"/>
              </a:lnSpc>
              <a:spcBef>
                <a:spcPct val="0"/>
              </a:spcBef>
            </a:pPr>
            <a:r>
              <a:rPr lang="en-US" sz="1200">
                <a:solidFill>
                  <a:srgbClr val="000000"/>
                </a:solidFill>
                <a:latin typeface="Roboto"/>
                <a:ea typeface="Roboto"/>
                <a:cs typeface="Roboto"/>
                <a:sym typeface="Roboto"/>
              </a:rPr>
              <a:t>42</a:t>
            </a:r>
          </a:p>
        </p:txBody>
      </p:sp>
      <p:sp>
        <p:nvSpPr>
          <p:cNvPr name="TextBox 19" id="19"/>
          <p:cNvSpPr txBox="true"/>
          <p:nvPr/>
        </p:nvSpPr>
        <p:spPr>
          <a:xfrm rot="0">
            <a:off x="1480713" y="9371773"/>
            <a:ext cx="2360739" cy="207719"/>
          </a:xfrm>
          <a:prstGeom prst="rect">
            <a:avLst/>
          </a:prstGeom>
        </p:spPr>
        <p:txBody>
          <a:bodyPr anchor="t" rtlCol="false" tIns="0" lIns="0" bIns="0" rIns="0">
            <a:spAutoFit/>
          </a:bodyPr>
          <a:lstStyle/>
          <a:p>
            <a:pPr algn="l">
              <a:lnSpc>
                <a:spcPts val="1680"/>
              </a:lnSpc>
            </a:pPr>
            <a:r>
              <a:rPr lang="en-US" sz="1200">
                <a:solidFill>
                  <a:srgbClr val="004F59"/>
                </a:solidFill>
                <a:latin typeface="Roboto"/>
                <a:ea typeface="Roboto"/>
                <a:cs typeface="Roboto"/>
                <a:sym typeface="Roboto"/>
              </a:rPr>
              <a:t>©2024-2026 Walking Wise</a:t>
            </a:r>
          </a:p>
        </p:txBody>
      </p:sp>
    </p:spTree>
  </p:cSld>
  <p:clrMapOvr>
    <a:masterClrMapping/>
  </p:clrMapOvr>
</p:sld>
</file>

<file path=ppt/slides/slide43.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TextBox 2" id="2"/>
          <p:cNvSpPr txBox="true"/>
          <p:nvPr/>
        </p:nvSpPr>
        <p:spPr>
          <a:xfrm rot="0">
            <a:off x="1028700" y="885919"/>
            <a:ext cx="14546262" cy="547370"/>
          </a:xfrm>
          <a:prstGeom prst="rect">
            <a:avLst/>
          </a:prstGeom>
        </p:spPr>
        <p:txBody>
          <a:bodyPr anchor="t" rtlCol="false" tIns="0" lIns="0" bIns="0" rIns="0">
            <a:spAutoFit/>
          </a:bodyPr>
          <a:lstStyle/>
          <a:p>
            <a:pPr algn="l">
              <a:lnSpc>
                <a:spcPts val="4480"/>
              </a:lnSpc>
            </a:pPr>
            <a:r>
              <a:rPr lang="en-US" sz="3200">
                <a:solidFill>
                  <a:srgbClr val="FFFFFF"/>
                </a:solidFill>
                <a:latin typeface="Poppins Medium 2"/>
                <a:ea typeface="Poppins Medium 2"/>
                <a:cs typeface="Poppins Medium 2"/>
                <a:sym typeface="Poppins Medium 2"/>
              </a:rPr>
              <a:t>LESSON PLANS</a:t>
            </a:r>
          </a:p>
        </p:txBody>
      </p:sp>
      <p:sp>
        <p:nvSpPr>
          <p:cNvPr name="TextBox 3" id="3"/>
          <p:cNvSpPr txBox="true"/>
          <p:nvPr/>
        </p:nvSpPr>
        <p:spPr>
          <a:xfrm rot="0">
            <a:off x="17370093" y="9524968"/>
            <a:ext cx="464110" cy="347448"/>
          </a:xfrm>
          <a:prstGeom prst="rect">
            <a:avLst/>
          </a:prstGeom>
        </p:spPr>
        <p:txBody>
          <a:bodyPr anchor="t" rtlCol="false" tIns="0" lIns="0" bIns="0" rIns="0">
            <a:spAutoFit/>
          </a:bodyPr>
          <a:lstStyle/>
          <a:p>
            <a:pPr algn="ctr">
              <a:lnSpc>
                <a:spcPts val="2899"/>
              </a:lnSpc>
            </a:pPr>
            <a:r>
              <a:rPr lang="en-US" sz="2070">
                <a:solidFill>
                  <a:srgbClr val="004F59"/>
                </a:solidFill>
                <a:latin typeface="Bebas Neue"/>
                <a:ea typeface="Bebas Neue"/>
                <a:cs typeface="Bebas Neue"/>
                <a:sym typeface="Bebas Neue"/>
              </a:rPr>
              <a:t>3</a:t>
            </a:r>
          </a:p>
        </p:txBody>
      </p:sp>
      <p:grpSp>
        <p:nvGrpSpPr>
          <p:cNvPr name="Group 4" id="4"/>
          <p:cNvGrpSpPr/>
          <p:nvPr/>
        </p:nvGrpSpPr>
        <p:grpSpPr>
          <a:xfrm rot="0">
            <a:off x="407622" y="447364"/>
            <a:ext cx="17417056" cy="9457832"/>
            <a:chOff x="0" y="0"/>
            <a:chExt cx="5490351" cy="2981378"/>
          </a:xfrm>
        </p:grpSpPr>
        <p:sp>
          <p:nvSpPr>
            <p:cNvPr name="Freeform 5" id="5"/>
            <p:cNvSpPr/>
            <p:nvPr/>
          </p:nvSpPr>
          <p:spPr>
            <a:xfrm flipH="false" flipV="false" rot="0">
              <a:off x="0" y="0"/>
              <a:ext cx="5490351" cy="2981378"/>
            </a:xfrm>
            <a:custGeom>
              <a:avLst/>
              <a:gdLst/>
              <a:ahLst/>
              <a:cxnLst/>
              <a:rect r="r" b="b" t="t" l="l"/>
              <a:pathLst>
                <a:path h="2981378" w="5490351">
                  <a:moveTo>
                    <a:pt x="0" y="0"/>
                  </a:moveTo>
                  <a:lnTo>
                    <a:pt x="5490351" y="0"/>
                  </a:lnTo>
                  <a:lnTo>
                    <a:pt x="5490351" y="2981378"/>
                  </a:lnTo>
                  <a:lnTo>
                    <a:pt x="0" y="2981378"/>
                  </a:lnTo>
                  <a:close/>
                </a:path>
              </a:pathLst>
            </a:custGeom>
            <a:solidFill>
              <a:srgbClr val="68D2DF"/>
            </a:solidFill>
          </p:spPr>
        </p:sp>
      </p:grpSp>
      <p:grpSp>
        <p:nvGrpSpPr>
          <p:cNvPr name="Group 6" id="6"/>
          <p:cNvGrpSpPr/>
          <p:nvPr/>
        </p:nvGrpSpPr>
        <p:grpSpPr>
          <a:xfrm rot="0">
            <a:off x="2851583" y="3335573"/>
            <a:ext cx="4824679" cy="1058655"/>
            <a:chOff x="0" y="0"/>
            <a:chExt cx="1270697" cy="278823"/>
          </a:xfrm>
        </p:grpSpPr>
        <p:sp>
          <p:nvSpPr>
            <p:cNvPr name="Freeform 7" id="7"/>
            <p:cNvSpPr/>
            <p:nvPr/>
          </p:nvSpPr>
          <p:spPr>
            <a:xfrm flipH="false" flipV="false" rot="0">
              <a:off x="0" y="0"/>
              <a:ext cx="1270697" cy="278823"/>
            </a:xfrm>
            <a:custGeom>
              <a:avLst/>
              <a:gdLst/>
              <a:ahLst/>
              <a:cxnLst/>
              <a:rect r="r" b="b" t="t" l="l"/>
              <a:pathLst>
                <a:path h="278823" w="1270697">
                  <a:moveTo>
                    <a:pt x="0" y="0"/>
                  </a:moveTo>
                  <a:lnTo>
                    <a:pt x="1270697" y="0"/>
                  </a:lnTo>
                  <a:lnTo>
                    <a:pt x="1270697" y="278823"/>
                  </a:lnTo>
                  <a:lnTo>
                    <a:pt x="0" y="278823"/>
                  </a:lnTo>
                  <a:close/>
                </a:path>
              </a:pathLst>
            </a:custGeom>
            <a:solidFill>
              <a:srgbClr val="303030"/>
            </a:solidFill>
          </p:spPr>
        </p:sp>
        <p:sp>
          <p:nvSpPr>
            <p:cNvPr name="TextBox 8" id="8"/>
            <p:cNvSpPr txBox="true"/>
            <p:nvPr/>
          </p:nvSpPr>
          <p:spPr>
            <a:xfrm>
              <a:off x="0" y="-76200"/>
              <a:ext cx="1270697" cy="355023"/>
            </a:xfrm>
            <a:prstGeom prst="rect">
              <a:avLst/>
            </a:prstGeom>
          </p:spPr>
          <p:txBody>
            <a:bodyPr anchor="ctr" rtlCol="false" tIns="50800" lIns="50800" bIns="50800" rIns="50800"/>
            <a:lstStyle/>
            <a:p>
              <a:pPr algn="ctr">
                <a:lnSpc>
                  <a:spcPts val="3074"/>
                </a:lnSpc>
              </a:pPr>
            </a:p>
          </p:txBody>
        </p:sp>
      </p:grpSp>
      <p:sp>
        <p:nvSpPr>
          <p:cNvPr name="Freeform 9" id="9"/>
          <p:cNvSpPr/>
          <p:nvPr/>
        </p:nvSpPr>
        <p:spPr>
          <a:xfrm flipH="false" flipV="false" rot="0">
            <a:off x="13161349" y="6331924"/>
            <a:ext cx="3955076" cy="3955076"/>
          </a:xfrm>
          <a:custGeom>
            <a:avLst/>
            <a:gdLst/>
            <a:ahLst/>
            <a:cxnLst/>
            <a:rect r="r" b="b" t="t" l="l"/>
            <a:pathLst>
              <a:path h="3955076" w="3955076">
                <a:moveTo>
                  <a:pt x="0" y="0"/>
                </a:moveTo>
                <a:lnTo>
                  <a:pt x="3955076" y="0"/>
                </a:lnTo>
                <a:lnTo>
                  <a:pt x="3955076" y="3955076"/>
                </a:lnTo>
                <a:lnTo>
                  <a:pt x="0" y="3955076"/>
                </a:lnTo>
                <a:lnTo>
                  <a:pt x="0" y="0"/>
                </a:lnTo>
                <a:close/>
              </a:path>
            </a:pathLst>
          </a:custGeom>
          <a:blipFill>
            <a:blip r:embed="rId3">
              <a:alphaModFix amt="71000"/>
            </a:blip>
            <a:stretch>
              <a:fillRect l="0" t="0" r="0" b="0"/>
            </a:stretch>
          </a:blipFill>
        </p:spPr>
      </p:sp>
      <p:sp>
        <p:nvSpPr>
          <p:cNvPr name="Freeform 10" id="10"/>
          <p:cNvSpPr/>
          <p:nvPr/>
        </p:nvSpPr>
        <p:spPr>
          <a:xfrm flipH="false" flipV="false" rot="0">
            <a:off x="15322317" y="8440079"/>
            <a:ext cx="1331398" cy="1331398"/>
          </a:xfrm>
          <a:custGeom>
            <a:avLst/>
            <a:gdLst/>
            <a:ahLst/>
            <a:cxnLst/>
            <a:rect r="r" b="b" t="t" l="l"/>
            <a:pathLst>
              <a:path h="1331398" w="1331398">
                <a:moveTo>
                  <a:pt x="0" y="0"/>
                </a:moveTo>
                <a:lnTo>
                  <a:pt x="1331398" y="0"/>
                </a:lnTo>
                <a:lnTo>
                  <a:pt x="1331398" y="1331398"/>
                </a:lnTo>
                <a:lnTo>
                  <a:pt x="0" y="1331398"/>
                </a:lnTo>
                <a:lnTo>
                  <a:pt x="0" y="0"/>
                </a:lnTo>
                <a:close/>
              </a:path>
            </a:pathLst>
          </a:custGeom>
          <a:blipFill>
            <a:blip r:embed="rId4"/>
            <a:stretch>
              <a:fillRect l="0" t="0" r="0" b="0"/>
            </a:stretch>
          </a:blipFill>
        </p:spPr>
      </p:sp>
      <p:sp>
        <p:nvSpPr>
          <p:cNvPr name="Freeform 11" id="11"/>
          <p:cNvSpPr/>
          <p:nvPr/>
        </p:nvSpPr>
        <p:spPr>
          <a:xfrm flipH="false" flipV="false" rot="0">
            <a:off x="14343269" y="7061714"/>
            <a:ext cx="2463386" cy="2463386"/>
          </a:xfrm>
          <a:custGeom>
            <a:avLst/>
            <a:gdLst/>
            <a:ahLst/>
            <a:cxnLst/>
            <a:rect r="r" b="b" t="t" l="l"/>
            <a:pathLst>
              <a:path h="2463386" w="2463386">
                <a:moveTo>
                  <a:pt x="0" y="0"/>
                </a:moveTo>
                <a:lnTo>
                  <a:pt x="2463387" y="0"/>
                </a:lnTo>
                <a:lnTo>
                  <a:pt x="2463387" y="2463386"/>
                </a:lnTo>
                <a:lnTo>
                  <a:pt x="0" y="2463386"/>
                </a:lnTo>
                <a:lnTo>
                  <a:pt x="0" y="0"/>
                </a:lnTo>
                <a:close/>
              </a:path>
            </a:pathLst>
          </a:custGeom>
          <a:blipFill>
            <a:blip r:embed="rId5"/>
            <a:stretch>
              <a:fillRect l="0" t="0" r="0" b="0"/>
            </a:stretch>
          </a:blipFill>
        </p:spPr>
      </p:sp>
      <p:sp>
        <p:nvSpPr>
          <p:cNvPr name="TextBox 12" id="12"/>
          <p:cNvSpPr txBox="true"/>
          <p:nvPr/>
        </p:nvSpPr>
        <p:spPr>
          <a:xfrm rot="0">
            <a:off x="3113891" y="3431475"/>
            <a:ext cx="5600620" cy="771526"/>
          </a:xfrm>
          <a:prstGeom prst="rect">
            <a:avLst/>
          </a:prstGeom>
        </p:spPr>
        <p:txBody>
          <a:bodyPr anchor="t" rtlCol="false" tIns="0" lIns="0" bIns="0" rIns="0">
            <a:spAutoFit/>
          </a:bodyPr>
          <a:lstStyle/>
          <a:p>
            <a:pPr algn="l">
              <a:lnSpc>
                <a:spcPts val="6299"/>
              </a:lnSpc>
            </a:pPr>
            <a:r>
              <a:rPr lang="en-US" sz="4499" b="true">
                <a:solidFill>
                  <a:srgbClr val="FFFFFF"/>
                </a:solidFill>
                <a:latin typeface="Roboto Bold"/>
                <a:ea typeface="Roboto Bold"/>
                <a:cs typeface="Roboto Bold"/>
                <a:sym typeface="Roboto Bold"/>
              </a:rPr>
              <a:t>Possible Effects</a:t>
            </a:r>
          </a:p>
        </p:txBody>
      </p:sp>
      <p:sp>
        <p:nvSpPr>
          <p:cNvPr name="TextBox 13" id="13"/>
          <p:cNvSpPr txBox="true"/>
          <p:nvPr/>
        </p:nvSpPr>
        <p:spPr>
          <a:xfrm rot="0">
            <a:off x="2851583" y="4563449"/>
            <a:ext cx="7092788" cy="3384550"/>
          </a:xfrm>
          <a:prstGeom prst="rect">
            <a:avLst/>
          </a:prstGeom>
        </p:spPr>
        <p:txBody>
          <a:bodyPr anchor="t" rtlCol="false" tIns="0" lIns="0" bIns="0" rIns="0">
            <a:spAutoFit/>
          </a:bodyPr>
          <a:lstStyle/>
          <a:p>
            <a:pPr algn="l" marL="917576" indent="-458788" lvl="1">
              <a:lnSpc>
                <a:spcPts val="6800"/>
              </a:lnSpc>
              <a:buFont typeface="Arial"/>
              <a:buChar char="•"/>
            </a:pPr>
            <a:r>
              <a:rPr lang="en-US" b="true" sz="4250">
                <a:solidFill>
                  <a:srgbClr val="004F59"/>
                </a:solidFill>
                <a:latin typeface="Roboto Bold"/>
                <a:ea typeface="Roboto Bold"/>
                <a:cs typeface="Roboto Bold"/>
                <a:sym typeface="Roboto Bold"/>
              </a:rPr>
              <a:t>Brain fog</a:t>
            </a:r>
          </a:p>
          <a:p>
            <a:pPr algn="l" marL="917576" indent="-458788" lvl="1">
              <a:lnSpc>
                <a:spcPts val="6800"/>
              </a:lnSpc>
              <a:buFont typeface="Arial"/>
              <a:buChar char="•"/>
            </a:pPr>
            <a:r>
              <a:rPr lang="en-US" b="true" sz="4250">
                <a:solidFill>
                  <a:srgbClr val="004F59"/>
                </a:solidFill>
                <a:latin typeface="Roboto Bold"/>
                <a:ea typeface="Roboto Bold"/>
                <a:cs typeface="Roboto Bold"/>
                <a:sym typeface="Roboto Bold"/>
              </a:rPr>
              <a:t>Depression</a:t>
            </a:r>
          </a:p>
          <a:p>
            <a:pPr algn="l" marL="917576" indent="-458788" lvl="1">
              <a:lnSpc>
                <a:spcPts val="6800"/>
              </a:lnSpc>
              <a:buFont typeface="Arial"/>
              <a:buChar char="•"/>
            </a:pPr>
            <a:r>
              <a:rPr lang="en-US" b="true" sz="4250">
                <a:solidFill>
                  <a:srgbClr val="004F59"/>
                </a:solidFill>
                <a:latin typeface="Roboto Bold"/>
                <a:ea typeface="Roboto Bold"/>
                <a:cs typeface="Roboto Bold"/>
                <a:sym typeface="Roboto Bold"/>
              </a:rPr>
              <a:t>Academic decline</a:t>
            </a:r>
          </a:p>
          <a:p>
            <a:pPr algn="l" marL="917576" indent="-458788" lvl="1">
              <a:lnSpc>
                <a:spcPts val="6800"/>
              </a:lnSpc>
              <a:buFont typeface="Arial"/>
              <a:buChar char="•"/>
            </a:pPr>
            <a:r>
              <a:rPr lang="en-US" b="true" sz="4250">
                <a:solidFill>
                  <a:srgbClr val="004F59"/>
                </a:solidFill>
                <a:latin typeface="Roboto Bold"/>
                <a:ea typeface="Roboto Bold"/>
                <a:cs typeface="Roboto Bold"/>
                <a:sym typeface="Roboto Bold"/>
              </a:rPr>
              <a:t>Poor memory</a:t>
            </a:r>
          </a:p>
        </p:txBody>
      </p:sp>
      <p:sp>
        <p:nvSpPr>
          <p:cNvPr name="TextBox 14" id="14"/>
          <p:cNvSpPr txBox="true"/>
          <p:nvPr/>
        </p:nvSpPr>
        <p:spPr>
          <a:xfrm rot="0">
            <a:off x="964236" y="1250072"/>
            <a:ext cx="12197113" cy="1094741"/>
          </a:xfrm>
          <a:prstGeom prst="rect">
            <a:avLst/>
          </a:prstGeom>
        </p:spPr>
        <p:txBody>
          <a:bodyPr anchor="t" rtlCol="false" tIns="0" lIns="0" bIns="0" rIns="0">
            <a:spAutoFit/>
          </a:bodyPr>
          <a:lstStyle/>
          <a:p>
            <a:pPr algn="l">
              <a:lnSpc>
                <a:spcPts val="8959"/>
              </a:lnSpc>
              <a:spcBef>
                <a:spcPct val="0"/>
              </a:spcBef>
            </a:pPr>
            <a:r>
              <a:rPr lang="en-US" sz="6399">
                <a:solidFill>
                  <a:srgbClr val="004F59"/>
                </a:solidFill>
                <a:latin typeface="League Spartan"/>
                <a:ea typeface="League Spartan"/>
                <a:cs typeface="League Spartan"/>
                <a:sym typeface="League Spartan"/>
              </a:rPr>
              <a:t>POSSIBLE WARNING SIGNS</a:t>
            </a:r>
          </a:p>
        </p:txBody>
      </p:sp>
      <p:sp>
        <p:nvSpPr>
          <p:cNvPr name="TextBox 15" id="15"/>
          <p:cNvSpPr txBox="true"/>
          <p:nvPr/>
        </p:nvSpPr>
        <p:spPr>
          <a:xfrm rot="0">
            <a:off x="4237776" y="9282276"/>
            <a:ext cx="9303539" cy="207571"/>
          </a:xfrm>
          <a:prstGeom prst="rect">
            <a:avLst/>
          </a:prstGeom>
        </p:spPr>
        <p:txBody>
          <a:bodyPr anchor="t" rtlCol="false" tIns="0" lIns="0" bIns="0" rIns="0">
            <a:spAutoFit/>
          </a:bodyPr>
          <a:lstStyle/>
          <a:p>
            <a:pPr algn="l">
              <a:lnSpc>
                <a:spcPts val="1679"/>
              </a:lnSpc>
            </a:pPr>
            <a:r>
              <a:rPr lang="en-US" sz="1200">
                <a:solidFill>
                  <a:srgbClr val="004F59"/>
                </a:solidFill>
                <a:latin typeface="Roboto"/>
                <a:ea typeface="Roboto"/>
                <a:cs typeface="Roboto"/>
                <a:sym typeface="Roboto"/>
              </a:rPr>
              <a:t>Wilson, G. (2014). Your Brain On Porn: Internet Pornography and the Emerging Science of Addiction (1st ed.). Commonwealth Publishing.</a:t>
            </a:r>
          </a:p>
        </p:txBody>
      </p:sp>
      <p:sp>
        <p:nvSpPr>
          <p:cNvPr name="TextBox 16" id="16"/>
          <p:cNvSpPr txBox="true"/>
          <p:nvPr/>
        </p:nvSpPr>
        <p:spPr>
          <a:xfrm rot="0">
            <a:off x="17259300" y="9229725"/>
            <a:ext cx="152400" cy="180975"/>
          </a:xfrm>
          <a:prstGeom prst="rect">
            <a:avLst/>
          </a:prstGeom>
        </p:spPr>
        <p:txBody>
          <a:bodyPr anchor="t" rtlCol="false" tIns="0" lIns="0" bIns="0" rIns="0" wrap="none">
            <a:spAutoFit/>
          </a:bodyPr>
          <a:lstStyle/>
          <a:p>
            <a:pPr algn="ctr">
              <a:lnSpc>
                <a:spcPts val="1679"/>
              </a:lnSpc>
              <a:spcBef>
                <a:spcPct val="0"/>
              </a:spcBef>
            </a:pPr>
            <a:r>
              <a:rPr lang="en-US" sz="1200">
                <a:solidFill>
                  <a:srgbClr val="000000"/>
                </a:solidFill>
                <a:latin typeface="Roboto"/>
                <a:ea typeface="Roboto"/>
                <a:cs typeface="Roboto"/>
                <a:sym typeface="Roboto"/>
              </a:rPr>
              <a:t>43</a:t>
            </a:r>
          </a:p>
        </p:txBody>
      </p:sp>
      <p:sp>
        <p:nvSpPr>
          <p:cNvPr name="TextBox 17" id="17"/>
          <p:cNvSpPr txBox="true"/>
          <p:nvPr/>
        </p:nvSpPr>
        <p:spPr>
          <a:xfrm rot="0">
            <a:off x="1480713" y="9371773"/>
            <a:ext cx="2360739" cy="207719"/>
          </a:xfrm>
          <a:prstGeom prst="rect">
            <a:avLst/>
          </a:prstGeom>
        </p:spPr>
        <p:txBody>
          <a:bodyPr anchor="t" rtlCol="false" tIns="0" lIns="0" bIns="0" rIns="0">
            <a:spAutoFit/>
          </a:bodyPr>
          <a:lstStyle/>
          <a:p>
            <a:pPr algn="l">
              <a:lnSpc>
                <a:spcPts val="1680"/>
              </a:lnSpc>
            </a:pPr>
            <a:r>
              <a:rPr lang="en-US" sz="1200">
                <a:solidFill>
                  <a:srgbClr val="004F59"/>
                </a:solidFill>
                <a:latin typeface="Roboto"/>
                <a:ea typeface="Roboto"/>
                <a:cs typeface="Roboto"/>
                <a:sym typeface="Roboto"/>
              </a:rPr>
              <a:t>©2024-2026 Walking Wise</a:t>
            </a:r>
          </a:p>
        </p:txBody>
      </p:sp>
    </p:spTree>
  </p:cSld>
  <p:clrMapOvr>
    <a:masterClrMapping/>
  </p:clrMapOvr>
</p:sld>
</file>

<file path=ppt/slides/slide44.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TextBox 2" id="2"/>
          <p:cNvSpPr txBox="true"/>
          <p:nvPr/>
        </p:nvSpPr>
        <p:spPr>
          <a:xfrm rot="0">
            <a:off x="1028700" y="885919"/>
            <a:ext cx="14546262" cy="547370"/>
          </a:xfrm>
          <a:prstGeom prst="rect">
            <a:avLst/>
          </a:prstGeom>
        </p:spPr>
        <p:txBody>
          <a:bodyPr anchor="t" rtlCol="false" tIns="0" lIns="0" bIns="0" rIns="0">
            <a:spAutoFit/>
          </a:bodyPr>
          <a:lstStyle/>
          <a:p>
            <a:pPr algn="l">
              <a:lnSpc>
                <a:spcPts val="4480"/>
              </a:lnSpc>
            </a:pPr>
            <a:r>
              <a:rPr lang="en-US" sz="3200">
                <a:solidFill>
                  <a:srgbClr val="FFFFFF"/>
                </a:solidFill>
                <a:latin typeface="Poppins Medium 2"/>
                <a:ea typeface="Poppins Medium 2"/>
                <a:cs typeface="Poppins Medium 2"/>
                <a:sym typeface="Poppins Medium 2"/>
              </a:rPr>
              <a:t>LESSON PLANS</a:t>
            </a:r>
          </a:p>
        </p:txBody>
      </p:sp>
      <p:sp>
        <p:nvSpPr>
          <p:cNvPr name="TextBox 3" id="3"/>
          <p:cNvSpPr txBox="true"/>
          <p:nvPr/>
        </p:nvSpPr>
        <p:spPr>
          <a:xfrm rot="0">
            <a:off x="17370093" y="9524968"/>
            <a:ext cx="464110" cy="347448"/>
          </a:xfrm>
          <a:prstGeom prst="rect">
            <a:avLst/>
          </a:prstGeom>
        </p:spPr>
        <p:txBody>
          <a:bodyPr anchor="t" rtlCol="false" tIns="0" lIns="0" bIns="0" rIns="0">
            <a:spAutoFit/>
          </a:bodyPr>
          <a:lstStyle/>
          <a:p>
            <a:pPr algn="ctr">
              <a:lnSpc>
                <a:spcPts val="2899"/>
              </a:lnSpc>
            </a:pPr>
            <a:r>
              <a:rPr lang="en-US" sz="2070">
                <a:solidFill>
                  <a:srgbClr val="004F59"/>
                </a:solidFill>
                <a:latin typeface="Bebas Neue"/>
                <a:ea typeface="Bebas Neue"/>
                <a:cs typeface="Bebas Neue"/>
                <a:sym typeface="Bebas Neue"/>
              </a:rPr>
              <a:t>3</a:t>
            </a:r>
          </a:p>
        </p:txBody>
      </p:sp>
      <p:grpSp>
        <p:nvGrpSpPr>
          <p:cNvPr name="Group 4" id="4"/>
          <p:cNvGrpSpPr/>
          <p:nvPr/>
        </p:nvGrpSpPr>
        <p:grpSpPr>
          <a:xfrm rot="0">
            <a:off x="407622" y="447364"/>
            <a:ext cx="17417056" cy="9457832"/>
            <a:chOff x="0" y="0"/>
            <a:chExt cx="5490351" cy="2981378"/>
          </a:xfrm>
        </p:grpSpPr>
        <p:sp>
          <p:nvSpPr>
            <p:cNvPr name="Freeform 5" id="5"/>
            <p:cNvSpPr/>
            <p:nvPr/>
          </p:nvSpPr>
          <p:spPr>
            <a:xfrm flipH="false" flipV="false" rot="0">
              <a:off x="0" y="0"/>
              <a:ext cx="5490351" cy="2981378"/>
            </a:xfrm>
            <a:custGeom>
              <a:avLst/>
              <a:gdLst/>
              <a:ahLst/>
              <a:cxnLst/>
              <a:rect r="r" b="b" t="t" l="l"/>
              <a:pathLst>
                <a:path h="2981378" w="5490351">
                  <a:moveTo>
                    <a:pt x="0" y="0"/>
                  </a:moveTo>
                  <a:lnTo>
                    <a:pt x="5490351" y="0"/>
                  </a:lnTo>
                  <a:lnTo>
                    <a:pt x="5490351" y="2981378"/>
                  </a:lnTo>
                  <a:lnTo>
                    <a:pt x="0" y="2981378"/>
                  </a:lnTo>
                  <a:close/>
                </a:path>
              </a:pathLst>
            </a:custGeom>
            <a:solidFill>
              <a:srgbClr val="68D2DF"/>
            </a:solidFill>
          </p:spPr>
        </p:sp>
      </p:grpSp>
      <p:sp>
        <p:nvSpPr>
          <p:cNvPr name="Freeform 6" id="6"/>
          <p:cNvSpPr/>
          <p:nvPr/>
        </p:nvSpPr>
        <p:spPr>
          <a:xfrm flipH="false" flipV="false" rot="0">
            <a:off x="13161349" y="6331924"/>
            <a:ext cx="3955076" cy="3955076"/>
          </a:xfrm>
          <a:custGeom>
            <a:avLst/>
            <a:gdLst/>
            <a:ahLst/>
            <a:cxnLst/>
            <a:rect r="r" b="b" t="t" l="l"/>
            <a:pathLst>
              <a:path h="3955076" w="3955076">
                <a:moveTo>
                  <a:pt x="0" y="0"/>
                </a:moveTo>
                <a:lnTo>
                  <a:pt x="3955076" y="0"/>
                </a:lnTo>
                <a:lnTo>
                  <a:pt x="3955076" y="3955076"/>
                </a:lnTo>
                <a:lnTo>
                  <a:pt x="0" y="3955076"/>
                </a:lnTo>
                <a:lnTo>
                  <a:pt x="0" y="0"/>
                </a:lnTo>
                <a:close/>
              </a:path>
            </a:pathLst>
          </a:custGeom>
          <a:blipFill>
            <a:blip r:embed="rId3">
              <a:alphaModFix amt="71000"/>
            </a:blip>
            <a:stretch>
              <a:fillRect l="0" t="0" r="0" b="0"/>
            </a:stretch>
          </a:blipFill>
        </p:spPr>
      </p:sp>
      <p:sp>
        <p:nvSpPr>
          <p:cNvPr name="Freeform 7" id="7"/>
          <p:cNvSpPr/>
          <p:nvPr/>
        </p:nvSpPr>
        <p:spPr>
          <a:xfrm flipH="false" flipV="false" rot="0">
            <a:off x="15322317" y="8440079"/>
            <a:ext cx="1331398" cy="1331398"/>
          </a:xfrm>
          <a:custGeom>
            <a:avLst/>
            <a:gdLst/>
            <a:ahLst/>
            <a:cxnLst/>
            <a:rect r="r" b="b" t="t" l="l"/>
            <a:pathLst>
              <a:path h="1331398" w="1331398">
                <a:moveTo>
                  <a:pt x="0" y="0"/>
                </a:moveTo>
                <a:lnTo>
                  <a:pt x="1331398" y="0"/>
                </a:lnTo>
                <a:lnTo>
                  <a:pt x="1331398" y="1331398"/>
                </a:lnTo>
                <a:lnTo>
                  <a:pt x="0" y="1331398"/>
                </a:lnTo>
                <a:lnTo>
                  <a:pt x="0" y="0"/>
                </a:lnTo>
                <a:close/>
              </a:path>
            </a:pathLst>
          </a:custGeom>
          <a:blipFill>
            <a:blip r:embed="rId4"/>
            <a:stretch>
              <a:fillRect l="0" t="0" r="0" b="0"/>
            </a:stretch>
          </a:blipFill>
        </p:spPr>
      </p:sp>
      <p:sp>
        <p:nvSpPr>
          <p:cNvPr name="Freeform 8" id="8"/>
          <p:cNvSpPr/>
          <p:nvPr/>
        </p:nvSpPr>
        <p:spPr>
          <a:xfrm flipH="false" flipV="false" rot="0">
            <a:off x="14343269" y="7061714"/>
            <a:ext cx="2463386" cy="2463386"/>
          </a:xfrm>
          <a:custGeom>
            <a:avLst/>
            <a:gdLst/>
            <a:ahLst/>
            <a:cxnLst/>
            <a:rect r="r" b="b" t="t" l="l"/>
            <a:pathLst>
              <a:path h="2463386" w="2463386">
                <a:moveTo>
                  <a:pt x="0" y="0"/>
                </a:moveTo>
                <a:lnTo>
                  <a:pt x="2463387" y="0"/>
                </a:lnTo>
                <a:lnTo>
                  <a:pt x="2463387" y="2463386"/>
                </a:lnTo>
                <a:lnTo>
                  <a:pt x="0" y="2463386"/>
                </a:lnTo>
                <a:lnTo>
                  <a:pt x="0" y="0"/>
                </a:lnTo>
                <a:close/>
              </a:path>
            </a:pathLst>
          </a:custGeom>
          <a:blipFill>
            <a:blip r:embed="rId5"/>
            <a:stretch>
              <a:fillRect l="0" t="0" r="0" b="0"/>
            </a:stretch>
          </a:blipFill>
        </p:spPr>
      </p:sp>
      <p:sp>
        <p:nvSpPr>
          <p:cNvPr name="TextBox 9" id="9"/>
          <p:cNvSpPr txBox="true"/>
          <p:nvPr/>
        </p:nvSpPr>
        <p:spPr>
          <a:xfrm rot="0">
            <a:off x="2860271" y="4582499"/>
            <a:ext cx="10482053" cy="3384550"/>
          </a:xfrm>
          <a:prstGeom prst="rect">
            <a:avLst/>
          </a:prstGeom>
        </p:spPr>
        <p:txBody>
          <a:bodyPr anchor="t" rtlCol="false" tIns="0" lIns="0" bIns="0" rIns="0">
            <a:spAutoFit/>
          </a:bodyPr>
          <a:lstStyle/>
          <a:p>
            <a:pPr algn="l" marL="917576" indent="-458788" lvl="1">
              <a:lnSpc>
                <a:spcPts val="6800"/>
              </a:lnSpc>
              <a:buFont typeface="Arial"/>
              <a:buChar char="•"/>
            </a:pPr>
            <a:r>
              <a:rPr lang="en-US" b="true" sz="4250">
                <a:solidFill>
                  <a:srgbClr val="004F59"/>
                </a:solidFill>
                <a:latin typeface="Roboto Bold"/>
                <a:ea typeface="Roboto Bold"/>
                <a:cs typeface="Roboto Bold"/>
                <a:sym typeface="Roboto Bold"/>
              </a:rPr>
              <a:t>Secrecy &amp; isolation</a:t>
            </a:r>
          </a:p>
          <a:p>
            <a:pPr algn="l" marL="917576" indent="-458788" lvl="1">
              <a:lnSpc>
                <a:spcPts val="6800"/>
              </a:lnSpc>
              <a:buFont typeface="Arial"/>
              <a:buChar char="•"/>
            </a:pPr>
            <a:r>
              <a:rPr lang="en-US" b="true" sz="4250">
                <a:solidFill>
                  <a:srgbClr val="004F59"/>
                </a:solidFill>
                <a:latin typeface="Roboto Bold"/>
                <a:ea typeface="Roboto Bold"/>
                <a:cs typeface="Roboto Bold"/>
                <a:sym typeface="Roboto Bold"/>
              </a:rPr>
              <a:t>Physically inactive</a:t>
            </a:r>
          </a:p>
          <a:p>
            <a:pPr algn="l" marL="917576" indent="-458788" lvl="1">
              <a:lnSpc>
                <a:spcPts val="6800"/>
              </a:lnSpc>
              <a:buFont typeface="Arial"/>
              <a:buChar char="•"/>
            </a:pPr>
            <a:r>
              <a:rPr lang="en-US" b="true" sz="4250">
                <a:solidFill>
                  <a:srgbClr val="004F59"/>
                </a:solidFill>
                <a:latin typeface="Roboto Bold"/>
                <a:ea typeface="Roboto Bold"/>
                <a:cs typeface="Roboto Bold"/>
                <a:sym typeface="Roboto Bold"/>
              </a:rPr>
              <a:t>Lower interest in dating &amp; friends</a:t>
            </a:r>
          </a:p>
          <a:p>
            <a:pPr algn="l" marL="917576" indent="-458788" lvl="1">
              <a:lnSpc>
                <a:spcPts val="6800"/>
              </a:lnSpc>
              <a:buFont typeface="Arial"/>
              <a:buChar char="•"/>
            </a:pPr>
            <a:r>
              <a:rPr lang="en-US" b="true" sz="4250">
                <a:solidFill>
                  <a:srgbClr val="004F59"/>
                </a:solidFill>
                <a:latin typeface="Roboto Bold"/>
                <a:ea typeface="Roboto Bold"/>
                <a:cs typeface="Roboto Bold"/>
                <a:sym typeface="Roboto Bold"/>
              </a:rPr>
              <a:t>Less interest in hobbies or activities</a:t>
            </a:r>
          </a:p>
        </p:txBody>
      </p:sp>
      <p:sp>
        <p:nvSpPr>
          <p:cNvPr name="TextBox 10" id="10"/>
          <p:cNvSpPr txBox="true"/>
          <p:nvPr/>
        </p:nvSpPr>
        <p:spPr>
          <a:xfrm rot="0">
            <a:off x="4237776" y="9282276"/>
            <a:ext cx="9303539" cy="207571"/>
          </a:xfrm>
          <a:prstGeom prst="rect">
            <a:avLst/>
          </a:prstGeom>
        </p:spPr>
        <p:txBody>
          <a:bodyPr anchor="t" rtlCol="false" tIns="0" lIns="0" bIns="0" rIns="0">
            <a:spAutoFit/>
          </a:bodyPr>
          <a:lstStyle/>
          <a:p>
            <a:pPr algn="l">
              <a:lnSpc>
                <a:spcPts val="1679"/>
              </a:lnSpc>
            </a:pPr>
            <a:r>
              <a:rPr lang="en-US" sz="1200">
                <a:solidFill>
                  <a:srgbClr val="004F59"/>
                </a:solidFill>
                <a:latin typeface="Roboto"/>
                <a:ea typeface="Roboto"/>
                <a:cs typeface="Roboto"/>
                <a:sym typeface="Roboto"/>
              </a:rPr>
              <a:t>Wilson, G. (2014). Your Brain On Porn: Internet Pornography and the Emerging Science of Addiction (1st ed.). Commonwealth Publishing.</a:t>
            </a:r>
          </a:p>
        </p:txBody>
      </p:sp>
      <p:sp>
        <p:nvSpPr>
          <p:cNvPr name="TextBox 11" id="11"/>
          <p:cNvSpPr txBox="true"/>
          <p:nvPr/>
        </p:nvSpPr>
        <p:spPr>
          <a:xfrm rot="0">
            <a:off x="17259300" y="9229725"/>
            <a:ext cx="152400" cy="180975"/>
          </a:xfrm>
          <a:prstGeom prst="rect">
            <a:avLst/>
          </a:prstGeom>
        </p:spPr>
        <p:txBody>
          <a:bodyPr anchor="t" rtlCol="false" tIns="0" lIns="0" bIns="0" rIns="0" wrap="none">
            <a:spAutoFit/>
          </a:bodyPr>
          <a:lstStyle/>
          <a:p>
            <a:pPr algn="ctr">
              <a:lnSpc>
                <a:spcPts val="1679"/>
              </a:lnSpc>
              <a:spcBef>
                <a:spcPct val="0"/>
              </a:spcBef>
            </a:pPr>
            <a:r>
              <a:rPr lang="en-US" sz="1200">
                <a:solidFill>
                  <a:srgbClr val="000000"/>
                </a:solidFill>
                <a:latin typeface="Roboto"/>
                <a:ea typeface="Roboto"/>
                <a:cs typeface="Roboto"/>
                <a:sym typeface="Roboto"/>
              </a:rPr>
              <a:t>44</a:t>
            </a:r>
          </a:p>
        </p:txBody>
      </p:sp>
      <p:sp>
        <p:nvSpPr>
          <p:cNvPr name="TextBox 12" id="12"/>
          <p:cNvSpPr txBox="true"/>
          <p:nvPr/>
        </p:nvSpPr>
        <p:spPr>
          <a:xfrm rot="0">
            <a:off x="1480713" y="9371773"/>
            <a:ext cx="2360739" cy="207719"/>
          </a:xfrm>
          <a:prstGeom prst="rect">
            <a:avLst/>
          </a:prstGeom>
        </p:spPr>
        <p:txBody>
          <a:bodyPr anchor="t" rtlCol="false" tIns="0" lIns="0" bIns="0" rIns="0">
            <a:spAutoFit/>
          </a:bodyPr>
          <a:lstStyle/>
          <a:p>
            <a:pPr algn="l">
              <a:lnSpc>
                <a:spcPts val="1680"/>
              </a:lnSpc>
            </a:pPr>
            <a:r>
              <a:rPr lang="en-US" sz="1200">
                <a:solidFill>
                  <a:srgbClr val="004F59"/>
                </a:solidFill>
                <a:latin typeface="Roboto"/>
                <a:ea typeface="Roboto"/>
                <a:cs typeface="Roboto"/>
                <a:sym typeface="Roboto"/>
              </a:rPr>
              <a:t>©2024-2026 Walking Wise</a:t>
            </a:r>
          </a:p>
        </p:txBody>
      </p:sp>
      <p:sp>
        <p:nvSpPr>
          <p:cNvPr name="TextBox 13" id="13"/>
          <p:cNvSpPr txBox="true"/>
          <p:nvPr/>
        </p:nvSpPr>
        <p:spPr>
          <a:xfrm rot="0">
            <a:off x="964236" y="1250072"/>
            <a:ext cx="12197113" cy="1094741"/>
          </a:xfrm>
          <a:prstGeom prst="rect">
            <a:avLst/>
          </a:prstGeom>
        </p:spPr>
        <p:txBody>
          <a:bodyPr anchor="t" rtlCol="false" tIns="0" lIns="0" bIns="0" rIns="0">
            <a:spAutoFit/>
          </a:bodyPr>
          <a:lstStyle/>
          <a:p>
            <a:pPr algn="l">
              <a:lnSpc>
                <a:spcPts val="8959"/>
              </a:lnSpc>
              <a:spcBef>
                <a:spcPct val="0"/>
              </a:spcBef>
            </a:pPr>
            <a:r>
              <a:rPr lang="en-US" sz="6399">
                <a:solidFill>
                  <a:srgbClr val="004F59"/>
                </a:solidFill>
                <a:latin typeface="League Spartan"/>
                <a:ea typeface="League Spartan"/>
                <a:cs typeface="League Spartan"/>
                <a:sym typeface="League Spartan"/>
              </a:rPr>
              <a:t>POSSIBLE WARNING SIGNS</a:t>
            </a:r>
          </a:p>
        </p:txBody>
      </p:sp>
      <p:grpSp>
        <p:nvGrpSpPr>
          <p:cNvPr name="Group 14" id="14"/>
          <p:cNvGrpSpPr/>
          <p:nvPr/>
        </p:nvGrpSpPr>
        <p:grpSpPr>
          <a:xfrm rot="0">
            <a:off x="2860271" y="3335573"/>
            <a:ext cx="4824679" cy="1058655"/>
            <a:chOff x="0" y="0"/>
            <a:chExt cx="1270697" cy="278823"/>
          </a:xfrm>
        </p:grpSpPr>
        <p:sp>
          <p:nvSpPr>
            <p:cNvPr name="Freeform 15" id="15"/>
            <p:cNvSpPr/>
            <p:nvPr/>
          </p:nvSpPr>
          <p:spPr>
            <a:xfrm flipH="false" flipV="false" rot="0">
              <a:off x="0" y="0"/>
              <a:ext cx="1270697" cy="278823"/>
            </a:xfrm>
            <a:custGeom>
              <a:avLst/>
              <a:gdLst/>
              <a:ahLst/>
              <a:cxnLst/>
              <a:rect r="r" b="b" t="t" l="l"/>
              <a:pathLst>
                <a:path h="278823" w="1270697">
                  <a:moveTo>
                    <a:pt x="0" y="0"/>
                  </a:moveTo>
                  <a:lnTo>
                    <a:pt x="1270697" y="0"/>
                  </a:lnTo>
                  <a:lnTo>
                    <a:pt x="1270697" y="278823"/>
                  </a:lnTo>
                  <a:lnTo>
                    <a:pt x="0" y="278823"/>
                  </a:lnTo>
                  <a:close/>
                </a:path>
              </a:pathLst>
            </a:custGeom>
            <a:solidFill>
              <a:srgbClr val="303030"/>
            </a:solidFill>
          </p:spPr>
        </p:sp>
        <p:sp>
          <p:nvSpPr>
            <p:cNvPr name="TextBox 16" id="16"/>
            <p:cNvSpPr txBox="true"/>
            <p:nvPr/>
          </p:nvSpPr>
          <p:spPr>
            <a:xfrm>
              <a:off x="0" y="-76200"/>
              <a:ext cx="1270697" cy="355023"/>
            </a:xfrm>
            <a:prstGeom prst="rect">
              <a:avLst/>
            </a:prstGeom>
          </p:spPr>
          <p:txBody>
            <a:bodyPr anchor="ctr" rtlCol="false" tIns="50800" lIns="50800" bIns="50800" rIns="50800"/>
            <a:lstStyle/>
            <a:p>
              <a:pPr algn="ctr">
                <a:lnSpc>
                  <a:spcPts val="3074"/>
                </a:lnSpc>
              </a:pPr>
            </a:p>
          </p:txBody>
        </p:sp>
      </p:grpSp>
      <p:sp>
        <p:nvSpPr>
          <p:cNvPr name="TextBox 17" id="17"/>
          <p:cNvSpPr txBox="true"/>
          <p:nvPr/>
        </p:nvSpPr>
        <p:spPr>
          <a:xfrm rot="0">
            <a:off x="3122580" y="3431475"/>
            <a:ext cx="5600620" cy="771526"/>
          </a:xfrm>
          <a:prstGeom prst="rect">
            <a:avLst/>
          </a:prstGeom>
        </p:spPr>
        <p:txBody>
          <a:bodyPr anchor="t" rtlCol="false" tIns="0" lIns="0" bIns="0" rIns="0">
            <a:spAutoFit/>
          </a:bodyPr>
          <a:lstStyle/>
          <a:p>
            <a:pPr algn="l">
              <a:lnSpc>
                <a:spcPts val="6299"/>
              </a:lnSpc>
            </a:pPr>
            <a:r>
              <a:rPr lang="en-US" sz="4499" b="true">
                <a:solidFill>
                  <a:srgbClr val="FFFFFF"/>
                </a:solidFill>
                <a:latin typeface="Roboto Bold"/>
                <a:ea typeface="Roboto Bold"/>
                <a:cs typeface="Roboto Bold"/>
                <a:sym typeface="Roboto Bold"/>
              </a:rPr>
              <a:t>Possible Effects</a:t>
            </a:r>
          </a:p>
        </p:txBody>
      </p:sp>
    </p:spTree>
  </p:cSld>
  <p:clrMapOvr>
    <a:masterClrMapping/>
  </p:clrMapOvr>
</p:sld>
</file>

<file path=ppt/slides/slide45.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TextBox 2" id="2"/>
          <p:cNvSpPr txBox="true"/>
          <p:nvPr/>
        </p:nvSpPr>
        <p:spPr>
          <a:xfrm rot="0">
            <a:off x="1028700" y="885919"/>
            <a:ext cx="14546262" cy="547370"/>
          </a:xfrm>
          <a:prstGeom prst="rect">
            <a:avLst/>
          </a:prstGeom>
        </p:spPr>
        <p:txBody>
          <a:bodyPr anchor="t" rtlCol="false" tIns="0" lIns="0" bIns="0" rIns="0">
            <a:spAutoFit/>
          </a:bodyPr>
          <a:lstStyle/>
          <a:p>
            <a:pPr algn="l">
              <a:lnSpc>
                <a:spcPts val="4480"/>
              </a:lnSpc>
            </a:pPr>
            <a:r>
              <a:rPr lang="en-US" sz="3200">
                <a:solidFill>
                  <a:srgbClr val="FFFFFF"/>
                </a:solidFill>
                <a:latin typeface="Poppins Medium 2"/>
                <a:ea typeface="Poppins Medium 2"/>
                <a:cs typeface="Poppins Medium 2"/>
                <a:sym typeface="Poppins Medium 2"/>
              </a:rPr>
              <a:t>LESSON PLANS</a:t>
            </a:r>
          </a:p>
        </p:txBody>
      </p:sp>
      <p:sp>
        <p:nvSpPr>
          <p:cNvPr name="TextBox 3" id="3"/>
          <p:cNvSpPr txBox="true"/>
          <p:nvPr/>
        </p:nvSpPr>
        <p:spPr>
          <a:xfrm rot="0">
            <a:off x="17370093" y="9524968"/>
            <a:ext cx="464110" cy="347448"/>
          </a:xfrm>
          <a:prstGeom prst="rect">
            <a:avLst/>
          </a:prstGeom>
        </p:spPr>
        <p:txBody>
          <a:bodyPr anchor="t" rtlCol="false" tIns="0" lIns="0" bIns="0" rIns="0">
            <a:spAutoFit/>
          </a:bodyPr>
          <a:lstStyle/>
          <a:p>
            <a:pPr algn="ctr">
              <a:lnSpc>
                <a:spcPts val="2899"/>
              </a:lnSpc>
            </a:pPr>
            <a:r>
              <a:rPr lang="en-US" sz="2070">
                <a:solidFill>
                  <a:srgbClr val="004F59"/>
                </a:solidFill>
                <a:latin typeface="Bebas Neue"/>
                <a:ea typeface="Bebas Neue"/>
                <a:cs typeface="Bebas Neue"/>
                <a:sym typeface="Bebas Neue"/>
              </a:rPr>
              <a:t>3</a:t>
            </a:r>
          </a:p>
        </p:txBody>
      </p:sp>
      <p:grpSp>
        <p:nvGrpSpPr>
          <p:cNvPr name="Group 4" id="4"/>
          <p:cNvGrpSpPr/>
          <p:nvPr/>
        </p:nvGrpSpPr>
        <p:grpSpPr>
          <a:xfrm rot="0">
            <a:off x="407622" y="447364"/>
            <a:ext cx="17417056" cy="9457832"/>
            <a:chOff x="0" y="0"/>
            <a:chExt cx="5490351" cy="2981378"/>
          </a:xfrm>
        </p:grpSpPr>
        <p:sp>
          <p:nvSpPr>
            <p:cNvPr name="Freeform 5" id="5"/>
            <p:cNvSpPr/>
            <p:nvPr/>
          </p:nvSpPr>
          <p:spPr>
            <a:xfrm flipH="false" flipV="false" rot="0">
              <a:off x="0" y="0"/>
              <a:ext cx="5490351" cy="2981378"/>
            </a:xfrm>
            <a:custGeom>
              <a:avLst/>
              <a:gdLst/>
              <a:ahLst/>
              <a:cxnLst/>
              <a:rect r="r" b="b" t="t" l="l"/>
              <a:pathLst>
                <a:path h="2981378" w="5490351">
                  <a:moveTo>
                    <a:pt x="0" y="0"/>
                  </a:moveTo>
                  <a:lnTo>
                    <a:pt x="5490351" y="0"/>
                  </a:lnTo>
                  <a:lnTo>
                    <a:pt x="5490351" y="2981378"/>
                  </a:lnTo>
                  <a:lnTo>
                    <a:pt x="0" y="2981378"/>
                  </a:lnTo>
                  <a:close/>
                </a:path>
              </a:pathLst>
            </a:custGeom>
            <a:solidFill>
              <a:srgbClr val="68D2DF"/>
            </a:solidFill>
          </p:spPr>
        </p:sp>
      </p:grpSp>
      <p:sp>
        <p:nvSpPr>
          <p:cNvPr name="Freeform 6" id="6"/>
          <p:cNvSpPr/>
          <p:nvPr/>
        </p:nvSpPr>
        <p:spPr>
          <a:xfrm flipH="false" flipV="false" rot="0">
            <a:off x="13161349" y="6331924"/>
            <a:ext cx="3955076" cy="3955076"/>
          </a:xfrm>
          <a:custGeom>
            <a:avLst/>
            <a:gdLst/>
            <a:ahLst/>
            <a:cxnLst/>
            <a:rect r="r" b="b" t="t" l="l"/>
            <a:pathLst>
              <a:path h="3955076" w="3955076">
                <a:moveTo>
                  <a:pt x="0" y="0"/>
                </a:moveTo>
                <a:lnTo>
                  <a:pt x="3955076" y="0"/>
                </a:lnTo>
                <a:lnTo>
                  <a:pt x="3955076" y="3955076"/>
                </a:lnTo>
                <a:lnTo>
                  <a:pt x="0" y="3955076"/>
                </a:lnTo>
                <a:lnTo>
                  <a:pt x="0" y="0"/>
                </a:lnTo>
                <a:close/>
              </a:path>
            </a:pathLst>
          </a:custGeom>
          <a:blipFill>
            <a:blip r:embed="rId3">
              <a:alphaModFix amt="71000"/>
            </a:blip>
            <a:stretch>
              <a:fillRect l="0" t="0" r="0" b="0"/>
            </a:stretch>
          </a:blipFill>
        </p:spPr>
      </p:sp>
      <p:sp>
        <p:nvSpPr>
          <p:cNvPr name="Freeform 7" id="7"/>
          <p:cNvSpPr/>
          <p:nvPr/>
        </p:nvSpPr>
        <p:spPr>
          <a:xfrm flipH="false" flipV="false" rot="0">
            <a:off x="15322317" y="8440079"/>
            <a:ext cx="1331398" cy="1331398"/>
          </a:xfrm>
          <a:custGeom>
            <a:avLst/>
            <a:gdLst/>
            <a:ahLst/>
            <a:cxnLst/>
            <a:rect r="r" b="b" t="t" l="l"/>
            <a:pathLst>
              <a:path h="1331398" w="1331398">
                <a:moveTo>
                  <a:pt x="0" y="0"/>
                </a:moveTo>
                <a:lnTo>
                  <a:pt x="1331398" y="0"/>
                </a:lnTo>
                <a:lnTo>
                  <a:pt x="1331398" y="1331398"/>
                </a:lnTo>
                <a:lnTo>
                  <a:pt x="0" y="1331398"/>
                </a:lnTo>
                <a:lnTo>
                  <a:pt x="0" y="0"/>
                </a:lnTo>
                <a:close/>
              </a:path>
            </a:pathLst>
          </a:custGeom>
          <a:blipFill>
            <a:blip r:embed="rId4"/>
            <a:stretch>
              <a:fillRect l="0" t="0" r="0" b="0"/>
            </a:stretch>
          </a:blipFill>
        </p:spPr>
      </p:sp>
      <p:sp>
        <p:nvSpPr>
          <p:cNvPr name="Freeform 8" id="8"/>
          <p:cNvSpPr/>
          <p:nvPr/>
        </p:nvSpPr>
        <p:spPr>
          <a:xfrm flipH="false" flipV="false" rot="0">
            <a:off x="14343269" y="7061714"/>
            <a:ext cx="2463386" cy="2463386"/>
          </a:xfrm>
          <a:custGeom>
            <a:avLst/>
            <a:gdLst/>
            <a:ahLst/>
            <a:cxnLst/>
            <a:rect r="r" b="b" t="t" l="l"/>
            <a:pathLst>
              <a:path h="2463386" w="2463386">
                <a:moveTo>
                  <a:pt x="0" y="0"/>
                </a:moveTo>
                <a:lnTo>
                  <a:pt x="2463387" y="0"/>
                </a:lnTo>
                <a:lnTo>
                  <a:pt x="2463387" y="2463386"/>
                </a:lnTo>
                <a:lnTo>
                  <a:pt x="0" y="2463386"/>
                </a:lnTo>
                <a:lnTo>
                  <a:pt x="0" y="0"/>
                </a:lnTo>
                <a:close/>
              </a:path>
            </a:pathLst>
          </a:custGeom>
          <a:blipFill>
            <a:blip r:embed="rId5"/>
            <a:stretch>
              <a:fillRect l="0" t="0" r="0" b="0"/>
            </a:stretch>
          </a:blipFill>
        </p:spPr>
      </p:sp>
      <p:sp>
        <p:nvSpPr>
          <p:cNvPr name="TextBox 9" id="9"/>
          <p:cNvSpPr txBox="true"/>
          <p:nvPr/>
        </p:nvSpPr>
        <p:spPr>
          <a:xfrm rot="0">
            <a:off x="2870633" y="4592024"/>
            <a:ext cx="9738732" cy="3384550"/>
          </a:xfrm>
          <a:prstGeom prst="rect">
            <a:avLst/>
          </a:prstGeom>
        </p:spPr>
        <p:txBody>
          <a:bodyPr anchor="t" rtlCol="false" tIns="0" lIns="0" bIns="0" rIns="0">
            <a:spAutoFit/>
          </a:bodyPr>
          <a:lstStyle/>
          <a:p>
            <a:pPr algn="l" marL="917576" indent="-458788" lvl="1">
              <a:lnSpc>
                <a:spcPts val="6800"/>
              </a:lnSpc>
              <a:buFont typeface="Arial"/>
              <a:buChar char="•"/>
            </a:pPr>
            <a:r>
              <a:rPr lang="en-US" b="true" sz="4250">
                <a:solidFill>
                  <a:srgbClr val="004F59"/>
                </a:solidFill>
                <a:latin typeface="Roboto Bold"/>
                <a:ea typeface="Roboto Bold"/>
                <a:cs typeface="Roboto Bold"/>
                <a:sym typeface="Roboto Bold"/>
              </a:rPr>
              <a:t>Irritability &amp; shame</a:t>
            </a:r>
          </a:p>
          <a:p>
            <a:pPr algn="l" marL="917576" indent="-458788" lvl="1">
              <a:lnSpc>
                <a:spcPts val="6800"/>
              </a:lnSpc>
              <a:buFont typeface="Arial"/>
              <a:buChar char="•"/>
            </a:pPr>
            <a:r>
              <a:rPr lang="en-US" b="true" sz="4250">
                <a:solidFill>
                  <a:srgbClr val="004F59"/>
                </a:solidFill>
                <a:latin typeface="Roboto Bold"/>
                <a:ea typeface="Roboto Bold"/>
                <a:cs typeface="Roboto Bold"/>
                <a:sym typeface="Roboto Bold"/>
              </a:rPr>
              <a:t>Lower self-esteem</a:t>
            </a:r>
          </a:p>
          <a:p>
            <a:pPr algn="l" marL="917576" indent="-458788" lvl="1">
              <a:lnSpc>
                <a:spcPts val="6800"/>
              </a:lnSpc>
              <a:buFont typeface="Arial"/>
              <a:buChar char="•"/>
            </a:pPr>
            <a:r>
              <a:rPr lang="en-US" b="true" sz="4250">
                <a:solidFill>
                  <a:srgbClr val="004F59"/>
                </a:solidFill>
                <a:latin typeface="Roboto Bold"/>
                <a:ea typeface="Roboto Bold"/>
                <a:cs typeface="Roboto Bold"/>
                <a:sym typeface="Roboto Bold"/>
              </a:rPr>
              <a:t>Lower e</a:t>
            </a:r>
            <a:r>
              <a:rPr lang="en-US" b="true" sz="4250">
                <a:solidFill>
                  <a:srgbClr val="004F59"/>
                </a:solidFill>
                <a:latin typeface="Roboto Bold"/>
                <a:ea typeface="Roboto Bold"/>
                <a:cs typeface="Roboto Bold"/>
                <a:sym typeface="Roboto Bold"/>
              </a:rPr>
              <a:t>mpathy for suffering</a:t>
            </a:r>
          </a:p>
          <a:p>
            <a:pPr algn="l" marL="917576" indent="-458788" lvl="1">
              <a:lnSpc>
                <a:spcPts val="6800"/>
              </a:lnSpc>
              <a:buFont typeface="Arial"/>
              <a:buChar char="•"/>
            </a:pPr>
            <a:r>
              <a:rPr lang="en-US" b="true" sz="4250">
                <a:solidFill>
                  <a:srgbClr val="004F59"/>
                </a:solidFill>
                <a:latin typeface="Roboto Bold"/>
                <a:ea typeface="Roboto Bold"/>
                <a:cs typeface="Roboto Bold"/>
                <a:sym typeface="Roboto Bold"/>
              </a:rPr>
              <a:t>Increased aggression</a:t>
            </a:r>
          </a:p>
        </p:txBody>
      </p:sp>
      <p:sp>
        <p:nvSpPr>
          <p:cNvPr name="TextBox 10" id="10"/>
          <p:cNvSpPr txBox="true"/>
          <p:nvPr/>
        </p:nvSpPr>
        <p:spPr>
          <a:xfrm rot="0">
            <a:off x="4237776" y="9282276"/>
            <a:ext cx="9303539" cy="207571"/>
          </a:xfrm>
          <a:prstGeom prst="rect">
            <a:avLst/>
          </a:prstGeom>
        </p:spPr>
        <p:txBody>
          <a:bodyPr anchor="t" rtlCol="false" tIns="0" lIns="0" bIns="0" rIns="0">
            <a:spAutoFit/>
          </a:bodyPr>
          <a:lstStyle/>
          <a:p>
            <a:pPr algn="l">
              <a:lnSpc>
                <a:spcPts val="1679"/>
              </a:lnSpc>
            </a:pPr>
            <a:r>
              <a:rPr lang="en-US" sz="1200">
                <a:solidFill>
                  <a:srgbClr val="004F59"/>
                </a:solidFill>
                <a:latin typeface="Roboto"/>
                <a:ea typeface="Roboto"/>
                <a:cs typeface="Roboto"/>
                <a:sym typeface="Roboto"/>
              </a:rPr>
              <a:t>Wilson, G. (2014). Your Brain On Porn: Internet Pornography and the Emerging Science of Addiction (1st ed.). Commonwealth Publishing.</a:t>
            </a:r>
          </a:p>
        </p:txBody>
      </p:sp>
      <p:sp>
        <p:nvSpPr>
          <p:cNvPr name="TextBox 11" id="11"/>
          <p:cNvSpPr txBox="true"/>
          <p:nvPr/>
        </p:nvSpPr>
        <p:spPr>
          <a:xfrm rot="0">
            <a:off x="17259300" y="9229725"/>
            <a:ext cx="152400" cy="180975"/>
          </a:xfrm>
          <a:prstGeom prst="rect">
            <a:avLst/>
          </a:prstGeom>
        </p:spPr>
        <p:txBody>
          <a:bodyPr anchor="t" rtlCol="false" tIns="0" lIns="0" bIns="0" rIns="0" wrap="none">
            <a:spAutoFit/>
          </a:bodyPr>
          <a:lstStyle/>
          <a:p>
            <a:pPr algn="ctr">
              <a:lnSpc>
                <a:spcPts val="1679"/>
              </a:lnSpc>
              <a:spcBef>
                <a:spcPct val="0"/>
              </a:spcBef>
            </a:pPr>
            <a:r>
              <a:rPr lang="en-US" sz="1200">
                <a:solidFill>
                  <a:srgbClr val="000000"/>
                </a:solidFill>
                <a:latin typeface="Roboto"/>
                <a:ea typeface="Roboto"/>
                <a:cs typeface="Roboto"/>
                <a:sym typeface="Roboto"/>
              </a:rPr>
              <a:t>45</a:t>
            </a:r>
          </a:p>
        </p:txBody>
      </p:sp>
      <p:sp>
        <p:nvSpPr>
          <p:cNvPr name="TextBox 12" id="12"/>
          <p:cNvSpPr txBox="true"/>
          <p:nvPr/>
        </p:nvSpPr>
        <p:spPr>
          <a:xfrm rot="0">
            <a:off x="1480713" y="9371773"/>
            <a:ext cx="2360739" cy="207719"/>
          </a:xfrm>
          <a:prstGeom prst="rect">
            <a:avLst/>
          </a:prstGeom>
        </p:spPr>
        <p:txBody>
          <a:bodyPr anchor="t" rtlCol="false" tIns="0" lIns="0" bIns="0" rIns="0">
            <a:spAutoFit/>
          </a:bodyPr>
          <a:lstStyle/>
          <a:p>
            <a:pPr algn="l">
              <a:lnSpc>
                <a:spcPts val="1680"/>
              </a:lnSpc>
            </a:pPr>
            <a:r>
              <a:rPr lang="en-US" sz="1200">
                <a:solidFill>
                  <a:srgbClr val="004F59"/>
                </a:solidFill>
                <a:latin typeface="Roboto"/>
                <a:ea typeface="Roboto"/>
                <a:cs typeface="Roboto"/>
                <a:sym typeface="Roboto"/>
              </a:rPr>
              <a:t>©2024-2026 Walking Wise</a:t>
            </a:r>
          </a:p>
        </p:txBody>
      </p:sp>
      <p:sp>
        <p:nvSpPr>
          <p:cNvPr name="TextBox 13" id="13"/>
          <p:cNvSpPr txBox="true"/>
          <p:nvPr/>
        </p:nvSpPr>
        <p:spPr>
          <a:xfrm rot="0">
            <a:off x="964236" y="1250072"/>
            <a:ext cx="12197113" cy="1094741"/>
          </a:xfrm>
          <a:prstGeom prst="rect">
            <a:avLst/>
          </a:prstGeom>
        </p:spPr>
        <p:txBody>
          <a:bodyPr anchor="t" rtlCol="false" tIns="0" lIns="0" bIns="0" rIns="0">
            <a:spAutoFit/>
          </a:bodyPr>
          <a:lstStyle/>
          <a:p>
            <a:pPr algn="l">
              <a:lnSpc>
                <a:spcPts val="8959"/>
              </a:lnSpc>
              <a:spcBef>
                <a:spcPct val="0"/>
              </a:spcBef>
            </a:pPr>
            <a:r>
              <a:rPr lang="en-US" sz="6399">
                <a:solidFill>
                  <a:srgbClr val="004F59"/>
                </a:solidFill>
                <a:latin typeface="League Spartan"/>
                <a:ea typeface="League Spartan"/>
                <a:cs typeface="League Spartan"/>
                <a:sym typeface="League Spartan"/>
              </a:rPr>
              <a:t>POSSIBLE WARNING SIGNS</a:t>
            </a:r>
          </a:p>
        </p:txBody>
      </p:sp>
      <p:grpSp>
        <p:nvGrpSpPr>
          <p:cNvPr name="Group 14" id="14"/>
          <p:cNvGrpSpPr/>
          <p:nvPr/>
        </p:nvGrpSpPr>
        <p:grpSpPr>
          <a:xfrm rot="0">
            <a:off x="2870633" y="3335573"/>
            <a:ext cx="4824679" cy="1058655"/>
            <a:chOff x="0" y="0"/>
            <a:chExt cx="1270697" cy="278823"/>
          </a:xfrm>
        </p:grpSpPr>
        <p:sp>
          <p:nvSpPr>
            <p:cNvPr name="Freeform 15" id="15"/>
            <p:cNvSpPr/>
            <p:nvPr/>
          </p:nvSpPr>
          <p:spPr>
            <a:xfrm flipH="false" flipV="false" rot="0">
              <a:off x="0" y="0"/>
              <a:ext cx="1270697" cy="278823"/>
            </a:xfrm>
            <a:custGeom>
              <a:avLst/>
              <a:gdLst/>
              <a:ahLst/>
              <a:cxnLst/>
              <a:rect r="r" b="b" t="t" l="l"/>
              <a:pathLst>
                <a:path h="278823" w="1270697">
                  <a:moveTo>
                    <a:pt x="0" y="0"/>
                  </a:moveTo>
                  <a:lnTo>
                    <a:pt x="1270697" y="0"/>
                  </a:lnTo>
                  <a:lnTo>
                    <a:pt x="1270697" y="278823"/>
                  </a:lnTo>
                  <a:lnTo>
                    <a:pt x="0" y="278823"/>
                  </a:lnTo>
                  <a:close/>
                </a:path>
              </a:pathLst>
            </a:custGeom>
            <a:solidFill>
              <a:srgbClr val="303030"/>
            </a:solidFill>
          </p:spPr>
        </p:sp>
        <p:sp>
          <p:nvSpPr>
            <p:cNvPr name="TextBox 16" id="16"/>
            <p:cNvSpPr txBox="true"/>
            <p:nvPr/>
          </p:nvSpPr>
          <p:spPr>
            <a:xfrm>
              <a:off x="0" y="-76200"/>
              <a:ext cx="1270697" cy="355023"/>
            </a:xfrm>
            <a:prstGeom prst="rect">
              <a:avLst/>
            </a:prstGeom>
          </p:spPr>
          <p:txBody>
            <a:bodyPr anchor="ctr" rtlCol="false" tIns="50800" lIns="50800" bIns="50800" rIns="50800"/>
            <a:lstStyle/>
            <a:p>
              <a:pPr algn="ctr">
                <a:lnSpc>
                  <a:spcPts val="3074"/>
                </a:lnSpc>
              </a:pPr>
            </a:p>
          </p:txBody>
        </p:sp>
      </p:grpSp>
      <p:sp>
        <p:nvSpPr>
          <p:cNvPr name="TextBox 17" id="17"/>
          <p:cNvSpPr txBox="true"/>
          <p:nvPr/>
        </p:nvSpPr>
        <p:spPr>
          <a:xfrm rot="0">
            <a:off x="3132941" y="3431475"/>
            <a:ext cx="5600620" cy="771526"/>
          </a:xfrm>
          <a:prstGeom prst="rect">
            <a:avLst/>
          </a:prstGeom>
        </p:spPr>
        <p:txBody>
          <a:bodyPr anchor="t" rtlCol="false" tIns="0" lIns="0" bIns="0" rIns="0">
            <a:spAutoFit/>
          </a:bodyPr>
          <a:lstStyle/>
          <a:p>
            <a:pPr algn="l">
              <a:lnSpc>
                <a:spcPts val="6299"/>
              </a:lnSpc>
            </a:pPr>
            <a:r>
              <a:rPr lang="en-US" sz="4499" b="true">
                <a:solidFill>
                  <a:srgbClr val="FFFFFF"/>
                </a:solidFill>
                <a:latin typeface="Roboto Bold"/>
                <a:ea typeface="Roboto Bold"/>
                <a:cs typeface="Roboto Bold"/>
                <a:sym typeface="Roboto Bold"/>
              </a:rPr>
              <a:t>Possible Effects</a:t>
            </a:r>
          </a:p>
        </p:txBody>
      </p:sp>
    </p:spTree>
  </p:cSld>
  <p:clrMapOvr>
    <a:masterClrMapping/>
  </p:clrMapOvr>
</p:sld>
</file>

<file path=ppt/slides/slide46.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TextBox 2" id="2"/>
          <p:cNvSpPr txBox="true"/>
          <p:nvPr/>
        </p:nvSpPr>
        <p:spPr>
          <a:xfrm rot="0">
            <a:off x="1028700" y="885919"/>
            <a:ext cx="14546262" cy="547370"/>
          </a:xfrm>
          <a:prstGeom prst="rect">
            <a:avLst/>
          </a:prstGeom>
        </p:spPr>
        <p:txBody>
          <a:bodyPr anchor="t" rtlCol="false" tIns="0" lIns="0" bIns="0" rIns="0">
            <a:spAutoFit/>
          </a:bodyPr>
          <a:lstStyle/>
          <a:p>
            <a:pPr algn="l">
              <a:lnSpc>
                <a:spcPts val="4480"/>
              </a:lnSpc>
            </a:pPr>
            <a:r>
              <a:rPr lang="en-US" sz="3200">
                <a:solidFill>
                  <a:srgbClr val="FFFFFF"/>
                </a:solidFill>
                <a:latin typeface="Poppins Medium 2"/>
                <a:ea typeface="Poppins Medium 2"/>
                <a:cs typeface="Poppins Medium 2"/>
                <a:sym typeface="Poppins Medium 2"/>
              </a:rPr>
              <a:t>LESSON PLANS</a:t>
            </a:r>
          </a:p>
        </p:txBody>
      </p:sp>
      <p:sp>
        <p:nvSpPr>
          <p:cNvPr name="TextBox 3" id="3"/>
          <p:cNvSpPr txBox="true"/>
          <p:nvPr/>
        </p:nvSpPr>
        <p:spPr>
          <a:xfrm rot="0">
            <a:off x="17370093" y="9524968"/>
            <a:ext cx="464110" cy="347448"/>
          </a:xfrm>
          <a:prstGeom prst="rect">
            <a:avLst/>
          </a:prstGeom>
        </p:spPr>
        <p:txBody>
          <a:bodyPr anchor="t" rtlCol="false" tIns="0" lIns="0" bIns="0" rIns="0">
            <a:spAutoFit/>
          </a:bodyPr>
          <a:lstStyle/>
          <a:p>
            <a:pPr algn="ctr">
              <a:lnSpc>
                <a:spcPts val="2899"/>
              </a:lnSpc>
            </a:pPr>
            <a:r>
              <a:rPr lang="en-US" sz="2070">
                <a:solidFill>
                  <a:srgbClr val="004F59"/>
                </a:solidFill>
                <a:latin typeface="Bebas Neue"/>
                <a:ea typeface="Bebas Neue"/>
                <a:cs typeface="Bebas Neue"/>
                <a:sym typeface="Bebas Neue"/>
              </a:rPr>
              <a:t>3</a:t>
            </a:r>
          </a:p>
        </p:txBody>
      </p:sp>
      <p:grpSp>
        <p:nvGrpSpPr>
          <p:cNvPr name="Group 4" id="4"/>
          <p:cNvGrpSpPr/>
          <p:nvPr/>
        </p:nvGrpSpPr>
        <p:grpSpPr>
          <a:xfrm rot="0">
            <a:off x="435472" y="428952"/>
            <a:ext cx="17417056" cy="9457832"/>
            <a:chOff x="0" y="0"/>
            <a:chExt cx="5490351" cy="2981378"/>
          </a:xfrm>
        </p:grpSpPr>
        <p:sp>
          <p:nvSpPr>
            <p:cNvPr name="Freeform 5" id="5"/>
            <p:cNvSpPr/>
            <p:nvPr/>
          </p:nvSpPr>
          <p:spPr>
            <a:xfrm flipH="false" flipV="false" rot="0">
              <a:off x="0" y="0"/>
              <a:ext cx="5490351" cy="2981378"/>
            </a:xfrm>
            <a:custGeom>
              <a:avLst/>
              <a:gdLst/>
              <a:ahLst/>
              <a:cxnLst/>
              <a:rect r="r" b="b" t="t" l="l"/>
              <a:pathLst>
                <a:path h="2981378" w="5490351">
                  <a:moveTo>
                    <a:pt x="0" y="0"/>
                  </a:moveTo>
                  <a:lnTo>
                    <a:pt x="5490351" y="0"/>
                  </a:lnTo>
                  <a:lnTo>
                    <a:pt x="5490351" y="2981378"/>
                  </a:lnTo>
                  <a:lnTo>
                    <a:pt x="0" y="2981378"/>
                  </a:lnTo>
                  <a:close/>
                </a:path>
              </a:pathLst>
            </a:custGeom>
            <a:solidFill>
              <a:srgbClr val="68D2DF"/>
            </a:solidFill>
          </p:spPr>
        </p:sp>
      </p:grpSp>
      <p:grpSp>
        <p:nvGrpSpPr>
          <p:cNvPr name="Group 6" id="6"/>
          <p:cNvGrpSpPr/>
          <p:nvPr/>
        </p:nvGrpSpPr>
        <p:grpSpPr>
          <a:xfrm rot="0">
            <a:off x="1131441" y="4787363"/>
            <a:ext cx="14007446" cy="2029686"/>
            <a:chOff x="0" y="0"/>
            <a:chExt cx="3689204" cy="534567"/>
          </a:xfrm>
        </p:grpSpPr>
        <p:sp>
          <p:nvSpPr>
            <p:cNvPr name="Freeform 7" id="7"/>
            <p:cNvSpPr/>
            <p:nvPr/>
          </p:nvSpPr>
          <p:spPr>
            <a:xfrm flipH="false" flipV="false" rot="0">
              <a:off x="0" y="0"/>
              <a:ext cx="3689204" cy="534567"/>
            </a:xfrm>
            <a:custGeom>
              <a:avLst/>
              <a:gdLst/>
              <a:ahLst/>
              <a:cxnLst/>
              <a:rect r="r" b="b" t="t" l="l"/>
              <a:pathLst>
                <a:path h="534567" w="3689204">
                  <a:moveTo>
                    <a:pt x="0" y="0"/>
                  </a:moveTo>
                  <a:lnTo>
                    <a:pt x="3689204" y="0"/>
                  </a:lnTo>
                  <a:lnTo>
                    <a:pt x="3689204" y="534567"/>
                  </a:lnTo>
                  <a:lnTo>
                    <a:pt x="0" y="534567"/>
                  </a:lnTo>
                  <a:close/>
                </a:path>
              </a:pathLst>
            </a:custGeom>
            <a:solidFill>
              <a:srgbClr val="303030"/>
            </a:solidFill>
          </p:spPr>
        </p:sp>
        <p:sp>
          <p:nvSpPr>
            <p:cNvPr name="TextBox 8" id="8"/>
            <p:cNvSpPr txBox="true"/>
            <p:nvPr/>
          </p:nvSpPr>
          <p:spPr>
            <a:xfrm>
              <a:off x="0" y="-76200"/>
              <a:ext cx="3689204" cy="610767"/>
            </a:xfrm>
            <a:prstGeom prst="rect">
              <a:avLst/>
            </a:prstGeom>
          </p:spPr>
          <p:txBody>
            <a:bodyPr anchor="ctr" rtlCol="false" tIns="50800" lIns="50800" bIns="50800" rIns="50800"/>
            <a:lstStyle/>
            <a:p>
              <a:pPr algn="ctr">
                <a:lnSpc>
                  <a:spcPts val="3074"/>
                </a:lnSpc>
              </a:pPr>
            </a:p>
          </p:txBody>
        </p:sp>
      </p:grpSp>
      <p:sp>
        <p:nvSpPr>
          <p:cNvPr name="Freeform 9" id="9"/>
          <p:cNvSpPr/>
          <p:nvPr/>
        </p:nvSpPr>
        <p:spPr>
          <a:xfrm flipH="false" flipV="false" rot="0">
            <a:off x="13161349" y="6331924"/>
            <a:ext cx="3955076" cy="3955076"/>
          </a:xfrm>
          <a:custGeom>
            <a:avLst/>
            <a:gdLst/>
            <a:ahLst/>
            <a:cxnLst/>
            <a:rect r="r" b="b" t="t" l="l"/>
            <a:pathLst>
              <a:path h="3955076" w="3955076">
                <a:moveTo>
                  <a:pt x="0" y="0"/>
                </a:moveTo>
                <a:lnTo>
                  <a:pt x="3955076" y="0"/>
                </a:lnTo>
                <a:lnTo>
                  <a:pt x="3955076" y="3955076"/>
                </a:lnTo>
                <a:lnTo>
                  <a:pt x="0" y="3955076"/>
                </a:lnTo>
                <a:lnTo>
                  <a:pt x="0" y="0"/>
                </a:lnTo>
                <a:close/>
              </a:path>
            </a:pathLst>
          </a:custGeom>
          <a:blipFill>
            <a:blip r:embed="rId3">
              <a:alphaModFix amt="71000"/>
            </a:blip>
            <a:stretch>
              <a:fillRect l="0" t="0" r="0" b="0"/>
            </a:stretch>
          </a:blipFill>
        </p:spPr>
      </p:sp>
      <p:sp>
        <p:nvSpPr>
          <p:cNvPr name="Freeform 10" id="10"/>
          <p:cNvSpPr/>
          <p:nvPr/>
        </p:nvSpPr>
        <p:spPr>
          <a:xfrm flipH="false" flipV="false" rot="0">
            <a:off x="15322317" y="8440079"/>
            <a:ext cx="1331398" cy="1331398"/>
          </a:xfrm>
          <a:custGeom>
            <a:avLst/>
            <a:gdLst/>
            <a:ahLst/>
            <a:cxnLst/>
            <a:rect r="r" b="b" t="t" l="l"/>
            <a:pathLst>
              <a:path h="1331398" w="1331398">
                <a:moveTo>
                  <a:pt x="0" y="0"/>
                </a:moveTo>
                <a:lnTo>
                  <a:pt x="1331398" y="0"/>
                </a:lnTo>
                <a:lnTo>
                  <a:pt x="1331398" y="1331398"/>
                </a:lnTo>
                <a:lnTo>
                  <a:pt x="0" y="1331398"/>
                </a:lnTo>
                <a:lnTo>
                  <a:pt x="0" y="0"/>
                </a:lnTo>
                <a:close/>
              </a:path>
            </a:pathLst>
          </a:custGeom>
          <a:blipFill>
            <a:blip r:embed="rId4"/>
            <a:stretch>
              <a:fillRect l="0" t="0" r="0" b="0"/>
            </a:stretch>
          </a:blipFill>
        </p:spPr>
      </p:sp>
      <p:sp>
        <p:nvSpPr>
          <p:cNvPr name="Freeform 11" id="11"/>
          <p:cNvSpPr/>
          <p:nvPr/>
        </p:nvSpPr>
        <p:spPr>
          <a:xfrm flipH="false" flipV="false" rot="0">
            <a:off x="14343269" y="7061714"/>
            <a:ext cx="2463386" cy="2463386"/>
          </a:xfrm>
          <a:custGeom>
            <a:avLst/>
            <a:gdLst/>
            <a:ahLst/>
            <a:cxnLst/>
            <a:rect r="r" b="b" t="t" l="l"/>
            <a:pathLst>
              <a:path h="2463386" w="2463386">
                <a:moveTo>
                  <a:pt x="0" y="0"/>
                </a:moveTo>
                <a:lnTo>
                  <a:pt x="2463387" y="0"/>
                </a:lnTo>
                <a:lnTo>
                  <a:pt x="2463387" y="2463386"/>
                </a:lnTo>
                <a:lnTo>
                  <a:pt x="0" y="2463386"/>
                </a:lnTo>
                <a:lnTo>
                  <a:pt x="0" y="0"/>
                </a:lnTo>
                <a:close/>
              </a:path>
            </a:pathLst>
          </a:custGeom>
          <a:blipFill>
            <a:blip r:embed="rId5"/>
            <a:stretch>
              <a:fillRect l="0" t="0" r="0" b="0"/>
            </a:stretch>
          </a:blipFill>
        </p:spPr>
      </p:sp>
      <p:sp>
        <p:nvSpPr>
          <p:cNvPr name="Freeform 12" id="12"/>
          <p:cNvSpPr/>
          <p:nvPr/>
        </p:nvSpPr>
        <p:spPr>
          <a:xfrm flipH="false" flipV="false" rot="0">
            <a:off x="12257548" y="1028700"/>
            <a:ext cx="5001752" cy="2969576"/>
          </a:xfrm>
          <a:custGeom>
            <a:avLst/>
            <a:gdLst/>
            <a:ahLst/>
            <a:cxnLst/>
            <a:rect r="r" b="b" t="t" l="l"/>
            <a:pathLst>
              <a:path h="2969576" w="5001752">
                <a:moveTo>
                  <a:pt x="0" y="0"/>
                </a:moveTo>
                <a:lnTo>
                  <a:pt x="5001752" y="0"/>
                </a:lnTo>
                <a:lnTo>
                  <a:pt x="5001752" y="2969576"/>
                </a:lnTo>
                <a:lnTo>
                  <a:pt x="0" y="2969576"/>
                </a:lnTo>
                <a:lnTo>
                  <a:pt x="0" y="0"/>
                </a:lnTo>
                <a:close/>
              </a:path>
            </a:pathLst>
          </a:custGeom>
          <a:blipFill>
            <a:blip r:embed="rId6"/>
            <a:stretch>
              <a:fillRect l="0" t="0" r="0" b="0"/>
            </a:stretch>
          </a:blipFill>
        </p:spPr>
      </p:sp>
      <p:sp>
        <p:nvSpPr>
          <p:cNvPr name="TextBox 13" id="13"/>
          <p:cNvSpPr txBox="true"/>
          <p:nvPr/>
        </p:nvSpPr>
        <p:spPr>
          <a:xfrm rot="0">
            <a:off x="1850376" y="4973530"/>
            <a:ext cx="12902910" cy="1562101"/>
          </a:xfrm>
          <a:prstGeom prst="rect">
            <a:avLst/>
          </a:prstGeom>
        </p:spPr>
        <p:txBody>
          <a:bodyPr anchor="t" rtlCol="false" tIns="0" lIns="0" bIns="0" rIns="0">
            <a:spAutoFit/>
          </a:bodyPr>
          <a:lstStyle/>
          <a:p>
            <a:pPr algn="l">
              <a:lnSpc>
                <a:spcPts val="6299"/>
              </a:lnSpc>
            </a:pPr>
            <a:r>
              <a:rPr lang="en-US" sz="4499" b="true">
                <a:solidFill>
                  <a:srgbClr val="FFFFFF"/>
                </a:solidFill>
                <a:latin typeface="Roboto Bold"/>
                <a:ea typeface="Roboto Bold"/>
                <a:cs typeface="Roboto Bold"/>
                <a:sym typeface="Roboto Bold"/>
              </a:rPr>
              <a:t>Some pornography is made by pressuring, tricking, or taking advantage of vulnerable people.</a:t>
            </a:r>
          </a:p>
        </p:txBody>
      </p:sp>
      <p:sp>
        <p:nvSpPr>
          <p:cNvPr name="TextBox 14" id="14"/>
          <p:cNvSpPr txBox="true"/>
          <p:nvPr/>
        </p:nvSpPr>
        <p:spPr>
          <a:xfrm rot="0">
            <a:off x="17259300" y="9229725"/>
            <a:ext cx="152400" cy="180975"/>
          </a:xfrm>
          <a:prstGeom prst="rect">
            <a:avLst/>
          </a:prstGeom>
        </p:spPr>
        <p:txBody>
          <a:bodyPr anchor="t" rtlCol="false" tIns="0" lIns="0" bIns="0" rIns="0" wrap="none">
            <a:spAutoFit/>
          </a:bodyPr>
          <a:lstStyle/>
          <a:p>
            <a:pPr algn="ctr">
              <a:lnSpc>
                <a:spcPts val="1679"/>
              </a:lnSpc>
              <a:spcBef>
                <a:spcPct val="0"/>
              </a:spcBef>
            </a:pPr>
            <a:r>
              <a:rPr lang="en-US" sz="1200">
                <a:solidFill>
                  <a:srgbClr val="000000"/>
                </a:solidFill>
                <a:latin typeface="Roboto"/>
                <a:ea typeface="Roboto"/>
                <a:cs typeface="Roboto"/>
                <a:sym typeface="Roboto"/>
              </a:rPr>
              <a:t>46</a:t>
            </a:r>
          </a:p>
        </p:txBody>
      </p:sp>
      <p:sp>
        <p:nvSpPr>
          <p:cNvPr name="TextBox 15" id="15"/>
          <p:cNvSpPr txBox="true"/>
          <p:nvPr/>
        </p:nvSpPr>
        <p:spPr>
          <a:xfrm rot="0">
            <a:off x="1480713" y="9371773"/>
            <a:ext cx="2360739" cy="207719"/>
          </a:xfrm>
          <a:prstGeom prst="rect">
            <a:avLst/>
          </a:prstGeom>
        </p:spPr>
        <p:txBody>
          <a:bodyPr anchor="t" rtlCol="false" tIns="0" lIns="0" bIns="0" rIns="0">
            <a:spAutoFit/>
          </a:bodyPr>
          <a:lstStyle/>
          <a:p>
            <a:pPr algn="l">
              <a:lnSpc>
                <a:spcPts val="1680"/>
              </a:lnSpc>
            </a:pPr>
            <a:r>
              <a:rPr lang="en-US" sz="1200">
                <a:solidFill>
                  <a:srgbClr val="004F59"/>
                </a:solidFill>
                <a:latin typeface="Roboto"/>
                <a:ea typeface="Roboto"/>
                <a:cs typeface="Roboto"/>
                <a:sym typeface="Roboto"/>
              </a:rPr>
              <a:t>©2024-2026 Walking Wise</a:t>
            </a:r>
          </a:p>
        </p:txBody>
      </p:sp>
      <p:sp>
        <p:nvSpPr>
          <p:cNvPr name="TextBox 16" id="16"/>
          <p:cNvSpPr txBox="true"/>
          <p:nvPr/>
        </p:nvSpPr>
        <p:spPr>
          <a:xfrm rot="0">
            <a:off x="1131441" y="1109322"/>
            <a:ext cx="11612407" cy="1094741"/>
          </a:xfrm>
          <a:prstGeom prst="rect">
            <a:avLst/>
          </a:prstGeom>
        </p:spPr>
        <p:txBody>
          <a:bodyPr anchor="t" rtlCol="false" tIns="0" lIns="0" bIns="0" rIns="0">
            <a:spAutoFit/>
          </a:bodyPr>
          <a:lstStyle/>
          <a:p>
            <a:pPr algn="l">
              <a:lnSpc>
                <a:spcPts val="8959"/>
              </a:lnSpc>
              <a:spcBef>
                <a:spcPct val="0"/>
              </a:spcBef>
            </a:pPr>
            <a:r>
              <a:rPr lang="en-US" sz="6399">
                <a:solidFill>
                  <a:srgbClr val="004F59"/>
                </a:solidFill>
                <a:latin typeface="League Spartan"/>
                <a:ea typeface="League Spartan"/>
                <a:cs typeface="League Spartan"/>
                <a:sym typeface="League Spartan"/>
              </a:rPr>
              <a:t>MANIPULATION</a:t>
            </a:r>
          </a:p>
        </p:txBody>
      </p:sp>
    </p:spTree>
  </p:cSld>
  <p:clrMapOvr>
    <a:masterClrMapping/>
  </p:clrMapOvr>
</p:sld>
</file>

<file path=ppt/slides/slide47.xml><?xml version="1.0" encoding="utf-8"?>
<p:sld xmlns:p="http://schemas.openxmlformats.org/presentationml/2006/main" xmlns:a="http://schemas.openxmlformats.org/drawingml/2006/main">
  <p:cSld>
    <p:spTree>
      <p:nvGrpSpPr>
        <p:cNvPr id="1" name=""/>
        <p:cNvGrpSpPr/>
        <p:nvPr/>
      </p:nvGrpSpPr>
      <p:grpSpPr>
        <a:xfrm>
          <a:off x="0" y="0"/>
          <a:ext cx="0" cy="0"/>
          <a:chOff x="0" y="0"/>
          <a:chExt cx="0" cy="0"/>
        </a:xfrm>
      </p:grpSpPr>
      <p:sp>
        <p:nvSpPr>
          <p:cNvPr name="TextBox 2" id="2"/>
          <p:cNvSpPr txBox="true"/>
          <p:nvPr/>
        </p:nvSpPr>
        <p:spPr>
          <a:xfrm rot="0">
            <a:off x="1028700" y="885919"/>
            <a:ext cx="14546262" cy="547370"/>
          </a:xfrm>
          <a:prstGeom prst="rect">
            <a:avLst/>
          </a:prstGeom>
        </p:spPr>
        <p:txBody>
          <a:bodyPr anchor="t" rtlCol="false" tIns="0" lIns="0" bIns="0" rIns="0">
            <a:spAutoFit/>
          </a:bodyPr>
          <a:lstStyle/>
          <a:p>
            <a:pPr algn="l">
              <a:lnSpc>
                <a:spcPts val="4480"/>
              </a:lnSpc>
            </a:pPr>
            <a:r>
              <a:rPr lang="en-US" sz="3200">
                <a:solidFill>
                  <a:srgbClr val="FFFFFF"/>
                </a:solidFill>
                <a:latin typeface="Poppins Medium 2"/>
                <a:ea typeface="Poppins Medium 2"/>
                <a:cs typeface="Poppins Medium 2"/>
                <a:sym typeface="Poppins Medium 2"/>
              </a:rPr>
              <a:t>LESSON PLANS</a:t>
            </a:r>
          </a:p>
        </p:txBody>
      </p:sp>
      <p:sp>
        <p:nvSpPr>
          <p:cNvPr name="TextBox 3" id="3"/>
          <p:cNvSpPr txBox="true"/>
          <p:nvPr/>
        </p:nvSpPr>
        <p:spPr>
          <a:xfrm rot="0">
            <a:off x="17370093" y="9524968"/>
            <a:ext cx="464110" cy="347448"/>
          </a:xfrm>
          <a:prstGeom prst="rect">
            <a:avLst/>
          </a:prstGeom>
        </p:spPr>
        <p:txBody>
          <a:bodyPr anchor="t" rtlCol="false" tIns="0" lIns="0" bIns="0" rIns="0">
            <a:spAutoFit/>
          </a:bodyPr>
          <a:lstStyle/>
          <a:p>
            <a:pPr algn="ctr">
              <a:lnSpc>
                <a:spcPts val="2899"/>
              </a:lnSpc>
            </a:pPr>
            <a:r>
              <a:rPr lang="en-US" sz="2070">
                <a:solidFill>
                  <a:srgbClr val="004F59"/>
                </a:solidFill>
                <a:latin typeface="Bebas Neue"/>
                <a:ea typeface="Bebas Neue"/>
                <a:cs typeface="Bebas Neue"/>
                <a:sym typeface="Bebas Neue"/>
              </a:rPr>
              <a:t>3</a:t>
            </a:r>
          </a:p>
        </p:txBody>
      </p:sp>
      <p:grpSp>
        <p:nvGrpSpPr>
          <p:cNvPr name="Group 4" id="4"/>
          <p:cNvGrpSpPr/>
          <p:nvPr/>
        </p:nvGrpSpPr>
        <p:grpSpPr>
          <a:xfrm rot="0">
            <a:off x="407622" y="447364"/>
            <a:ext cx="17417056" cy="9457832"/>
            <a:chOff x="0" y="0"/>
            <a:chExt cx="5490351" cy="2981378"/>
          </a:xfrm>
        </p:grpSpPr>
        <p:sp>
          <p:nvSpPr>
            <p:cNvPr name="Freeform 5" id="5"/>
            <p:cNvSpPr/>
            <p:nvPr/>
          </p:nvSpPr>
          <p:spPr>
            <a:xfrm flipH="false" flipV="false" rot="0">
              <a:off x="0" y="0"/>
              <a:ext cx="5490351" cy="2981378"/>
            </a:xfrm>
            <a:custGeom>
              <a:avLst/>
              <a:gdLst/>
              <a:ahLst/>
              <a:cxnLst/>
              <a:rect r="r" b="b" t="t" l="l"/>
              <a:pathLst>
                <a:path h="2981378" w="5490351">
                  <a:moveTo>
                    <a:pt x="0" y="0"/>
                  </a:moveTo>
                  <a:lnTo>
                    <a:pt x="5490351" y="0"/>
                  </a:lnTo>
                  <a:lnTo>
                    <a:pt x="5490351" y="2981378"/>
                  </a:lnTo>
                  <a:lnTo>
                    <a:pt x="0" y="2981378"/>
                  </a:lnTo>
                  <a:close/>
                </a:path>
              </a:pathLst>
            </a:custGeom>
            <a:solidFill>
              <a:srgbClr val="68D2DF"/>
            </a:solidFill>
          </p:spPr>
        </p:sp>
      </p:grpSp>
      <p:grpSp>
        <p:nvGrpSpPr>
          <p:cNvPr name="Group 6" id="6"/>
          <p:cNvGrpSpPr/>
          <p:nvPr/>
        </p:nvGrpSpPr>
        <p:grpSpPr>
          <a:xfrm rot="0">
            <a:off x="1369972" y="3328541"/>
            <a:ext cx="11047494" cy="1058655"/>
            <a:chOff x="0" y="0"/>
            <a:chExt cx="2909628" cy="278823"/>
          </a:xfrm>
        </p:grpSpPr>
        <p:sp>
          <p:nvSpPr>
            <p:cNvPr name="Freeform 7" id="7"/>
            <p:cNvSpPr/>
            <p:nvPr/>
          </p:nvSpPr>
          <p:spPr>
            <a:xfrm flipH="false" flipV="false" rot="0">
              <a:off x="0" y="0"/>
              <a:ext cx="2909628" cy="278823"/>
            </a:xfrm>
            <a:custGeom>
              <a:avLst/>
              <a:gdLst/>
              <a:ahLst/>
              <a:cxnLst/>
              <a:rect r="r" b="b" t="t" l="l"/>
              <a:pathLst>
                <a:path h="278823" w="2909628">
                  <a:moveTo>
                    <a:pt x="0" y="0"/>
                  </a:moveTo>
                  <a:lnTo>
                    <a:pt x="2909628" y="0"/>
                  </a:lnTo>
                  <a:lnTo>
                    <a:pt x="2909628" y="278823"/>
                  </a:lnTo>
                  <a:lnTo>
                    <a:pt x="0" y="278823"/>
                  </a:lnTo>
                  <a:close/>
                </a:path>
              </a:pathLst>
            </a:custGeom>
            <a:solidFill>
              <a:srgbClr val="303030"/>
            </a:solidFill>
          </p:spPr>
        </p:sp>
        <p:sp>
          <p:nvSpPr>
            <p:cNvPr name="TextBox 8" id="8"/>
            <p:cNvSpPr txBox="true"/>
            <p:nvPr/>
          </p:nvSpPr>
          <p:spPr>
            <a:xfrm>
              <a:off x="0" y="-76200"/>
              <a:ext cx="2909628" cy="355023"/>
            </a:xfrm>
            <a:prstGeom prst="rect">
              <a:avLst/>
            </a:prstGeom>
          </p:spPr>
          <p:txBody>
            <a:bodyPr anchor="ctr" rtlCol="false" tIns="50800" lIns="50800" bIns="50800" rIns="50800"/>
            <a:lstStyle/>
            <a:p>
              <a:pPr algn="ctr">
                <a:lnSpc>
                  <a:spcPts val="3074"/>
                </a:lnSpc>
              </a:pPr>
            </a:p>
          </p:txBody>
        </p:sp>
      </p:grpSp>
      <p:sp>
        <p:nvSpPr>
          <p:cNvPr name="TextBox 9" id="9"/>
          <p:cNvSpPr txBox="true"/>
          <p:nvPr/>
        </p:nvSpPr>
        <p:spPr>
          <a:xfrm rot="0">
            <a:off x="1794485" y="3424443"/>
            <a:ext cx="12799707" cy="771526"/>
          </a:xfrm>
          <a:prstGeom prst="rect">
            <a:avLst/>
          </a:prstGeom>
        </p:spPr>
        <p:txBody>
          <a:bodyPr anchor="t" rtlCol="false" tIns="0" lIns="0" bIns="0" rIns="0">
            <a:spAutoFit/>
          </a:bodyPr>
          <a:lstStyle/>
          <a:p>
            <a:pPr algn="l">
              <a:lnSpc>
                <a:spcPts val="6299"/>
              </a:lnSpc>
            </a:pPr>
            <a:r>
              <a:rPr lang="en-US" sz="4499" b="true">
                <a:solidFill>
                  <a:srgbClr val="FFFFFF"/>
                </a:solidFill>
                <a:latin typeface="Roboto Bold"/>
                <a:ea typeface="Roboto Bold"/>
                <a:cs typeface="Roboto Bold"/>
                <a:sym typeface="Roboto Bold"/>
              </a:rPr>
              <a:t>How Predators Lure Vulnerable People</a:t>
            </a:r>
          </a:p>
        </p:txBody>
      </p:sp>
      <p:sp>
        <p:nvSpPr>
          <p:cNvPr name="TextBox 10" id="10"/>
          <p:cNvSpPr txBox="true"/>
          <p:nvPr/>
        </p:nvSpPr>
        <p:spPr>
          <a:xfrm rot="0">
            <a:off x="1794485" y="4673043"/>
            <a:ext cx="14721541" cy="1482725"/>
          </a:xfrm>
          <a:prstGeom prst="rect">
            <a:avLst/>
          </a:prstGeom>
        </p:spPr>
        <p:txBody>
          <a:bodyPr anchor="t" rtlCol="false" tIns="0" lIns="0" bIns="0" rIns="0">
            <a:spAutoFit/>
          </a:bodyPr>
          <a:lstStyle/>
          <a:p>
            <a:pPr algn="l">
              <a:lnSpc>
                <a:spcPts val="5950"/>
              </a:lnSpc>
            </a:pPr>
            <a:r>
              <a:rPr lang="en-US" b="true" sz="4250">
                <a:solidFill>
                  <a:srgbClr val="9D1BE3"/>
                </a:solidFill>
                <a:latin typeface="Roboto Bold"/>
                <a:ea typeface="Roboto Bold"/>
                <a:cs typeface="Roboto Bold"/>
                <a:sym typeface="Roboto Bold"/>
              </a:rPr>
              <a:t>Threats:</a:t>
            </a:r>
            <a:r>
              <a:rPr lang="en-US" b="true" sz="4250">
                <a:solidFill>
                  <a:srgbClr val="004F59"/>
                </a:solidFill>
                <a:latin typeface="Roboto Bold"/>
                <a:ea typeface="Roboto Bold"/>
                <a:cs typeface="Roboto Bold"/>
                <a:sym typeface="Roboto Bold"/>
              </a:rPr>
              <a:t> Some may threaten to share a private photo unless the person does what they say.</a:t>
            </a:r>
          </a:p>
        </p:txBody>
      </p:sp>
      <p:sp>
        <p:nvSpPr>
          <p:cNvPr name="TextBox 11" id="11"/>
          <p:cNvSpPr txBox="true"/>
          <p:nvPr/>
        </p:nvSpPr>
        <p:spPr>
          <a:xfrm rot="0">
            <a:off x="17259300" y="9229725"/>
            <a:ext cx="152400" cy="180975"/>
          </a:xfrm>
          <a:prstGeom prst="rect">
            <a:avLst/>
          </a:prstGeom>
        </p:spPr>
        <p:txBody>
          <a:bodyPr anchor="t" rtlCol="false" tIns="0" lIns="0" bIns="0" rIns="0" wrap="none">
            <a:spAutoFit/>
          </a:bodyPr>
          <a:lstStyle/>
          <a:p>
            <a:pPr algn="ctr">
              <a:lnSpc>
                <a:spcPts val="1679"/>
              </a:lnSpc>
              <a:spcBef>
                <a:spcPct val="0"/>
              </a:spcBef>
            </a:pPr>
            <a:r>
              <a:rPr lang="en-US" sz="1200">
                <a:solidFill>
                  <a:srgbClr val="000000"/>
                </a:solidFill>
                <a:latin typeface="Roboto"/>
                <a:ea typeface="Roboto"/>
                <a:cs typeface="Roboto"/>
                <a:sym typeface="Roboto"/>
              </a:rPr>
              <a:t>47</a:t>
            </a:r>
          </a:p>
        </p:txBody>
      </p:sp>
      <p:sp>
        <p:nvSpPr>
          <p:cNvPr name="TextBox 12" id="12"/>
          <p:cNvSpPr txBox="true"/>
          <p:nvPr/>
        </p:nvSpPr>
        <p:spPr>
          <a:xfrm rot="0">
            <a:off x="1480713" y="9371773"/>
            <a:ext cx="2360739" cy="207719"/>
          </a:xfrm>
          <a:prstGeom prst="rect">
            <a:avLst/>
          </a:prstGeom>
        </p:spPr>
        <p:txBody>
          <a:bodyPr anchor="t" rtlCol="false" tIns="0" lIns="0" bIns="0" rIns="0">
            <a:spAutoFit/>
          </a:bodyPr>
          <a:lstStyle/>
          <a:p>
            <a:pPr algn="l">
              <a:lnSpc>
                <a:spcPts val="1680"/>
              </a:lnSpc>
            </a:pPr>
            <a:r>
              <a:rPr lang="en-US" sz="1200">
                <a:solidFill>
                  <a:srgbClr val="004F59"/>
                </a:solidFill>
                <a:latin typeface="Roboto"/>
                <a:ea typeface="Roboto"/>
                <a:cs typeface="Roboto"/>
                <a:sym typeface="Roboto"/>
              </a:rPr>
              <a:t>©2024-2026 Walking Wise</a:t>
            </a:r>
          </a:p>
        </p:txBody>
      </p:sp>
      <p:sp>
        <p:nvSpPr>
          <p:cNvPr name="TextBox 13" id="13"/>
          <p:cNvSpPr txBox="true"/>
          <p:nvPr/>
        </p:nvSpPr>
        <p:spPr>
          <a:xfrm rot="0">
            <a:off x="1131441" y="1109322"/>
            <a:ext cx="11612407" cy="1094741"/>
          </a:xfrm>
          <a:prstGeom prst="rect">
            <a:avLst/>
          </a:prstGeom>
        </p:spPr>
        <p:txBody>
          <a:bodyPr anchor="t" rtlCol="false" tIns="0" lIns="0" bIns="0" rIns="0">
            <a:spAutoFit/>
          </a:bodyPr>
          <a:lstStyle/>
          <a:p>
            <a:pPr algn="l">
              <a:lnSpc>
                <a:spcPts val="8959"/>
              </a:lnSpc>
              <a:spcBef>
                <a:spcPct val="0"/>
              </a:spcBef>
            </a:pPr>
            <a:r>
              <a:rPr lang="en-US" sz="6399">
                <a:solidFill>
                  <a:srgbClr val="004F59"/>
                </a:solidFill>
                <a:latin typeface="League Spartan"/>
                <a:ea typeface="League Spartan"/>
                <a:cs typeface="League Spartan"/>
                <a:sym typeface="League Spartan"/>
              </a:rPr>
              <a:t>MANIPULATION</a:t>
            </a:r>
          </a:p>
        </p:txBody>
      </p:sp>
    </p:spTree>
  </p:cSld>
  <p:clrMapOvr>
    <a:masterClrMapping/>
  </p:clrMapOvr>
</p:sld>
</file>

<file path=ppt/slides/slide48.xml><?xml version="1.0" encoding="utf-8"?>
<p:sld xmlns:p="http://schemas.openxmlformats.org/presentationml/2006/main" xmlns:a="http://schemas.openxmlformats.org/drawingml/2006/main">
  <p:cSld>
    <p:spTree>
      <p:nvGrpSpPr>
        <p:cNvPr id="1" name=""/>
        <p:cNvGrpSpPr/>
        <p:nvPr/>
      </p:nvGrpSpPr>
      <p:grpSpPr>
        <a:xfrm>
          <a:off x="0" y="0"/>
          <a:ext cx="0" cy="0"/>
          <a:chOff x="0" y="0"/>
          <a:chExt cx="0" cy="0"/>
        </a:xfrm>
      </p:grpSpPr>
      <p:sp>
        <p:nvSpPr>
          <p:cNvPr name="TextBox 2" id="2"/>
          <p:cNvSpPr txBox="true"/>
          <p:nvPr/>
        </p:nvSpPr>
        <p:spPr>
          <a:xfrm rot="0">
            <a:off x="1028700" y="885919"/>
            <a:ext cx="14546262" cy="547370"/>
          </a:xfrm>
          <a:prstGeom prst="rect">
            <a:avLst/>
          </a:prstGeom>
        </p:spPr>
        <p:txBody>
          <a:bodyPr anchor="t" rtlCol="false" tIns="0" lIns="0" bIns="0" rIns="0">
            <a:spAutoFit/>
          </a:bodyPr>
          <a:lstStyle/>
          <a:p>
            <a:pPr algn="l">
              <a:lnSpc>
                <a:spcPts val="4480"/>
              </a:lnSpc>
            </a:pPr>
            <a:r>
              <a:rPr lang="en-US" sz="3200">
                <a:solidFill>
                  <a:srgbClr val="FFFFFF"/>
                </a:solidFill>
                <a:latin typeface="Poppins Medium 2"/>
                <a:ea typeface="Poppins Medium 2"/>
                <a:cs typeface="Poppins Medium 2"/>
                <a:sym typeface="Poppins Medium 2"/>
              </a:rPr>
              <a:t>LESSON PLANS</a:t>
            </a:r>
          </a:p>
        </p:txBody>
      </p:sp>
      <p:sp>
        <p:nvSpPr>
          <p:cNvPr name="TextBox 3" id="3"/>
          <p:cNvSpPr txBox="true"/>
          <p:nvPr/>
        </p:nvSpPr>
        <p:spPr>
          <a:xfrm rot="0">
            <a:off x="17370093" y="9524968"/>
            <a:ext cx="464110" cy="347448"/>
          </a:xfrm>
          <a:prstGeom prst="rect">
            <a:avLst/>
          </a:prstGeom>
        </p:spPr>
        <p:txBody>
          <a:bodyPr anchor="t" rtlCol="false" tIns="0" lIns="0" bIns="0" rIns="0">
            <a:spAutoFit/>
          </a:bodyPr>
          <a:lstStyle/>
          <a:p>
            <a:pPr algn="ctr">
              <a:lnSpc>
                <a:spcPts val="2899"/>
              </a:lnSpc>
            </a:pPr>
            <a:r>
              <a:rPr lang="en-US" sz="2070">
                <a:solidFill>
                  <a:srgbClr val="004F59"/>
                </a:solidFill>
                <a:latin typeface="Bebas Neue"/>
                <a:ea typeface="Bebas Neue"/>
                <a:cs typeface="Bebas Neue"/>
                <a:sym typeface="Bebas Neue"/>
              </a:rPr>
              <a:t>3</a:t>
            </a:r>
          </a:p>
        </p:txBody>
      </p:sp>
      <p:grpSp>
        <p:nvGrpSpPr>
          <p:cNvPr name="Group 4" id="4"/>
          <p:cNvGrpSpPr/>
          <p:nvPr/>
        </p:nvGrpSpPr>
        <p:grpSpPr>
          <a:xfrm rot="0">
            <a:off x="407622" y="447364"/>
            <a:ext cx="17417056" cy="9457832"/>
            <a:chOff x="0" y="0"/>
            <a:chExt cx="5490351" cy="2981378"/>
          </a:xfrm>
        </p:grpSpPr>
        <p:sp>
          <p:nvSpPr>
            <p:cNvPr name="Freeform 5" id="5"/>
            <p:cNvSpPr/>
            <p:nvPr/>
          </p:nvSpPr>
          <p:spPr>
            <a:xfrm flipH="false" flipV="false" rot="0">
              <a:off x="0" y="0"/>
              <a:ext cx="5490351" cy="2981378"/>
            </a:xfrm>
            <a:custGeom>
              <a:avLst/>
              <a:gdLst/>
              <a:ahLst/>
              <a:cxnLst/>
              <a:rect r="r" b="b" t="t" l="l"/>
              <a:pathLst>
                <a:path h="2981378" w="5490351">
                  <a:moveTo>
                    <a:pt x="0" y="0"/>
                  </a:moveTo>
                  <a:lnTo>
                    <a:pt x="5490351" y="0"/>
                  </a:lnTo>
                  <a:lnTo>
                    <a:pt x="5490351" y="2981378"/>
                  </a:lnTo>
                  <a:lnTo>
                    <a:pt x="0" y="2981378"/>
                  </a:lnTo>
                  <a:close/>
                </a:path>
              </a:pathLst>
            </a:custGeom>
            <a:solidFill>
              <a:srgbClr val="68D2DF"/>
            </a:solidFill>
          </p:spPr>
        </p:sp>
      </p:grpSp>
      <p:grpSp>
        <p:nvGrpSpPr>
          <p:cNvPr name="Group 6" id="6"/>
          <p:cNvGrpSpPr/>
          <p:nvPr/>
        </p:nvGrpSpPr>
        <p:grpSpPr>
          <a:xfrm rot="0">
            <a:off x="1369972" y="3326867"/>
            <a:ext cx="11047494" cy="1058655"/>
            <a:chOff x="0" y="0"/>
            <a:chExt cx="2909628" cy="278823"/>
          </a:xfrm>
        </p:grpSpPr>
        <p:sp>
          <p:nvSpPr>
            <p:cNvPr name="Freeform 7" id="7"/>
            <p:cNvSpPr/>
            <p:nvPr/>
          </p:nvSpPr>
          <p:spPr>
            <a:xfrm flipH="false" flipV="false" rot="0">
              <a:off x="0" y="0"/>
              <a:ext cx="2909628" cy="278823"/>
            </a:xfrm>
            <a:custGeom>
              <a:avLst/>
              <a:gdLst/>
              <a:ahLst/>
              <a:cxnLst/>
              <a:rect r="r" b="b" t="t" l="l"/>
              <a:pathLst>
                <a:path h="278823" w="2909628">
                  <a:moveTo>
                    <a:pt x="0" y="0"/>
                  </a:moveTo>
                  <a:lnTo>
                    <a:pt x="2909628" y="0"/>
                  </a:lnTo>
                  <a:lnTo>
                    <a:pt x="2909628" y="278823"/>
                  </a:lnTo>
                  <a:lnTo>
                    <a:pt x="0" y="278823"/>
                  </a:lnTo>
                  <a:close/>
                </a:path>
              </a:pathLst>
            </a:custGeom>
            <a:solidFill>
              <a:srgbClr val="303030"/>
            </a:solidFill>
          </p:spPr>
        </p:sp>
        <p:sp>
          <p:nvSpPr>
            <p:cNvPr name="TextBox 8" id="8"/>
            <p:cNvSpPr txBox="true"/>
            <p:nvPr/>
          </p:nvSpPr>
          <p:spPr>
            <a:xfrm>
              <a:off x="0" y="-76200"/>
              <a:ext cx="2909628" cy="355023"/>
            </a:xfrm>
            <a:prstGeom prst="rect">
              <a:avLst/>
            </a:prstGeom>
          </p:spPr>
          <p:txBody>
            <a:bodyPr anchor="ctr" rtlCol="false" tIns="50800" lIns="50800" bIns="50800" rIns="50800"/>
            <a:lstStyle/>
            <a:p>
              <a:pPr algn="ctr">
                <a:lnSpc>
                  <a:spcPts val="3074"/>
                </a:lnSpc>
              </a:pPr>
            </a:p>
          </p:txBody>
        </p:sp>
      </p:grpSp>
      <p:sp>
        <p:nvSpPr>
          <p:cNvPr name="TextBox 9" id="9"/>
          <p:cNvSpPr txBox="true"/>
          <p:nvPr/>
        </p:nvSpPr>
        <p:spPr>
          <a:xfrm rot="0">
            <a:off x="1794485" y="3422769"/>
            <a:ext cx="12799707" cy="771526"/>
          </a:xfrm>
          <a:prstGeom prst="rect">
            <a:avLst/>
          </a:prstGeom>
        </p:spPr>
        <p:txBody>
          <a:bodyPr anchor="t" rtlCol="false" tIns="0" lIns="0" bIns="0" rIns="0">
            <a:spAutoFit/>
          </a:bodyPr>
          <a:lstStyle/>
          <a:p>
            <a:pPr algn="l">
              <a:lnSpc>
                <a:spcPts val="6299"/>
              </a:lnSpc>
            </a:pPr>
            <a:r>
              <a:rPr lang="en-US" sz="4499" b="true">
                <a:solidFill>
                  <a:srgbClr val="FFFFFF"/>
                </a:solidFill>
                <a:latin typeface="Roboto Bold"/>
                <a:ea typeface="Roboto Bold"/>
                <a:cs typeface="Roboto Bold"/>
                <a:sym typeface="Roboto Bold"/>
              </a:rPr>
              <a:t>How Predators Lure Vulnerable People</a:t>
            </a:r>
          </a:p>
        </p:txBody>
      </p:sp>
      <p:sp>
        <p:nvSpPr>
          <p:cNvPr name="TextBox 10" id="10"/>
          <p:cNvSpPr txBox="true"/>
          <p:nvPr/>
        </p:nvSpPr>
        <p:spPr>
          <a:xfrm rot="0">
            <a:off x="1794485" y="4652222"/>
            <a:ext cx="14721541" cy="1482725"/>
          </a:xfrm>
          <a:prstGeom prst="rect">
            <a:avLst/>
          </a:prstGeom>
        </p:spPr>
        <p:txBody>
          <a:bodyPr anchor="t" rtlCol="false" tIns="0" lIns="0" bIns="0" rIns="0">
            <a:spAutoFit/>
          </a:bodyPr>
          <a:lstStyle/>
          <a:p>
            <a:pPr algn="l">
              <a:lnSpc>
                <a:spcPts val="5950"/>
              </a:lnSpc>
            </a:pPr>
            <a:r>
              <a:rPr lang="en-US" b="true" sz="4250">
                <a:solidFill>
                  <a:srgbClr val="9D1BE3"/>
                </a:solidFill>
                <a:latin typeface="Roboto Bold"/>
                <a:ea typeface="Roboto Bold"/>
                <a:cs typeface="Roboto Bold"/>
                <a:sym typeface="Roboto Bold"/>
              </a:rPr>
              <a:t>Pressured</a:t>
            </a:r>
            <a:r>
              <a:rPr lang="en-US" b="true" sz="4250">
                <a:solidFill>
                  <a:srgbClr val="9D1BE3"/>
                </a:solidFill>
                <a:latin typeface="Roboto Bold"/>
                <a:ea typeface="Roboto Bold"/>
                <a:cs typeface="Roboto Bold"/>
                <a:sym typeface="Roboto Bold"/>
              </a:rPr>
              <a:t>:</a:t>
            </a:r>
            <a:r>
              <a:rPr lang="en-US" b="true" sz="4250">
                <a:solidFill>
                  <a:srgbClr val="004F59"/>
                </a:solidFill>
                <a:latin typeface="Roboto Bold"/>
                <a:ea typeface="Roboto Bold"/>
                <a:cs typeface="Roboto Bold"/>
                <a:sym typeface="Roboto Bold"/>
              </a:rPr>
              <a:t> Some promise money for basic needs, like food and shelter, in exchange for sexual images and videos.</a:t>
            </a:r>
          </a:p>
        </p:txBody>
      </p:sp>
      <p:sp>
        <p:nvSpPr>
          <p:cNvPr name="TextBox 11" id="11"/>
          <p:cNvSpPr txBox="true"/>
          <p:nvPr/>
        </p:nvSpPr>
        <p:spPr>
          <a:xfrm rot="0">
            <a:off x="17259300" y="9229725"/>
            <a:ext cx="152400" cy="180975"/>
          </a:xfrm>
          <a:prstGeom prst="rect">
            <a:avLst/>
          </a:prstGeom>
        </p:spPr>
        <p:txBody>
          <a:bodyPr anchor="t" rtlCol="false" tIns="0" lIns="0" bIns="0" rIns="0" wrap="none">
            <a:spAutoFit/>
          </a:bodyPr>
          <a:lstStyle/>
          <a:p>
            <a:pPr algn="ctr">
              <a:lnSpc>
                <a:spcPts val="1679"/>
              </a:lnSpc>
              <a:spcBef>
                <a:spcPct val="0"/>
              </a:spcBef>
            </a:pPr>
            <a:r>
              <a:rPr lang="en-US" sz="1200">
                <a:solidFill>
                  <a:srgbClr val="000000"/>
                </a:solidFill>
                <a:latin typeface="Roboto"/>
                <a:ea typeface="Roboto"/>
                <a:cs typeface="Roboto"/>
                <a:sym typeface="Roboto"/>
              </a:rPr>
              <a:t>48</a:t>
            </a:r>
          </a:p>
        </p:txBody>
      </p:sp>
      <p:sp>
        <p:nvSpPr>
          <p:cNvPr name="TextBox 12" id="12"/>
          <p:cNvSpPr txBox="true"/>
          <p:nvPr/>
        </p:nvSpPr>
        <p:spPr>
          <a:xfrm rot="0">
            <a:off x="1480713" y="9371773"/>
            <a:ext cx="2360739" cy="207719"/>
          </a:xfrm>
          <a:prstGeom prst="rect">
            <a:avLst/>
          </a:prstGeom>
        </p:spPr>
        <p:txBody>
          <a:bodyPr anchor="t" rtlCol="false" tIns="0" lIns="0" bIns="0" rIns="0">
            <a:spAutoFit/>
          </a:bodyPr>
          <a:lstStyle/>
          <a:p>
            <a:pPr algn="l">
              <a:lnSpc>
                <a:spcPts val="1680"/>
              </a:lnSpc>
            </a:pPr>
            <a:r>
              <a:rPr lang="en-US" sz="1200">
                <a:solidFill>
                  <a:srgbClr val="004F59"/>
                </a:solidFill>
                <a:latin typeface="Roboto"/>
                <a:ea typeface="Roboto"/>
                <a:cs typeface="Roboto"/>
                <a:sym typeface="Roboto"/>
              </a:rPr>
              <a:t>©2024-2026 Walking Wise</a:t>
            </a:r>
          </a:p>
        </p:txBody>
      </p:sp>
      <p:sp>
        <p:nvSpPr>
          <p:cNvPr name="TextBox 13" id="13"/>
          <p:cNvSpPr txBox="true"/>
          <p:nvPr/>
        </p:nvSpPr>
        <p:spPr>
          <a:xfrm rot="0">
            <a:off x="1131441" y="1109322"/>
            <a:ext cx="11612407" cy="1094741"/>
          </a:xfrm>
          <a:prstGeom prst="rect">
            <a:avLst/>
          </a:prstGeom>
        </p:spPr>
        <p:txBody>
          <a:bodyPr anchor="t" rtlCol="false" tIns="0" lIns="0" bIns="0" rIns="0">
            <a:spAutoFit/>
          </a:bodyPr>
          <a:lstStyle/>
          <a:p>
            <a:pPr algn="l">
              <a:lnSpc>
                <a:spcPts val="8959"/>
              </a:lnSpc>
              <a:spcBef>
                <a:spcPct val="0"/>
              </a:spcBef>
            </a:pPr>
            <a:r>
              <a:rPr lang="en-US" sz="6399">
                <a:solidFill>
                  <a:srgbClr val="004F59"/>
                </a:solidFill>
                <a:latin typeface="League Spartan"/>
                <a:ea typeface="League Spartan"/>
                <a:cs typeface="League Spartan"/>
                <a:sym typeface="League Spartan"/>
              </a:rPr>
              <a:t>MANIPULATION</a:t>
            </a:r>
          </a:p>
        </p:txBody>
      </p:sp>
    </p:spTree>
  </p:cSld>
  <p:clrMapOvr>
    <a:masterClrMapping/>
  </p:clrMapOvr>
</p:sld>
</file>

<file path=ppt/slides/slide49.xml><?xml version="1.0" encoding="utf-8"?>
<p:sld xmlns:p="http://schemas.openxmlformats.org/presentationml/2006/main" xmlns:a="http://schemas.openxmlformats.org/drawingml/2006/main">
  <p:cSld>
    <p:spTree>
      <p:nvGrpSpPr>
        <p:cNvPr id="1" name=""/>
        <p:cNvGrpSpPr/>
        <p:nvPr/>
      </p:nvGrpSpPr>
      <p:grpSpPr>
        <a:xfrm>
          <a:off x="0" y="0"/>
          <a:ext cx="0" cy="0"/>
          <a:chOff x="0" y="0"/>
          <a:chExt cx="0" cy="0"/>
        </a:xfrm>
      </p:grpSpPr>
      <p:sp>
        <p:nvSpPr>
          <p:cNvPr name="TextBox 2" id="2"/>
          <p:cNvSpPr txBox="true"/>
          <p:nvPr/>
        </p:nvSpPr>
        <p:spPr>
          <a:xfrm rot="0">
            <a:off x="1028700" y="885919"/>
            <a:ext cx="14546262" cy="547370"/>
          </a:xfrm>
          <a:prstGeom prst="rect">
            <a:avLst/>
          </a:prstGeom>
        </p:spPr>
        <p:txBody>
          <a:bodyPr anchor="t" rtlCol="false" tIns="0" lIns="0" bIns="0" rIns="0">
            <a:spAutoFit/>
          </a:bodyPr>
          <a:lstStyle/>
          <a:p>
            <a:pPr algn="l">
              <a:lnSpc>
                <a:spcPts val="4480"/>
              </a:lnSpc>
            </a:pPr>
            <a:r>
              <a:rPr lang="en-US" sz="3200">
                <a:solidFill>
                  <a:srgbClr val="FFFFFF"/>
                </a:solidFill>
                <a:latin typeface="Poppins Medium 2"/>
                <a:ea typeface="Poppins Medium 2"/>
                <a:cs typeface="Poppins Medium 2"/>
                <a:sym typeface="Poppins Medium 2"/>
              </a:rPr>
              <a:t>LESSON PLANS</a:t>
            </a:r>
          </a:p>
        </p:txBody>
      </p:sp>
      <p:sp>
        <p:nvSpPr>
          <p:cNvPr name="TextBox 3" id="3"/>
          <p:cNvSpPr txBox="true"/>
          <p:nvPr/>
        </p:nvSpPr>
        <p:spPr>
          <a:xfrm rot="0">
            <a:off x="17370093" y="9524968"/>
            <a:ext cx="464110" cy="347448"/>
          </a:xfrm>
          <a:prstGeom prst="rect">
            <a:avLst/>
          </a:prstGeom>
        </p:spPr>
        <p:txBody>
          <a:bodyPr anchor="t" rtlCol="false" tIns="0" lIns="0" bIns="0" rIns="0">
            <a:spAutoFit/>
          </a:bodyPr>
          <a:lstStyle/>
          <a:p>
            <a:pPr algn="ctr">
              <a:lnSpc>
                <a:spcPts val="2899"/>
              </a:lnSpc>
            </a:pPr>
            <a:r>
              <a:rPr lang="en-US" sz="2070">
                <a:solidFill>
                  <a:srgbClr val="004F59"/>
                </a:solidFill>
                <a:latin typeface="Bebas Neue"/>
                <a:ea typeface="Bebas Neue"/>
                <a:cs typeface="Bebas Neue"/>
                <a:sym typeface="Bebas Neue"/>
              </a:rPr>
              <a:t>3</a:t>
            </a:r>
          </a:p>
        </p:txBody>
      </p:sp>
      <p:grpSp>
        <p:nvGrpSpPr>
          <p:cNvPr name="Group 4" id="4"/>
          <p:cNvGrpSpPr/>
          <p:nvPr/>
        </p:nvGrpSpPr>
        <p:grpSpPr>
          <a:xfrm rot="0">
            <a:off x="407622" y="447364"/>
            <a:ext cx="17417056" cy="9457832"/>
            <a:chOff x="0" y="0"/>
            <a:chExt cx="5490351" cy="2981378"/>
          </a:xfrm>
        </p:grpSpPr>
        <p:sp>
          <p:nvSpPr>
            <p:cNvPr name="Freeform 5" id="5"/>
            <p:cNvSpPr/>
            <p:nvPr/>
          </p:nvSpPr>
          <p:spPr>
            <a:xfrm flipH="false" flipV="false" rot="0">
              <a:off x="0" y="0"/>
              <a:ext cx="5490351" cy="2981378"/>
            </a:xfrm>
            <a:custGeom>
              <a:avLst/>
              <a:gdLst/>
              <a:ahLst/>
              <a:cxnLst/>
              <a:rect r="r" b="b" t="t" l="l"/>
              <a:pathLst>
                <a:path h="2981378" w="5490351">
                  <a:moveTo>
                    <a:pt x="0" y="0"/>
                  </a:moveTo>
                  <a:lnTo>
                    <a:pt x="5490351" y="0"/>
                  </a:lnTo>
                  <a:lnTo>
                    <a:pt x="5490351" y="2981378"/>
                  </a:lnTo>
                  <a:lnTo>
                    <a:pt x="0" y="2981378"/>
                  </a:lnTo>
                  <a:close/>
                </a:path>
              </a:pathLst>
            </a:custGeom>
            <a:solidFill>
              <a:srgbClr val="68D2DF"/>
            </a:solidFill>
          </p:spPr>
        </p:sp>
      </p:grpSp>
      <p:grpSp>
        <p:nvGrpSpPr>
          <p:cNvPr name="Group 6" id="6"/>
          <p:cNvGrpSpPr/>
          <p:nvPr/>
        </p:nvGrpSpPr>
        <p:grpSpPr>
          <a:xfrm rot="0">
            <a:off x="1369972" y="3328541"/>
            <a:ext cx="11047494" cy="1058655"/>
            <a:chOff x="0" y="0"/>
            <a:chExt cx="2909628" cy="278823"/>
          </a:xfrm>
        </p:grpSpPr>
        <p:sp>
          <p:nvSpPr>
            <p:cNvPr name="Freeform 7" id="7"/>
            <p:cNvSpPr/>
            <p:nvPr/>
          </p:nvSpPr>
          <p:spPr>
            <a:xfrm flipH="false" flipV="false" rot="0">
              <a:off x="0" y="0"/>
              <a:ext cx="2909628" cy="278823"/>
            </a:xfrm>
            <a:custGeom>
              <a:avLst/>
              <a:gdLst/>
              <a:ahLst/>
              <a:cxnLst/>
              <a:rect r="r" b="b" t="t" l="l"/>
              <a:pathLst>
                <a:path h="278823" w="2909628">
                  <a:moveTo>
                    <a:pt x="0" y="0"/>
                  </a:moveTo>
                  <a:lnTo>
                    <a:pt x="2909628" y="0"/>
                  </a:lnTo>
                  <a:lnTo>
                    <a:pt x="2909628" y="278823"/>
                  </a:lnTo>
                  <a:lnTo>
                    <a:pt x="0" y="278823"/>
                  </a:lnTo>
                  <a:close/>
                </a:path>
              </a:pathLst>
            </a:custGeom>
            <a:solidFill>
              <a:srgbClr val="303030"/>
            </a:solidFill>
          </p:spPr>
        </p:sp>
        <p:sp>
          <p:nvSpPr>
            <p:cNvPr name="TextBox 8" id="8"/>
            <p:cNvSpPr txBox="true"/>
            <p:nvPr/>
          </p:nvSpPr>
          <p:spPr>
            <a:xfrm>
              <a:off x="0" y="-76200"/>
              <a:ext cx="2909628" cy="355023"/>
            </a:xfrm>
            <a:prstGeom prst="rect">
              <a:avLst/>
            </a:prstGeom>
          </p:spPr>
          <p:txBody>
            <a:bodyPr anchor="ctr" rtlCol="false" tIns="50800" lIns="50800" bIns="50800" rIns="50800"/>
            <a:lstStyle/>
            <a:p>
              <a:pPr algn="ctr">
                <a:lnSpc>
                  <a:spcPts val="3074"/>
                </a:lnSpc>
              </a:pPr>
            </a:p>
          </p:txBody>
        </p:sp>
      </p:grpSp>
      <p:sp>
        <p:nvSpPr>
          <p:cNvPr name="TextBox 9" id="9"/>
          <p:cNvSpPr txBox="true"/>
          <p:nvPr/>
        </p:nvSpPr>
        <p:spPr>
          <a:xfrm rot="0">
            <a:off x="1794485" y="3424443"/>
            <a:ext cx="12799707" cy="771526"/>
          </a:xfrm>
          <a:prstGeom prst="rect">
            <a:avLst/>
          </a:prstGeom>
        </p:spPr>
        <p:txBody>
          <a:bodyPr anchor="t" rtlCol="false" tIns="0" lIns="0" bIns="0" rIns="0">
            <a:spAutoFit/>
          </a:bodyPr>
          <a:lstStyle/>
          <a:p>
            <a:pPr algn="l">
              <a:lnSpc>
                <a:spcPts val="6299"/>
              </a:lnSpc>
            </a:pPr>
            <a:r>
              <a:rPr lang="en-US" sz="4499" b="true">
                <a:solidFill>
                  <a:srgbClr val="FFFFFF"/>
                </a:solidFill>
                <a:latin typeface="Roboto Bold"/>
                <a:ea typeface="Roboto Bold"/>
                <a:cs typeface="Roboto Bold"/>
                <a:sym typeface="Roboto Bold"/>
              </a:rPr>
              <a:t>How Predators Lure Vulnerable People</a:t>
            </a:r>
          </a:p>
        </p:txBody>
      </p:sp>
      <p:sp>
        <p:nvSpPr>
          <p:cNvPr name="TextBox 10" id="10"/>
          <p:cNvSpPr txBox="true"/>
          <p:nvPr/>
        </p:nvSpPr>
        <p:spPr>
          <a:xfrm rot="0">
            <a:off x="1794485" y="4690322"/>
            <a:ext cx="14721541" cy="1482725"/>
          </a:xfrm>
          <a:prstGeom prst="rect">
            <a:avLst/>
          </a:prstGeom>
        </p:spPr>
        <p:txBody>
          <a:bodyPr anchor="t" rtlCol="false" tIns="0" lIns="0" bIns="0" rIns="0">
            <a:spAutoFit/>
          </a:bodyPr>
          <a:lstStyle/>
          <a:p>
            <a:pPr algn="l">
              <a:lnSpc>
                <a:spcPts val="5950"/>
              </a:lnSpc>
            </a:pPr>
            <a:r>
              <a:rPr lang="en-US" b="true" sz="4250">
                <a:solidFill>
                  <a:srgbClr val="9D1BE3"/>
                </a:solidFill>
                <a:latin typeface="Roboto Bold"/>
                <a:ea typeface="Roboto Bold"/>
                <a:cs typeface="Roboto Bold"/>
                <a:sym typeface="Roboto Bold"/>
              </a:rPr>
              <a:t>Tricked</a:t>
            </a:r>
            <a:r>
              <a:rPr lang="en-US" b="true" sz="4250">
                <a:solidFill>
                  <a:srgbClr val="9D1BE3"/>
                </a:solidFill>
                <a:latin typeface="Roboto Bold"/>
                <a:ea typeface="Roboto Bold"/>
                <a:cs typeface="Roboto Bold"/>
                <a:sym typeface="Roboto Bold"/>
              </a:rPr>
              <a:t>:</a:t>
            </a:r>
            <a:r>
              <a:rPr lang="en-US" b="true" sz="4250">
                <a:solidFill>
                  <a:srgbClr val="004F59"/>
                </a:solidFill>
                <a:latin typeface="Roboto Bold"/>
                <a:ea typeface="Roboto Bold"/>
                <a:cs typeface="Roboto Bold"/>
                <a:sym typeface="Roboto Bold"/>
              </a:rPr>
              <a:t> Some make promises of fake opportunities, like acting or modeling, to trick vulnerable people.</a:t>
            </a:r>
          </a:p>
        </p:txBody>
      </p:sp>
      <p:sp>
        <p:nvSpPr>
          <p:cNvPr name="TextBox 11" id="11"/>
          <p:cNvSpPr txBox="true"/>
          <p:nvPr/>
        </p:nvSpPr>
        <p:spPr>
          <a:xfrm rot="0">
            <a:off x="17259300" y="9229725"/>
            <a:ext cx="152400" cy="180975"/>
          </a:xfrm>
          <a:prstGeom prst="rect">
            <a:avLst/>
          </a:prstGeom>
        </p:spPr>
        <p:txBody>
          <a:bodyPr anchor="t" rtlCol="false" tIns="0" lIns="0" bIns="0" rIns="0" wrap="none">
            <a:spAutoFit/>
          </a:bodyPr>
          <a:lstStyle/>
          <a:p>
            <a:pPr algn="ctr">
              <a:lnSpc>
                <a:spcPts val="1679"/>
              </a:lnSpc>
              <a:spcBef>
                <a:spcPct val="0"/>
              </a:spcBef>
            </a:pPr>
            <a:r>
              <a:rPr lang="en-US" sz="1200">
                <a:solidFill>
                  <a:srgbClr val="000000"/>
                </a:solidFill>
                <a:latin typeface="Roboto"/>
                <a:ea typeface="Roboto"/>
                <a:cs typeface="Roboto"/>
                <a:sym typeface="Roboto"/>
              </a:rPr>
              <a:t>49</a:t>
            </a:r>
          </a:p>
        </p:txBody>
      </p:sp>
      <p:sp>
        <p:nvSpPr>
          <p:cNvPr name="TextBox 12" id="12"/>
          <p:cNvSpPr txBox="true"/>
          <p:nvPr/>
        </p:nvSpPr>
        <p:spPr>
          <a:xfrm rot="0">
            <a:off x="1480713" y="9371773"/>
            <a:ext cx="2360739" cy="207719"/>
          </a:xfrm>
          <a:prstGeom prst="rect">
            <a:avLst/>
          </a:prstGeom>
        </p:spPr>
        <p:txBody>
          <a:bodyPr anchor="t" rtlCol="false" tIns="0" lIns="0" bIns="0" rIns="0">
            <a:spAutoFit/>
          </a:bodyPr>
          <a:lstStyle/>
          <a:p>
            <a:pPr algn="l">
              <a:lnSpc>
                <a:spcPts val="1680"/>
              </a:lnSpc>
            </a:pPr>
            <a:r>
              <a:rPr lang="en-US" sz="1200">
                <a:solidFill>
                  <a:srgbClr val="004F59"/>
                </a:solidFill>
                <a:latin typeface="Roboto"/>
                <a:ea typeface="Roboto"/>
                <a:cs typeface="Roboto"/>
                <a:sym typeface="Roboto"/>
              </a:rPr>
              <a:t>©2024-2026 Walking Wise</a:t>
            </a:r>
          </a:p>
        </p:txBody>
      </p:sp>
      <p:sp>
        <p:nvSpPr>
          <p:cNvPr name="TextBox 13" id="13"/>
          <p:cNvSpPr txBox="true"/>
          <p:nvPr/>
        </p:nvSpPr>
        <p:spPr>
          <a:xfrm rot="0">
            <a:off x="1131441" y="1109322"/>
            <a:ext cx="11612407" cy="1094741"/>
          </a:xfrm>
          <a:prstGeom prst="rect">
            <a:avLst/>
          </a:prstGeom>
        </p:spPr>
        <p:txBody>
          <a:bodyPr anchor="t" rtlCol="false" tIns="0" lIns="0" bIns="0" rIns="0">
            <a:spAutoFit/>
          </a:bodyPr>
          <a:lstStyle/>
          <a:p>
            <a:pPr algn="l">
              <a:lnSpc>
                <a:spcPts val="8959"/>
              </a:lnSpc>
              <a:spcBef>
                <a:spcPct val="0"/>
              </a:spcBef>
            </a:pPr>
            <a:r>
              <a:rPr lang="en-US" sz="6399">
                <a:solidFill>
                  <a:srgbClr val="004F59"/>
                </a:solidFill>
                <a:latin typeface="League Spartan"/>
                <a:ea typeface="League Spartan"/>
                <a:cs typeface="League Spartan"/>
                <a:sym typeface="League Spartan"/>
              </a:rPr>
              <a:t>MANIPULATION</a:t>
            </a:r>
          </a:p>
        </p:txBody>
      </p:sp>
    </p:spTree>
  </p:cSld>
  <p:clrMapOvr>
    <a:masterClrMapping/>
  </p:clrMapOvr>
</p:sld>
</file>

<file path=ppt/slides/slide5.xml><?xml version="1.0" encoding="utf-8"?>
<p:sld xmlns:p="http://schemas.openxmlformats.org/presentationml/2006/main" xmlns:a="http://schemas.openxmlformats.org/drawingml/2006/main">
  <p:cSld>
    <p:spTree>
      <p:nvGrpSpPr>
        <p:cNvPr id="1" name=""/>
        <p:cNvGrpSpPr/>
        <p:nvPr/>
      </p:nvGrpSpPr>
      <p:grpSpPr>
        <a:xfrm>
          <a:off x="0" y="0"/>
          <a:ext cx="0" cy="0"/>
          <a:chOff x="0" y="0"/>
          <a:chExt cx="0" cy="0"/>
        </a:xfrm>
      </p:grpSpPr>
      <p:grpSp>
        <p:nvGrpSpPr>
          <p:cNvPr name="Group 2" id="2"/>
          <p:cNvGrpSpPr/>
          <p:nvPr/>
        </p:nvGrpSpPr>
        <p:grpSpPr>
          <a:xfrm rot="0">
            <a:off x="492622" y="447364"/>
            <a:ext cx="17417056" cy="9457832"/>
            <a:chOff x="0" y="0"/>
            <a:chExt cx="5490351" cy="2981378"/>
          </a:xfrm>
        </p:grpSpPr>
        <p:sp>
          <p:nvSpPr>
            <p:cNvPr name="Freeform 3" id="3"/>
            <p:cNvSpPr/>
            <p:nvPr/>
          </p:nvSpPr>
          <p:spPr>
            <a:xfrm flipH="false" flipV="false" rot="0">
              <a:off x="0" y="0"/>
              <a:ext cx="5490351" cy="2981378"/>
            </a:xfrm>
            <a:custGeom>
              <a:avLst/>
              <a:gdLst/>
              <a:ahLst/>
              <a:cxnLst/>
              <a:rect r="r" b="b" t="t" l="l"/>
              <a:pathLst>
                <a:path h="2981378" w="5490351">
                  <a:moveTo>
                    <a:pt x="0" y="0"/>
                  </a:moveTo>
                  <a:lnTo>
                    <a:pt x="5490351" y="0"/>
                  </a:lnTo>
                  <a:lnTo>
                    <a:pt x="5490351" y="2981378"/>
                  </a:lnTo>
                  <a:lnTo>
                    <a:pt x="0" y="2981378"/>
                  </a:lnTo>
                  <a:close/>
                </a:path>
              </a:pathLst>
            </a:custGeom>
            <a:solidFill>
              <a:srgbClr val="68D2DF"/>
            </a:solidFill>
          </p:spPr>
        </p:sp>
      </p:grpSp>
      <p:sp>
        <p:nvSpPr>
          <p:cNvPr name="TextBox 4" id="4"/>
          <p:cNvSpPr txBox="true"/>
          <p:nvPr/>
        </p:nvSpPr>
        <p:spPr>
          <a:xfrm rot="0">
            <a:off x="1131441" y="1109322"/>
            <a:ext cx="12801576" cy="1094741"/>
          </a:xfrm>
          <a:prstGeom prst="rect">
            <a:avLst/>
          </a:prstGeom>
        </p:spPr>
        <p:txBody>
          <a:bodyPr anchor="t" rtlCol="false" tIns="0" lIns="0" bIns="0" rIns="0">
            <a:spAutoFit/>
          </a:bodyPr>
          <a:lstStyle/>
          <a:p>
            <a:pPr algn="l">
              <a:lnSpc>
                <a:spcPts val="8959"/>
              </a:lnSpc>
              <a:spcBef>
                <a:spcPct val="0"/>
              </a:spcBef>
            </a:pPr>
            <a:r>
              <a:rPr lang="en-US" sz="6399">
                <a:solidFill>
                  <a:srgbClr val="004F59"/>
                </a:solidFill>
                <a:latin typeface="League Spartan"/>
                <a:ea typeface="League Spartan"/>
                <a:cs typeface="League Spartan"/>
                <a:sym typeface="League Spartan"/>
              </a:rPr>
              <a:t>STATISTICS</a:t>
            </a:r>
          </a:p>
        </p:txBody>
      </p:sp>
      <p:sp>
        <p:nvSpPr>
          <p:cNvPr name="TextBox 5" id="5"/>
          <p:cNvSpPr txBox="true"/>
          <p:nvPr/>
        </p:nvSpPr>
        <p:spPr>
          <a:xfrm rot="0">
            <a:off x="17259300" y="9229725"/>
            <a:ext cx="152400" cy="180975"/>
          </a:xfrm>
          <a:prstGeom prst="rect">
            <a:avLst/>
          </a:prstGeom>
        </p:spPr>
        <p:txBody>
          <a:bodyPr anchor="t" rtlCol="false" tIns="0" lIns="0" bIns="0" rIns="0" wrap="none">
            <a:spAutoFit/>
          </a:bodyPr>
          <a:lstStyle/>
          <a:p>
            <a:pPr algn="ctr">
              <a:lnSpc>
                <a:spcPts val="1679"/>
              </a:lnSpc>
              <a:spcBef>
                <a:spcPct val="0"/>
              </a:spcBef>
            </a:pPr>
            <a:r>
              <a:rPr lang="en-US" sz="1200">
                <a:solidFill>
                  <a:srgbClr val="000000"/>
                </a:solidFill>
                <a:latin typeface="Roboto"/>
                <a:ea typeface="Roboto"/>
                <a:cs typeface="Roboto"/>
                <a:sym typeface="Roboto"/>
              </a:rPr>
              <a:t>5</a:t>
            </a:r>
          </a:p>
        </p:txBody>
      </p:sp>
      <p:grpSp>
        <p:nvGrpSpPr>
          <p:cNvPr name="Group 6" id="6"/>
          <p:cNvGrpSpPr/>
          <p:nvPr/>
        </p:nvGrpSpPr>
        <p:grpSpPr>
          <a:xfrm rot="0">
            <a:off x="1480713" y="3019805"/>
            <a:ext cx="8313886" cy="904943"/>
            <a:chOff x="0" y="0"/>
            <a:chExt cx="2189665" cy="238339"/>
          </a:xfrm>
        </p:grpSpPr>
        <p:sp>
          <p:nvSpPr>
            <p:cNvPr name="Freeform 7" id="7"/>
            <p:cNvSpPr/>
            <p:nvPr/>
          </p:nvSpPr>
          <p:spPr>
            <a:xfrm flipH="false" flipV="false" rot="0">
              <a:off x="0" y="0"/>
              <a:ext cx="2189665" cy="238339"/>
            </a:xfrm>
            <a:custGeom>
              <a:avLst/>
              <a:gdLst/>
              <a:ahLst/>
              <a:cxnLst/>
              <a:rect r="r" b="b" t="t" l="l"/>
              <a:pathLst>
                <a:path h="238339" w="2189665">
                  <a:moveTo>
                    <a:pt x="0" y="0"/>
                  </a:moveTo>
                  <a:lnTo>
                    <a:pt x="2189665" y="0"/>
                  </a:lnTo>
                  <a:lnTo>
                    <a:pt x="2189665" y="238339"/>
                  </a:lnTo>
                  <a:lnTo>
                    <a:pt x="0" y="238339"/>
                  </a:lnTo>
                  <a:close/>
                </a:path>
              </a:pathLst>
            </a:custGeom>
            <a:solidFill>
              <a:srgbClr val="303030"/>
            </a:solidFill>
          </p:spPr>
        </p:sp>
        <p:sp>
          <p:nvSpPr>
            <p:cNvPr name="TextBox 8" id="8"/>
            <p:cNvSpPr txBox="true"/>
            <p:nvPr/>
          </p:nvSpPr>
          <p:spPr>
            <a:xfrm>
              <a:off x="0" y="-76200"/>
              <a:ext cx="2189665" cy="314539"/>
            </a:xfrm>
            <a:prstGeom prst="rect">
              <a:avLst/>
            </a:prstGeom>
          </p:spPr>
          <p:txBody>
            <a:bodyPr anchor="ctr" rtlCol="false" tIns="50800" lIns="50800" bIns="50800" rIns="50800"/>
            <a:lstStyle/>
            <a:p>
              <a:pPr algn="ctr">
                <a:lnSpc>
                  <a:spcPts val="3074"/>
                </a:lnSpc>
              </a:pPr>
            </a:p>
          </p:txBody>
        </p:sp>
      </p:grpSp>
      <p:sp>
        <p:nvSpPr>
          <p:cNvPr name="TextBox 9" id="9"/>
          <p:cNvSpPr txBox="true"/>
          <p:nvPr/>
        </p:nvSpPr>
        <p:spPr>
          <a:xfrm rot="0">
            <a:off x="1999496" y="3038851"/>
            <a:ext cx="8395178" cy="771526"/>
          </a:xfrm>
          <a:prstGeom prst="rect">
            <a:avLst/>
          </a:prstGeom>
        </p:spPr>
        <p:txBody>
          <a:bodyPr anchor="t" rtlCol="false" tIns="0" lIns="0" bIns="0" rIns="0">
            <a:spAutoFit/>
          </a:bodyPr>
          <a:lstStyle/>
          <a:p>
            <a:pPr algn="l">
              <a:lnSpc>
                <a:spcPts val="6299"/>
              </a:lnSpc>
            </a:pPr>
            <a:r>
              <a:rPr lang="en-US" sz="4499" b="true">
                <a:solidFill>
                  <a:srgbClr val="FFFFFF"/>
                </a:solidFill>
                <a:latin typeface="Roboto Bold"/>
                <a:ea typeface="Roboto Bold"/>
                <a:cs typeface="Roboto Bold"/>
                <a:sym typeface="Roboto Bold"/>
              </a:rPr>
              <a:t>Why Study Results Can Vary</a:t>
            </a:r>
          </a:p>
        </p:txBody>
      </p:sp>
      <p:sp>
        <p:nvSpPr>
          <p:cNvPr name="TextBox 10" id="10"/>
          <p:cNvSpPr txBox="true"/>
          <p:nvPr/>
        </p:nvSpPr>
        <p:spPr>
          <a:xfrm rot="0">
            <a:off x="1480713" y="4141245"/>
            <a:ext cx="14679941" cy="3768725"/>
          </a:xfrm>
          <a:prstGeom prst="rect">
            <a:avLst/>
          </a:prstGeom>
        </p:spPr>
        <p:txBody>
          <a:bodyPr anchor="t" rtlCol="false" tIns="0" lIns="0" bIns="0" rIns="0">
            <a:spAutoFit/>
          </a:bodyPr>
          <a:lstStyle/>
          <a:p>
            <a:pPr algn="l" marL="917576" indent="-458788" lvl="1">
              <a:lnSpc>
                <a:spcPts val="4675"/>
              </a:lnSpc>
              <a:buFont typeface="Arial"/>
              <a:buChar char="•"/>
            </a:pPr>
            <a:r>
              <a:rPr lang="en-US" b="true" sz="4250">
                <a:solidFill>
                  <a:srgbClr val="004F59"/>
                </a:solidFill>
                <a:latin typeface="Roboto Bold"/>
                <a:ea typeface="Roboto Bold"/>
                <a:cs typeface="Roboto Bold"/>
                <a:sym typeface="Roboto Bold"/>
              </a:rPr>
              <a:t>Some crimes are never reported, making it hard to reveal the entire issue.</a:t>
            </a:r>
          </a:p>
          <a:p>
            <a:pPr algn="l">
              <a:lnSpc>
                <a:spcPts val="3200"/>
              </a:lnSpc>
            </a:pPr>
          </a:p>
          <a:p>
            <a:pPr algn="l" marL="917576" indent="-458788" lvl="1">
              <a:lnSpc>
                <a:spcPts val="4675"/>
              </a:lnSpc>
              <a:buFont typeface="Arial"/>
              <a:buChar char="•"/>
            </a:pPr>
            <a:r>
              <a:rPr lang="en-US" b="true" sz="4250">
                <a:solidFill>
                  <a:srgbClr val="004F59"/>
                </a:solidFill>
                <a:latin typeface="Roboto Bold"/>
                <a:ea typeface="Roboto Bold"/>
                <a:cs typeface="Roboto Bold"/>
                <a:sym typeface="Roboto Bold"/>
              </a:rPr>
              <a:t>Studies collect information in different ways, leading to different results.</a:t>
            </a:r>
          </a:p>
          <a:p>
            <a:pPr algn="l">
              <a:lnSpc>
                <a:spcPts val="3200"/>
              </a:lnSpc>
            </a:pPr>
          </a:p>
          <a:p>
            <a:pPr algn="l" marL="917576" indent="-458788" lvl="1">
              <a:lnSpc>
                <a:spcPts val="4675"/>
              </a:lnSpc>
              <a:buFont typeface="Arial"/>
              <a:buChar char="•"/>
            </a:pPr>
            <a:r>
              <a:rPr lang="en-US" b="true" sz="4250">
                <a:solidFill>
                  <a:srgbClr val="004F59"/>
                </a:solidFill>
                <a:latin typeface="Roboto Bold"/>
                <a:ea typeface="Roboto Bold"/>
                <a:cs typeface="Roboto Bold"/>
                <a:sym typeface="Roboto Bold"/>
              </a:rPr>
              <a:t>Small </a:t>
            </a:r>
            <a:r>
              <a:rPr lang="en-US" b="true" sz="4250">
                <a:solidFill>
                  <a:srgbClr val="004F59"/>
                </a:solidFill>
                <a:latin typeface="Roboto Bold"/>
                <a:ea typeface="Roboto Bold"/>
                <a:cs typeface="Roboto Bold"/>
                <a:sym typeface="Roboto Bold"/>
              </a:rPr>
              <a:t>studies may not represent everyone. </a:t>
            </a:r>
          </a:p>
        </p:txBody>
      </p:sp>
      <p:sp>
        <p:nvSpPr>
          <p:cNvPr name="TextBox 11" id="11"/>
          <p:cNvSpPr txBox="true"/>
          <p:nvPr/>
        </p:nvSpPr>
        <p:spPr>
          <a:xfrm rot="0">
            <a:off x="1480713" y="9371773"/>
            <a:ext cx="2360739" cy="207719"/>
          </a:xfrm>
          <a:prstGeom prst="rect">
            <a:avLst/>
          </a:prstGeom>
        </p:spPr>
        <p:txBody>
          <a:bodyPr anchor="t" rtlCol="false" tIns="0" lIns="0" bIns="0" rIns="0">
            <a:spAutoFit/>
          </a:bodyPr>
          <a:lstStyle/>
          <a:p>
            <a:pPr algn="l">
              <a:lnSpc>
                <a:spcPts val="1680"/>
              </a:lnSpc>
            </a:pPr>
            <a:r>
              <a:rPr lang="en-US" sz="1200">
                <a:solidFill>
                  <a:srgbClr val="303030"/>
                </a:solidFill>
                <a:latin typeface="Roboto"/>
                <a:ea typeface="Roboto"/>
                <a:cs typeface="Roboto"/>
                <a:sym typeface="Roboto"/>
              </a:rPr>
              <a:t>©2024-2026 Walking Wise</a:t>
            </a:r>
          </a:p>
        </p:txBody>
      </p:sp>
    </p:spTree>
  </p:cSld>
  <p:clrMapOvr>
    <a:masterClrMapping/>
  </p:clrMapOvr>
</p:sld>
</file>

<file path=ppt/slides/slide50.xml><?xml version="1.0" encoding="utf-8"?>
<p:sld xmlns:p="http://schemas.openxmlformats.org/presentationml/2006/main" xmlns:a="http://schemas.openxmlformats.org/drawingml/2006/main">
  <p:cSld>
    <p:spTree>
      <p:nvGrpSpPr>
        <p:cNvPr id="1" name=""/>
        <p:cNvGrpSpPr/>
        <p:nvPr/>
      </p:nvGrpSpPr>
      <p:grpSpPr>
        <a:xfrm>
          <a:off x="0" y="0"/>
          <a:ext cx="0" cy="0"/>
          <a:chOff x="0" y="0"/>
          <a:chExt cx="0" cy="0"/>
        </a:xfrm>
      </p:grpSpPr>
      <p:grpSp>
        <p:nvGrpSpPr>
          <p:cNvPr name="Group 2" id="2"/>
          <p:cNvGrpSpPr/>
          <p:nvPr/>
        </p:nvGrpSpPr>
        <p:grpSpPr>
          <a:xfrm rot="0">
            <a:off x="435472" y="456889"/>
            <a:ext cx="17417056" cy="9457832"/>
            <a:chOff x="0" y="0"/>
            <a:chExt cx="5490351" cy="2981378"/>
          </a:xfrm>
        </p:grpSpPr>
        <p:sp>
          <p:nvSpPr>
            <p:cNvPr name="Freeform 3" id="3"/>
            <p:cNvSpPr/>
            <p:nvPr/>
          </p:nvSpPr>
          <p:spPr>
            <a:xfrm flipH="false" flipV="false" rot="0">
              <a:off x="0" y="0"/>
              <a:ext cx="5490351" cy="2981378"/>
            </a:xfrm>
            <a:custGeom>
              <a:avLst/>
              <a:gdLst/>
              <a:ahLst/>
              <a:cxnLst/>
              <a:rect r="r" b="b" t="t" l="l"/>
              <a:pathLst>
                <a:path h="2981378" w="5490351">
                  <a:moveTo>
                    <a:pt x="0" y="0"/>
                  </a:moveTo>
                  <a:lnTo>
                    <a:pt x="5490351" y="0"/>
                  </a:lnTo>
                  <a:lnTo>
                    <a:pt x="5490351" y="2981378"/>
                  </a:lnTo>
                  <a:lnTo>
                    <a:pt x="0" y="2981378"/>
                  </a:lnTo>
                  <a:close/>
                </a:path>
              </a:pathLst>
            </a:custGeom>
            <a:solidFill>
              <a:srgbClr val="ED8B00"/>
            </a:solidFill>
          </p:spPr>
        </p:sp>
      </p:grpSp>
      <p:grpSp>
        <p:nvGrpSpPr>
          <p:cNvPr name="Group 4" id="4"/>
          <p:cNvGrpSpPr/>
          <p:nvPr/>
        </p:nvGrpSpPr>
        <p:grpSpPr>
          <a:xfrm rot="0">
            <a:off x="2661083" y="4653533"/>
            <a:ext cx="11945074" cy="1804431"/>
            <a:chOff x="0" y="0"/>
            <a:chExt cx="3146028" cy="475241"/>
          </a:xfrm>
        </p:grpSpPr>
        <p:sp>
          <p:nvSpPr>
            <p:cNvPr name="Freeform 5" id="5"/>
            <p:cNvSpPr/>
            <p:nvPr/>
          </p:nvSpPr>
          <p:spPr>
            <a:xfrm flipH="false" flipV="false" rot="0">
              <a:off x="0" y="0"/>
              <a:ext cx="3146028" cy="475241"/>
            </a:xfrm>
            <a:custGeom>
              <a:avLst/>
              <a:gdLst/>
              <a:ahLst/>
              <a:cxnLst/>
              <a:rect r="r" b="b" t="t" l="l"/>
              <a:pathLst>
                <a:path h="475241" w="3146028">
                  <a:moveTo>
                    <a:pt x="0" y="0"/>
                  </a:moveTo>
                  <a:lnTo>
                    <a:pt x="3146028" y="0"/>
                  </a:lnTo>
                  <a:lnTo>
                    <a:pt x="3146028" y="475241"/>
                  </a:lnTo>
                  <a:lnTo>
                    <a:pt x="0" y="475241"/>
                  </a:lnTo>
                  <a:close/>
                </a:path>
              </a:pathLst>
            </a:custGeom>
            <a:solidFill>
              <a:srgbClr val="303030"/>
            </a:solidFill>
          </p:spPr>
        </p:sp>
        <p:sp>
          <p:nvSpPr>
            <p:cNvPr name="TextBox 6" id="6"/>
            <p:cNvSpPr txBox="true"/>
            <p:nvPr/>
          </p:nvSpPr>
          <p:spPr>
            <a:xfrm>
              <a:off x="0" y="-9525"/>
              <a:ext cx="3146028" cy="484766"/>
            </a:xfrm>
            <a:prstGeom prst="rect">
              <a:avLst/>
            </a:prstGeom>
          </p:spPr>
          <p:txBody>
            <a:bodyPr anchor="ctr" rtlCol="false" tIns="50800" lIns="50800" bIns="50800" rIns="50800"/>
            <a:lstStyle/>
            <a:p>
              <a:pPr algn="ctr">
                <a:lnSpc>
                  <a:spcPts val="3074"/>
                </a:lnSpc>
              </a:pPr>
            </a:p>
          </p:txBody>
        </p:sp>
      </p:grpSp>
      <p:sp>
        <p:nvSpPr>
          <p:cNvPr name="TextBox 7" id="7"/>
          <p:cNvSpPr txBox="true"/>
          <p:nvPr/>
        </p:nvSpPr>
        <p:spPr>
          <a:xfrm rot="0">
            <a:off x="3454083" y="4753108"/>
            <a:ext cx="12635532" cy="1510031"/>
          </a:xfrm>
          <a:prstGeom prst="rect">
            <a:avLst/>
          </a:prstGeom>
        </p:spPr>
        <p:txBody>
          <a:bodyPr anchor="t" rtlCol="false" tIns="0" lIns="0" bIns="0" rIns="0">
            <a:spAutoFit/>
          </a:bodyPr>
          <a:lstStyle/>
          <a:p>
            <a:pPr algn="l">
              <a:lnSpc>
                <a:spcPts val="6019"/>
              </a:lnSpc>
            </a:pPr>
            <a:r>
              <a:rPr lang="en-US" sz="4299" b="true">
                <a:solidFill>
                  <a:srgbClr val="FFFFFF"/>
                </a:solidFill>
                <a:latin typeface="Roboto Bold"/>
                <a:ea typeface="Roboto Bold"/>
                <a:cs typeface="Roboto Bold"/>
                <a:sym typeface="Roboto Bold"/>
              </a:rPr>
              <a:t>What percent of scenes in pornography are reported to show aggression?  </a:t>
            </a:r>
          </a:p>
        </p:txBody>
      </p:sp>
      <p:sp>
        <p:nvSpPr>
          <p:cNvPr name="TextBox 8" id="8"/>
          <p:cNvSpPr txBox="true"/>
          <p:nvPr/>
        </p:nvSpPr>
        <p:spPr>
          <a:xfrm rot="0">
            <a:off x="17259300" y="9229725"/>
            <a:ext cx="152400" cy="180975"/>
          </a:xfrm>
          <a:prstGeom prst="rect">
            <a:avLst/>
          </a:prstGeom>
        </p:spPr>
        <p:txBody>
          <a:bodyPr anchor="t" rtlCol="false" tIns="0" lIns="0" bIns="0" rIns="0" wrap="none">
            <a:spAutoFit/>
          </a:bodyPr>
          <a:lstStyle/>
          <a:p>
            <a:pPr algn="ctr">
              <a:lnSpc>
                <a:spcPts val="1679"/>
              </a:lnSpc>
              <a:spcBef>
                <a:spcPct val="0"/>
              </a:spcBef>
            </a:pPr>
            <a:r>
              <a:rPr lang="en-US" sz="1200">
                <a:solidFill>
                  <a:srgbClr val="000000"/>
                </a:solidFill>
                <a:latin typeface="Roboto"/>
                <a:ea typeface="Roboto"/>
                <a:cs typeface="Roboto"/>
                <a:sym typeface="Roboto"/>
              </a:rPr>
              <a:t>50</a:t>
            </a:r>
          </a:p>
        </p:txBody>
      </p:sp>
      <p:sp>
        <p:nvSpPr>
          <p:cNvPr name="TextBox 9" id="9"/>
          <p:cNvSpPr txBox="true"/>
          <p:nvPr/>
        </p:nvSpPr>
        <p:spPr>
          <a:xfrm rot="0">
            <a:off x="1028700" y="904875"/>
            <a:ext cx="10325530" cy="1094741"/>
          </a:xfrm>
          <a:prstGeom prst="rect">
            <a:avLst/>
          </a:prstGeom>
        </p:spPr>
        <p:txBody>
          <a:bodyPr anchor="t" rtlCol="false" tIns="0" lIns="0" bIns="0" rIns="0">
            <a:spAutoFit/>
          </a:bodyPr>
          <a:lstStyle/>
          <a:p>
            <a:pPr algn="l">
              <a:lnSpc>
                <a:spcPts val="8959"/>
              </a:lnSpc>
              <a:spcBef>
                <a:spcPct val="0"/>
              </a:spcBef>
            </a:pPr>
            <a:r>
              <a:rPr lang="en-US" sz="6399">
                <a:solidFill>
                  <a:srgbClr val="303030"/>
                </a:solidFill>
                <a:latin typeface="League Spartan"/>
                <a:ea typeface="League Spartan"/>
                <a:cs typeface="League Spartan"/>
                <a:sym typeface="League Spartan"/>
              </a:rPr>
              <a:t>WHAT DO YOU THINK?</a:t>
            </a:r>
          </a:p>
        </p:txBody>
      </p:sp>
      <p:sp>
        <p:nvSpPr>
          <p:cNvPr name="TextBox 10" id="10"/>
          <p:cNvSpPr txBox="true"/>
          <p:nvPr/>
        </p:nvSpPr>
        <p:spPr>
          <a:xfrm rot="0">
            <a:off x="1480713" y="9371773"/>
            <a:ext cx="2360739" cy="207719"/>
          </a:xfrm>
          <a:prstGeom prst="rect">
            <a:avLst/>
          </a:prstGeom>
        </p:spPr>
        <p:txBody>
          <a:bodyPr anchor="t" rtlCol="false" tIns="0" lIns="0" bIns="0" rIns="0">
            <a:spAutoFit/>
          </a:bodyPr>
          <a:lstStyle/>
          <a:p>
            <a:pPr algn="l">
              <a:lnSpc>
                <a:spcPts val="1680"/>
              </a:lnSpc>
            </a:pPr>
            <a:r>
              <a:rPr lang="en-US" sz="1200">
                <a:solidFill>
                  <a:srgbClr val="303030"/>
                </a:solidFill>
                <a:latin typeface="Roboto"/>
                <a:ea typeface="Roboto"/>
                <a:cs typeface="Roboto"/>
                <a:sym typeface="Roboto"/>
              </a:rPr>
              <a:t>©2024-2026 Walking Wise</a:t>
            </a:r>
          </a:p>
        </p:txBody>
      </p:sp>
    </p:spTree>
  </p:cSld>
  <p:clrMapOvr>
    <a:masterClrMapping/>
  </p:clrMapOvr>
</p:sld>
</file>

<file path=ppt/slides/slide51.xml><?xml version="1.0" encoding="utf-8"?>
<p:sld xmlns:p="http://schemas.openxmlformats.org/presentationml/2006/main" xmlns:a="http://schemas.openxmlformats.org/drawingml/2006/main">
  <p:cSld>
    <p:spTree>
      <p:nvGrpSpPr>
        <p:cNvPr id="1" name=""/>
        <p:cNvGrpSpPr/>
        <p:nvPr/>
      </p:nvGrpSpPr>
      <p:grpSpPr>
        <a:xfrm>
          <a:off x="0" y="0"/>
          <a:ext cx="0" cy="0"/>
          <a:chOff x="0" y="0"/>
          <a:chExt cx="0" cy="0"/>
        </a:xfrm>
      </p:grpSpPr>
      <p:grpSp>
        <p:nvGrpSpPr>
          <p:cNvPr name="Group 2" id="2"/>
          <p:cNvGrpSpPr/>
          <p:nvPr/>
        </p:nvGrpSpPr>
        <p:grpSpPr>
          <a:xfrm rot="0">
            <a:off x="435472" y="456889"/>
            <a:ext cx="17417056" cy="9457832"/>
            <a:chOff x="0" y="0"/>
            <a:chExt cx="5490351" cy="2981378"/>
          </a:xfrm>
        </p:grpSpPr>
        <p:sp>
          <p:nvSpPr>
            <p:cNvPr name="Freeform 3" id="3"/>
            <p:cNvSpPr/>
            <p:nvPr/>
          </p:nvSpPr>
          <p:spPr>
            <a:xfrm flipH="false" flipV="false" rot="0">
              <a:off x="0" y="0"/>
              <a:ext cx="5490351" cy="2981378"/>
            </a:xfrm>
            <a:custGeom>
              <a:avLst/>
              <a:gdLst/>
              <a:ahLst/>
              <a:cxnLst/>
              <a:rect r="r" b="b" t="t" l="l"/>
              <a:pathLst>
                <a:path h="2981378" w="5490351">
                  <a:moveTo>
                    <a:pt x="0" y="0"/>
                  </a:moveTo>
                  <a:lnTo>
                    <a:pt x="5490351" y="0"/>
                  </a:lnTo>
                  <a:lnTo>
                    <a:pt x="5490351" y="2981378"/>
                  </a:lnTo>
                  <a:lnTo>
                    <a:pt x="0" y="2981378"/>
                  </a:lnTo>
                  <a:close/>
                </a:path>
              </a:pathLst>
            </a:custGeom>
            <a:solidFill>
              <a:srgbClr val="ED8B00"/>
            </a:solidFill>
          </p:spPr>
        </p:sp>
      </p:grpSp>
      <p:grpSp>
        <p:nvGrpSpPr>
          <p:cNvPr name="Group 4" id="4"/>
          <p:cNvGrpSpPr/>
          <p:nvPr/>
        </p:nvGrpSpPr>
        <p:grpSpPr>
          <a:xfrm rot="0">
            <a:off x="1222603" y="3057255"/>
            <a:ext cx="15841471" cy="5422565"/>
            <a:chOff x="0" y="0"/>
            <a:chExt cx="4348048" cy="1488345"/>
          </a:xfrm>
        </p:grpSpPr>
        <p:sp>
          <p:nvSpPr>
            <p:cNvPr name="Freeform 5" id="5"/>
            <p:cNvSpPr/>
            <p:nvPr/>
          </p:nvSpPr>
          <p:spPr>
            <a:xfrm flipH="false" flipV="false" rot="0">
              <a:off x="0" y="0"/>
              <a:ext cx="4348048" cy="1488345"/>
            </a:xfrm>
            <a:custGeom>
              <a:avLst/>
              <a:gdLst/>
              <a:ahLst/>
              <a:cxnLst/>
              <a:rect r="r" b="b" t="t" l="l"/>
              <a:pathLst>
                <a:path h="1488345" w="4348048">
                  <a:moveTo>
                    <a:pt x="0" y="0"/>
                  </a:moveTo>
                  <a:lnTo>
                    <a:pt x="4348048" y="0"/>
                  </a:lnTo>
                  <a:lnTo>
                    <a:pt x="4348048" y="1488345"/>
                  </a:lnTo>
                  <a:lnTo>
                    <a:pt x="0" y="1488345"/>
                  </a:lnTo>
                  <a:close/>
                </a:path>
              </a:pathLst>
            </a:custGeom>
            <a:solidFill>
              <a:srgbClr val="303030"/>
            </a:solidFill>
          </p:spPr>
        </p:sp>
        <p:sp>
          <p:nvSpPr>
            <p:cNvPr name="TextBox 6" id="6"/>
            <p:cNvSpPr txBox="true"/>
            <p:nvPr/>
          </p:nvSpPr>
          <p:spPr>
            <a:xfrm>
              <a:off x="0" y="-76200"/>
              <a:ext cx="4348048" cy="1564545"/>
            </a:xfrm>
            <a:prstGeom prst="rect">
              <a:avLst/>
            </a:prstGeom>
          </p:spPr>
          <p:txBody>
            <a:bodyPr anchor="ctr" rtlCol="false" tIns="50800" lIns="50800" bIns="50800" rIns="50800"/>
            <a:lstStyle/>
            <a:p>
              <a:pPr algn="ctr">
                <a:lnSpc>
                  <a:spcPts val="3074"/>
                </a:lnSpc>
              </a:pPr>
            </a:p>
          </p:txBody>
        </p:sp>
      </p:grpSp>
      <p:sp>
        <p:nvSpPr>
          <p:cNvPr name="TextBox 7" id="7"/>
          <p:cNvSpPr txBox="true"/>
          <p:nvPr/>
        </p:nvSpPr>
        <p:spPr>
          <a:xfrm rot="0">
            <a:off x="1028700" y="904875"/>
            <a:ext cx="10325530" cy="1094741"/>
          </a:xfrm>
          <a:prstGeom prst="rect">
            <a:avLst/>
          </a:prstGeom>
        </p:spPr>
        <p:txBody>
          <a:bodyPr anchor="t" rtlCol="false" tIns="0" lIns="0" bIns="0" rIns="0">
            <a:spAutoFit/>
          </a:bodyPr>
          <a:lstStyle/>
          <a:p>
            <a:pPr algn="l">
              <a:lnSpc>
                <a:spcPts val="8959"/>
              </a:lnSpc>
              <a:spcBef>
                <a:spcPct val="0"/>
              </a:spcBef>
            </a:pPr>
            <a:r>
              <a:rPr lang="en-US" sz="6399">
                <a:solidFill>
                  <a:srgbClr val="303030"/>
                </a:solidFill>
                <a:latin typeface="League Spartan"/>
                <a:ea typeface="League Spartan"/>
                <a:cs typeface="League Spartan"/>
                <a:sym typeface="League Spartan"/>
              </a:rPr>
              <a:t>WHAT DO YOU THINK?</a:t>
            </a:r>
          </a:p>
        </p:txBody>
      </p:sp>
      <p:sp>
        <p:nvSpPr>
          <p:cNvPr name="TextBox 8" id="8"/>
          <p:cNvSpPr txBox="true"/>
          <p:nvPr/>
        </p:nvSpPr>
        <p:spPr>
          <a:xfrm rot="0">
            <a:off x="3403662" y="4718186"/>
            <a:ext cx="11730024" cy="3187700"/>
          </a:xfrm>
          <a:prstGeom prst="rect">
            <a:avLst/>
          </a:prstGeom>
        </p:spPr>
        <p:txBody>
          <a:bodyPr anchor="t" rtlCol="false" tIns="0" lIns="0" bIns="0" rIns="0">
            <a:spAutoFit/>
          </a:bodyPr>
          <a:lstStyle/>
          <a:p>
            <a:pPr algn="l">
              <a:lnSpc>
                <a:spcPts val="6399"/>
              </a:lnSpc>
            </a:pPr>
            <a:r>
              <a:rPr lang="en-US" sz="3999" b="true">
                <a:solidFill>
                  <a:srgbClr val="FBFDFD"/>
                </a:solidFill>
                <a:latin typeface="Roboto Bold"/>
                <a:ea typeface="Roboto Bold"/>
                <a:cs typeface="Roboto Bold"/>
                <a:sym typeface="Roboto Bold"/>
              </a:rPr>
              <a:t>A)  28%</a:t>
            </a:r>
          </a:p>
          <a:p>
            <a:pPr algn="l">
              <a:lnSpc>
                <a:spcPts val="6399"/>
              </a:lnSpc>
            </a:pPr>
            <a:r>
              <a:rPr lang="en-US" sz="3999" b="true">
                <a:solidFill>
                  <a:srgbClr val="FBFDFD"/>
                </a:solidFill>
                <a:latin typeface="Roboto Bold"/>
                <a:ea typeface="Roboto Bold"/>
                <a:cs typeface="Roboto Bold"/>
                <a:sym typeface="Roboto Bold"/>
              </a:rPr>
              <a:t>B)  48</a:t>
            </a:r>
            <a:r>
              <a:rPr lang="en-US" sz="3999" b="true">
                <a:solidFill>
                  <a:srgbClr val="FBFDFD"/>
                </a:solidFill>
                <a:latin typeface="Roboto Bold"/>
                <a:ea typeface="Roboto Bold"/>
                <a:cs typeface="Roboto Bold"/>
                <a:sym typeface="Roboto Bold"/>
              </a:rPr>
              <a:t>%</a:t>
            </a:r>
          </a:p>
          <a:p>
            <a:pPr algn="l">
              <a:lnSpc>
                <a:spcPts val="6399"/>
              </a:lnSpc>
            </a:pPr>
            <a:r>
              <a:rPr lang="en-US" sz="3999" b="true">
                <a:solidFill>
                  <a:srgbClr val="FBFDFD"/>
                </a:solidFill>
                <a:latin typeface="Roboto Bold"/>
                <a:ea typeface="Roboto Bold"/>
                <a:cs typeface="Roboto Bold"/>
                <a:sym typeface="Roboto Bold"/>
              </a:rPr>
              <a:t>C)  68%</a:t>
            </a:r>
          </a:p>
          <a:p>
            <a:pPr algn="l">
              <a:lnSpc>
                <a:spcPts val="6399"/>
              </a:lnSpc>
            </a:pPr>
            <a:r>
              <a:rPr lang="en-US" sz="3999" b="true">
                <a:solidFill>
                  <a:srgbClr val="FBFDFD"/>
                </a:solidFill>
                <a:latin typeface="Roboto Bold"/>
                <a:ea typeface="Roboto Bold"/>
                <a:cs typeface="Roboto Bold"/>
                <a:sym typeface="Roboto Bold"/>
              </a:rPr>
              <a:t>D)  88%</a:t>
            </a:r>
          </a:p>
        </p:txBody>
      </p:sp>
      <p:sp>
        <p:nvSpPr>
          <p:cNvPr name="TextBox 9" id="9"/>
          <p:cNvSpPr txBox="true"/>
          <p:nvPr/>
        </p:nvSpPr>
        <p:spPr>
          <a:xfrm rot="0">
            <a:off x="17259300" y="9229725"/>
            <a:ext cx="152400" cy="180975"/>
          </a:xfrm>
          <a:prstGeom prst="rect">
            <a:avLst/>
          </a:prstGeom>
        </p:spPr>
        <p:txBody>
          <a:bodyPr anchor="t" rtlCol="false" tIns="0" lIns="0" bIns="0" rIns="0" wrap="none">
            <a:spAutoFit/>
          </a:bodyPr>
          <a:lstStyle/>
          <a:p>
            <a:pPr algn="ctr">
              <a:lnSpc>
                <a:spcPts val="1679"/>
              </a:lnSpc>
              <a:spcBef>
                <a:spcPct val="0"/>
              </a:spcBef>
            </a:pPr>
            <a:r>
              <a:rPr lang="en-US" sz="1200">
                <a:solidFill>
                  <a:srgbClr val="303030"/>
                </a:solidFill>
                <a:latin typeface="Roboto"/>
                <a:ea typeface="Roboto"/>
                <a:cs typeface="Roboto"/>
                <a:sym typeface="Roboto"/>
              </a:rPr>
              <a:t>51</a:t>
            </a:r>
          </a:p>
        </p:txBody>
      </p:sp>
      <p:sp>
        <p:nvSpPr>
          <p:cNvPr name="TextBox 10" id="10"/>
          <p:cNvSpPr txBox="true"/>
          <p:nvPr/>
        </p:nvSpPr>
        <p:spPr>
          <a:xfrm rot="0">
            <a:off x="1480713" y="9371773"/>
            <a:ext cx="2360739" cy="207719"/>
          </a:xfrm>
          <a:prstGeom prst="rect">
            <a:avLst/>
          </a:prstGeom>
        </p:spPr>
        <p:txBody>
          <a:bodyPr anchor="t" rtlCol="false" tIns="0" lIns="0" bIns="0" rIns="0">
            <a:spAutoFit/>
          </a:bodyPr>
          <a:lstStyle/>
          <a:p>
            <a:pPr algn="l">
              <a:lnSpc>
                <a:spcPts val="1680"/>
              </a:lnSpc>
            </a:pPr>
            <a:r>
              <a:rPr lang="en-US" sz="1200">
                <a:solidFill>
                  <a:srgbClr val="303030"/>
                </a:solidFill>
                <a:latin typeface="Roboto"/>
                <a:ea typeface="Roboto"/>
                <a:cs typeface="Roboto"/>
                <a:sym typeface="Roboto"/>
              </a:rPr>
              <a:t>©2024-2026 Walking Wise</a:t>
            </a:r>
          </a:p>
        </p:txBody>
      </p:sp>
      <p:sp>
        <p:nvSpPr>
          <p:cNvPr name="TextBox 11" id="11"/>
          <p:cNvSpPr txBox="true"/>
          <p:nvPr/>
        </p:nvSpPr>
        <p:spPr>
          <a:xfrm rot="0">
            <a:off x="2022089" y="3628882"/>
            <a:ext cx="15573264" cy="552450"/>
          </a:xfrm>
          <a:prstGeom prst="rect">
            <a:avLst/>
          </a:prstGeom>
        </p:spPr>
        <p:txBody>
          <a:bodyPr anchor="t" rtlCol="false" tIns="0" lIns="0" bIns="0" rIns="0">
            <a:spAutoFit/>
          </a:bodyPr>
          <a:lstStyle/>
          <a:p>
            <a:pPr algn="l">
              <a:lnSpc>
                <a:spcPts val="4200"/>
              </a:lnSpc>
            </a:pPr>
            <a:r>
              <a:rPr lang="en-US" sz="3500">
                <a:solidFill>
                  <a:srgbClr val="FFFFFF"/>
                </a:solidFill>
                <a:latin typeface="Roboto"/>
                <a:ea typeface="Roboto"/>
                <a:cs typeface="Roboto"/>
                <a:sym typeface="Roboto"/>
              </a:rPr>
              <a:t>What percent of scenes in pornography are reported to show aggression? </a:t>
            </a:r>
          </a:p>
        </p:txBody>
      </p:sp>
    </p:spTree>
  </p:cSld>
  <p:clrMapOvr>
    <a:masterClrMapping/>
  </p:clrMapOvr>
</p:sld>
</file>

<file path=ppt/slides/slide52.xml><?xml version="1.0" encoding="utf-8"?>
<p:sld xmlns:p="http://schemas.openxmlformats.org/presentationml/2006/main" xmlns:a="http://schemas.openxmlformats.org/drawingml/2006/main">
  <p:cSld>
    <p:spTree>
      <p:nvGrpSpPr>
        <p:cNvPr id="1" name=""/>
        <p:cNvGrpSpPr/>
        <p:nvPr/>
      </p:nvGrpSpPr>
      <p:grpSpPr>
        <a:xfrm>
          <a:off x="0" y="0"/>
          <a:ext cx="0" cy="0"/>
          <a:chOff x="0" y="0"/>
          <a:chExt cx="0" cy="0"/>
        </a:xfrm>
      </p:grpSpPr>
      <p:grpSp>
        <p:nvGrpSpPr>
          <p:cNvPr name="Group 2" id="2"/>
          <p:cNvGrpSpPr/>
          <p:nvPr/>
        </p:nvGrpSpPr>
        <p:grpSpPr>
          <a:xfrm rot="0">
            <a:off x="435472" y="456889"/>
            <a:ext cx="17417056" cy="9457832"/>
            <a:chOff x="0" y="0"/>
            <a:chExt cx="5490351" cy="2981378"/>
          </a:xfrm>
        </p:grpSpPr>
        <p:sp>
          <p:nvSpPr>
            <p:cNvPr name="Freeform 3" id="3"/>
            <p:cNvSpPr/>
            <p:nvPr/>
          </p:nvSpPr>
          <p:spPr>
            <a:xfrm flipH="false" flipV="false" rot="0">
              <a:off x="0" y="0"/>
              <a:ext cx="5490351" cy="2981378"/>
            </a:xfrm>
            <a:custGeom>
              <a:avLst/>
              <a:gdLst/>
              <a:ahLst/>
              <a:cxnLst/>
              <a:rect r="r" b="b" t="t" l="l"/>
              <a:pathLst>
                <a:path h="2981378" w="5490351">
                  <a:moveTo>
                    <a:pt x="0" y="0"/>
                  </a:moveTo>
                  <a:lnTo>
                    <a:pt x="5490351" y="0"/>
                  </a:lnTo>
                  <a:lnTo>
                    <a:pt x="5490351" y="2981378"/>
                  </a:lnTo>
                  <a:lnTo>
                    <a:pt x="0" y="2981378"/>
                  </a:lnTo>
                  <a:close/>
                </a:path>
              </a:pathLst>
            </a:custGeom>
            <a:solidFill>
              <a:srgbClr val="ED8B00"/>
            </a:solidFill>
          </p:spPr>
        </p:sp>
      </p:grpSp>
      <p:grpSp>
        <p:nvGrpSpPr>
          <p:cNvPr name="Group 4" id="4"/>
          <p:cNvGrpSpPr/>
          <p:nvPr/>
        </p:nvGrpSpPr>
        <p:grpSpPr>
          <a:xfrm rot="0">
            <a:off x="1222603" y="3057255"/>
            <a:ext cx="15841471" cy="5422565"/>
            <a:chOff x="0" y="0"/>
            <a:chExt cx="4348048" cy="1488345"/>
          </a:xfrm>
        </p:grpSpPr>
        <p:sp>
          <p:nvSpPr>
            <p:cNvPr name="Freeform 5" id="5"/>
            <p:cNvSpPr/>
            <p:nvPr/>
          </p:nvSpPr>
          <p:spPr>
            <a:xfrm flipH="false" flipV="false" rot="0">
              <a:off x="0" y="0"/>
              <a:ext cx="4348048" cy="1488345"/>
            </a:xfrm>
            <a:custGeom>
              <a:avLst/>
              <a:gdLst/>
              <a:ahLst/>
              <a:cxnLst/>
              <a:rect r="r" b="b" t="t" l="l"/>
              <a:pathLst>
                <a:path h="1488345" w="4348048">
                  <a:moveTo>
                    <a:pt x="0" y="0"/>
                  </a:moveTo>
                  <a:lnTo>
                    <a:pt x="4348048" y="0"/>
                  </a:lnTo>
                  <a:lnTo>
                    <a:pt x="4348048" y="1488345"/>
                  </a:lnTo>
                  <a:lnTo>
                    <a:pt x="0" y="1488345"/>
                  </a:lnTo>
                  <a:close/>
                </a:path>
              </a:pathLst>
            </a:custGeom>
            <a:solidFill>
              <a:srgbClr val="FFFFFF"/>
            </a:solidFill>
          </p:spPr>
        </p:sp>
        <p:sp>
          <p:nvSpPr>
            <p:cNvPr name="TextBox 6" id="6"/>
            <p:cNvSpPr txBox="true"/>
            <p:nvPr/>
          </p:nvSpPr>
          <p:spPr>
            <a:xfrm>
              <a:off x="0" y="-76200"/>
              <a:ext cx="4348048" cy="1564545"/>
            </a:xfrm>
            <a:prstGeom prst="rect">
              <a:avLst/>
            </a:prstGeom>
          </p:spPr>
          <p:txBody>
            <a:bodyPr anchor="ctr" rtlCol="false" tIns="50800" lIns="50800" bIns="50800" rIns="50800"/>
            <a:lstStyle/>
            <a:p>
              <a:pPr algn="ctr">
                <a:lnSpc>
                  <a:spcPts val="3074"/>
                </a:lnSpc>
              </a:pPr>
            </a:p>
          </p:txBody>
        </p:sp>
      </p:grpSp>
      <p:sp>
        <p:nvSpPr>
          <p:cNvPr name="TextBox 7" id="7"/>
          <p:cNvSpPr txBox="true"/>
          <p:nvPr/>
        </p:nvSpPr>
        <p:spPr>
          <a:xfrm rot="0">
            <a:off x="3095197" y="4762062"/>
            <a:ext cx="12096282" cy="1908177"/>
          </a:xfrm>
          <a:prstGeom prst="rect">
            <a:avLst/>
          </a:prstGeom>
        </p:spPr>
        <p:txBody>
          <a:bodyPr anchor="t" rtlCol="false" tIns="0" lIns="0" bIns="0" rIns="0">
            <a:spAutoFit/>
          </a:bodyPr>
          <a:lstStyle/>
          <a:p>
            <a:pPr algn="ctr">
              <a:lnSpc>
                <a:spcPts val="7699"/>
              </a:lnSpc>
            </a:pPr>
            <a:r>
              <a:rPr lang="en-US" b="true" sz="5499">
                <a:solidFill>
                  <a:srgbClr val="9D1BE3"/>
                </a:solidFill>
                <a:latin typeface="Roboto Bold"/>
                <a:ea typeface="Roboto Bold"/>
                <a:cs typeface="Roboto Bold"/>
                <a:sym typeface="Roboto Bold"/>
              </a:rPr>
              <a:t>88% </a:t>
            </a:r>
            <a:r>
              <a:rPr lang="en-US" sz="5499">
                <a:solidFill>
                  <a:srgbClr val="303030"/>
                </a:solidFill>
                <a:latin typeface="Roboto"/>
                <a:ea typeface="Roboto"/>
                <a:cs typeface="Roboto"/>
                <a:sym typeface="Roboto"/>
              </a:rPr>
              <a:t>of scenes in pornography are reported to show aggression.</a:t>
            </a:r>
            <a:r>
              <a:rPr lang="en-US" sz="5499">
                <a:solidFill>
                  <a:srgbClr val="9D1BE3"/>
                </a:solidFill>
                <a:latin typeface="Roboto"/>
                <a:ea typeface="Roboto"/>
                <a:cs typeface="Roboto"/>
                <a:sym typeface="Roboto"/>
              </a:rPr>
              <a:t> </a:t>
            </a:r>
          </a:p>
        </p:txBody>
      </p:sp>
      <p:sp>
        <p:nvSpPr>
          <p:cNvPr name="TextBox 8" id="8"/>
          <p:cNvSpPr txBox="true"/>
          <p:nvPr/>
        </p:nvSpPr>
        <p:spPr>
          <a:xfrm rot="0">
            <a:off x="17259300" y="9229725"/>
            <a:ext cx="152400" cy="180975"/>
          </a:xfrm>
          <a:prstGeom prst="rect">
            <a:avLst/>
          </a:prstGeom>
        </p:spPr>
        <p:txBody>
          <a:bodyPr anchor="t" rtlCol="false" tIns="0" lIns="0" bIns="0" rIns="0" wrap="none">
            <a:spAutoFit/>
          </a:bodyPr>
          <a:lstStyle/>
          <a:p>
            <a:pPr algn="ctr">
              <a:lnSpc>
                <a:spcPts val="1679"/>
              </a:lnSpc>
              <a:spcBef>
                <a:spcPct val="0"/>
              </a:spcBef>
            </a:pPr>
            <a:r>
              <a:rPr lang="en-US" sz="1200">
                <a:solidFill>
                  <a:srgbClr val="303030"/>
                </a:solidFill>
                <a:latin typeface="Roboto"/>
                <a:ea typeface="Roboto"/>
                <a:cs typeface="Roboto"/>
                <a:sym typeface="Roboto"/>
              </a:rPr>
              <a:t>52</a:t>
            </a:r>
          </a:p>
        </p:txBody>
      </p:sp>
      <p:sp>
        <p:nvSpPr>
          <p:cNvPr name="TextBox 9" id="9"/>
          <p:cNvSpPr txBox="true"/>
          <p:nvPr/>
        </p:nvSpPr>
        <p:spPr>
          <a:xfrm rot="0">
            <a:off x="1480713" y="9371773"/>
            <a:ext cx="2360739" cy="207719"/>
          </a:xfrm>
          <a:prstGeom prst="rect">
            <a:avLst/>
          </a:prstGeom>
        </p:spPr>
        <p:txBody>
          <a:bodyPr anchor="t" rtlCol="false" tIns="0" lIns="0" bIns="0" rIns="0">
            <a:spAutoFit/>
          </a:bodyPr>
          <a:lstStyle/>
          <a:p>
            <a:pPr algn="l">
              <a:lnSpc>
                <a:spcPts val="1680"/>
              </a:lnSpc>
            </a:pPr>
            <a:r>
              <a:rPr lang="en-US" sz="1200">
                <a:solidFill>
                  <a:srgbClr val="303030"/>
                </a:solidFill>
                <a:latin typeface="Roboto"/>
                <a:ea typeface="Roboto"/>
                <a:cs typeface="Roboto"/>
                <a:sym typeface="Roboto"/>
              </a:rPr>
              <a:t>©2024-2026 Walking Wise</a:t>
            </a:r>
          </a:p>
        </p:txBody>
      </p:sp>
      <p:sp>
        <p:nvSpPr>
          <p:cNvPr name="TextBox 10" id="10"/>
          <p:cNvSpPr txBox="true"/>
          <p:nvPr/>
        </p:nvSpPr>
        <p:spPr>
          <a:xfrm rot="0">
            <a:off x="5814764" y="9229725"/>
            <a:ext cx="8796764" cy="207719"/>
          </a:xfrm>
          <a:prstGeom prst="rect">
            <a:avLst/>
          </a:prstGeom>
        </p:spPr>
        <p:txBody>
          <a:bodyPr anchor="t" rtlCol="false" tIns="0" lIns="0" bIns="0" rIns="0">
            <a:spAutoFit/>
          </a:bodyPr>
          <a:lstStyle/>
          <a:p>
            <a:pPr algn="l">
              <a:lnSpc>
                <a:spcPts val="1679"/>
              </a:lnSpc>
            </a:pPr>
            <a:r>
              <a:rPr lang="en-US" sz="1200">
                <a:solidFill>
                  <a:srgbClr val="303030"/>
                </a:solidFill>
                <a:latin typeface="Roboto"/>
                <a:ea typeface="Roboto"/>
                <a:cs typeface="Roboto"/>
                <a:sym typeface="Roboto"/>
              </a:rPr>
              <a:t>Dr. Gail Dines (n.d.). The Dr. Gail Dines (n.d.). The Porn Crisis. CultureReframed.org.</a:t>
            </a:r>
          </a:p>
        </p:txBody>
      </p:sp>
      <p:sp>
        <p:nvSpPr>
          <p:cNvPr name="TextBox 11" id="11"/>
          <p:cNvSpPr txBox="true"/>
          <p:nvPr/>
        </p:nvSpPr>
        <p:spPr>
          <a:xfrm rot="0">
            <a:off x="980285" y="1430861"/>
            <a:ext cx="9147136" cy="1094666"/>
          </a:xfrm>
          <a:prstGeom prst="rect">
            <a:avLst/>
          </a:prstGeom>
        </p:spPr>
        <p:txBody>
          <a:bodyPr anchor="t" rtlCol="false" tIns="0" lIns="0" bIns="0" rIns="0">
            <a:spAutoFit/>
          </a:bodyPr>
          <a:lstStyle/>
          <a:p>
            <a:pPr algn="l">
              <a:lnSpc>
                <a:spcPts val="8959"/>
              </a:lnSpc>
              <a:spcBef>
                <a:spcPct val="0"/>
              </a:spcBef>
            </a:pPr>
            <a:r>
              <a:rPr lang="en-US" sz="6399">
                <a:solidFill>
                  <a:srgbClr val="303030"/>
                </a:solidFill>
                <a:latin typeface="League Spartan"/>
                <a:ea typeface="League Spartan"/>
                <a:cs typeface="League Spartan"/>
                <a:sym typeface="League Spartan"/>
              </a:rPr>
              <a:t>ANSWER</a:t>
            </a:r>
          </a:p>
        </p:txBody>
      </p:sp>
      <p:sp>
        <p:nvSpPr>
          <p:cNvPr name="TextBox 12" id="12"/>
          <p:cNvSpPr txBox="true"/>
          <p:nvPr/>
        </p:nvSpPr>
        <p:spPr>
          <a:xfrm rot="0">
            <a:off x="1028700" y="885919"/>
            <a:ext cx="14546262" cy="547370"/>
          </a:xfrm>
          <a:prstGeom prst="rect">
            <a:avLst/>
          </a:prstGeom>
        </p:spPr>
        <p:txBody>
          <a:bodyPr anchor="t" rtlCol="false" tIns="0" lIns="0" bIns="0" rIns="0">
            <a:spAutoFit/>
          </a:bodyPr>
          <a:lstStyle/>
          <a:p>
            <a:pPr algn="l">
              <a:lnSpc>
                <a:spcPts val="4480"/>
              </a:lnSpc>
            </a:pPr>
            <a:r>
              <a:rPr lang="en-US" sz="3200">
                <a:solidFill>
                  <a:srgbClr val="FFFFFF"/>
                </a:solidFill>
                <a:latin typeface="Poppins Medium 2"/>
                <a:ea typeface="Poppins Medium 2"/>
                <a:cs typeface="Poppins Medium 2"/>
                <a:sym typeface="Poppins Medium 2"/>
              </a:rPr>
              <a:t>MULTIPLE CHOICE:  D</a:t>
            </a:r>
          </a:p>
        </p:txBody>
      </p:sp>
    </p:spTree>
  </p:cSld>
  <p:clrMapOvr>
    <a:masterClrMapping/>
  </p:clrMapOvr>
</p:sld>
</file>

<file path=ppt/slides/slide53.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TextBox 2" id="2"/>
          <p:cNvSpPr txBox="true"/>
          <p:nvPr/>
        </p:nvSpPr>
        <p:spPr>
          <a:xfrm rot="0">
            <a:off x="1028700" y="885919"/>
            <a:ext cx="14546262" cy="547370"/>
          </a:xfrm>
          <a:prstGeom prst="rect">
            <a:avLst/>
          </a:prstGeom>
        </p:spPr>
        <p:txBody>
          <a:bodyPr anchor="t" rtlCol="false" tIns="0" lIns="0" bIns="0" rIns="0">
            <a:spAutoFit/>
          </a:bodyPr>
          <a:lstStyle/>
          <a:p>
            <a:pPr algn="l">
              <a:lnSpc>
                <a:spcPts val="4480"/>
              </a:lnSpc>
            </a:pPr>
            <a:r>
              <a:rPr lang="en-US" sz="3200">
                <a:solidFill>
                  <a:srgbClr val="FFFFFF"/>
                </a:solidFill>
                <a:latin typeface="Poppins Medium 2"/>
                <a:ea typeface="Poppins Medium 2"/>
                <a:cs typeface="Poppins Medium 2"/>
                <a:sym typeface="Poppins Medium 2"/>
              </a:rPr>
              <a:t>LESSON PLANS</a:t>
            </a:r>
          </a:p>
        </p:txBody>
      </p:sp>
      <p:sp>
        <p:nvSpPr>
          <p:cNvPr name="TextBox 3" id="3"/>
          <p:cNvSpPr txBox="true"/>
          <p:nvPr/>
        </p:nvSpPr>
        <p:spPr>
          <a:xfrm rot="0">
            <a:off x="17370093" y="9524968"/>
            <a:ext cx="464110" cy="347448"/>
          </a:xfrm>
          <a:prstGeom prst="rect">
            <a:avLst/>
          </a:prstGeom>
        </p:spPr>
        <p:txBody>
          <a:bodyPr anchor="t" rtlCol="false" tIns="0" lIns="0" bIns="0" rIns="0">
            <a:spAutoFit/>
          </a:bodyPr>
          <a:lstStyle/>
          <a:p>
            <a:pPr algn="ctr">
              <a:lnSpc>
                <a:spcPts val="2899"/>
              </a:lnSpc>
            </a:pPr>
            <a:r>
              <a:rPr lang="en-US" sz="2070">
                <a:solidFill>
                  <a:srgbClr val="004F59"/>
                </a:solidFill>
                <a:latin typeface="Bebas Neue"/>
                <a:ea typeface="Bebas Neue"/>
                <a:cs typeface="Bebas Neue"/>
                <a:sym typeface="Bebas Neue"/>
              </a:rPr>
              <a:t>3</a:t>
            </a:r>
          </a:p>
        </p:txBody>
      </p:sp>
      <p:grpSp>
        <p:nvGrpSpPr>
          <p:cNvPr name="Group 4" id="4"/>
          <p:cNvGrpSpPr/>
          <p:nvPr/>
        </p:nvGrpSpPr>
        <p:grpSpPr>
          <a:xfrm rot="0">
            <a:off x="426672" y="428952"/>
            <a:ext cx="17417056" cy="9457832"/>
            <a:chOff x="0" y="0"/>
            <a:chExt cx="5490351" cy="2981378"/>
          </a:xfrm>
        </p:grpSpPr>
        <p:sp>
          <p:nvSpPr>
            <p:cNvPr name="Freeform 5" id="5"/>
            <p:cNvSpPr/>
            <p:nvPr/>
          </p:nvSpPr>
          <p:spPr>
            <a:xfrm flipH="false" flipV="false" rot="0">
              <a:off x="0" y="0"/>
              <a:ext cx="5490351" cy="2981378"/>
            </a:xfrm>
            <a:custGeom>
              <a:avLst/>
              <a:gdLst/>
              <a:ahLst/>
              <a:cxnLst/>
              <a:rect r="r" b="b" t="t" l="l"/>
              <a:pathLst>
                <a:path h="2981378" w="5490351">
                  <a:moveTo>
                    <a:pt x="0" y="0"/>
                  </a:moveTo>
                  <a:lnTo>
                    <a:pt x="5490351" y="0"/>
                  </a:lnTo>
                  <a:lnTo>
                    <a:pt x="5490351" y="2981378"/>
                  </a:lnTo>
                  <a:lnTo>
                    <a:pt x="0" y="2981378"/>
                  </a:lnTo>
                  <a:close/>
                </a:path>
              </a:pathLst>
            </a:custGeom>
            <a:solidFill>
              <a:srgbClr val="68D2DF"/>
            </a:solidFill>
          </p:spPr>
        </p:sp>
      </p:grpSp>
      <p:sp>
        <p:nvSpPr>
          <p:cNvPr name="Freeform 6" id="6"/>
          <p:cNvSpPr/>
          <p:nvPr/>
        </p:nvSpPr>
        <p:spPr>
          <a:xfrm flipH="false" flipV="false" rot="0">
            <a:off x="13161349" y="6331924"/>
            <a:ext cx="3955076" cy="3955076"/>
          </a:xfrm>
          <a:custGeom>
            <a:avLst/>
            <a:gdLst/>
            <a:ahLst/>
            <a:cxnLst/>
            <a:rect r="r" b="b" t="t" l="l"/>
            <a:pathLst>
              <a:path h="3955076" w="3955076">
                <a:moveTo>
                  <a:pt x="0" y="0"/>
                </a:moveTo>
                <a:lnTo>
                  <a:pt x="3955076" y="0"/>
                </a:lnTo>
                <a:lnTo>
                  <a:pt x="3955076" y="3955076"/>
                </a:lnTo>
                <a:lnTo>
                  <a:pt x="0" y="3955076"/>
                </a:lnTo>
                <a:lnTo>
                  <a:pt x="0" y="0"/>
                </a:lnTo>
                <a:close/>
              </a:path>
            </a:pathLst>
          </a:custGeom>
          <a:blipFill>
            <a:blip r:embed="rId3">
              <a:alphaModFix amt="71000"/>
            </a:blip>
            <a:stretch>
              <a:fillRect l="0" t="0" r="0" b="0"/>
            </a:stretch>
          </a:blipFill>
        </p:spPr>
      </p:sp>
      <p:sp>
        <p:nvSpPr>
          <p:cNvPr name="Freeform 7" id="7"/>
          <p:cNvSpPr/>
          <p:nvPr/>
        </p:nvSpPr>
        <p:spPr>
          <a:xfrm flipH="false" flipV="false" rot="0">
            <a:off x="15322317" y="8440079"/>
            <a:ext cx="1331398" cy="1331398"/>
          </a:xfrm>
          <a:custGeom>
            <a:avLst/>
            <a:gdLst/>
            <a:ahLst/>
            <a:cxnLst/>
            <a:rect r="r" b="b" t="t" l="l"/>
            <a:pathLst>
              <a:path h="1331398" w="1331398">
                <a:moveTo>
                  <a:pt x="0" y="0"/>
                </a:moveTo>
                <a:lnTo>
                  <a:pt x="1331398" y="0"/>
                </a:lnTo>
                <a:lnTo>
                  <a:pt x="1331398" y="1331398"/>
                </a:lnTo>
                <a:lnTo>
                  <a:pt x="0" y="1331398"/>
                </a:lnTo>
                <a:lnTo>
                  <a:pt x="0" y="0"/>
                </a:lnTo>
                <a:close/>
              </a:path>
            </a:pathLst>
          </a:custGeom>
          <a:blipFill>
            <a:blip r:embed="rId4"/>
            <a:stretch>
              <a:fillRect l="0" t="0" r="0" b="0"/>
            </a:stretch>
          </a:blipFill>
        </p:spPr>
      </p:sp>
      <p:sp>
        <p:nvSpPr>
          <p:cNvPr name="Freeform 8" id="8"/>
          <p:cNvSpPr/>
          <p:nvPr/>
        </p:nvSpPr>
        <p:spPr>
          <a:xfrm flipH="false" flipV="false" rot="0">
            <a:off x="14343269" y="7061714"/>
            <a:ext cx="2463386" cy="2463386"/>
          </a:xfrm>
          <a:custGeom>
            <a:avLst/>
            <a:gdLst/>
            <a:ahLst/>
            <a:cxnLst/>
            <a:rect r="r" b="b" t="t" l="l"/>
            <a:pathLst>
              <a:path h="2463386" w="2463386">
                <a:moveTo>
                  <a:pt x="0" y="0"/>
                </a:moveTo>
                <a:lnTo>
                  <a:pt x="2463387" y="0"/>
                </a:lnTo>
                <a:lnTo>
                  <a:pt x="2463387" y="2463386"/>
                </a:lnTo>
                <a:lnTo>
                  <a:pt x="0" y="2463386"/>
                </a:lnTo>
                <a:lnTo>
                  <a:pt x="0" y="0"/>
                </a:lnTo>
                <a:close/>
              </a:path>
            </a:pathLst>
          </a:custGeom>
          <a:blipFill>
            <a:blip r:embed="rId5"/>
            <a:stretch>
              <a:fillRect l="0" t="0" r="0" b="0"/>
            </a:stretch>
          </a:blipFill>
        </p:spPr>
      </p:sp>
      <p:grpSp>
        <p:nvGrpSpPr>
          <p:cNvPr name="Group 9" id="9"/>
          <p:cNvGrpSpPr/>
          <p:nvPr/>
        </p:nvGrpSpPr>
        <p:grpSpPr>
          <a:xfrm rot="0">
            <a:off x="12411928" y="1028700"/>
            <a:ext cx="4704497" cy="3590364"/>
            <a:chOff x="0" y="0"/>
            <a:chExt cx="1239045" cy="945610"/>
          </a:xfrm>
        </p:grpSpPr>
        <p:sp>
          <p:nvSpPr>
            <p:cNvPr name="Freeform 10" id="10"/>
            <p:cNvSpPr/>
            <p:nvPr/>
          </p:nvSpPr>
          <p:spPr>
            <a:xfrm flipH="false" flipV="false" rot="0">
              <a:off x="0" y="0"/>
              <a:ext cx="1239045" cy="945610"/>
            </a:xfrm>
            <a:custGeom>
              <a:avLst/>
              <a:gdLst/>
              <a:ahLst/>
              <a:cxnLst/>
              <a:rect r="r" b="b" t="t" l="l"/>
              <a:pathLst>
                <a:path h="945610" w="1239045">
                  <a:moveTo>
                    <a:pt x="0" y="0"/>
                  </a:moveTo>
                  <a:lnTo>
                    <a:pt x="1239045" y="0"/>
                  </a:lnTo>
                  <a:lnTo>
                    <a:pt x="1239045" y="945610"/>
                  </a:lnTo>
                  <a:lnTo>
                    <a:pt x="0" y="945610"/>
                  </a:lnTo>
                  <a:close/>
                </a:path>
              </a:pathLst>
            </a:custGeom>
            <a:solidFill>
              <a:srgbClr val="FFFFFF"/>
            </a:solidFill>
          </p:spPr>
        </p:sp>
        <p:sp>
          <p:nvSpPr>
            <p:cNvPr name="TextBox 11" id="11"/>
            <p:cNvSpPr txBox="true"/>
            <p:nvPr/>
          </p:nvSpPr>
          <p:spPr>
            <a:xfrm>
              <a:off x="0" y="-9525"/>
              <a:ext cx="1239045" cy="955135"/>
            </a:xfrm>
            <a:prstGeom prst="rect">
              <a:avLst/>
            </a:prstGeom>
          </p:spPr>
          <p:txBody>
            <a:bodyPr anchor="ctr" rtlCol="false" tIns="50800" lIns="50800" bIns="50800" rIns="50800"/>
            <a:lstStyle/>
            <a:p>
              <a:pPr algn="ctr">
                <a:lnSpc>
                  <a:spcPts val="3074"/>
                </a:lnSpc>
              </a:pPr>
            </a:p>
          </p:txBody>
        </p:sp>
      </p:grpSp>
      <p:sp>
        <p:nvSpPr>
          <p:cNvPr name="Freeform 12" id="12"/>
          <p:cNvSpPr/>
          <p:nvPr/>
        </p:nvSpPr>
        <p:spPr>
          <a:xfrm flipH="false" flipV="false" rot="0">
            <a:off x="12582691" y="1203995"/>
            <a:ext cx="4362970" cy="3239773"/>
          </a:xfrm>
          <a:custGeom>
            <a:avLst/>
            <a:gdLst/>
            <a:ahLst/>
            <a:cxnLst/>
            <a:rect r="r" b="b" t="t" l="l"/>
            <a:pathLst>
              <a:path h="3239773" w="4362970">
                <a:moveTo>
                  <a:pt x="0" y="0"/>
                </a:moveTo>
                <a:lnTo>
                  <a:pt x="4362970" y="0"/>
                </a:lnTo>
                <a:lnTo>
                  <a:pt x="4362970" y="3239774"/>
                </a:lnTo>
                <a:lnTo>
                  <a:pt x="0" y="3239774"/>
                </a:lnTo>
                <a:lnTo>
                  <a:pt x="0" y="0"/>
                </a:lnTo>
                <a:close/>
              </a:path>
            </a:pathLst>
          </a:custGeom>
          <a:blipFill>
            <a:blip r:embed="rId6"/>
            <a:stretch>
              <a:fillRect l="0" t="0" r="0" b="0"/>
            </a:stretch>
          </a:blipFill>
        </p:spPr>
      </p:sp>
      <p:sp>
        <p:nvSpPr>
          <p:cNvPr name="TextBox 13" id="13"/>
          <p:cNvSpPr txBox="true"/>
          <p:nvPr/>
        </p:nvSpPr>
        <p:spPr>
          <a:xfrm rot="0">
            <a:off x="17259300" y="9229725"/>
            <a:ext cx="152400" cy="180975"/>
          </a:xfrm>
          <a:prstGeom prst="rect">
            <a:avLst/>
          </a:prstGeom>
        </p:spPr>
        <p:txBody>
          <a:bodyPr anchor="t" rtlCol="false" tIns="0" lIns="0" bIns="0" rIns="0" wrap="none">
            <a:spAutoFit/>
          </a:bodyPr>
          <a:lstStyle/>
          <a:p>
            <a:pPr algn="ctr">
              <a:lnSpc>
                <a:spcPts val="1679"/>
              </a:lnSpc>
              <a:spcBef>
                <a:spcPct val="0"/>
              </a:spcBef>
            </a:pPr>
            <a:r>
              <a:rPr lang="en-US" sz="1200">
                <a:solidFill>
                  <a:srgbClr val="000000"/>
                </a:solidFill>
                <a:latin typeface="Roboto"/>
                <a:ea typeface="Roboto"/>
                <a:cs typeface="Roboto"/>
                <a:sym typeface="Roboto"/>
              </a:rPr>
              <a:t>53</a:t>
            </a:r>
          </a:p>
        </p:txBody>
      </p:sp>
      <p:sp>
        <p:nvSpPr>
          <p:cNvPr name="TextBox 14" id="14"/>
          <p:cNvSpPr txBox="true"/>
          <p:nvPr/>
        </p:nvSpPr>
        <p:spPr>
          <a:xfrm rot="0">
            <a:off x="1480713" y="9371773"/>
            <a:ext cx="2360739" cy="207719"/>
          </a:xfrm>
          <a:prstGeom prst="rect">
            <a:avLst/>
          </a:prstGeom>
        </p:spPr>
        <p:txBody>
          <a:bodyPr anchor="t" rtlCol="false" tIns="0" lIns="0" bIns="0" rIns="0">
            <a:spAutoFit/>
          </a:bodyPr>
          <a:lstStyle/>
          <a:p>
            <a:pPr algn="l">
              <a:lnSpc>
                <a:spcPts val="1680"/>
              </a:lnSpc>
            </a:pPr>
            <a:r>
              <a:rPr lang="en-US" sz="1200">
                <a:solidFill>
                  <a:srgbClr val="004F59"/>
                </a:solidFill>
                <a:latin typeface="Roboto"/>
                <a:ea typeface="Roboto"/>
                <a:cs typeface="Roboto"/>
                <a:sym typeface="Roboto"/>
              </a:rPr>
              <a:t>©2024-2026 Walking Wise</a:t>
            </a:r>
          </a:p>
        </p:txBody>
      </p:sp>
      <p:sp>
        <p:nvSpPr>
          <p:cNvPr name="TextBox 15" id="15"/>
          <p:cNvSpPr txBox="true"/>
          <p:nvPr/>
        </p:nvSpPr>
        <p:spPr>
          <a:xfrm rot="0">
            <a:off x="1131441" y="1109322"/>
            <a:ext cx="10025199" cy="1094741"/>
          </a:xfrm>
          <a:prstGeom prst="rect">
            <a:avLst/>
          </a:prstGeom>
        </p:spPr>
        <p:txBody>
          <a:bodyPr anchor="t" rtlCol="false" tIns="0" lIns="0" bIns="0" rIns="0">
            <a:spAutoFit/>
          </a:bodyPr>
          <a:lstStyle/>
          <a:p>
            <a:pPr algn="l">
              <a:lnSpc>
                <a:spcPts val="8959"/>
              </a:lnSpc>
              <a:spcBef>
                <a:spcPct val="0"/>
              </a:spcBef>
            </a:pPr>
            <a:r>
              <a:rPr lang="en-US" sz="6399">
                <a:solidFill>
                  <a:srgbClr val="004F59"/>
                </a:solidFill>
                <a:latin typeface="League Spartan"/>
                <a:ea typeface="League Spartan"/>
                <a:cs typeface="League Spartan"/>
                <a:sym typeface="League Spartan"/>
              </a:rPr>
              <a:t>LEGAL PROTECTION</a:t>
            </a:r>
          </a:p>
        </p:txBody>
      </p:sp>
      <p:grpSp>
        <p:nvGrpSpPr>
          <p:cNvPr name="Group 16" id="16"/>
          <p:cNvGrpSpPr/>
          <p:nvPr/>
        </p:nvGrpSpPr>
        <p:grpSpPr>
          <a:xfrm rot="0">
            <a:off x="1812018" y="5143500"/>
            <a:ext cx="12832921" cy="2026094"/>
            <a:chOff x="0" y="0"/>
            <a:chExt cx="3379864" cy="533621"/>
          </a:xfrm>
        </p:grpSpPr>
        <p:sp>
          <p:nvSpPr>
            <p:cNvPr name="Freeform 17" id="17"/>
            <p:cNvSpPr/>
            <p:nvPr/>
          </p:nvSpPr>
          <p:spPr>
            <a:xfrm flipH="false" flipV="false" rot="0">
              <a:off x="0" y="0"/>
              <a:ext cx="3379864" cy="533621"/>
            </a:xfrm>
            <a:custGeom>
              <a:avLst/>
              <a:gdLst/>
              <a:ahLst/>
              <a:cxnLst/>
              <a:rect r="r" b="b" t="t" l="l"/>
              <a:pathLst>
                <a:path h="533621" w="3379864">
                  <a:moveTo>
                    <a:pt x="0" y="0"/>
                  </a:moveTo>
                  <a:lnTo>
                    <a:pt x="3379864" y="0"/>
                  </a:lnTo>
                  <a:lnTo>
                    <a:pt x="3379864" y="533621"/>
                  </a:lnTo>
                  <a:lnTo>
                    <a:pt x="0" y="533621"/>
                  </a:lnTo>
                  <a:close/>
                </a:path>
              </a:pathLst>
            </a:custGeom>
            <a:solidFill>
              <a:srgbClr val="303030"/>
            </a:solidFill>
          </p:spPr>
        </p:sp>
        <p:sp>
          <p:nvSpPr>
            <p:cNvPr name="TextBox 18" id="18"/>
            <p:cNvSpPr txBox="true"/>
            <p:nvPr/>
          </p:nvSpPr>
          <p:spPr>
            <a:xfrm>
              <a:off x="0" y="-76200"/>
              <a:ext cx="3379864" cy="609821"/>
            </a:xfrm>
            <a:prstGeom prst="rect">
              <a:avLst/>
            </a:prstGeom>
          </p:spPr>
          <p:txBody>
            <a:bodyPr anchor="ctr" rtlCol="false" tIns="50800" lIns="50800" bIns="50800" rIns="50800"/>
            <a:lstStyle/>
            <a:p>
              <a:pPr algn="ctr">
                <a:lnSpc>
                  <a:spcPts val="3074"/>
                </a:lnSpc>
              </a:pPr>
            </a:p>
          </p:txBody>
        </p:sp>
      </p:grpSp>
      <p:sp>
        <p:nvSpPr>
          <p:cNvPr name="TextBox 19" id="19"/>
          <p:cNvSpPr txBox="true"/>
          <p:nvPr/>
        </p:nvSpPr>
        <p:spPr>
          <a:xfrm rot="0">
            <a:off x="2207070" y="5324226"/>
            <a:ext cx="12931817" cy="1545591"/>
          </a:xfrm>
          <a:prstGeom prst="rect">
            <a:avLst/>
          </a:prstGeom>
        </p:spPr>
        <p:txBody>
          <a:bodyPr anchor="t" rtlCol="false" tIns="0" lIns="0" bIns="0" rIns="0">
            <a:spAutoFit/>
          </a:bodyPr>
          <a:lstStyle/>
          <a:p>
            <a:pPr algn="l">
              <a:lnSpc>
                <a:spcPts val="6159"/>
              </a:lnSpc>
            </a:pPr>
            <a:r>
              <a:rPr lang="en-US" sz="4399" b="true">
                <a:solidFill>
                  <a:srgbClr val="FFFFFF"/>
                </a:solidFill>
                <a:latin typeface="Roboto Bold"/>
                <a:ea typeface="Roboto Bold"/>
                <a:cs typeface="Roboto Bold"/>
                <a:sym typeface="Roboto Bold"/>
              </a:rPr>
              <a:t>Some pornography is connected to exploitation and human trafficking.</a:t>
            </a:r>
          </a:p>
        </p:txBody>
      </p:sp>
    </p:spTree>
  </p:cSld>
  <p:clrMapOvr>
    <a:masterClrMapping/>
  </p:clrMapOvr>
</p:sld>
</file>

<file path=ppt/slides/slide54.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TextBox 2" id="2"/>
          <p:cNvSpPr txBox="true"/>
          <p:nvPr/>
        </p:nvSpPr>
        <p:spPr>
          <a:xfrm rot="0">
            <a:off x="1028700" y="885919"/>
            <a:ext cx="14546262" cy="547370"/>
          </a:xfrm>
          <a:prstGeom prst="rect">
            <a:avLst/>
          </a:prstGeom>
        </p:spPr>
        <p:txBody>
          <a:bodyPr anchor="t" rtlCol="false" tIns="0" lIns="0" bIns="0" rIns="0">
            <a:spAutoFit/>
          </a:bodyPr>
          <a:lstStyle/>
          <a:p>
            <a:pPr algn="l">
              <a:lnSpc>
                <a:spcPts val="4480"/>
              </a:lnSpc>
            </a:pPr>
            <a:r>
              <a:rPr lang="en-US" sz="3200">
                <a:solidFill>
                  <a:srgbClr val="FFFFFF"/>
                </a:solidFill>
                <a:latin typeface="Poppins Medium 2"/>
                <a:ea typeface="Poppins Medium 2"/>
                <a:cs typeface="Poppins Medium 2"/>
                <a:sym typeface="Poppins Medium 2"/>
              </a:rPr>
              <a:t>LESSON PLANS</a:t>
            </a:r>
          </a:p>
        </p:txBody>
      </p:sp>
      <p:sp>
        <p:nvSpPr>
          <p:cNvPr name="TextBox 3" id="3"/>
          <p:cNvSpPr txBox="true"/>
          <p:nvPr/>
        </p:nvSpPr>
        <p:spPr>
          <a:xfrm rot="0">
            <a:off x="17370093" y="9524968"/>
            <a:ext cx="464110" cy="347448"/>
          </a:xfrm>
          <a:prstGeom prst="rect">
            <a:avLst/>
          </a:prstGeom>
        </p:spPr>
        <p:txBody>
          <a:bodyPr anchor="t" rtlCol="false" tIns="0" lIns="0" bIns="0" rIns="0">
            <a:spAutoFit/>
          </a:bodyPr>
          <a:lstStyle/>
          <a:p>
            <a:pPr algn="ctr">
              <a:lnSpc>
                <a:spcPts val="2899"/>
              </a:lnSpc>
            </a:pPr>
            <a:r>
              <a:rPr lang="en-US" sz="2070">
                <a:solidFill>
                  <a:srgbClr val="004F59"/>
                </a:solidFill>
                <a:latin typeface="Bebas Neue"/>
                <a:ea typeface="Bebas Neue"/>
                <a:cs typeface="Bebas Neue"/>
                <a:sym typeface="Bebas Neue"/>
              </a:rPr>
              <a:t>3</a:t>
            </a:r>
          </a:p>
        </p:txBody>
      </p:sp>
      <p:grpSp>
        <p:nvGrpSpPr>
          <p:cNvPr name="Group 4" id="4"/>
          <p:cNvGrpSpPr/>
          <p:nvPr/>
        </p:nvGrpSpPr>
        <p:grpSpPr>
          <a:xfrm rot="0">
            <a:off x="400015" y="414584"/>
            <a:ext cx="17417056" cy="9457832"/>
            <a:chOff x="0" y="0"/>
            <a:chExt cx="5490351" cy="2981378"/>
          </a:xfrm>
        </p:grpSpPr>
        <p:sp>
          <p:nvSpPr>
            <p:cNvPr name="Freeform 5" id="5"/>
            <p:cNvSpPr/>
            <p:nvPr/>
          </p:nvSpPr>
          <p:spPr>
            <a:xfrm flipH="false" flipV="false" rot="0">
              <a:off x="0" y="0"/>
              <a:ext cx="5490351" cy="2981378"/>
            </a:xfrm>
            <a:custGeom>
              <a:avLst/>
              <a:gdLst/>
              <a:ahLst/>
              <a:cxnLst/>
              <a:rect r="r" b="b" t="t" l="l"/>
              <a:pathLst>
                <a:path h="2981378" w="5490351">
                  <a:moveTo>
                    <a:pt x="0" y="0"/>
                  </a:moveTo>
                  <a:lnTo>
                    <a:pt x="5490351" y="0"/>
                  </a:lnTo>
                  <a:lnTo>
                    <a:pt x="5490351" y="2981378"/>
                  </a:lnTo>
                  <a:lnTo>
                    <a:pt x="0" y="2981378"/>
                  </a:lnTo>
                  <a:close/>
                </a:path>
              </a:pathLst>
            </a:custGeom>
            <a:solidFill>
              <a:srgbClr val="68D2DF"/>
            </a:solidFill>
          </p:spPr>
        </p:sp>
      </p:grpSp>
      <p:grpSp>
        <p:nvGrpSpPr>
          <p:cNvPr name="Group 6" id="6"/>
          <p:cNvGrpSpPr/>
          <p:nvPr/>
        </p:nvGrpSpPr>
        <p:grpSpPr>
          <a:xfrm rot="0">
            <a:off x="1369972" y="3316438"/>
            <a:ext cx="9667970" cy="998986"/>
            <a:chOff x="0" y="0"/>
            <a:chExt cx="2546297" cy="263107"/>
          </a:xfrm>
        </p:grpSpPr>
        <p:sp>
          <p:nvSpPr>
            <p:cNvPr name="Freeform 7" id="7"/>
            <p:cNvSpPr/>
            <p:nvPr/>
          </p:nvSpPr>
          <p:spPr>
            <a:xfrm flipH="false" flipV="false" rot="0">
              <a:off x="0" y="0"/>
              <a:ext cx="2546297" cy="263107"/>
            </a:xfrm>
            <a:custGeom>
              <a:avLst/>
              <a:gdLst/>
              <a:ahLst/>
              <a:cxnLst/>
              <a:rect r="r" b="b" t="t" l="l"/>
              <a:pathLst>
                <a:path h="263107" w="2546297">
                  <a:moveTo>
                    <a:pt x="0" y="0"/>
                  </a:moveTo>
                  <a:lnTo>
                    <a:pt x="2546297" y="0"/>
                  </a:lnTo>
                  <a:lnTo>
                    <a:pt x="2546297" y="263107"/>
                  </a:lnTo>
                  <a:lnTo>
                    <a:pt x="0" y="263107"/>
                  </a:lnTo>
                  <a:close/>
                </a:path>
              </a:pathLst>
            </a:custGeom>
            <a:solidFill>
              <a:srgbClr val="303030"/>
            </a:solidFill>
          </p:spPr>
        </p:sp>
        <p:sp>
          <p:nvSpPr>
            <p:cNvPr name="TextBox 8" id="8"/>
            <p:cNvSpPr txBox="true"/>
            <p:nvPr/>
          </p:nvSpPr>
          <p:spPr>
            <a:xfrm>
              <a:off x="0" y="-76200"/>
              <a:ext cx="2546297" cy="339307"/>
            </a:xfrm>
            <a:prstGeom prst="rect">
              <a:avLst/>
            </a:prstGeom>
          </p:spPr>
          <p:txBody>
            <a:bodyPr anchor="ctr" rtlCol="false" tIns="50800" lIns="50800" bIns="50800" rIns="50800"/>
            <a:lstStyle/>
            <a:p>
              <a:pPr algn="ctr">
                <a:lnSpc>
                  <a:spcPts val="3074"/>
                </a:lnSpc>
              </a:pPr>
            </a:p>
          </p:txBody>
        </p:sp>
      </p:grpSp>
      <p:sp>
        <p:nvSpPr>
          <p:cNvPr name="Freeform 9" id="9"/>
          <p:cNvSpPr/>
          <p:nvPr/>
        </p:nvSpPr>
        <p:spPr>
          <a:xfrm flipH="false" flipV="false" rot="0">
            <a:off x="13161349" y="6331924"/>
            <a:ext cx="3955076" cy="3955076"/>
          </a:xfrm>
          <a:custGeom>
            <a:avLst/>
            <a:gdLst/>
            <a:ahLst/>
            <a:cxnLst/>
            <a:rect r="r" b="b" t="t" l="l"/>
            <a:pathLst>
              <a:path h="3955076" w="3955076">
                <a:moveTo>
                  <a:pt x="0" y="0"/>
                </a:moveTo>
                <a:lnTo>
                  <a:pt x="3955076" y="0"/>
                </a:lnTo>
                <a:lnTo>
                  <a:pt x="3955076" y="3955076"/>
                </a:lnTo>
                <a:lnTo>
                  <a:pt x="0" y="3955076"/>
                </a:lnTo>
                <a:lnTo>
                  <a:pt x="0" y="0"/>
                </a:lnTo>
                <a:close/>
              </a:path>
            </a:pathLst>
          </a:custGeom>
          <a:blipFill>
            <a:blip r:embed="rId3">
              <a:alphaModFix amt="71000"/>
            </a:blip>
            <a:stretch>
              <a:fillRect l="0" t="0" r="0" b="0"/>
            </a:stretch>
          </a:blipFill>
        </p:spPr>
      </p:sp>
      <p:sp>
        <p:nvSpPr>
          <p:cNvPr name="Freeform 10" id="10"/>
          <p:cNvSpPr/>
          <p:nvPr/>
        </p:nvSpPr>
        <p:spPr>
          <a:xfrm flipH="false" flipV="false" rot="0">
            <a:off x="15322317" y="8440079"/>
            <a:ext cx="1331398" cy="1331398"/>
          </a:xfrm>
          <a:custGeom>
            <a:avLst/>
            <a:gdLst/>
            <a:ahLst/>
            <a:cxnLst/>
            <a:rect r="r" b="b" t="t" l="l"/>
            <a:pathLst>
              <a:path h="1331398" w="1331398">
                <a:moveTo>
                  <a:pt x="0" y="0"/>
                </a:moveTo>
                <a:lnTo>
                  <a:pt x="1331398" y="0"/>
                </a:lnTo>
                <a:lnTo>
                  <a:pt x="1331398" y="1331398"/>
                </a:lnTo>
                <a:lnTo>
                  <a:pt x="0" y="1331398"/>
                </a:lnTo>
                <a:lnTo>
                  <a:pt x="0" y="0"/>
                </a:lnTo>
                <a:close/>
              </a:path>
            </a:pathLst>
          </a:custGeom>
          <a:blipFill>
            <a:blip r:embed="rId4"/>
            <a:stretch>
              <a:fillRect l="0" t="0" r="0" b="0"/>
            </a:stretch>
          </a:blipFill>
        </p:spPr>
      </p:sp>
      <p:sp>
        <p:nvSpPr>
          <p:cNvPr name="Freeform 11" id="11"/>
          <p:cNvSpPr/>
          <p:nvPr/>
        </p:nvSpPr>
        <p:spPr>
          <a:xfrm flipH="false" flipV="false" rot="0">
            <a:off x="14343269" y="7061714"/>
            <a:ext cx="2463386" cy="2463386"/>
          </a:xfrm>
          <a:custGeom>
            <a:avLst/>
            <a:gdLst/>
            <a:ahLst/>
            <a:cxnLst/>
            <a:rect r="r" b="b" t="t" l="l"/>
            <a:pathLst>
              <a:path h="2463386" w="2463386">
                <a:moveTo>
                  <a:pt x="0" y="0"/>
                </a:moveTo>
                <a:lnTo>
                  <a:pt x="2463387" y="0"/>
                </a:lnTo>
                <a:lnTo>
                  <a:pt x="2463387" y="2463386"/>
                </a:lnTo>
                <a:lnTo>
                  <a:pt x="0" y="2463386"/>
                </a:lnTo>
                <a:lnTo>
                  <a:pt x="0" y="0"/>
                </a:lnTo>
                <a:close/>
              </a:path>
            </a:pathLst>
          </a:custGeom>
          <a:blipFill>
            <a:blip r:embed="rId5"/>
            <a:stretch>
              <a:fillRect l="0" t="0" r="0" b="0"/>
            </a:stretch>
          </a:blipFill>
        </p:spPr>
      </p:sp>
      <p:sp>
        <p:nvSpPr>
          <p:cNvPr name="TextBox 12" id="12"/>
          <p:cNvSpPr txBox="true"/>
          <p:nvPr/>
        </p:nvSpPr>
        <p:spPr>
          <a:xfrm rot="0">
            <a:off x="1798538" y="3392031"/>
            <a:ext cx="10250746" cy="771526"/>
          </a:xfrm>
          <a:prstGeom prst="rect">
            <a:avLst/>
          </a:prstGeom>
        </p:spPr>
        <p:txBody>
          <a:bodyPr anchor="t" rtlCol="false" tIns="0" lIns="0" bIns="0" rIns="0">
            <a:spAutoFit/>
          </a:bodyPr>
          <a:lstStyle/>
          <a:p>
            <a:pPr algn="l">
              <a:lnSpc>
                <a:spcPts val="6299"/>
              </a:lnSpc>
            </a:pPr>
            <a:r>
              <a:rPr lang="en-US" sz="4499" b="true">
                <a:solidFill>
                  <a:srgbClr val="FFFFFF"/>
                </a:solidFill>
                <a:latin typeface="Roboto Bold"/>
                <a:ea typeface="Roboto Bold"/>
                <a:cs typeface="Roboto Bold"/>
                <a:sym typeface="Roboto Bold"/>
              </a:rPr>
              <a:t>US Laws Protect Children &amp; Teens</a:t>
            </a:r>
          </a:p>
        </p:txBody>
      </p:sp>
      <p:sp>
        <p:nvSpPr>
          <p:cNvPr name="TextBox 13" id="13"/>
          <p:cNvSpPr txBox="true"/>
          <p:nvPr/>
        </p:nvSpPr>
        <p:spPr>
          <a:xfrm rot="0">
            <a:off x="1651610" y="4661874"/>
            <a:ext cx="14913866" cy="1482725"/>
          </a:xfrm>
          <a:prstGeom prst="rect">
            <a:avLst/>
          </a:prstGeom>
        </p:spPr>
        <p:txBody>
          <a:bodyPr anchor="t" rtlCol="false" tIns="0" lIns="0" bIns="0" rIns="0">
            <a:spAutoFit/>
          </a:bodyPr>
          <a:lstStyle/>
          <a:p>
            <a:pPr algn="l">
              <a:lnSpc>
                <a:spcPts val="5950"/>
              </a:lnSpc>
            </a:pPr>
            <a:r>
              <a:rPr lang="en-US" sz="4250" b="true">
                <a:solidFill>
                  <a:srgbClr val="004F59"/>
                </a:solidFill>
                <a:latin typeface="Roboto Bold"/>
                <a:ea typeface="Roboto Bold"/>
                <a:cs typeface="Roboto Bold"/>
                <a:sym typeface="Roboto Bold"/>
              </a:rPr>
              <a:t>U.S. laws state that involving children under 18 in pornography is treated as a human trafficking crime.</a:t>
            </a:r>
          </a:p>
        </p:txBody>
      </p:sp>
      <p:sp>
        <p:nvSpPr>
          <p:cNvPr name="TextBox 14" id="14"/>
          <p:cNvSpPr txBox="true"/>
          <p:nvPr/>
        </p:nvSpPr>
        <p:spPr>
          <a:xfrm rot="0">
            <a:off x="4953517" y="9211770"/>
            <a:ext cx="7095767" cy="417046"/>
          </a:xfrm>
          <a:prstGeom prst="rect">
            <a:avLst/>
          </a:prstGeom>
        </p:spPr>
        <p:txBody>
          <a:bodyPr anchor="t" rtlCol="false" tIns="0" lIns="0" bIns="0" rIns="0">
            <a:spAutoFit/>
          </a:bodyPr>
          <a:lstStyle/>
          <a:p>
            <a:pPr algn="l">
              <a:lnSpc>
                <a:spcPts val="1679"/>
              </a:lnSpc>
            </a:pPr>
            <a:r>
              <a:rPr lang="en-US" sz="1200">
                <a:solidFill>
                  <a:srgbClr val="004F59"/>
                </a:solidFill>
                <a:latin typeface="Roboto"/>
                <a:ea typeface="Roboto"/>
                <a:cs typeface="Roboto"/>
                <a:sym typeface="Roboto"/>
              </a:rPr>
              <a:t>One Hundred Sixth Congress of the United States of America at the Second Session (2000, January </a:t>
            </a:r>
            <a:r>
              <a:rPr lang="en-US" sz="1200">
                <a:solidFill>
                  <a:srgbClr val="004F59"/>
                </a:solidFill>
                <a:latin typeface="Roboto"/>
                <a:ea typeface="Roboto"/>
                <a:cs typeface="Roboto"/>
                <a:sym typeface="Roboto"/>
              </a:rPr>
              <a:t>24). Victims of Trafficking and Violence Protection Act of 2000. Govinfo.gov. </a:t>
            </a:r>
          </a:p>
        </p:txBody>
      </p:sp>
      <p:sp>
        <p:nvSpPr>
          <p:cNvPr name="TextBox 15" id="15"/>
          <p:cNvSpPr txBox="true"/>
          <p:nvPr/>
        </p:nvSpPr>
        <p:spPr>
          <a:xfrm rot="0">
            <a:off x="17259300" y="9229725"/>
            <a:ext cx="152400" cy="180975"/>
          </a:xfrm>
          <a:prstGeom prst="rect">
            <a:avLst/>
          </a:prstGeom>
        </p:spPr>
        <p:txBody>
          <a:bodyPr anchor="t" rtlCol="false" tIns="0" lIns="0" bIns="0" rIns="0" wrap="none">
            <a:spAutoFit/>
          </a:bodyPr>
          <a:lstStyle/>
          <a:p>
            <a:pPr algn="ctr">
              <a:lnSpc>
                <a:spcPts val="1679"/>
              </a:lnSpc>
              <a:spcBef>
                <a:spcPct val="0"/>
              </a:spcBef>
            </a:pPr>
            <a:r>
              <a:rPr lang="en-US" sz="1200">
                <a:solidFill>
                  <a:srgbClr val="000000"/>
                </a:solidFill>
                <a:latin typeface="Roboto"/>
                <a:ea typeface="Roboto"/>
                <a:cs typeface="Roboto"/>
                <a:sym typeface="Roboto"/>
              </a:rPr>
              <a:t>54</a:t>
            </a:r>
          </a:p>
        </p:txBody>
      </p:sp>
      <p:sp>
        <p:nvSpPr>
          <p:cNvPr name="TextBox 16" id="16"/>
          <p:cNvSpPr txBox="true"/>
          <p:nvPr/>
        </p:nvSpPr>
        <p:spPr>
          <a:xfrm rot="0">
            <a:off x="1480713" y="9371773"/>
            <a:ext cx="2360739" cy="207719"/>
          </a:xfrm>
          <a:prstGeom prst="rect">
            <a:avLst/>
          </a:prstGeom>
        </p:spPr>
        <p:txBody>
          <a:bodyPr anchor="t" rtlCol="false" tIns="0" lIns="0" bIns="0" rIns="0">
            <a:spAutoFit/>
          </a:bodyPr>
          <a:lstStyle/>
          <a:p>
            <a:pPr algn="l">
              <a:lnSpc>
                <a:spcPts val="1680"/>
              </a:lnSpc>
            </a:pPr>
            <a:r>
              <a:rPr lang="en-US" sz="1200">
                <a:solidFill>
                  <a:srgbClr val="004F59"/>
                </a:solidFill>
                <a:latin typeface="Roboto"/>
                <a:ea typeface="Roboto"/>
                <a:cs typeface="Roboto"/>
                <a:sym typeface="Roboto"/>
              </a:rPr>
              <a:t>©2024-2026 Walking Wise</a:t>
            </a:r>
          </a:p>
        </p:txBody>
      </p:sp>
      <p:sp>
        <p:nvSpPr>
          <p:cNvPr name="TextBox 17" id="17"/>
          <p:cNvSpPr txBox="true"/>
          <p:nvPr/>
        </p:nvSpPr>
        <p:spPr>
          <a:xfrm rot="0">
            <a:off x="1131441" y="1109322"/>
            <a:ext cx="10025199" cy="1094741"/>
          </a:xfrm>
          <a:prstGeom prst="rect">
            <a:avLst/>
          </a:prstGeom>
        </p:spPr>
        <p:txBody>
          <a:bodyPr anchor="t" rtlCol="false" tIns="0" lIns="0" bIns="0" rIns="0">
            <a:spAutoFit/>
          </a:bodyPr>
          <a:lstStyle/>
          <a:p>
            <a:pPr algn="l">
              <a:lnSpc>
                <a:spcPts val="8959"/>
              </a:lnSpc>
              <a:spcBef>
                <a:spcPct val="0"/>
              </a:spcBef>
            </a:pPr>
            <a:r>
              <a:rPr lang="en-US" sz="6399">
                <a:solidFill>
                  <a:srgbClr val="004F59"/>
                </a:solidFill>
                <a:latin typeface="League Spartan"/>
                <a:ea typeface="League Spartan"/>
                <a:cs typeface="League Spartan"/>
                <a:sym typeface="League Spartan"/>
              </a:rPr>
              <a:t>LEGAL PROTECTION</a:t>
            </a:r>
          </a:p>
        </p:txBody>
      </p:sp>
    </p:spTree>
  </p:cSld>
  <p:clrMapOvr>
    <a:masterClrMapping/>
  </p:clrMapOvr>
</p:sld>
</file>

<file path=ppt/slides/slide55.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TextBox 2" id="2"/>
          <p:cNvSpPr txBox="true"/>
          <p:nvPr/>
        </p:nvSpPr>
        <p:spPr>
          <a:xfrm rot="0">
            <a:off x="1028700" y="885919"/>
            <a:ext cx="14546262" cy="547370"/>
          </a:xfrm>
          <a:prstGeom prst="rect">
            <a:avLst/>
          </a:prstGeom>
        </p:spPr>
        <p:txBody>
          <a:bodyPr anchor="t" rtlCol="false" tIns="0" lIns="0" bIns="0" rIns="0">
            <a:spAutoFit/>
          </a:bodyPr>
          <a:lstStyle/>
          <a:p>
            <a:pPr algn="l">
              <a:lnSpc>
                <a:spcPts val="4480"/>
              </a:lnSpc>
            </a:pPr>
            <a:r>
              <a:rPr lang="en-US" sz="3200">
                <a:solidFill>
                  <a:srgbClr val="FFFFFF"/>
                </a:solidFill>
                <a:latin typeface="Poppins Medium 2"/>
                <a:ea typeface="Poppins Medium 2"/>
                <a:cs typeface="Poppins Medium 2"/>
                <a:sym typeface="Poppins Medium 2"/>
              </a:rPr>
              <a:t>LESSON PLANS</a:t>
            </a:r>
          </a:p>
        </p:txBody>
      </p:sp>
      <p:sp>
        <p:nvSpPr>
          <p:cNvPr name="TextBox 3" id="3"/>
          <p:cNvSpPr txBox="true"/>
          <p:nvPr/>
        </p:nvSpPr>
        <p:spPr>
          <a:xfrm rot="0">
            <a:off x="17370093" y="9524968"/>
            <a:ext cx="464110" cy="347448"/>
          </a:xfrm>
          <a:prstGeom prst="rect">
            <a:avLst/>
          </a:prstGeom>
        </p:spPr>
        <p:txBody>
          <a:bodyPr anchor="t" rtlCol="false" tIns="0" lIns="0" bIns="0" rIns="0">
            <a:spAutoFit/>
          </a:bodyPr>
          <a:lstStyle/>
          <a:p>
            <a:pPr algn="ctr">
              <a:lnSpc>
                <a:spcPts val="2899"/>
              </a:lnSpc>
            </a:pPr>
            <a:r>
              <a:rPr lang="en-US" sz="2070">
                <a:solidFill>
                  <a:srgbClr val="004F59"/>
                </a:solidFill>
                <a:latin typeface="Bebas Neue"/>
                <a:ea typeface="Bebas Neue"/>
                <a:cs typeface="Bebas Neue"/>
                <a:sym typeface="Bebas Neue"/>
              </a:rPr>
              <a:t>3</a:t>
            </a:r>
          </a:p>
        </p:txBody>
      </p:sp>
      <p:grpSp>
        <p:nvGrpSpPr>
          <p:cNvPr name="Group 4" id="4"/>
          <p:cNvGrpSpPr/>
          <p:nvPr/>
        </p:nvGrpSpPr>
        <p:grpSpPr>
          <a:xfrm rot="0">
            <a:off x="407622" y="447364"/>
            <a:ext cx="17417056" cy="9457832"/>
            <a:chOff x="0" y="0"/>
            <a:chExt cx="5490351" cy="2981378"/>
          </a:xfrm>
        </p:grpSpPr>
        <p:sp>
          <p:nvSpPr>
            <p:cNvPr name="Freeform 5" id="5"/>
            <p:cNvSpPr/>
            <p:nvPr/>
          </p:nvSpPr>
          <p:spPr>
            <a:xfrm flipH="false" flipV="false" rot="0">
              <a:off x="0" y="0"/>
              <a:ext cx="5490351" cy="2981378"/>
            </a:xfrm>
            <a:custGeom>
              <a:avLst/>
              <a:gdLst/>
              <a:ahLst/>
              <a:cxnLst/>
              <a:rect r="r" b="b" t="t" l="l"/>
              <a:pathLst>
                <a:path h="2981378" w="5490351">
                  <a:moveTo>
                    <a:pt x="0" y="0"/>
                  </a:moveTo>
                  <a:lnTo>
                    <a:pt x="5490351" y="0"/>
                  </a:lnTo>
                  <a:lnTo>
                    <a:pt x="5490351" y="2981378"/>
                  </a:lnTo>
                  <a:lnTo>
                    <a:pt x="0" y="2981378"/>
                  </a:lnTo>
                  <a:close/>
                </a:path>
              </a:pathLst>
            </a:custGeom>
            <a:solidFill>
              <a:srgbClr val="68D2DF"/>
            </a:solidFill>
          </p:spPr>
        </p:sp>
      </p:grpSp>
      <p:grpSp>
        <p:nvGrpSpPr>
          <p:cNvPr name="Group 6" id="6"/>
          <p:cNvGrpSpPr/>
          <p:nvPr/>
        </p:nvGrpSpPr>
        <p:grpSpPr>
          <a:xfrm rot="0">
            <a:off x="1472713" y="3330812"/>
            <a:ext cx="7264439" cy="963184"/>
            <a:chOff x="0" y="0"/>
            <a:chExt cx="1913268" cy="253678"/>
          </a:xfrm>
        </p:grpSpPr>
        <p:sp>
          <p:nvSpPr>
            <p:cNvPr name="Freeform 7" id="7"/>
            <p:cNvSpPr/>
            <p:nvPr/>
          </p:nvSpPr>
          <p:spPr>
            <a:xfrm flipH="false" flipV="false" rot="0">
              <a:off x="0" y="0"/>
              <a:ext cx="1913268" cy="253678"/>
            </a:xfrm>
            <a:custGeom>
              <a:avLst/>
              <a:gdLst/>
              <a:ahLst/>
              <a:cxnLst/>
              <a:rect r="r" b="b" t="t" l="l"/>
              <a:pathLst>
                <a:path h="253678" w="1913268">
                  <a:moveTo>
                    <a:pt x="0" y="0"/>
                  </a:moveTo>
                  <a:lnTo>
                    <a:pt x="1913268" y="0"/>
                  </a:lnTo>
                  <a:lnTo>
                    <a:pt x="1913268" y="253678"/>
                  </a:lnTo>
                  <a:lnTo>
                    <a:pt x="0" y="253678"/>
                  </a:lnTo>
                  <a:close/>
                </a:path>
              </a:pathLst>
            </a:custGeom>
            <a:solidFill>
              <a:srgbClr val="303030"/>
            </a:solidFill>
          </p:spPr>
        </p:sp>
        <p:sp>
          <p:nvSpPr>
            <p:cNvPr name="TextBox 8" id="8"/>
            <p:cNvSpPr txBox="true"/>
            <p:nvPr/>
          </p:nvSpPr>
          <p:spPr>
            <a:xfrm>
              <a:off x="0" y="-76200"/>
              <a:ext cx="1913268" cy="329878"/>
            </a:xfrm>
            <a:prstGeom prst="rect">
              <a:avLst/>
            </a:prstGeom>
          </p:spPr>
          <p:txBody>
            <a:bodyPr anchor="ctr" rtlCol="false" tIns="50800" lIns="50800" bIns="50800" rIns="50800"/>
            <a:lstStyle/>
            <a:p>
              <a:pPr algn="ctr">
                <a:lnSpc>
                  <a:spcPts val="3074"/>
                </a:lnSpc>
              </a:pPr>
            </a:p>
          </p:txBody>
        </p:sp>
      </p:grpSp>
      <p:sp>
        <p:nvSpPr>
          <p:cNvPr name="TextBox 9" id="9"/>
          <p:cNvSpPr txBox="true"/>
          <p:nvPr/>
        </p:nvSpPr>
        <p:spPr>
          <a:xfrm rot="0">
            <a:off x="1754351" y="3426604"/>
            <a:ext cx="7361799" cy="771526"/>
          </a:xfrm>
          <a:prstGeom prst="rect">
            <a:avLst/>
          </a:prstGeom>
        </p:spPr>
        <p:txBody>
          <a:bodyPr anchor="t" rtlCol="false" tIns="0" lIns="0" bIns="0" rIns="0">
            <a:spAutoFit/>
          </a:bodyPr>
          <a:lstStyle/>
          <a:p>
            <a:pPr algn="l">
              <a:lnSpc>
                <a:spcPts val="6299"/>
              </a:lnSpc>
            </a:pPr>
            <a:r>
              <a:rPr lang="en-US" sz="4499" b="true">
                <a:solidFill>
                  <a:srgbClr val="FFFFFF"/>
                </a:solidFill>
                <a:latin typeface="Roboto Bold"/>
                <a:ea typeface="Roboto Bold"/>
                <a:cs typeface="Roboto Bold"/>
                <a:sym typeface="Roboto Bold"/>
              </a:rPr>
              <a:t>The Law Protects Victims</a:t>
            </a:r>
          </a:p>
        </p:txBody>
      </p:sp>
      <p:sp>
        <p:nvSpPr>
          <p:cNvPr name="TextBox 10" id="10"/>
          <p:cNvSpPr txBox="true"/>
          <p:nvPr/>
        </p:nvSpPr>
        <p:spPr>
          <a:xfrm rot="0">
            <a:off x="1754351" y="4566777"/>
            <a:ext cx="16195252" cy="812800"/>
          </a:xfrm>
          <a:prstGeom prst="rect">
            <a:avLst/>
          </a:prstGeom>
        </p:spPr>
        <p:txBody>
          <a:bodyPr anchor="t" rtlCol="false" tIns="0" lIns="0" bIns="0" rIns="0">
            <a:spAutoFit/>
          </a:bodyPr>
          <a:lstStyle/>
          <a:p>
            <a:pPr algn="l">
              <a:lnSpc>
                <a:spcPts val="6800"/>
              </a:lnSpc>
            </a:pPr>
            <a:r>
              <a:rPr lang="en-US" b="true" sz="4250">
                <a:solidFill>
                  <a:srgbClr val="004F59"/>
                </a:solidFill>
                <a:latin typeface="Roboto Bold"/>
                <a:ea typeface="Roboto Bold"/>
                <a:cs typeface="Roboto Bold"/>
                <a:sym typeface="Roboto Bold"/>
              </a:rPr>
              <a:t>Exploitation is </a:t>
            </a:r>
            <a:r>
              <a:rPr lang="en-US" b="true" sz="4250">
                <a:solidFill>
                  <a:srgbClr val="9D1BE3"/>
                </a:solidFill>
                <a:latin typeface="Roboto Bold"/>
                <a:ea typeface="Roboto Bold"/>
                <a:cs typeface="Roboto Bold"/>
                <a:sym typeface="Roboto Bold"/>
              </a:rPr>
              <a:t>never the victim’s fault.</a:t>
            </a:r>
          </a:p>
        </p:txBody>
      </p:sp>
      <p:sp>
        <p:nvSpPr>
          <p:cNvPr name="TextBox 11" id="11"/>
          <p:cNvSpPr txBox="true"/>
          <p:nvPr/>
        </p:nvSpPr>
        <p:spPr>
          <a:xfrm rot="0">
            <a:off x="17259300" y="9229725"/>
            <a:ext cx="152400" cy="180975"/>
          </a:xfrm>
          <a:prstGeom prst="rect">
            <a:avLst/>
          </a:prstGeom>
        </p:spPr>
        <p:txBody>
          <a:bodyPr anchor="t" rtlCol="false" tIns="0" lIns="0" bIns="0" rIns="0" wrap="none">
            <a:spAutoFit/>
          </a:bodyPr>
          <a:lstStyle/>
          <a:p>
            <a:pPr algn="ctr">
              <a:lnSpc>
                <a:spcPts val="1679"/>
              </a:lnSpc>
              <a:spcBef>
                <a:spcPct val="0"/>
              </a:spcBef>
            </a:pPr>
            <a:r>
              <a:rPr lang="en-US" sz="1200">
                <a:solidFill>
                  <a:srgbClr val="000000"/>
                </a:solidFill>
                <a:latin typeface="Roboto"/>
                <a:ea typeface="Roboto"/>
                <a:cs typeface="Roboto"/>
                <a:sym typeface="Roboto"/>
              </a:rPr>
              <a:t>55</a:t>
            </a:r>
          </a:p>
        </p:txBody>
      </p:sp>
      <p:sp>
        <p:nvSpPr>
          <p:cNvPr name="TextBox 12" id="12"/>
          <p:cNvSpPr txBox="true"/>
          <p:nvPr/>
        </p:nvSpPr>
        <p:spPr>
          <a:xfrm rot="0">
            <a:off x="1480713" y="9371773"/>
            <a:ext cx="2360739" cy="207719"/>
          </a:xfrm>
          <a:prstGeom prst="rect">
            <a:avLst/>
          </a:prstGeom>
        </p:spPr>
        <p:txBody>
          <a:bodyPr anchor="t" rtlCol="false" tIns="0" lIns="0" bIns="0" rIns="0">
            <a:spAutoFit/>
          </a:bodyPr>
          <a:lstStyle/>
          <a:p>
            <a:pPr algn="l">
              <a:lnSpc>
                <a:spcPts val="1680"/>
              </a:lnSpc>
            </a:pPr>
            <a:r>
              <a:rPr lang="en-US" sz="1200">
                <a:solidFill>
                  <a:srgbClr val="004F59"/>
                </a:solidFill>
                <a:latin typeface="Roboto"/>
                <a:ea typeface="Roboto"/>
                <a:cs typeface="Roboto"/>
                <a:sym typeface="Roboto"/>
              </a:rPr>
              <a:t>©2024-2026 Walking Wise</a:t>
            </a:r>
          </a:p>
        </p:txBody>
      </p:sp>
      <p:sp>
        <p:nvSpPr>
          <p:cNvPr name="TextBox 13" id="13"/>
          <p:cNvSpPr txBox="true"/>
          <p:nvPr/>
        </p:nvSpPr>
        <p:spPr>
          <a:xfrm rot="0">
            <a:off x="1131441" y="1109322"/>
            <a:ext cx="10025199" cy="1094741"/>
          </a:xfrm>
          <a:prstGeom prst="rect">
            <a:avLst/>
          </a:prstGeom>
        </p:spPr>
        <p:txBody>
          <a:bodyPr anchor="t" rtlCol="false" tIns="0" lIns="0" bIns="0" rIns="0">
            <a:spAutoFit/>
          </a:bodyPr>
          <a:lstStyle/>
          <a:p>
            <a:pPr algn="l">
              <a:lnSpc>
                <a:spcPts val="8959"/>
              </a:lnSpc>
              <a:spcBef>
                <a:spcPct val="0"/>
              </a:spcBef>
            </a:pPr>
            <a:r>
              <a:rPr lang="en-US" sz="6399">
                <a:solidFill>
                  <a:srgbClr val="004F59"/>
                </a:solidFill>
                <a:latin typeface="League Spartan"/>
                <a:ea typeface="League Spartan"/>
                <a:cs typeface="League Spartan"/>
                <a:sym typeface="League Spartan"/>
              </a:rPr>
              <a:t>LEGAL PROTECTION</a:t>
            </a:r>
          </a:p>
        </p:txBody>
      </p:sp>
      <p:sp>
        <p:nvSpPr>
          <p:cNvPr name="Freeform 14" id="14"/>
          <p:cNvSpPr/>
          <p:nvPr/>
        </p:nvSpPr>
        <p:spPr>
          <a:xfrm flipH="false" flipV="false" rot="0">
            <a:off x="13161349" y="6331924"/>
            <a:ext cx="3955076" cy="3955076"/>
          </a:xfrm>
          <a:custGeom>
            <a:avLst/>
            <a:gdLst/>
            <a:ahLst/>
            <a:cxnLst/>
            <a:rect r="r" b="b" t="t" l="l"/>
            <a:pathLst>
              <a:path h="3955076" w="3955076">
                <a:moveTo>
                  <a:pt x="0" y="0"/>
                </a:moveTo>
                <a:lnTo>
                  <a:pt x="3955076" y="0"/>
                </a:lnTo>
                <a:lnTo>
                  <a:pt x="3955076" y="3955076"/>
                </a:lnTo>
                <a:lnTo>
                  <a:pt x="0" y="3955076"/>
                </a:lnTo>
                <a:lnTo>
                  <a:pt x="0" y="0"/>
                </a:lnTo>
                <a:close/>
              </a:path>
            </a:pathLst>
          </a:custGeom>
          <a:blipFill>
            <a:blip r:embed="rId3">
              <a:alphaModFix amt="71000"/>
            </a:blip>
            <a:stretch>
              <a:fillRect l="0" t="0" r="0" b="0"/>
            </a:stretch>
          </a:blipFill>
        </p:spPr>
      </p:sp>
      <p:sp>
        <p:nvSpPr>
          <p:cNvPr name="Freeform 15" id="15"/>
          <p:cNvSpPr/>
          <p:nvPr/>
        </p:nvSpPr>
        <p:spPr>
          <a:xfrm flipH="false" flipV="false" rot="0">
            <a:off x="15322317" y="8440079"/>
            <a:ext cx="1331398" cy="1331398"/>
          </a:xfrm>
          <a:custGeom>
            <a:avLst/>
            <a:gdLst/>
            <a:ahLst/>
            <a:cxnLst/>
            <a:rect r="r" b="b" t="t" l="l"/>
            <a:pathLst>
              <a:path h="1331398" w="1331398">
                <a:moveTo>
                  <a:pt x="0" y="0"/>
                </a:moveTo>
                <a:lnTo>
                  <a:pt x="1331398" y="0"/>
                </a:lnTo>
                <a:lnTo>
                  <a:pt x="1331398" y="1331398"/>
                </a:lnTo>
                <a:lnTo>
                  <a:pt x="0" y="1331398"/>
                </a:lnTo>
                <a:lnTo>
                  <a:pt x="0" y="0"/>
                </a:lnTo>
                <a:close/>
              </a:path>
            </a:pathLst>
          </a:custGeom>
          <a:blipFill>
            <a:blip r:embed="rId4"/>
            <a:stretch>
              <a:fillRect l="0" t="0" r="0" b="0"/>
            </a:stretch>
          </a:blipFill>
        </p:spPr>
      </p:sp>
      <p:sp>
        <p:nvSpPr>
          <p:cNvPr name="Freeform 16" id="16"/>
          <p:cNvSpPr/>
          <p:nvPr/>
        </p:nvSpPr>
        <p:spPr>
          <a:xfrm flipH="false" flipV="false" rot="0">
            <a:off x="14343269" y="7061714"/>
            <a:ext cx="2463386" cy="2463386"/>
          </a:xfrm>
          <a:custGeom>
            <a:avLst/>
            <a:gdLst/>
            <a:ahLst/>
            <a:cxnLst/>
            <a:rect r="r" b="b" t="t" l="l"/>
            <a:pathLst>
              <a:path h="2463386" w="2463386">
                <a:moveTo>
                  <a:pt x="0" y="0"/>
                </a:moveTo>
                <a:lnTo>
                  <a:pt x="2463387" y="0"/>
                </a:lnTo>
                <a:lnTo>
                  <a:pt x="2463387" y="2463386"/>
                </a:lnTo>
                <a:lnTo>
                  <a:pt x="0" y="2463386"/>
                </a:lnTo>
                <a:lnTo>
                  <a:pt x="0" y="0"/>
                </a:lnTo>
                <a:close/>
              </a:path>
            </a:pathLst>
          </a:custGeom>
          <a:blipFill>
            <a:blip r:embed="rId5"/>
            <a:stretch>
              <a:fillRect l="0" t="0" r="0" b="0"/>
            </a:stretch>
          </a:blipFill>
        </p:spPr>
      </p:sp>
    </p:spTree>
  </p:cSld>
  <p:clrMapOvr>
    <a:masterClrMapping/>
  </p:clrMapOvr>
</p:sld>
</file>

<file path=ppt/slides/slide56.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TextBox 2" id="2"/>
          <p:cNvSpPr txBox="true"/>
          <p:nvPr/>
        </p:nvSpPr>
        <p:spPr>
          <a:xfrm rot="0">
            <a:off x="1028700" y="885919"/>
            <a:ext cx="14546262" cy="547370"/>
          </a:xfrm>
          <a:prstGeom prst="rect">
            <a:avLst/>
          </a:prstGeom>
        </p:spPr>
        <p:txBody>
          <a:bodyPr anchor="t" rtlCol="false" tIns="0" lIns="0" bIns="0" rIns="0">
            <a:spAutoFit/>
          </a:bodyPr>
          <a:lstStyle/>
          <a:p>
            <a:pPr algn="l">
              <a:lnSpc>
                <a:spcPts val="4480"/>
              </a:lnSpc>
            </a:pPr>
            <a:r>
              <a:rPr lang="en-US" sz="3200">
                <a:solidFill>
                  <a:srgbClr val="FFFFFF"/>
                </a:solidFill>
                <a:latin typeface="Poppins Medium 2"/>
                <a:ea typeface="Poppins Medium 2"/>
                <a:cs typeface="Poppins Medium 2"/>
                <a:sym typeface="Poppins Medium 2"/>
              </a:rPr>
              <a:t>LESSON PLANS</a:t>
            </a:r>
          </a:p>
        </p:txBody>
      </p:sp>
      <p:sp>
        <p:nvSpPr>
          <p:cNvPr name="TextBox 3" id="3"/>
          <p:cNvSpPr txBox="true"/>
          <p:nvPr/>
        </p:nvSpPr>
        <p:spPr>
          <a:xfrm rot="0">
            <a:off x="17370093" y="9524968"/>
            <a:ext cx="464110" cy="347448"/>
          </a:xfrm>
          <a:prstGeom prst="rect">
            <a:avLst/>
          </a:prstGeom>
        </p:spPr>
        <p:txBody>
          <a:bodyPr anchor="t" rtlCol="false" tIns="0" lIns="0" bIns="0" rIns="0">
            <a:spAutoFit/>
          </a:bodyPr>
          <a:lstStyle/>
          <a:p>
            <a:pPr algn="ctr">
              <a:lnSpc>
                <a:spcPts val="2899"/>
              </a:lnSpc>
            </a:pPr>
            <a:r>
              <a:rPr lang="en-US" sz="2070">
                <a:solidFill>
                  <a:srgbClr val="004F59"/>
                </a:solidFill>
                <a:latin typeface="Bebas Neue"/>
                <a:ea typeface="Bebas Neue"/>
                <a:cs typeface="Bebas Neue"/>
                <a:sym typeface="Bebas Neue"/>
              </a:rPr>
              <a:t>3</a:t>
            </a:r>
          </a:p>
        </p:txBody>
      </p:sp>
      <p:grpSp>
        <p:nvGrpSpPr>
          <p:cNvPr name="Group 4" id="4"/>
          <p:cNvGrpSpPr/>
          <p:nvPr/>
        </p:nvGrpSpPr>
        <p:grpSpPr>
          <a:xfrm rot="0">
            <a:off x="407622" y="447364"/>
            <a:ext cx="17417056" cy="9457832"/>
            <a:chOff x="0" y="0"/>
            <a:chExt cx="5490351" cy="2981378"/>
          </a:xfrm>
        </p:grpSpPr>
        <p:sp>
          <p:nvSpPr>
            <p:cNvPr name="Freeform 5" id="5"/>
            <p:cNvSpPr/>
            <p:nvPr/>
          </p:nvSpPr>
          <p:spPr>
            <a:xfrm flipH="false" flipV="false" rot="0">
              <a:off x="0" y="0"/>
              <a:ext cx="5490351" cy="2981378"/>
            </a:xfrm>
            <a:custGeom>
              <a:avLst/>
              <a:gdLst/>
              <a:ahLst/>
              <a:cxnLst/>
              <a:rect r="r" b="b" t="t" l="l"/>
              <a:pathLst>
                <a:path h="2981378" w="5490351">
                  <a:moveTo>
                    <a:pt x="0" y="0"/>
                  </a:moveTo>
                  <a:lnTo>
                    <a:pt x="5490351" y="0"/>
                  </a:lnTo>
                  <a:lnTo>
                    <a:pt x="5490351" y="2981378"/>
                  </a:lnTo>
                  <a:lnTo>
                    <a:pt x="0" y="2981378"/>
                  </a:lnTo>
                  <a:close/>
                </a:path>
              </a:pathLst>
            </a:custGeom>
            <a:solidFill>
              <a:srgbClr val="68D2DF"/>
            </a:solidFill>
          </p:spPr>
        </p:sp>
      </p:grpSp>
      <p:grpSp>
        <p:nvGrpSpPr>
          <p:cNvPr name="Group 6" id="6"/>
          <p:cNvGrpSpPr/>
          <p:nvPr/>
        </p:nvGrpSpPr>
        <p:grpSpPr>
          <a:xfrm rot="0">
            <a:off x="1472713" y="3330812"/>
            <a:ext cx="7264439" cy="963184"/>
            <a:chOff x="0" y="0"/>
            <a:chExt cx="1913268" cy="253678"/>
          </a:xfrm>
        </p:grpSpPr>
        <p:sp>
          <p:nvSpPr>
            <p:cNvPr name="Freeform 7" id="7"/>
            <p:cNvSpPr/>
            <p:nvPr/>
          </p:nvSpPr>
          <p:spPr>
            <a:xfrm flipH="false" flipV="false" rot="0">
              <a:off x="0" y="0"/>
              <a:ext cx="1913268" cy="253678"/>
            </a:xfrm>
            <a:custGeom>
              <a:avLst/>
              <a:gdLst/>
              <a:ahLst/>
              <a:cxnLst/>
              <a:rect r="r" b="b" t="t" l="l"/>
              <a:pathLst>
                <a:path h="253678" w="1913268">
                  <a:moveTo>
                    <a:pt x="0" y="0"/>
                  </a:moveTo>
                  <a:lnTo>
                    <a:pt x="1913268" y="0"/>
                  </a:lnTo>
                  <a:lnTo>
                    <a:pt x="1913268" y="253678"/>
                  </a:lnTo>
                  <a:lnTo>
                    <a:pt x="0" y="253678"/>
                  </a:lnTo>
                  <a:close/>
                </a:path>
              </a:pathLst>
            </a:custGeom>
            <a:solidFill>
              <a:srgbClr val="303030"/>
            </a:solidFill>
          </p:spPr>
        </p:sp>
        <p:sp>
          <p:nvSpPr>
            <p:cNvPr name="TextBox 8" id="8"/>
            <p:cNvSpPr txBox="true"/>
            <p:nvPr/>
          </p:nvSpPr>
          <p:spPr>
            <a:xfrm>
              <a:off x="0" y="-76200"/>
              <a:ext cx="1913268" cy="329878"/>
            </a:xfrm>
            <a:prstGeom prst="rect">
              <a:avLst/>
            </a:prstGeom>
          </p:spPr>
          <p:txBody>
            <a:bodyPr anchor="ctr" rtlCol="false" tIns="50800" lIns="50800" bIns="50800" rIns="50800"/>
            <a:lstStyle/>
            <a:p>
              <a:pPr algn="ctr">
                <a:lnSpc>
                  <a:spcPts val="3074"/>
                </a:lnSpc>
              </a:pPr>
            </a:p>
          </p:txBody>
        </p:sp>
      </p:grpSp>
      <p:sp>
        <p:nvSpPr>
          <p:cNvPr name="TextBox 9" id="9"/>
          <p:cNvSpPr txBox="true"/>
          <p:nvPr/>
        </p:nvSpPr>
        <p:spPr>
          <a:xfrm rot="0">
            <a:off x="1754351" y="3426604"/>
            <a:ext cx="7361799" cy="771526"/>
          </a:xfrm>
          <a:prstGeom prst="rect">
            <a:avLst/>
          </a:prstGeom>
        </p:spPr>
        <p:txBody>
          <a:bodyPr anchor="t" rtlCol="false" tIns="0" lIns="0" bIns="0" rIns="0">
            <a:spAutoFit/>
          </a:bodyPr>
          <a:lstStyle/>
          <a:p>
            <a:pPr algn="l">
              <a:lnSpc>
                <a:spcPts val="6299"/>
              </a:lnSpc>
            </a:pPr>
            <a:r>
              <a:rPr lang="en-US" sz="4499" b="true">
                <a:solidFill>
                  <a:srgbClr val="FFFFFF"/>
                </a:solidFill>
                <a:latin typeface="Roboto Bold"/>
                <a:ea typeface="Roboto Bold"/>
                <a:cs typeface="Roboto Bold"/>
                <a:sym typeface="Roboto Bold"/>
              </a:rPr>
              <a:t>The Law Protects Victims</a:t>
            </a:r>
          </a:p>
        </p:txBody>
      </p:sp>
      <p:sp>
        <p:nvSpPr>
          <p:cNvPr name="TextBox 10" id="10"/>
          <p:cNvSpPr txBox="true"/>
          <p:nvPr/>
        </p:nvSpPr>
        <p:spPr>
          <a:xfrm rot="0">
            <a:off x="1754351" y="4566777"/>
            <a:ext cx="16195252" cy="812800"/>
          </a:xfrm>
          <a:prstGeom prst="rect">
            <a:avLst/>
          </a:prstGeom>
        </p:spPr>
        <p:txBody>
          <a:bodyPr anchor="t" rtlCol="false" tIns="0" lIns="0" bIns="0" rIns="0">
            <a:spAutoFit/>
          </a:bodyPr>
          <a:lstStyle/>
          <a:p>
            <a:pPr algn="l">
              <a:lnSpc>
                <a:spcPts val="6800"/>
              </a:lnSpc>
            </a:pPr>
            <a:r>
              <a:rPr lang="en-US" b="true" sz="4250">
                <a:solidFill>
                  <a:srgbClr val="004F59"/>
                </a:solidFill>
                <a:latin typeface="Roboto Bold"/>
                <a:ea typeface="Roboto Bold"/>
                <a:cs typeface="Roboto Bold"/>
                <a:sym typeface="Roboto Bold"/>
              </a:rPr>
              <a:t>People who exploit others often use </a:t>
            </a:r>
            <a:r>
              <a:rPr lang="en-US" b="true" sz="4250">
                <a:solidFill>
                  <a:srgbClr val="9D1BE3"/>
                </a:solidFill>
                <a:latin typeface="Roboto Bold"/>
                <a:ea typeface="Roboto Bold"/>
                <a:cs typeface="Roboto Bold"/>
                <a:sym typeface="Roboto Bold"/>
              </a:rPr>
              <a:t>pressure, tricks, or threats.</a:t>
            </a:r>
          </a:p>
        </p:txBody>
      </p:sp>
      <p:sp>
        <p:nvSpPr>
          <p:cNvPr name="TextBox 11" id="11"/>
          <p:cNvSpPr txBox="true"/>
          <p:nvPr/>
        </p:nvSpPr>
        <p:spPr>
          <a:xfrm rot="0">
            <a:off x="17259300" y="9229725"/>
            <a:ext cx="152400" cy="180975"/>
          </a:xfrm>
          <a:prstGeom prst="rect">
            <a:avLst/>
          </a:prstGeom>
        </p:spPr>
        <p:txBody>
          <a:bodyPr anchor="t" rtlCol="false" tIns="0" lIns="0" bIns="0" rIns="0" wrap="none">
            <a:spAutoFit/>
          </a:bodyPr>
          <a:lstStyle/>
          <a:p>
            <a:pPr algn="ctr">
              <a:lnSpc>
                <a:spcPts val="1679"/>
              </a:lnSpc>
              <a:spcBef>
                <a:spcPct val="0"/>
              </a:spcBef>
            </a:pPr>
            <a:r>
              <a:rPr lang="en-US" sz="1200">
                <a:solidFill>
                  <a:srgbClr val="000000"/>
                </a:solidFill>
                <a:latin typeface="Roboto"/>
                <a:ea typeface="Roboto"/>
                <a:cs typeface="Roboto"/>
                <a:sym typeface="Roboto"/>
              </a:rPr>
              <a:t>56</a:t>
            </a:r>
          </a:p>
        </p:txBody>
      </p:sp>
      <p:sp>
        <p:nvSpPr>
          <p:cNvPr name="TextBox 12" id="12"/>
          <p:cNvSpPr txBox="true"/>
          <p:nvPr/>
        </p:nvSpPr>
        <p:spPr>
          <a:xfrm rot="0">
            <a:off x="1480713" y="9371773"/>
            <a:ext cx="2360739" cy="207719"/>
          </a:xfrm>
          <a:prstGeom prst="rect">
            <a:avLst/>
          </a:prstGeom>
        </p:spPr>
        <p:txBody>
          <a:bodyPr anchor="t" rtlCol="false" tIns="0" lIns="0" bIns="0" rIns="0">
            <a:spAutoFit/>
          </a:bodyPr>
          <a:lstStyle/>
          <a:p>
            <a:pPr algn="l">
              <a:lnSpc>
                <a:spcPts val="1680"/>
              </a:lnSpc>
            </a:pPr>
            <a:r>
              <a:rPr lang="en-US" sz="1200">
                <a:solidFill>
                  <a:srgbClr val="004F59"/>
                </a:solidFill>
                <a:latin typeface="Roboto"/>
                <a:ea typeface="Roboto"/>
                <a:cs typeface="Roboto"/>
                <a:sym typeface="Roboto"/>
              </a:rPr>
              <a:t>©2024-2026 Walking Wise</a:t>
            </a:r>
          </a:p>
        </p:txBody>
      </p:sp>
      <p:sp>
        <p:nvSpPr>
          <p:cNvPr name="TextBox 13" id="13"/>
          <p:cNvSpPr txBox="true"/>
          <p:nvPr/>
        </p:nvSpPr>
        <p:spPr>
          <a:xfrm rot="0">
            <a:off x="1131441" y="1109322"/>
            <a:ext cx="10025199" cy="1094741"/>
          </a:xfrm>
          <a:prstGeom prst="rect">
            <a:avLst/>
          </a:prstGeom>
        </p:spPr>
        <p:txBody>
          <a:bodyPr anchor="t" rtlCol="false" tIns="0" lIns="0" bIns="0" rIns="0">
            <a:spAutoFit/>
          </a:bodyPr>
          <a:lstStyle/>
          <a:p>
            <a:pPr algn="l">
              <a:lnSpc>
                <a:spcPts val="8959"/>
              </a:lnSpc>
              <a:spcBef>
                <a:spcPct val="0"/>
              </a:spcBef>
            </a:pPr>
            <a:r>
              <a:rPr lang="en-US" sz="6399">
                <a:solidFill>
                  <a:srgbClr val="004F59"/>
                </a:solidFill>
                <a:latin typeface="League Spartan"/>
                <a:ea typeface="League Spartan"/>
                <a:cs typeface="League Spartan"/>
                <a:sym typeface="League Spartan"/>
              </a:rPr>
              <a:t>LEGAL PROTECTION</a:t>
            </a:r>
          </a:p>
        </p:txBody>
      </p:sp>
      <p:sp>
        <p:nvSpPr>
          <p:cNvPr name="Freeform 14" id="14"/>
          <p:cNvSpPr/>
          <p:nvPr/>
        </p:nvSpPr>
        <p:spPr>
          <a:xfrm flipH="false" flipV="false" rot="0">
            <a:off x="13161349" y="6331924"/>
            <a:ext cx="3955076" cy="3955076"/>
          </a:xfrm>
          <a:custGeom>
            <a:avLst/>
            <a:gdLst/>
            <a:ahLst/>
            <a:cxnLst/>
            <a:rect r="r" b="b" t="t" l="l"/>
            <a:pathLst>
              <a:path h="3955076" w="3955076">
                <a:moveTo>
                  <a:pt x="0" y="0"/>
                </a:moveTo>
                <a:lnTo>
                  <a:pt x="3955076" y="0"/>
                </a:lnTo>
                <a:lnTo>
                  <a:pt x="3955076" y="3955076"/>
                </a:lnTo>
                <a:lnTo>
                  <a:pt x="0" y="3955076"/>
                </a:lnTo>
                <a:lnTo>
                  <a:pt x="0" y="0"/>
                </a:lnTo>
                <a:close/>
              </a:path>
            </a:pathLst>
          </a:custGeom>
          <a:blipFill>
            <a:blip r:embed="rId3">
              <a:alphaModFix amt="71000"/>
            </a:blip>
            <a:stretch>
              <a:fillRect l="0" t="0" r="0" b="0"/>
            </a:stretch>
          </a:blipFill>
        </p:spPr>
      </p:sp>
      <p:sp>
        <p:nvSpPr>
          <p:cNvPr name="Freeform 15" id="15"/>
          <p:cNvSpPr/>
          <p:nvPr/>
        </p:nvSpPr>
        <p:spPr>
          <a:xfrm flipH="false" flipV="false" rot="0">
            <a:off x="15322317" y="8440079"/>
            <a:ext cx="1331398" cy="1331398"/>
          </a:xfrm>
          <a:custGeom>
            <a:avLst/>
            <a:gdLst/>
            <a:ahLst/>
            <a:cxnLst/>
            <a:rect r="r" b="b" t="t" l="l"/>
            <a:pathLst>
              <a:path h="1331398" w="1331398">
                <a:moveTo>
                  <a:pt x="0" y="0"/>
                </a:moveTo>
                <a:lnTo>
                  <a:pt x="1331398" y="0"/>
                </a:lnTo>
                <a:lnTo>
                  <a:pt x="1331398" y="1331398"/>
                </a:lnTo>
                <a:lnTo>
                  <a:pt x="0" y="1331398"/>
                </a:lnTo>
                <a:lnTo>
                  <a:pt x="0" y="0"/>
                </a:lnTo>
                <a:close/>
              </a:path>
            </a:pathLst>
          </a:custGeom>
          <a:blipFill>
            <a:blip r:embed="rId4"/>
            <a:stretch>
              <a:fillRect l="0" t="0" r="0" b="0"/>
            </a:stretch>
          </a:blipFill>
        </p:spPr>
      </p:sp>
      <p:sp>
        <p:nvSpPr>
          <p:cNvPr name="Freeform 16" id="16"/>
          <p:cNvSpPr/>
          <p:nvPr/>
        </p:nvSpPr>
        <p:spPr>
          <a:xfrm flipH="false" flipV="false" rot="0">
            <a:off x="14343269" y="7061714"/>
            <a:ext cx="2463386" cy="2463386"/>
          </a:xfrm>
          <a:custGeom>
            <a:avLst/>
            <a:gdLst/>
            <a:ahLst/>
            <a:cxnLst/>
            <a:rect r="r" b="b" t="t" l="l"/>
            <a:pathLst>
              <a:path h="2463386" w="2463386">
                <a:moveTo>
                  <a:pt x="0" y="0"/>
                </a:moveTo>
                <a:lnTo>
                  <a:pt x="2463387" y="0"/>
                </a:lnTo>
                <a:lnTo>
                  <a:pt x="2463387" y="2463386"/>
                </a:lnTo>
                <a:lnTo>
                  <a:pt x="0" y="2463386"/>
                </a:lnTo>
                <a:lnTo>
                  <a:pt x="0" y="0"/>
                </a:lnTo>
                <a:close/>
              </a:path>
            </a:pathLst>
          </a:custGeom>
          <a:blipFill>
            <a:blip r:embed="rId5"/>
            <a:stretch>
              <a:fillRect l="0" t="0" r="0" b="0"/>
            </a:stretch>
          </a:blipFill>
        </p:spPr>
      </p:sp>
    </p:spTree>
  </p:cSld>
  <p:clrMapOvr>
    <a:masterClrMapping/>
  </p:clrMapOvr>
</p:sld>
</file>

<file path=ppt/slides/slide57.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TextBox 2" id="2"/>
          <p:cNvSpPr txBox="true"/>
          <p:nvPr/>
        </p:nvSpPr>
        <p:spPr>
          <a:xfrm rot="0">
            <a:off x="1028700" y="885919"/>
            <a:ext cx="14546262" cy="547370"/>
          </a:xfrm>
          <a:prstGeom prst="rect">
            <a:avLst/>
          </a:prstGeom>
        </p:spPr>
        <p:txBody>
          <a:bodyPr anchor="t" rtlCol="false" tIns="0" lIns="0" bIns="0" rIns="0">
            <a:spAutoFit/>
          </a:bodyPr>
          <a:lstStyle/>
          <a:p>
            <a:pPr algn="l">
              <a:lnSpc>
                <a:spcPts val="4480"/>
              </a:lnSpc>
            </a:pPr>
            <a:r>
              <a:rPr lang="en-US" sz="3200">
                <a:solidFill>
                  <a:srgbClr val="FFFFFF"/>
                </a:solidFill>
                <a:latin typeface="Poppins Medium 2"/>
                <a:ea typeface="Poppins Medium 2"/>
                <a:cs typeface="Poppins Medium 2"/>
                <a:sym typeface="Poppins Medium 2"/>
              </a:rPr>
              <a:t>LESSON PLANS</a:t>
            </a:r>
          </a:p>
        </p:txBody>
      </p:sp>
      <p:sp>
        <p:nvSpPr>
          <p:cNvPr name="TextBox 3" id="3"/>
          <p:cNvSpPr txBox="true"/>
          <p:nvPr/>
        </p:nvSpPr>
        <p:spPr>
          <a:xfrm rot="0">
            <a:off x="17370093" y="9524968"/>
            <a:ext cx="464110" cy="347448"/>
          </a:xfrm>
          <a:prstGeom prst="rect">
            <a:avLst/>
          </a:prstGeom>
        </p:spPr>
        <p:txBody>
          <a:bodyPr anchor="t" rtlCol="false" tIns="0" lIns="0" bIns="0" rIns="0">
            <a:spAutoFit/>
          </a:bodyPr>
          <a:lstStyle/>
          <a:p>
            <a:pPr algn="ctr">
              <a:lnSpc>
                <a:spcPts val="2899"/>
              </a:lnSpc>
            </a:pPr>
            <a:r>
              <a:rPr lang="en-US" sz="2070">
                <a:solidFill>
                  <a:srgbClr val="004F59"/>
                </a:solidFill>
                <a:latin typeface="Bebas Neue"/>
                <a:ea typeface="Bebas Neue"/>
                <a:cs typeface="Bebas Neue"/>
                <a:sym typeface="Bebas Neue"/>
              </a:rPr>
              <a:t>3</a:t>
            </a:r>
          </a:p>
        </p:txBody>
      </p:sp>
      <p:grpSp>
        <p:nvGrpSpPr>
          <p:cNvPr name="Group 4" id="4"/>
          <p:cNvGrpSpPr/>
          <p:nvPr/>
        </p:nvGrpSpPr>
        <p:grpSpPr>
          <a:xfrm rot="0">
            <a:off x="407622" y="447364"/>
            <a:ext cx="17417056" cy="9457832"/>
            <a:chOff x="0" y="0"/>
            <a:chExt cx="5490351" cy="2981378"/>
          </a:xfrm>
        </p:grpSpPr>
        <p:sp>
          <p:nvSpPr>
            <p:cNvPr name="Freeform 5" id="5"/>
            <p:cNvSpPr/>
            <p:nvPr/>
          </p:nvSpPr>
          <p:spPr>
            <a:xfrm flipH="false" flipV="false" rot="0">
              <a:off x="0" y="0"/>
              <a:ext cx="5490351" cy="2981378"/>
            </a:xfrm>
            <a:custGeom>
              <a:avLst/>
              <a:gdLst/>
              <a:ahLst/>
              <a:cxnLst/>
              <a:rect r="r" b="b" t="t" l="l"/>
              <a:pathLst>
                <a:path h="2981378" w="5490351">
                  <a:moveTo>
                    <a:pt x="0" y="0"/>
                  </a:moveTo>
                  <a:lnTo>
                    <a:pt x="5490351" y="0"/>
                  </a:lnTo>
                  <a:lnTo>
                    <a:pt x="5490351" y="2981378"/>
                  </a:lnTo>
                  <a:lnTo>
                    <a:pt x="0" y="2981378"/>
                  </a:lnTo>
                  <a:close/>
                </a:path>
              </a:pathLst>
            </a:custGeom>
            <a:solidFill>
              <a:srgbClr val="68D2DF"/>
            </a:solidFill>
          </p:spPr>
        </p:sp>
      </p:grpSp>
      <p:grpSp>
        <p:nvGrpSpPr>
          <p:cNvPr name="Group 6" id="6"/>
          <p:cNvGrpSpPr/>
          <p:nvPr/>
        </p:nvGrpSpPr>
        <p:grpSpPr>
          <a:xfrm rot="0">
            <a:off x="1472713" y="3330812"/>
            <a:ext cx="7264439" cy="963184"/>
            <a:chOff x="0" y="0"/>
            <a:chExt cx="1913268" cy="253678"/>
          </a:xfrm>
        </p:grpSpPr>
        <p:sp>
          <p:nvSpPr>
            <p:cNvPr name="Freeform 7" id="7"/>
            <p:cNvSpPr/>
            <p:nvPr/>
          </p:nvSpPr>
          <p:spPr>
            <a:xfrm flipH="false" flipV="false" rot="0">
              <a:off x="0" y="0"/>
              <a:ext cx="1913268" cy="253678"/>
            </a:xfrm>
            <a:custGeom>
              <a:avLst/>
              <a:gdLst/>
              <a:ahLst/>
              <a:cxnLst/>
              <a:rect r="r" b="b" t="t" l="l"/>
              <a:pathLst>
                <a:path h="253678" w="1913268">
                  <a:moveTo>
                    <a:pt x="0" y="0"/>
                  </a:moveTo>
                  <a:lnTo>
                    <a:pt x="1913268" y="0"/>
                  </a:lnTo>
                  <a:lnTo>
                    <a:pt x="1913268" y="253678"/>
                  </a:lnTo>
                  <a:lnTo>
                    <a:pt x="0" y="253678"/>
                  </a:lnTo>
                  <a:close/>
                </a:path>
              </a:pathLst>
            </a:custGeom>
            <a:solidFill>
              <a:srgbClr val="303030"/>
            </a:solidFill>
          </p:spPr>
        </p:sp>
        <p:sp>
          <p:nvSpPr>
            <p:cNvPr name="TextBox 8" id="8"/>
            <p:cNvSpPr txBox="true"/>
            <p:nvPr/>
          </p:nvSpPr>
          <p:spPr>
            <a:xfrm>
              <a:off x="0" y="-76200"/>
              <a:ext cx="1913268" cy="329878"/>
            </a:xfrm>
            <a:prstGeom prst="rect">
              <a:avLst/>
            </a:prstGeom>
          </p:spPr>
          <p:txBody>
            <a:bodyPr anchor="ctr" rtlCol="false" tIns="50800" lIns="50800" bIns="50800" rIns="50800"/>
            <a:lstStyle/>
            <a:p>
              <a:pPr algn="ctr">
                <a:lnSpc>
                  <a:spcPts val="3074"/>
                </a:lnSpc>
              </a:pPr>
            </a:p>
          </p:txBody>
        </p:sp>
      </p:grpSp>
      <p:sp>
        <p:nvSpPr>
          <p:cNvPr name="TextBox 9" id="9"/>
          <p:cNvSpPr txBox="true"/>
          <p:nvPr/>
        </p:nvSpPr>
        <p:spPr>
          <a:xfrm rot="0">
            <a:off x="1754351" y="3426604"/>
            <a:ext cx="7361799" cy="771526"/>
          </a:xfrm>
          <a:prstGeom prst="rect">
            <a:avLst/>
          </a:prstGeom>
        </p:spPr>
        <p:txBody>
          <a:bodyPr anchor="t" rtlCol="false" tIns="0" lIns="0" bIns="0" rIns="0">
            <a:spAutoFit/>
          </a:bodyPr>
          <a:lstStyle/>
          <a:p>
            <a:pPr algn="l">
              <a:lnSpc>
                <a:spcPts val="6299"/>
              </a:lnSpc>
            </a:pPr>
            <a:r>
              <a:rPr lang="en-US" sz="4499" b="true">
                <a:solidFill>
                  <a:srgbClr val="FFFFFF"/>
                </a:solidFill>
                <a:latin typeface="Roboto Bold"/>
                <a:ea typeface="Roboto Bold"/>
                <a:cs typeface="Roboto Bold"/>
                <a:sym typeface="Roboto Bold"/>
              </a:rPr>
              <a:t>The Law Protects Victims</a:t>
            </a:r>
          </a:p>
        </p:txBody>
      </p:sp>
      <p:sp>
        <p:nvSpPr>
          <p:cNvPr name="TextBox 10" id="10"/>
          <p:cNvSpPr txBox="true"/>
          <p:nvPr/>
        </p:nvSpPr>
        <p:spPr>
          <a:xfrm rot="0">
            <a:off x="1754351" y="4566777"/>
            <a:ext cx="16195252" cy="812800"/>
          </a:xfrm>
          <a:prstGeom prst="rect">
            <a:avLst/>
          </a:prstGeom>
        </p:spPr>
        <p:txBody>
          <a:bodyPr anchor="t" rtlCol="false" tIns="0" lIns="0" bIns="0" rIns="0">
            <a:spAutoFit/>
          </a:bodyPr>
          <a:lstStyle/>
          <a:p>
            <a:pPr algn="l">
              <a:lnSpc>
                <a:spcPts val="6800"/>
              </a:lnSpc>
            </a:pPr>
            <a:r>
              <a:rPr lang="en-US" b="true" sz="4250">
                <a:solidFill>
                  <a:srgbClr val="004F59"/>
                </a:solidFill>
                <a:latin typeface="Roboto Bold"/>
                <a:ea typeface="Roboto Bold"/>
                <a:cs typeface="Roboto Bold"/>
                <a:sym typeface="Roboto Bold"/>
              </a:rPr>
              <a:t>Many people encounter harmful situations </a:t>
            </a:r>
            <a:r>
              <a:rPr lang="en-US" b="true" sz="4250">
                <a:solidFill>
                  <a:srgbClr val="9D1BE3"/>
                </a:solidFill>
                <a:latin typeface="Roboto Bold"/>
                <a:ea typeface="Roboto Bold"/>
                <a:cs typeface="Roboto Bold"/>
                <a:sym typeface="Roboto Bold"/>
              </a:rPr>
              <a:t>by accident.</a:t>
            </a:r>
          </a:p>
        </p:txBody>
      </p:sp>
      <p:sp>
        <p:nvSpPr>
          <p:cNvPr name="TextBox 11" id="11"/>
          <p:cNvSpPr txBox="true"/>
          <p:nvPr/>
        </p:nvSpPr>
        <p:spPr>
          <a:xfrm rot="0">
            <a:off x="17259300" y="9229725"/>
            <a:ext cx="152400" cy="180975"/>
          </a:xfrm>
          <a:prstGeom prst="rect">
            <a:avLst/>
          </a:prstGeom>
        </p:spPr>
        <p:txBody>
          <a:bodyPr anchor="t" rtlCol="false" tIns="0" lIns="0" bIns="0" rIns="0" wrap="none">
            <a:spAutoFit/>
          </a:bodyPr>
          <a:lstStyle/>
          <a:p>
            <a:pPr algn="ctr">
              <a:lnSpc>
                <a:spcPts val="1679"/>
              </a:lnSpc>
              <a:spcBef>
                <a:spcPct val="0"/>
              </a:spcBef>
            </a:pPr>
            <a:r>
              <a:rPr lang="en-US" sz="1200">
                <a:solidFill>
                  <a:srgbClr val="000000"/>
                </a:solidFill>
                <a:latin typeface="Roboto"/>
                <a:ea typeface="Roboto"/>
                <a:cs typeface="Roboto"/>
                <a:sym typeface="Roboto"/>
              </a:rPr>
              <a:t>57</a:t>
            </a:r>
          </a:p>
        </p:txBody>
      </p:sp>
      <p:sp>
        <p:nvSpPr>
          <p:cNvPr name="TextBox 12" id="12"/>
          <p:cNvSpPr txBox="true"/>
          <p:nvPr/>
        </p:nvSpPr>
        <p:spPr>
          <a:xfrm rot="0">
            <a:off x="1480713" y="9371773"/>
            <a:ext cx="2360739" cy="207719"/>
          </a:xfrm>
          <a:prstGeom prst="rect">
            <a:avLst/>
          </a:prstGeom>
        </p:spPr>
        <p:txBody>
          <a:bodyPr anchor="t" rtlCol="false" tIns="0" lIns="0" bIns="0" rIns="0">
            <a:spAutoFit/>
          </a:bodyPr>
          <a:lstStyle/>
          <a:p>
            <a:pPr algn="l">
              <a:lnSpc>
                <a:spcPts val="1680"/>
              </a:lnSpc>
            </a:pPr>
            <a:r>
              <a:rPr lang="en-US" sz="1200">
                <a:solidFill>
                  <a:srgbClr val="004F59"/>
                </a:solidFill>
                <a:latin typeface="Roboto"/>
                <a:ea typeface="Roboto"/>
                <a:cs typeface="Roboto"/>
                <a:sym typeface="Roboto"/>
              </a:rPr>
              <a:t>©2024-2026 Walking Wise</a:t>
            </a:r>
          </a:p>
        </p:txBody>
      </p:sp>
      <p:sp>
        <p:nvSpPr>
          <p:cNvPr name="TextBox 13" id="13"/>
          <p:cNvSpPr txBox="true"/>
          <p:nvPr/>
        </p:nvSpPr>
        <p:spPr>
          <a:xfrm rot="0">
            <a:off x="1131441" y="1109322"/>
            <a:ext cx="10025199" cy="1094741"/>
          </a:xfrm>
          <a:prstGeom prst="rect">
            <a:avLst/>
          </a:prstGeom>
        </p:spPr>
        <p:txBody>
          <a:bodyPr anchor="t" rtlCol="false" tIns="0" lIns="0" bIns="0" rIns="0">
            <a:spAutoFit/>
          </a:bodyPr>
          <a:lstStyle/>
          <a:p>
            <a:pPr algn="l">
              <a:lnSpc>
                <a:spcPts val="8959"/>
              </a:lnSpc>
              <a:spcBef>
                <a:spcPct val="0"/>
              </a:spcBef>
            </a:pPr>
            <a:r>
              <a:rPr lang="en-US" sz="6399">
                <a:solidFill>
                  <a:srgbClr val="004F59"/>
                </a:solidFill>
                <a:latin typeface="League Spartan"/>
                <a:ea typeface="League Spartan"/>
                <a:cs typeface="League Spartan"/>
                <a:sym typeface="League Spartan"/>
              </a:rPr>
              <a:t>LEGAL PROTECTION</a:t>
            </a:r>
          </a:p>
        </p:txBody>
      </p:sp>
      <p:sp>
        <p:nvSpPr>
          <p:cNvPr name="Freeform 14" id="14"/>
          <p:cNvSpPr/>
          <p:nvPr/>
        </p:nvSpPr>
        <p:spPr>
          <a:xfrm flipH="false" flipV="false" rot="0">
            <a:off x="13161349" y="6331924"/>
            <a:ext cx="3955076" cy="3955076"/>
          </a:xfrm>
          <a:custGeom>
            <a:avLst/>
            <a:gdLst/>
            <a:ahLst/>
            <a:cxnLst/>
            <a:rect r="r" b="b" t="t" l="l"/>
            <a:pathLst>
              <a:path h="3955076" w="3955076">
                <a:moveTo>
                  <a:pt x="0" y="0"/>
                </a:moveTo>
                <a:lnTo>
                  <a:pt x="3955076" y="0"/>
                </a:lnTo>
                <a:lnTo>
                  <a:pt x="3955076" y="3955076"/>
                </a:lnTo>
                <a:lnTo>
                  <a:pt x="0" y="3955076"/>
                </a:lnTo>
                <a:lnTo>
                  <a:pt x="0" y="0"/>
                </a:lnTo>
                <a:close/>
              </a:path>
            </a:pathLst>
          </a:custGeom>
          <a:blipFill>
            <a:blip r:embed="rId3">
              <a:alphaModFix amt="71000"/>
            </a:blip>
            <a:stretch>
              <a:fillRect l="0" t="0" r="0" b="0"/>
            </a:stretch>
          </a:blipFill>
        </p:spPr>
      </p:sp>
      <p:sp>
        <p:nvSpPr>
          <p:cNvPr name="Freeform 15" id="15"/>
          <p:cNvSpPr/>
          <p:nvPr/>
        </p:nvSpPr>
        <p:spPr>
          <a:xfrm flipH="false" flipV="false" rot="0">
            <a:off x="15322317" y="8440079"/>
            <a:ext cx="1331398" cy="1331398"/>
          </a:xfrm>
          <a:custGeom>
            <a:avLst/>
            <a:gdLst/>
            <a:ahLst/>
            <a:cxnLst/>
            <a:rect r="r" b="b" t="t" l="l"/>
            <a:pathLst>
              <a:path h="1331398" w="1331398">
                <a:moveTo>
                  <a:pt x="0" y="0"/>
                </a:moveTo>
                <a:lnTo>
                  <a:pt x="1331398" y="0"/>
                </a:lnTo>
                <a:lnTo>
                  <a:pt x="1331398" y="1331398"/>
                </a:lnTo>
                <a:lnTo>
                  <a:pt x="0" y="1331398"/>
                </a:lnTo>
                <a:lnTo>
                  <a:pt x="0" y="0"/>
                </a:lnTo>
                <a:close/>
              </a:path>
            </a:pathLst>
          </a:custGeom>
          <a:blipFill>
            <a:blip r:embed="rId4"/>
            <a:stretch>
              <a:fillRect l="0" t="0" r="0" b="0"/>
            </a:stretch>
          </a:blipFill>
        </p:spPr>
      </p:sp>
      <p:sp>
        <p:nvSpPr>
          <p:cNvPr name="Freeform 16" id="16"/>
          <p:cNvSpPr/>
          <p:nvPr/>
        </p:nvSpPr>
        <p:spPr>
          <a:xfrm flipH="false" flipV="false" rot="0">
            <a:off x="14343269" y="7061714"/>
            <a:ext cx="2463386" cy="2463386"/>
          </a:xfrm>
          <a:custGeom>
            <a:avLst/>
            <a:gdLst/>
            <a:ahLst/>
            <a:cxnLst/>
            <a:rect r="r" b="b" t="t" l="l"/>
            <a:pathLst>
              <a:path h="2463386" w="2463386">
                <a:moveTo>
                  <a:pt x="0" y="0"/>
                </a:moveTo>
                <a:lnTo>
                  <a:pt x="2463387" y="0"/>
                </a:lnTo>
                <a:lnTo>
                  <a:pt x="2463387" y="2463386"/>
                </a:lnTo>
                <a:lnTo>
                  <a:pt x="0" y="2463386"/>
                </a:lnTo>
                <a:lnTo>
                  <a:pt x="0" y="0"/>
                </a:lnTo>
                <a:close/>
              </a:path>
            </a:pathLst>
          </a:custGeom>
          <a:blipFill>
            <a:blip r:embed="rId5"/>
            <a:stretch>
              <a:fillRect l="0" t="0" r="0" b="0"/>
            </a:stretch>
          </a:blipFill>
        </p:spPr>
      </p:sp>
    </p:spTree>
  </p:cSld>
  <p:clrMapOvr>
    <a:masterClrMapping/>
  </p:clrMapOvr>
</p:sld>
</file>

<file path=ppt/slides/slide58.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TextBox 2" id="2"/>
          <p:cNvSpPr txBox="true"/>
          <p:nvPr/>
        </p:nvSpPr>
        <p:spPr>
          <a:xfrm rot="0">
            <a:off x="1028700" y="885919"/>
            <a:ext cx="14546262" cy="547370"/>
          </a:xfrm>
          <a:prstGeom prst="rect">
            <a:avLst/>
          </a:prstGeom>
        </p:spPr>
        <p:txBody>
          <a:bodyPr anchor="t" rtlCol="false" tIns="0" lIns="0" bIns="0" rIns="0">
            <a:spAutoFit/>
          </a:bodyPr>
          <a:lstStyle/>
          <a:p>
            <a:pPr algn="l">
              <a:lnSpc>
                <a:spcPts val="4480"/>
              </a:lnSpc>
            </a:pPr>
            <a:r>
              <a:rPr lang="en-US" sz="3200">
                <a:solidFill>
                  <a:srgbClr val="FFFFFF"/>
                </a:solidFill>
                <a:latin typeface="Poppins Medium 2"/>
                <a:ea typeface="Poppins Medium 2"/>
                <a:cs typeface="Poppins Medium 2"/>
                <a:sym typeface="Poppins Medium 2"/>
              </a:rPr>
              <a:t>LESSON PLANS</a:t>
            </a:r>
          </a:p>
        </p:txBody>
      </p:sp>
      <p:sp>
        <p:nvSpPr>
          <p:cNvPr name="TextBox 3" id="3"/>
          <p:cNvSpPr txBox="true"/>
          <p:nvPr/>
        </p:nvSpPr>
        <p:spPr>
          <a:xfrm rot="0">
            <a:off x="17370093" y="9524968"/>
            <a:ext cx="464110" cy="347448"/>
          </a:xfrm>
          <a:prstGeom prst="rect">
            <a:avLst/>
          </a:prstGeom>
        </p:spPr>
        <p:txBody>
          <a:bodyPr anchor="t" rtlCol="false" tIns="0" lIns="0" bIns="0" rIns="0">
            <a:spAutoFit/>
          </a:bodyPr>
          <a:lstStyle/>
          <a:p>
            <a:pPr algn="ctr">
              <a:lnSpc>
                <a:spcPts val="2899"/>
              </a:lnSpc>
            </a:pPr>
            <a:r>
              <a:rPr lang="en-US" sz="2070">
                <a:solidFill>
                  <a:srgbClr val="004F59"/>
                </a:solidFill>
                <a:latin typeface="Bebas Neue"/>
                <a:ea typeface="Bebas Neue"/>
                <a:cs typeface="Bebas Neue"/>
                <a:sym typeface="Bebas Neue"/>
              </a:rPr>
              <a:t>3</a:t>
            </a:r>
          </a:p>
        </p:txBody>
      </p:sp>
      <p:grpSp>
        <p:nvGrpSpPr>
          <p:cNvPr name="Group 4" id="4"/>
          <p:cNvGrpSpPr/>
          <p:nvPr/>
        </p:nvGrpSpPr>
        <p:grpSpPr>
          <a:xfrm rot="0">
            <a:off x="407622" y="447364"/>
            <a:ext cx="17417056" cy="9457832"/>
            <a:chOff x="0" y="0"/>
            <a:chExt cx="5490351" cy="2981378"/>
          </a:xfrm>
        </p:grpSpPr>
        <p:sp>
          <p:nvSpPr>
            <p:cNvPr name="Freeform 5" id="5"/>
            <p:cNvSpPr/>
            <p:nvPr/>
          </p:nvSpPr>
          <p:spPr>
            <a:xfrm flipH="false" flipV="false" rot="0">
              <a:off x="0" y="0"/>
              <a:ext cx="5490351" cy="2981378"/>
            </a:xfrm>
            <a:custGeom>
              <a:avLst/>
              <a:gdLst/>
              <a:ahLst/>
              <a:cxnLst/>
              <a:rect r="r" b="b" t="t" l="l"/>
              <a:pathLst>
                <a:path h="2981378" w="5490351">
                  <a:moveTo>
                    <a:pt x="0" y="0"/>
                  </a:moveTo>
                  <a:lnTo>
                    <a:pt x="5490351" y="0"/>
                  </a:lnTo>
                  <a:lnTo>
                    <a:pt x="5490351" y="2981378"/>
                  </a:lnTo>
                  <a:lnTo>
                    <a:pt x="0" y="2981378"/>
                  </a:lnTo>
                  <a:close/>
                </a:path>
              </a:pathLst>
            </a:custGeom>
            <a:solidFill>
              <a:srgbClr val="68D2DF"/>
            </a:solidFill>
          </p:spPr>
        </p:sp>
      </p:grpSp>
      <p:grpSp>
        <p:nvGrpSpPr>
          <p:cNvPr name="Group 6" id="6"/>
          <p:cNvGrpSpPr/>
          <p:nvPr/>
        </p:nvGrpSpPr>
        <p:grpSpPr>
          <a:xfrm rot="0">
            <a:off x="1472713" y="3330812"/>
            <a:ext cx="7264439" cy="963184"/>
            <a:chOff x="0" y="0"/>
            <a:chExt cx="1913268" cy="253678"/>
          </a:xfrm>
        </p:grpSpPr>
        <p:sp>
          <p:nvSpPr>
            <p:cNvPr name="Freeform 7" id="7"/>
            <p:cNvSpPr/>
            <p:nvPr/>
          </p:nvSpPr>
          <p:spPr>
            <a:xfrm flipH="false" flipV="false" rot="0">
              <a:off x="0" y="0"/>
              <a:ext cx="1913268" cy="253678"/>
            </a:xfrm>
            <a:custGeom>
              <a:avLst/>
              <a:gdLst/>
              <a:ahLst/>
              <a:cxnLst/>
              <a:rect r="r" b="b" t="t" l="l"/>
              <a:pathLst>
                <a:path h="253678" w="1913268">
                  <a:moveTo>
                    <a:pt x="0" y="0"/>
                  </a:moveTo>
                  <a:lnTo>
                    <a:pt x="1913268" y="0"/>
                  </a:lnTo>
                  <a:lnTo>
                    <a:pt x="1913268" y="253678"/>
                  </a:lnTo>
                  <a:lnTo>
                    <a:pt x="0" y="253678"/>
                  </a:lnTo>
                  <a:close/>
                </a:path>
              </a:pathLst>
            </a:custGeom>
            <a:solidFill>
              <a:srgbClr val="303030"/>
            </a:solidFill>
          </p:spPr>
        </p:sp>
        <p:sp>
          <p:nvSpPr>
            <p:cNvPr name="TextBox 8" id="8"/>
            <p:cNvSpPr txBox="true"/>
            <p:nvPr/>
          </p:nvSpPr>
          <p:spPr>
            <a:xfrm>
              <a:off x="0" y="-76200"/>
              <a:ext cx="1913268" cy="329878"/>
            </a:xfrm>
            <a:prstGeom prst="rect">
              <a:avLst/>
            </a:prstGeom>
          </p:spPr>
          <p:txBody>
            <a:bodyPr anchor="ctr" rtlCol="false" tIns="50800" lIns="50800" bIns="50800" rIns="50800"/>
            <a:lstStyle/>
            <a:p>
              <a:pPr algn="ctr">
                <a:lnSpc>
                  <a:spcPts val="3074"/>
                </a:lnSpc>
              </a:pPr>
            </a:p>
          </p:txBody>
        </p:sp>
      </p:grpSp>
      <p:sp>
        <p:nvSpPr>
          <p:cNvPr name="TextBox 9" id="9"/>
          <p:cNvSpPr txBox="true"/>
          <p:nvPr/>
        </p:nvSpPr>
        <p:spPr>
          <a:xfrm rot="0">
            <a:off x="1754351" y="3426604"/>
            <a:ext cx="7361799" cy="771526"/>
          </a:xfrm>
          <a:prstGeom prst="rect">
            <a:avLst/>
          </a:prstGeom>
        </p:spPr>
        <p:txBody>
          <a:bodyPr anchor="t" rtlCol="false" tIns="0" lIns="0" bIns="0" rIns="0">
            <a:spAutoFit/>
          </a:bodyPr>
          <a:lstStyle/>
          <a:p>
            <a:pPr algn="l">
              <a:lnSpc>
                <a:spcPts val="6299"/>
              </a:lnSpc>
            </a:pPr>
            <a:r>
              <a:rPr lang="en-US" sz="4499" b="true">
                <a:solidFill>
                  <a:srgbClr val="FFFFFF"/>
                </a:solidFill>
                <a:latin typeface="Roboto Bold"/>
                <a:ea typeface="Roboto Bold"/>
                <a:cs typeface="Roboto Bold"/>
                <a:sym typeface="Roboto Bold"/>
              </a:rPr>
              <a:t>The Law Protects Victims</a:t>
            </a:r>
          </a:p>
        </p:txBody>
      </p:sp>
      <p:sp>
        <p:nvSpPr>
          <p:cNvPr name="TextBox 10" id="10"/>
          <p:cNvSpPr txBox="true"/>
          <p:nvPr/>
        </p:nvSpPr>
        <p:spPr>
          <a:xfrm rot="0">
            <a:off x="1754351" y="4566777"/>
            <a:ext cx="16195252" cy="812800"/>
          </a:xfrm>
          <a:prstGeom prst="rect">
            <a:avLst/>
          </a:prstGeom>
        </p:spPr>
        <p:txBody>
          <a:bodyPr anchor="t" rtlCol="false" tIns="0" lIns="0" bIns="0" rIns="0">
            <a:spAutoFit/>
          </a:bodyPr>
          <a:lstStyle/>
          <a:p>
            <a:pPr algn="l">
              <a:lnSpc>
                <a:spcPts val="6800"/>
              </a:lnSpc>
            </a:pPr>
            <a:r>
              <a:rPr lang="en-US" b="true" sz="4250">
                <a:solidFill>
                  <a:srgbClr val="9D1BE3"/>
                </a:solidFill>
                <a:latin typeface="Roboto Bold"/>
                <a:ea typeface="Roboto Bold"/>
                <a:cs typeface="Roboto Bold"/>
                <a:sym typeface="Roboto Bold"/>
              </a:rPr>
              <a:t>Ask a trustworthy adult for help</a:t>
            </a:r>
            <a:r>
              <a:rPr lang="en-US" b="true" sz="4250">
                <a:solidFill>
                  <a:srgbClr val="004F59"/>
                </a:solidFill>
                <a:latin typeface="Roboto Bold"/>
                <a:ea typeface="Roboto Bold"/>
                <a:cs typeface="Roboto Bold"/>
                <a:sym typeface="Roboto Bold"/>
              </a:rPr>
              <a:t> when feeling uncomfortable.</a:t>
            </a:r>
          </a:p>
        </p:txBody>
      </p:sp>
      <p:sp>
        <p:nvSpPr>
          <p:cNvPr name="TextBox 11" id="11"/>
          <p:cNvSpPr txBox="true"/>
          <p:nvPr/>
        </p:nvSpPr>
        <p:spPr>
          <a:xfrm rot="0">
            <a:off x="17259300" y="9229725"/>
            <a:ext cx="152400" cy="180975"/>
          </a:xfrm>
          <a:prstGeom prst="rect">
            <a:avLst/>
          </a:prstGeom>
        </p:spPr>
        <p:txBody>
          <a:bodyPr anchor="t" rtlCol="false" tIns="0" lIns="0" bIns="0" rIns="0" wrap="none">
            <a:spAutoFit/>
          </a:bodyPr>
          <a:lstStyle/>
          <a:p>
            <a:pPr algn="ctr">
              <a:lnSpc>
                <a:spcPts val="1679"/>
              </a:lnSpc>
              <a:spcBef>
                <a:spcPct val="0"/>
              </a:spcBef>
            </a:pPr>
            <a:r>
              <a:rPr lang="en-US" sz="1200">
                <a:solidFill>
                  <a:srgbClr val="000000"/>
                </a:solidFill>
                <a:latin typeface="Roboto"/>
                <a:ea typeface="Roboto"/>
                <a:cs typeface="Roboto"/>
                <a:sym typeface="Roboto"/>
              </a:rPr>
              <a:t>58</a:t>
            </a:r>
          </a:p>
        </p:txBody>
      </p:sp>
      <p:sp>
        <p:nvSpPr>
          <p:cNvPr name="TextBox 12" id="12"/>
          <p:cNvSpPr txBox="true"/>
          <p:nvPr/>
        </p:nvSpPr>
        <p:spPr>
          <a:xfrm rot="0">
            <a:off x="1480713" y="9371773"/>
            <a:ext cx="2360739" cy="207719"/>
          </a:xfrm>
          <a:prstGeom prst="rect">
            <a:avLst/>
          </a:prstGeom>
        </p:spPr>
        <p:txBody>
          <a:bodyPr anchor="t" rtlCol="false" tIns="0" lIns="0" bIns="0" rIns="0">
            <a:spAutoFit/>
          </a:bodyPr>
          <a:lstStyle/>
          <a:p>
            <a:pPr algn="l">
              <a:lnSpc>
                <a:spcPts val="1680"/>
              </a:lnSpc>
            </a:pPr>
            <a:r>
              <a:rPr lang="en-US" sz="1200">
                <a:solidFill>
                  <a:srgbClr val="004F59"/>
                </a:solidFill>
                <a:latin typeface="Roboto"/>
                <a:ea typeface="Roboto"/>
                <a:cs typeface="Roboto"/>
                <a:sym typeface="Roboto"/>
              </a:rPr>
              <a:t>©2024-2026 Walking Wise</a:t>
            </a:r>
          </a:p>
        </p:txBody>
      </p:sp>
      <p:sp>
        <p:nvSpPr>
          <p:cNvPr name="TextBox 13" id="13"/>
          <p:cNvSpPr txBox="true"/>
          <p:nvPr/>
        </p:nvSpPr>
        <p:spPr>
          <a:xfrm rot="0">
            <a:off x="1131441" y="1109322"/>
            <a:ext cx="10025199" cy="1094741"/>
          </a:xfrm>
          <a:prstGeom prst="rect">
            <a:avLst/>
          </a:prstGeom>
        </p:spPr>
        <p:txBody>
          <a:bodyPr anchor="t" rtlCol="false" tIns="0" lIns="0" bIns="0" rIns="0">
            <a:spAutoFit/>
          </a:bodyPr>
          <a:lstStyle/>
          <a:p>
            <a:pPr algn="l">
              <a:lnSpc>
                <a:spcPts val="8959"/>
              </a:lnSpc>
              <a:spcBef>
                <a:spcPct val="0"/>
              </a:spcBef>
            </a:pPr>
            <a:r>
              <a:rPr lang="en-US" sz="6399">
                <a:solidFill>
                  <a:srgbClr val="004F59"/>
                </a:solidFill>
                <a:latin typeface="League Spartan"/>
                <a:ea typeface="League Spartan"/>
                <a:cs typeface="League Spartan"/>
                <a:sym typeface="League Spartan"/>
              </a:rPr>
              <a:t>LEGAL PROTECTION</a:t>
            </a:r>
          </a:p>
        </p:txBody>
      </p:sp>
      <p:sp>
        <p:nvSpPr>
          <p:cNvPr name="Freeform 14" id="14"/>
          <p:cNvSpPr/>
          <p:nvPr/>
        </p:nvSpPr>
        <p:spPr>
          <a:xfrm flipH="false" flipV="false" rot="0">
            <a:off x="13161349" y="6331924"/>
            <a:ext cx="3955076" cy="3955076"/>
          </a:xfrm>
          <a:custGeom>
            <a:avLst/>
            <a:gdLst/>
            <a:ahLst/>
            <a:cxnLst/>
            <a:rect r="r" b="b" t="t" l="l"/>
            <a:pathLst>
              <a:path h="3955076" w="3955076">
                <a:moveTo>
                  <a:pt x="0" y="0"/>
                </a:moveTo>
                <a:lnTo>
                  <a:pt x="3955076" y="0"/>
                </a:lnTo>
                <a:lnTo>
                  <a:pt x="3955076" y="3955076"/>
                </a:lnTo>
                <a:lnTo>
                  <a:pt x="0" y="3955076"/>
                </a:lnTo>
                <a:lnTo>
                  <a:pt x="0" y="0"/>
                </a:lnTo>
                <a:close/>
              </a:path>
            </a:pathLst>
          </a:custGeom>
          <a:blipFill>
            <a:blip r:embed="rId3">
              <a:alphaModFix amt="71000"/>
            </a:blip>
            <a:stretch>
              <a:fillRect l="0" t="0" r="0" b="0"/>
            </a:stretch>
          </a:blipFill>
        </p:spPr>
      </p:sp>
      <p:sp>
        <p:nvSpPr>
          <p:cNvPr name="Freeform 15" id="15"/>
          <p:cNvSpPr/>
          <p:nvPr/>
        </p:nvSpPr>
        <p:spPr>
          <a:xfrm flipH="false" flipV="false" rot="0">
            <a:off x="15322317" y="8440079"/>
            <a:ext cx="1331398" cy="1331398"/>
          </a:xfrm>
          <a:custGeom>
            <a:avLst/>
            <a:gdLst/>
            <a:ahLst/>
            <a:cxnLst/>
            <a:rect r="r" b="b" t="t" l="l"/>
            <a:pathLst>
              <a:path h="1331398" w="1331398">
                <a:moveTo>
                  <a:pt x="0" y="0"/>
                </a:moveTo>
                <a:lnTo>
                  <a:pt x="1331398" y="0"/>
                </a:lnTo>
                <a:lnTo>
                  <a:pt x="1331398" y="1331398"/>
                </a:lnTo>
                <a:lnTo>
                  <a:pt x="0" y="1331398"/>
                </a:lnTo>
                <a:lnTo>
                  <a:pt x="0" y="0"/>
                </a:lnTo>
                <a:close/>
              </a:path>
            </a:pathLst>
          </a:custGeom>
          <a:blipFill>
            <a:blip r:embed="rId4"/>
            <a:stretch>
              <a:fillRect l="0" t="0" r="0" b="0"/>
            </a:stretch>
          </a:blipFill>
        </p:spPr>
      </p:sp>
      <p:sp>
        <p:nvSpPr>
          <p:cNvPr name="Freeform 16" id="16"/>
          <p:cNvSpPr/>
          <p:nvPr/>
        </p:nvSpPr>
        <p:spPr>
          <a:xfrm flipH="false" flipV="false" rot="0">
            <a:off x="14343269" y="7061714"/>
            <a:ext cx="2463386" cy="2463386"/>
          </a:xfrm>
          <a:custGeom>
            <a:avLst/>
            <a:gdLst/>
            <a:ahLst/>
            <a:cxnLst/>
            <a:rect r="r" b="b" t="t" l="l"/>
            <a:pathLst>
              <a:path h="2463386" w="2463386">
                <a:moveTo>
                  <a:pt x="0" y="0"/>
                </a:moveTo>
                <a:lnTo>
                  <a:pt x="2463387" y="0"/>
                </a:lnTo>
                <a:lnTo>
                  <a:pt x="2463387" y="2463386"/>
                </a:lnTo>
                <a:lnTo>
                  <a:pt x="0" y="2463386"/>
                </a:lnTo>
                <a:lnTo>
                  <a:pt x="0" y="0"/>
                </a:lnTo>
                <a:close/>
              </a:path>
            </a:pathLst>
          </a:custGeom>
          <a:blipFill>
            <a:blip r:embed="rId5"/>
            <a:stretch>
              <a:fillRect l="0" t="0" r="0" b="0"/>
            </a:stretch>
          </a:blipFill>
        </p:spPr>
      </p:sp>
    </p:spTree>
  </p:cSld>
  <p:clrMapOvr>
    <a:masterClrMapping/>
  </p:clrMapOvr>
</p:sld>
</file>

<file path=ppt/slides/slide59.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grpSp>
        <p:nvGrpSpPr>
          <p:cNvPr name="Group 2" id="2"/>
          <p:cNvGrpSpPr/>
          <p:nvPr/>
        </p:nvGrpSpPr>
        <p:grpSpPr>
          <a:xfrm rot="0">
            <a:off x="417147" y="414584"/>
            <a:ext cx="17417056" cy="9457832"/>
            <a:chOff x="0" y="0"/>
            <a:chExt cx="5490351" cy="2981378"/>
          </a:xfrm>
        </p:grpSpPr>
        <p:sp>
          <p:nvSpPr>
            <p:cNvPr name="Freeform 3" id="3"/>
            <p:cNvSpPr/>
            <p:nvPr/>
          </p:nvSpPr>
          <p:spPr>
            <a:xfrm flipH="false" flipV="false" rot="0">
              <a:off x="0" y="0"/>
              <a:ext cx="5490351" cy="2981378"/>
            </a:xfrm>
            <a:custGeom>
              <a:avLst/>
              <a:gdLst/>
              <a:ahLst/>
              <a:cxnLst/>
              <a:rect r="r" b="b" t="t" l="l"/>
              <a:pathLst>
                <a:path h="2981378" w="5490351">
                  <a:moveTo>
                    <a:pt x="0" y="0"/>
                  </a:moveTo>
                  <a:lnTo>
                    <a:pt x="5490351" y="0"/>
                  </a:lnTo>
                  <a:lnTo>
                    <a:pt x="5490351" y="2981378"/>
                  </a:lnTo>
                  <a:lnTo>
                    <a:pt x="0" y="2981378"/>
                  </a:lnTo>
                  <a:close/>
                </a:path>
              </a:pathLst>
            </a:custGeom>
            <a:solidFill>
              <a:srgbClr val="68D2DF"/>
            </a:solidFill>
          </p:spPr>
        </p:sp>
      </p:grpSp>
      <p:grpSp>
        <p:nvGrpSpPr>
          <p:cNvPr name="Group 4" id="4"/>
          <p:cNvGrpSpPr/>
          <p:nvPr/>
        </p:nvGrpSpPr>
        <p:grpSpPr>
          <a:xfrm rot="0">
            <a:off x="4006834" y="2764741"/>
            <a:ext cx="10888980" cy="6424800"/>
            <a:chOff x="0" y="0"/>
            <a:chExt cx="2867880" cy="1692128"/>
          </a:xfrm>
        </p:grpSpPr>
        <p:sp>
          <p:nvSpPr>
            <p:cNvPr name="Freeform 5" id="5"/>
            <p:cNvSpPr/>
            <p:nvPr/>
          </p:nvSpPr>
          <p:spPr>
            <a:xfrm flipH="false" flipV="false" rot="0">
              <a:off x="0" y="0"/>
              <a:ext cx="2867880" cy="1692128"/>
            </a:xfrm>
            <a:custGeom>
              <a:avLst/>
              <a:gdLst/>
              <a:ahLst/>
              <a:cxnLst/>
              <a:rect r="r" b="b" t="t" l="l"/>
              <a:pathLst>
                <a:path h="1692128" w="2867880">
                  <a:moveTo>
                    <a:pt x="0" y="0"/>
                  </a:moveTo>
                  <a:lnTo>
                    <a:pt x="2867880" y="0"/>
                  </a:lnTo>
                  <a:lnTo>
                    <a:pt x="2867880" y="1692128"/>
                  </a:lnTo>
                  <a:lnTo>
                    <a:pt x="0" y="1692128"/>
                  </a:lnTo>
                  <a:close/>
                </a:path>
              </a:pathLst>
            </a:custGeom>
            <a:solidFill>
              <a:srgbClr val="FFFFFF"/>
            </a:solidFill>
          </p:spPr>
        </p:sp>
        <p:sp>
          <p:nvSpPr>
            <p:cNvPr name="TextBox 6" id="6"/>
            <p:cNvSpPr txBox="true"/>
            <p:nvPr/>
          </p:nvSpPr>
          <p:spPr>
            <a:xfrm>
              <a:off x="0" y="-38100"/>
              <a:ext cx="2867880" cy="1730228"/>
            </a:xfrm>
            <a:prstGeom prst="rect">
              <a:avLst/>
            </a:prstGeom>
          </p:spPr>
          <p:txBody>
            <a:bodyPr anchor="ctr" rtlCol="false" tIns="50800" lIns="50800" bIns="50800" rIns="50800"/>
            <a:lstStyle/>
            <a:p>
              <a:pPr algn="ctr">
                <a:lnSpc>
                  <a:spcPts val="2899"/>
                </a:lnSpc>
              </a:pPr>
            </a:p>
          </p:txBody>
        </p:sp>
      </p:grpSp>
      <p:sp>
        <p:nvSpPr>
          <p:cNvPr name="TextBox 7" id="7"/>
          <p:cNvSpPr txBox="true"/>
          <p:nvPr/>
        </p:nvSpPr>
        <p:spPr>
          <a:xfrm rot="0">
            <a:off x="1131441" y="1109322"/>
            <a:ext cx="9721199" cy="1094675"/>
          </a:xfrm>
          <a:prstGeom prst="rect">
            <a:avLst/>
          </a:prstGeom>
        </p:spPr>
        <p:txBody>
          <a:bodyPr anchor="t" rtlCol="false" tIns="0" lIns="0" bIns="0" rIns="0">
            <a:spAutoFit/>
          </a:bodyPr>
          <a:lstStyle/>
          <a:p>
            <a:pPr algn="l">
              <a:lnSpc>
                <a:spcPts val="8959"/>
              </a:lnSpc>
              <a:spcBef>
                <a:spcPct val="0"/>
              </a:spcBef>
            </a:pPr>
            <a:r>
              <a:rPr lang="en-US" sz="6399">
                <a:solidFill>
                  <a:srgbClr val="004F59"/>
                </a:solidFill>
                <a:latin typeface="League Spartan"/>
                <a:ea typeface="League Spartan"/>
                <a:cs typeface="League Spartan"/>
                <a:sym typeface="League Spartan"/>
              </a:rPr>
              <a:t>ASK FOR HELP</a:t>
            </a:r>
          </a:p>
        </p:txBody>
      </p:sp>
      <p:sp>
        <p:nvSpPr>
          <p:cNvPr name="Freeform 8" id="8"/>
          <p:cNvSpPr/>
          <p:nvPr/>
        </p:nvSpPr>
        <p:spPr>
          <a:xfrm flipH="false" flipV="false" rot="0">
            <a:off x="4279466" y="3046074"/>
            <a:ext cx="10343716" cy="5862133"/>
          </a:xfrm>
          <a:custGeom>
            <a:avLst/>
            <a:gdLst/>
            <a:ahLst/>
            <a:cxnLst/>
            <a:rect r="r" b="b" t="t" l="l"/>
            <a:pathLst>
              <a:path h="5862133" w="10343716">
                <a:moveTo>
                  <a:pt x="0" y="0"/>
                </a:moveTo>
                <a:lnTo>
                  <a:pt x="10343716" y="0"/>
                </a:lnTo>
                <a:lnTo>
                  <a:pt x="10343716" y="5862134"/>
                </a:lnTo>
                <a:lnTo>
                  <a:pt x="0" y="5862134"/>
                </a:lnTo>
                <a:lnTo>
                  <a:pt x="0" y="0"/>
                </a:lnTo>
                <a:close/>
              </a:path>
            </a:pathLst>
          </a:custGeom>
          <a:blipFill>
            <a:blip r:embed="rId3"/>
            <a:stretch>
              <a:fillRect l="-320" t="0" r="-320" b="0"/>
            </a:stretch>
          </a:blipFill>
        </p:spPr>
      </p:sp>
      <p:sp>
        <p:nvSpPr>
          <p:cNvPr name="TextBox 9" id="9"/>
          <p:cNvSpPr txBox="true"/>
          <p:nvPr/>
        </p:nvSpPr>
        <p:spPr>
          <a:xfrm rot="0">
            <a:off x="17259300" y="9229725"/>
            <a:ext cx="152400" cy="180975"/>
          </a:xfrm>
          <a:prstGeom prst="rect">
            <a:avLst/>
          </a:prstGeom>
        </p:spPr>
        <p:txBody>
          <a:bodyPr anchor="t" rtlCol="false" tIns="0" lIns="0" bIns="0" rIns="0" wrap="none">
            <a:spAutoFit/>
          </a:bodyPr>
          <a:lstStyle/>
          <a:p>
            <a:pPr algn="ctr">
              <a:lnSpc>
                <a:spcPts val="1679"/>
              </a:lnSpc>
              <a:spcBef>
                <a:spcPct val="0"/>
              </a:spcBef>
            </a:pPr>
            <a:r>
              <a:rPr lang="en-US" sz="1200">
                <a:solidFill>
                  <a:srgbClr val="000000"/>
                </a:solidFill>
                <a:latin typeface="Roboto"/>
                <a:ea typeface="Roboto"/>
                <a:cs typeface="Roboto"/>
                <a:sym typeface="Roboto"/>
              </a:rPr>
              <a:t>59</a:t>
            </a:r>
          </a:p>
        </p:txBody>
      </p:sp>
      <p:sp>
        <p:nvSpPr>
          <p:cNvPr name="TextBox 10" id="10"/>
          <p:cNvSpPr txBox="true"/>
          <p:nvPr/>
        </p:nvSpPr>
        <p:spPr>
          <a:xfrm rot="0">
            <a:off x="1480713" y="9371773"/>
            <a:ext cx="2360739" cy="207719"/>
          </a:xfrm>
          <a:prstGeom prst="rect">
            <a:avLst/>
          </a:prstGeom>
        </p:spPr>
        <p:txBody>
          <a:bodyPr anchor="t" rtlCol="false" tIns="0" lIns="0" bIns="0" rIns="0">
            <a:spAutoFit/>
          </a:bodyPr>
          <a:lstStyle/>
          <a:p>
            <a:pPr algn="l">
              <a:lnSpc>
                <a:spcPts val="1680"/>
              </a:lnSpc>
            </a:pPr>
            <a:r>
              <a:rPr lang="en-US" sz="1200">
                <a:solidFill>
                  <a:srgbClr val="004F59"/>
                </a:solidFill>
                <a:latin typeface="Roboto"/>
                <a:ea typeface="Roboto"/>
                <a:cs typeface="Roboto"/>
                <a:sym typeface="Roboto"/>
              </a:rPr>
              <a:t>©2024-2026 Walking Wise</a:t>
            </a:r>
          </a:p>
        </p:txBody>
      </p:sp>
    </p:spTree>
  </p:cSld>
  <p:clrMapOvr>
    <a:masterClrMapping/>
  </p:clrMapOvr>
</p:sld>
</file>

<file path=ppt/slides/slide6.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grpSp>
        <p:nvGrpSpPr>
          <p:cNvPr name="Group 2" id="2"/>
          <p:cNvGrpSpPr/>
          <p:nvPr/>
        </p:nvGrpSpPr>
        <p:grpSpPr>
          <a:xfrm rot="0">
            <a:off x="435472" y="456889"/>
            <a:ext cx="17417056" cy="9457832"/>
            <a:chOff x="0" y="0"/>
            <a:chExt cx="5490351" cy="2981378"/>
          </a:xfrm>
        </p:grpSpPr>
        <p:sp>
          <p:nvSpPr>
            <p:cNvPr name="Freeform 3" id="3"/>
            <p:cNvSpPr/>
            <p:nvPr/>
          </p:nvSpPr>
          <p:spPr>
            <a:xfrm flipH="false" flipV="false" rot="0">
              <a:off x="0" y="0"/>
              <a:ext cx="5490351" cy="2981378"/>
            </a:xfrm>
            <a:custGeom>
              <a:avLst/>
              <a:gdLst/>
              <a:ahLst/>
              <a:cxnLst/>
              <a:rect r="r" b="b" t="t" l="l"/>
              <a:pathLst>
                <a:path h="2981378" w="5490351">
                  <a:moveTo>
                    <a:pt x="0" y="0"/>
                  </a:moveTo>
                  <a:lnTo>
                    <a:pt x="5490351" y="0"/>
                  </a:lnTo>
                  <a:lnTo>
                    <a:pt x="5490351" y="2981378"/>
                  </a:lnTo>
                  <a:lnTo>
                    <a:pt x="0" y="2981378"/>
                  </a:lnTo>
                  <a:close/>
                </a:path>
              </a:pathLst>
            </a:custGeom>
            <a:solidFill>
              <a:srgbClr val="303030"/>
            </a:solidFill>
          </p:spPr>
        </p:sp>
      </p:grpSp>
      <p:grpSp>
        <p:nvGrpSpPr>
          <p:cNvPr name="Group 4" id="4"/>
          <p:cNvGrpSpPr/>
          <p:nvPr/>
        </p:nvGrpSpPr>
        <p:grpSpPr>
          <a:xfrm rot="0">
            <a:off x="4206774" y="4020227"/>
            <a:ext cx="11841295" cy="3830468"/>
            <a:chOff x="0" y="0"/>
            <a:chExt cx="3250110" cy="1051358"/>
          </a:xfrm>
        </p:grpSpPr>
        <p:sp>
          <p:nvSpPr>
            <p:cNvPr name="Freeform 5" id="5"/>
            <p:cNvSpPr/>
            <p:nvPr/>
          </p:nvSpPr>
          <p:spPr>
            <a:xfrm flipH="false" flipV="false" rot="0">
              <a:off x="0" y="0"/>
              <a:ext cx="3250110" cy="1051358"/>
            </a:xfrm>
            <a:custGeom>
              <a:avLst/>
              <a:gdLst/>
              <a:ahLst/>
              <a:cxnLst/>
              <a:rect r="r" b="b" t="t" l="l"/>
              <a:pathLst>
                <a:path h="1051358" w="3250110">
                  <a:moveTo>
                    <a:pt x="0" y="0"/>
                  </a:moveTo>
                  <a:lnTo>
                    <a:pt x="3250110" y="0"/>
                  </a:lnTo>
                  <a:lnTo>
                    <a:pt x="3250110" y="1051358"/>
                  </a:lnTo>
                  <a:lnTo>
                    <a:pt x="0" y="1051358"/>
                  </a:lnTo>
                  <a:close/>
                </a:path>
              </a:pathLst>
            </a:custGeom>
            <a:solidFill>
              <a:srgbClr val="FFFFFF"/>
            </a:solidFill>
          </p:spPr>
        </p:sp>
        <p:sp>
          <p:nvSpPr>
            <p:cNvPr name="TextBox 6" id="6"/>
            <p:cNvSpPr txBox="true"/>
            <p:nvPr/>
          </p:nvSpPr>
          <p:spPr>
            <a:xfrm>
              <a:off x="0" y="-76200"/>
              <a:ext cx="3250110" cy="1127558"/>
            </a:xfrm>
            <a:prstGeom prst="rect">
              <a:avLst/>
            </a:prstGeom>
          </p:spPr>
          <p:txBody>
            <a:bodyPr anchor="ctr" rtlCol="false" tIns="50800" lIns="50800" bIns="50800" rIns="50800"/>
            <a:lstStyle/>
            <a:p>
              <a:pPr algn="ctr">
                <a:lnSpc>
                  <a:spcPts val="3074"/>
                </a:lnSpc>
              </a:pPr>
            </a:p>
          </p:txBody>
        </p:sp>
      </p:grpSp>
      <p:grpSp>
        <p:nvGrpSpPr>
          <p:cNvPr name="Group 7" id="7"/>
          <p:cNvGrpSpPr/>
          <p:nvPr/>
        </p:nvGrpSpPr>
        <p:grpSpPr>
          <a:xfrm rot="0">
            <a:off x="6757799" y="4297088"/>
            <a:ext cx="9075459" cy="3281084"/>
            <a:chOff x="0" y="0"/>
            <a:chExt cx="2490964" cy="900567"/>
          </a:xfrm>
        </p:grpSpPr>
        <p:sp>
          <p:nvSpPr>
            <p:cNvPr name="Freeform 8" id="8"/>
            <p:cNvSpPr/>
            <p:nvPr/>
          </p:nvSpPr>
          <p:spPr>
            <a:xfrm flipH="false" flipV="false" rot="0">
              <a:off x="0" y="0"/>
              <a:ext cx="2490964" cy="900567"/>
            </a:xfrm>
            <a:custGeom>
              <a:avLst/>
              <a:gdLst/>
              <a:ahLst/>
              <a:cxnLst/>
              <a:rect r="r" b="b" t="t" l="l"/>
              <a:pathLst>
                <a:path h="900567" w="2490964">
                  <a:moveTo>
                    <a:pt x="0" y="0"/>
                  </a:moveTo>
                  <a:lnTo>
                    <a:pt x="2490964" y="0"/>
                  </a:lnTo>
                  <a:lnTo>
                    <a:pt x="2490964" y="900567"/>
                  </a:lnTo>
                  <a:lnTo>
                    <a:pt x="0" y="900567"/>
                  </a:lnTo>
                  <a:close/>
                </a:path>
              </a:pathLst>
            </a:custGeom>
            <a:solidFill>
              <a:srgbClr val="BAF3FA"/>
            </a:solidFill>
          </p:spPr>
        </p:sp>
        <p:sp>
          <p:nvSpPr>
            <p:cNvPr name="TextBox 9" id="9"/>
            <p:cNvSpPr txBox="true"/>
            <p:nvPr/>
          </p:nvSpPr>
          <p:spPr>
            <a:xfrm>
              <a:off x="0" y="-38100"/>
              <a:ext cx="2490964" cy="938667"/>
            </a:xfrm>
            <a:prstGeom prst="rect">
              <a:avLst/>
            </a:prstGeom>
          </p:spPr>
          <p:txBody>
            <a:bodyPr anchor="ctr" rtlCol="false" tIns="50800" lIns="50800" bIns="50800" rIns="50800"/>
            <a:lstStyle/>
            <a:p>
              <a:pPr algn="ctr">
                <a:lnSpc>
                  <a:spcPts val="2899"/>
                </a:lnSpc>
              </a:pPr>
            </a:p>
          </p:txBody>
        </p:sp>
      </p:grpSp>
      <p:sp>
        <p:nvSpPr>
          <p:cNvPr name="TextBox 10" id="10"/>
          <p:cNvSpPr txBox="true"/>
          <p:nvPr/>
        </p:nvSpPr>
        <p:spPr>
          <a:xfrm rot="0">
            <a:off x="1021691" y="904875"/>
            <a:ext cx="11472216" cy="1094741"/>
          </a:xfrm>
          <a:prstGeom prst="rect">
            <a:avLst/>
          </a:prstGeom>
        </p:spPr>
        <p:txBody>
          <a:bodyPr anchor="t" rtlCol="false" tIns="0" lIns="0" bIns="0" rIns="0">
            <a:spAutoFit/>
          </a:bodyPr>
          <a:lstStyle/>
          <a:p>
            <a:pPr algn="l">
              <a:lnSpc>
                <a:spcPts val="8959"/>
              </a:lnSpc>
              <a:spcBef>
                <a:spcPct val="0"/>
              </a:spcBef>
            </a:pPr>
            <a:r>
              <a:rPr lang="en-US" sz="6399">
                <a:solidFill>
                  <a:srgbClr val="FBFDFD"/>
                </a:solidFill>
                <a:latin typeface="League Spartan"/>
                <a:ea typeface="League Spartan"/>
                <a:cs typeface="League Spartan"/>
                <a:sym typeface="League Spartan"/>
              </a:rPr>
              <a:t>WHY LEARN ABOUT THIS</a:t>
            </a:r>
          </a:p>
        </p:txBody>
      </p:sp>
      <p:sp>
        <p:nvSpPr>
          <p:cNvPr name="TextBox 11" id="11"/>
          <p:cNvSpPr txBox="true"/>
          <p:nvPr/>
        </p:nvSpPr>
        <p:spPr>
          <a:xfrm rot="0">
            <a:off x="17259300" y="9229725"/>
            <a:ext cx="152400" cy="180975"/>
          </a:xfrm>
          <a:prstGeom prst="rect">
            <a:avLst/>
          </a:prstGeom>
        </p:spPr>
        <p:txBody>
          <a:bodyPr anchor="t" rtlCol="false" tIns="0" lIns="0" bIns="0" rIns="0" wrap="none">
            <a:spAutoFit/>
          </a:bodyPr>
          <a:lstStyle/>
          <a:p>
            <a:pPr algn="ctr">
              <a:lnSpc>
                <a:spcPts val="1679"/>
              </a:lnSpc>
              <a:spcBef>
                <a:spcPct val="0"/>
              </a:spcBef>
            </a:pPr>
            <a:r>
              <a:rPr lang="en-US" sz="1200">
                <a:solidFill>
                  <a:srgbClr val="FFFFFF"/>
                </a:solidFill>
                <a:latin typeface="Roboto"/>
                <a:ea typeface="Roboto"/>
                <a:cs typeface="Roboto"/>
                <a:sym typeface="Roboto"/>
              </a:rPr>
              <a:t>6</a:t>
            </a:r>
          </a:p>
        </p:txBody>
      </p:sp>
      <p:sp>
        <p:nvSpPr>
          <p:cNvPr name="TextBox 12" id="12"/>
          <p:cNvSpPr txBox="true"/>
          <p:nvPr/>
        </p:nvSpPr>
        <p:spPr>
          <a:xfrm rot="0">
            <a:off x="1480713" y="9371773"/>
            <a:ext cx="2360739" cy="207719"/>
          </a:xfrm>
          <a:prstGeom prst="rect">
            <a:avLst/>
          </a:prstGeom>
        </p:spPr>
        <p:txBody>
          <a:bodyPr anchor="t" rtlCol="false" tIns="0" lIns="0" bIns="0" rIns="0">
            <a:spAutoFit/>
          </a:bodyPr>
          <a:lstStyle/>
          <a:p>
            <a:pPr algn="l">
              <a:lnSpc>
                <a:spcPts val="1680"/>
              </a:lnSpc>
            </a:pPr>
            <a:r>
              <a:rPr lang="en-US" sz="1200">
                <a:solidFill>
                  <a:srgbClr val="FFFFFF"/>
                </a:solidFill>
                <a:latin typeface="Roboto"/>
                <a:ea typeface="Roboto"/>
                <a:cs typeface="Roboto"/>
                <a:sym typeface="Roboto"/>
              </a:rPr>
              <a:t>©2024-2026 Walking Wise</a:t>
            </a:r>
          </a:p>
        </p:txBody>
      </p:sp>
      <p:sp>
        <p:nvSpPr>
          <p:cNvPr name="Freeform 13" id="13"/>
          <p:cNvSpPr/>
          <p:nvPr/>
        </p:nvSpPr>
        <p:spPr>
          <a:xfrm flipH="false" flipV="false" rot="0">
            <a:off x="1214013" y="2791421"/>
            <a:ext cx="6771839" cy="6292417"/>
          </a:xfrm>
          <a:custGeom>
            <a:avLst/>
            <a:gdLst/>
            <a:ahLst/>
            <a:cxnLst/>
            <a:rect r="r" b="b" t="t" l="l"/>
            <a:pathLst>
              <a:path h="6292417" w="6771839">
                <a:moveTo>
                  <a:pt x="0" y="0"/>
                </a:moveTo>
                <a:lnTo>
                  <a:pt x="6771839" y="0"/>
                </a:lnTo>
                <a:lnTo>
                  <a:pt x="6771839" y="6292417"/>
                </a:lnTo>
                <a:lnTo>
                  <a:pt x="0" y="6292417"/>
                </a:lnTo>
                <a:lnTo>
                  <a:pt x="0" y="0"/>
                </a:lnTo>
                <a:close/>
              </a:path>
            </a:pathLst>
          </a:custGeom>
          <a:blipFill>
            <a:blip r:embed="rId3"/>
            <a:stretch>
              <a:fillRect l="0" t="0" r="0" b="0"/>
            </a:stretch>
          </a:blipFill>
        </p:spPr>
      </p:sp>
      <p:sp>
        <p:nvSpPr>
          <p:cNvPr name="TextBox 14" id="14"/>
          <p:cNvSpPr txBox="true"/>
          <p:nvPr/>
        </p:nvSpPr>
        <p:spPr>
          <a:xfrm rot="0">
            <a:off x="7672033" y="5369651"/>
            <a:ext cx="7863944" cy="721997"/>
          </a:xfrm>
          <a:prstGeom prst="rect">
            <a:avLst/>
          </a:prstGeom>
        </p:spPr>
        <p:txBody>
          <a:bodyPr anchor="t" rtlCol="false" tIns="0" lIns="0" bIns="0" rIns="0">
            <a:spAutoFit/>
          </a:bodyPr>
          <a:lstStyle/>
          <a:p>
            <a:pPr algn="ctr">
              <a:lnSpc>
                <a:spcPts val="5879"/>
              </a:lnSpc>
            </a:pPr>
            <a:r>
              <a:rPr lang="en-US" b="true" sz="4199">
                <a:solidFill>
                  <a:srgbClr val="303030"/>
                </a:solidFill>
                <a:latin typeface="Roboto Bold"/>
                <a:ea typeface="Roboto Bold"/>
                <a:cs typeface="Roboto Bold"/>
                <a:sym typeface="Roboto Bold"/>
              </a:rPr>
              <a:t>KNOWLEDGE </a:t>
            </a:r>
            <a:r>
              <a:rPr lang="en-US" sz="4199">
                <a:solidFill>
                  <a:srgbClr val="004F59"/>
                </a:solidFill>
                <a:latin typeface="Roboto"/>
                <a:ea typeface="Roboto"/>
                <a:cs typeface="Roboto"/>
                <a:sym typeface="Roboto"/>
              </a:rPr>
              <a:t>helps keep us safe. </a:t>
            </a:r>
          </a:p>
        </p:txBody>
      </p:sp>
    </p:spTree>
  </p:cSld>
  <p:clrMapOvr>
    <a:masterClrMapping/>
  </p:clrMapOvr>
</p:sld>
</file>

<file path=ppt/slides/slide60.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TextBox 2" id="2"/>
          <p:cNvSpPr txBox="true"/>
          <p:nvPr/>
        </p:nvSpPr>
        <p:spPr>
          <a:xfrm rot="0">
            <a:off x="1028700" y="885919"/>
            <a:ext cx="14546262" cy="547370"/>
          </a:xfrm>
          <a:prstGeom prst="rect">
            <a:avLst/>
          </a:prstGeom>
        </p:spPr>
        <p:txBody>
          <a:bodyPr anchor="t" rtlCol="false" tIns="0" lIns="0" bIns="0" rIns="0">
            <a:spAutoFit/>
          </a:bodyPr>
          <a:lstStyle/>
          <a:p>
            <a:pPr algn="l">
              <a:lnSpc>
                <a:spcPts val="4480"/>
              </a:lnSpc>
            </a:pPr>
            <a:r>
              <a:rPr lang="en-US" sz="3200">
                <a:solidFill>
                  <a:srgbClr val="FFFFFF"/>
                </a:solidFill>
                <a:latin typeface="Poppins Medium 2"/>
                <a:ea typeface="Poppins Medium 2"/>
                <a:cs typeface="Poppins Medium 2"/>
                <a:sym typeface="Poppins Medium 2"/>
              </a:rPr>
              <a:t>LESSON PLANS</a:t>
            </a:r>
          </a:p>
        </p:txBody>
      </p:sp>
      <p:sp>
        <p:nvSpPr>
          <p:cNvPr name="TextBox 3" id="3"/>
          <p:cNvSpPr txBox="true"/>
          <p:nvPr/>
        </p:nvSpPr>
        <p:spPr>
          <a:xfrm rot="0">
            <a:off x="17370093" y="9524968"/>
            <a:ext cx="464110" cy="347448"/>
          </a:xfrm>
          <a:prstGeom prst="rect">
            <a:avLst/>
          </a:prstGeom>
        </p:spPr>
        <p:txBody>
          <a:bodyPr anchor="t" rtlCol="false" tIns="0" lIns="0" bIns="0" rIns="0">
            <a:spAutoFit/>
          </a:bodyPr>
          <a:lstStyle/>
          <a:p>
            <a:pPr algn="ctr">
              <a:lnSpc>
                <a:spcPts val="2899"/>
              </a:lnSpc>
            </a:pPr>
            <a:r>
              <a:rPr lang="en-US" sz="2070">
                <a:solidFill>
                  <a:srgbClr val="004F59"/>
                </a:solidFill>
                <a:latin typeface="Bebas Neue"/>
                <a:ea typeface="Bebas Neue"/>
                <a:cs typeface="Bebas Neue"/>
                <a:sym typeface="Bebas Neue"/>
              </a:rPr>
              <a:t>3</a:t>
            </a:r>
          </a:p>
        </p:txBody>
      </p:sp>
      <p:grpSp>
        <p:nvGrpSpPr>
          <p:cNvPr name="Group 4" id="4"/>
          <p:cNvGrpSpPr/>
          <p:nvPr/>
        </p:nvGrpSpPr>
        <p:grpSpPr>
          <a:xfrm rot="0">
            <a:off x="407622" y="447364"/>
            <a:ext cx="17417056" cy="9457832"/>
            <a:chOff x="0" y="0"/>
            <a:chExt cx="5490351" cy="2981378"/>
          </a:xfrm>
        </p:grpSpPr>
        <p:sp>
          <p:nvSpPr>
            <p:cNvPr name="Freeform 5" id="5"/>
            <p:cNvSpPr/>
            <p:nvPr/>
          </p:nvSpPr>
          <p:spPr>
            <a:xfrm flipH="false" flipV="false" rot="0">
              <a:off x="0" y="0"/>
              <a:ext cx="5490351" cy="2981378"/>
            </a:xfrm>
            <a:custGeom>
              <a:avLst/>
              <a:gdLst/>
              <a:ahLst/>
              <a:cxnLst/>
              <a:rect r="r" b="b" t="t" l="l"/>
              <a:pathLst>
                <a:path h="2981378" w="5490351">
                  <a:moveTo>
                    <a:pt x="0" y="0"/>
                  </a:moveTo>
                  <a:lnTo>
                    <a:pt x="5490351" y="0"/>
                  </a:lnTo>
                  <a:lnTo>
                    <a:pt x="5490351" y="2981378"/>
                  </a:lnTo>
                  <a:lnTo>
                    <a:pt x="0" y="2981378"/>
                  </a:lnTo>
                  <a:close/>
                </a:path>
              </a:pathLst>
            </a:custGeom>
            <a:solidFill>
              <a:srgbClr val="68D2DF"/>
            </a:solidFill>
          </p:spPr>
        </p:sp>
      </p:grpSp>
      <p:grpSp>
        <p:nvGrpSpPr>
          <p:cNvPr name="Group 6" id="6"/>
          <p:cNvGrpSpPr/>
          <p:nvPr/>
        </p:nvGrpSpPr>
        <p:grpSpPr>
          <a:xfrm rot="0">
            <a:off x="2889683" y="3330812"/>
            <a:ext cx="7971670" cy="963184"/>
            <a:chOff x="0" y="0"/>
            <a:chExt cx="2099535" cy="253678"/>
          </a:xfrm>
        </p:grpSpPr>
        <p:sp>
          <p:nvSpPr>
            <p:cNvPr name="Freeform 7" id="7"/>
            <p:cNvSpPr/>
            <p:nvPr/>
          </p:nvSpPr>
          <p:spPr>
            <a:xfrm flipH="false" flipV="false" rot="0">
              <a:off x="0" y="0"/>
              <a:ext cx="2099535" cy="253678"/>
            </a:xfrm>
            <a:custGeom>
              <a:avLst/>
              <a:gdLst/>
              <a:ahLst/>
              <a:cxnLst/>
              <a:rect r="r" b="b" t="t" l="l"/>
              <a:pathLst>
                <a:path h="253678" w="2099535">
                  <a:moveTo>
                    <a:pt x="0" y="0"/>
                  </a:moveTo>
                  <a:lnTo>
                    <a:pt x="2099535" y="0"/>
                  </a:lnTo>
                  <a:lnTo>
                    <a:pt x="2099535" y="253678"/>
                  </a:lnTo>
                  <a:lnTo>
                    <a:pt x="0" y="253678"/>
                  </a:lnTo>
                  <a:close/>
                </a:path>
              </a:pathLst>
            </a:custGeom>
            <a:solidFill>
              <a:srgbClr val="303030"/>
            </a:solidFill>
          </p:spPr>
        </p:sp>
        <p:sp>
          <p:nvSpPr>
            <p:cNvPr name="TextBox 8" id="8"/>
            <p:cNvSpPr txBox="true"/>
            <p:nvPr/>
          </p:nvSpPr>
          <p:spPr>
            <a:xfrm>
              <a:off x="0" y="-76200"/>
              <a:ext cx="2099535" cy="329878"/>
            </a:xfrm>
            <a:prstGeom prst="rect">
              <a:avLst/>
            </a:prstGeom>
          </p:spPr>
          <p:txBody>
            <a:bodyPr anchor="ctr" rtlCol="false" tIns="50800" lIns="50800" bIns="50800" rIns="50800"/>
            <a:lstStyle/>
            <a:p>
              <a:pPr algn="ctr">
                <a:lnSpc>
                  <a:spcPts val="3074"/>
                </a:lnSpc>
              </a:pPr>
            </a:p>
          </p:txBody>
        </p:sp>
      </p:grpSp>
      <p:sp>
        <p:nvSpPr>
          <p:cNvPr name="TextBox 9" id="9"/>
          <p:cNvSpPr txBox="true"/>
          <p:nvPr/>
        </p:nvSpPr>
        <p:spPr>
          <a:xfrm rot="0">
            <a:off x="3171320" y="3426604"/>
            <a:ext cx="7361799" cy="771526"/>
          </a:xfrm>
          <a:prstGeom prst="rect">
            <a:avLst/>
          </a:prstGeom>
        </p:spPr>
        <p:txBody>
          <a:bodyPr anchor="t" rtlCol="false" tIns="0" lIns="0" bIns="0" rIns="0">
            <a:spAutoFit/>
          </a:bodyPr>
          <a:lstStyle/>
          <a:p>
            <a:pPr algn="l">
              <a:lnSpc>
                <a:spcPts val="6299"/>
              </a:lnSpc>
            </a:pPr>
            <a:r>
              <a:rPr lang="en-US" sz="4499" b="true">
                <a:solidFill>
                  <a:srgbClr val="FFFFFF"/>
                </a:solidFill>
                <a:latin typeface="Roboto Bold"/>
                <a:ea typeface="Roboto Bold"/>
                <a:cs typeface="Roboto Bold"/>
                <a:sym typeface="Roboto Bold"/>
              </a:rPr>
              <a:t>If You See Something Online</a:t>
            </a:r>
          </a:p>
        </p:txBody>
      </p:sp>
      <p:sp>
        <p:nvSpPr>
          <p:cNvPr name="TextBox 10" id="10"/>
          <p:cNvSpPr txBox="true"/>
          <p:nvPr/>
        </p:nvSpPr>
        <p:spPr>
          <a:xfrm rot="0">
            <a:off x="3171320" y="4566777"/>
            <a:ext cx="16195252" cy="812800"/>
          </a:xfrm>
          <a:prstGeom prst="rect">
            <a:avLst/>
          </a:prstGeom>
        </p:spPr>
        <p:txBody>
          <a:bodyPr anchor="t" rtlCol="false" tIns="0" lIns="0" bIns="0" rIns="0">
            <a:spAutoFit/>
          </a:bodyPr>
          <a:lstStyle/>
          <a:p>
            <a:pPr algn="l" marL="917576" indent="-458788" lvl="1">
              <a:lnSpc>
                <a:spcPts val="6800"/>
              </a:lnSpc>
              <a:buFont typeface="Arial"/>
              <a:buChar char="•"/>
            </a:pPr>
            <a:r>
              <a:rPr lang="en-US" b="true" sz="4250">
                <a:solidFill>
                  <a:srgbClr val="004F59"/>
                </a:solidFill>
                <a:latin typeface="Roboto Bold"/>
                <a:ea typeface="Roboto Bold"/>
                <a:cs typeface="Roboto Bold"/>
                <a:sym typeface="Roboto Bold"/>
              </a:rPr>
              <a:t>Close the webpage or app</a:t>
            </a:r>
          </a:p>
        </p:txBody>
      </p:sp>
      <p:sp>
        <p:nvSpPr>
          <p:cNvPr name="TextBox 11" id="11"/>
          <p:cNvSpPr txBox="true"/>
          <p:nvPr/>
        </p:nvSpPr>
        <p:spPr>
          <a:xfrm rot="0">
            <a:off x="1131441" y="1109322"/>
            <a:ext cx="12973808" cy="1094741"/>
          </a:xfrm>
          <a:prstGeom prst="rect">
            <a:avLst/>
          </a:prstGeom>
        </p:spPr>
        <p:txBody>
          <a:bodyPr anchor="t" rtlCol="false" tIns="0" lIns="0" bIns="0" rIns="0">
            <a:spAutoFit/>
          </a:bodyPr>
          <a:lstStyle/>
          <a:p>
            <a:pPr algn="l">
              <a:lnSpc>
                <a:spcPts val="8959"/>
              </a:lnSpc>
              <a:spcBef>
                <a:spcPct val="0"/>
              </a:spcBef>
            </a:pPr>
            <a:r>
              <a:rPr lang="en-US" sz="6399">
                <a:solidFill>
                  <a:srgbClr val="004F59"/>
                </a:solidFill>
                <a:latin typeface="League Spartan"/>
                <a:ea typeface="League Spartan"/>
                <a:cs typeface="League Spartan"/>
                <a:sym typeface="League Spartan"/>
              </a:rPr>
              <a:t>ASK FOR HELP</a:t>
            </a:r>
          </a:p>
        </p:txBody>
      </p:sp>
      <p:sp>
        <p:nvSpPr>
          <p:cNvPr name="TextBox 12" id="12"/>
          <p:cNvSpPr txBox="true"/>
          <p:nvPr/>
        </p:nvSpPr>
        <p:spPr>
          <a:xfrm rot="0">
            <a:off x="17259300" y="9229725"/>
            <a:ext cx="152400" cy="180975"/>
          </a:xfrm>
          <a:prstGeom prst="rect">
            <a:avLst/>
          </a:prstGeom>
        </p:spPr>
        <p:txBody>
          <a:bodyPr anchor="t" rtlCol="false" tIns="0" lIns="0" bIns="0" rIns="0" wrap="none">
            <a:spAutoFit/>
          </a:bodyPr>
          <a:lstStyle/>
          <a:p>
            <a:pPr algn="ctr">
              <a:lnSpc>
                <a:spcPts val="1679"/>
              </a:lnSpc>
              <a:spcBef>
                <a:spcPct val="0"/>
              </a:spcBef>
            </a:pPr>
            <a:r>
              <a:rPr lang="en-US" sz="1200">
                <a:solidFill>
                  <a:srgbClr val="000000"/>
                </a:solidFill>
                <a:latin typeface="Roboto"/>
                <a:ea typeface="Roboto"/>
                <a:cs typeface="Roboto"/>
                <a:sym typeface="Roboto"/>
              </a:rPr>
              <a:t>60</a:t>
            </a:r>
          </a:p>
        </p:txBody>
      </p:sp>
      <p:sp>
        <p:nvSpPr>
          <p:cNvPr name="TextBox 13" id="13"/>
          <p:cNvSpPr txBox="true"/>
          <p:nvPr/>
        </p:nvSpPr>
        <p:spPr>
          <a:xfrm rot="0">
            <a:off x="1480713" y="9371773"/>
            <a:ext cx="2360739" cy="207719"/>
          </a:xfrm>
          <a:prstGeom prst="rect">
            <a:avLst/>
          </a:prstGeom>
        </p:spPr>
        <p:txBody>
          <a:bodyPr anchor="t" rtlCol="false" tIns="0" lIns="0" bIns="0" rIns="0">
            <a:spAutoFit/>
          </a:bodyPr>
          <a:lstStyle/>
          <a:p>
            <a:pPr algn="l">
              <a:lnSpc>
                <a:spcPts val="1680"/>
              </a:lnSpc>
            </a:pPr>
            <a:r>
              <a:rPr lang="en-US" sz="1200">
                <a:solidFill>
                  <a:srgbClr val="004F59"/>
                </a:solidFill>
                <a:latin typeface="Roboto"/>
                <a:ea typeface="Roboto"/>
                <a:cs typeface="Roboto"/>
                <a:sym typeface="Roboto"/>
              </a:rPr>
              <a:t>©2024-2026 Walking Wise</a:t>
            </a:r>
          </a:p>
        </p:txBody>
      </p:sp>
      <p:sp>
        <p:nvSpPr>
          <p:cNvPr name="Freeform 14" id="14"/>
          <p:cNvSpPr/>
          <p:nvPr/>
        </p:nvSpPr>
        <p:spPr>
          <a:xfrm flipH="false" flipV="false" rot="0">
            <a:off x="13161349" y="6331924"/>
            <a:ext cx="3955076" cy="3955076"/>
          </a:xfrm>
          <a:custGeom>
            <a:avLst/>
            <a:gdLst/>
            <a:ahLst/>
            <a:cxnLst/>
            <a:rect r="r" b="b" t="t" l="l"/>
            <a:pathLst>
              <a:path h="3955076" w="3955076">
                <a:moveTo>
                  <a:pt x="0" y="0"/>
                </a:moveTo>
                <a:lnTo>
                  <a:pt x="3955076" y="0"/>
                </a:lnTo>
                <a:lnTo>
                  <a:pt x="3955076" y="3955076"/>
                </a:lnTo>
                <a:lnTo>
                  <a:pt x="0" y="3955076"/>
                </a:lnTo>
                <a:lnTo>
                  <a:pt x="0" y="0"/>
                </a:lnTo>
                <a:close/>
              </a:path>
            </a:pathLst>
          </a:custGeom>
          <a:blipFill>
            <a:blip r:embed="rId3">
              <a:alphaModFix amt="71000"/>
            </a:blip>
            <a:stretch>
              <a:fillRect l="0" t="0" r="0" b="0"/>
            </a:stretch>
          </a:blipFill>
        </p:spPr>
      </p:sp>
      <p:sp>
        <p:nvSpPr>
          <p:cNvPr name="Freeform 15" id="15"/>
          <p:cNvSpPr/>
          <p:nvPr/>
        </p:nvSpPr>
        <p:spPr>
          <a:xfrm flipH="false" flipV="false" rot="0">
            <a:off x="15322317" y="8440079"/>
            <a:ext cx="1331398" cy="1331398"/>
          </a:xfrm>
          <a:custGeom>
            <a:avLst/>
            <a:gdLst/>
            <a:ahLst/>
            <a:cxnLst/>
            <a:rect r="r" b="b" t="t" l="l"/>
            <a:pathLst>
              <a:path h="1331398" w="1331398">
                <a:moveTo>
                  <a:pt x="0" y="0"/>
                </a:moveTo>
                <a:lnTo>
                  <a:pt x="1331398" y="0"/>
                </a:lnTo>
                <a:lnTo>
                  <a:pt x="1331398" y="1331398"/>
                </a:lnTo>
                <a:lnTo>
                  <a:pt x="0" y="1331398"/>
                </a:lnTo>
                <a:lnTo>
                  <a:pt x="0" y="0"/>
                </a:lnTo>
                <a:close/>
              </a:path>
            </a:pathLst>
          </a:custGeom>
          <a:blipFill>
            <a:blip r:embed="rId4"/>
            <a:stretch>
              <a:fillRect l="0" t="0" r="0" b="0"/>
            </a:stretch>
          </a:blipFill>
        </p:spPr>
      </p:sp>
      <p:sp>
        <p:nvSpPr>
          <p:cNvPr name="Freeform 16" id="16"/>
          <p:cNvSpPr/>
          <p:nvPr/>
        </p:nvSpPr>
        <p:spPr>
          <a:xfrm flipH="false" flipV="false" rot="0">
            <a:off x="14343269" y="7061714"/>
            <a:ext cx="2463386" cy="2463386"/>
          </a:xfrm>
          <a:custGeom>
            <a:avLst/>
            <a:gdLst/>
            <a:ahLst/>
            <a:cxnLst/>
            <a:rect r="r" b="b" t="t" l="l"/>
            <a:pathLst>
              <a:path h="2463386" w="2463386">
                <a:moveTo>
                  <a:pt x="0" y="0"/>
                </a:moveTo>
                <a:lnTo>
                  <a:pt x="2463387" y="0"/>
                </a:lnTo>
                <a:lnTo>
                  <a:pt x="2463387" y="2463386"/>
                </a:lnTo>
                <a:lnTo>
                  <a:pt x="0" y="2463386"/>
                </a:lnTo>
                <a:lnTo>
                  <a:pt x="0" y="0"/>
                </a:lnTo>
                <a:close/>
              </a:path>
            </a:pathLst>
          </a:custGeom>
          <a:blipFill>
            <a:blip r:embed="rId5"/>
            <a:stretch>
              <a:fillRect l="0" t="0" r="0" b="0"/>
            </a:stretch>
          </a:blipFill>
        </p:spPr>
      </p:sp>
    </p:spTree>
  </p:cSld>
  <p:clrMapOvr>
    <a:masterClrMapping/>
  </p:clrMapOvr>
</p:sld>
</file>

<file path=ppt/slides/slide61.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TextBox 2" id="2"/>
          <p:cNvSpPr txBox="true"/>
          <p:nvPr/>
        </p:nvSpPr>
        <p:spPr>
          <a:xfrm rot="0">
            <a:off x="1028700" y="885919"/>
            <a:ext cx="14546262" cy="547370"/>
          </a:xfrm>
          <a:prstGeom prst="rect">
            <a:avLst/>
          </a:prstGeom>
        </p:spPr>
        <p:txBody>
          <a:bodyPr anchor="t" rtlCol="false" tIns="0" lIns="0" bIns="0" rIns="0">
            <a:spAutoFit/>
          </a:bodyPr>
          <a:lstStyle/>
          <a:p>
            <a:pPr algn="l">
              <a:lnSpc>
                <a:spcPts val="4480"/>
              </a:lnSpc>
            </a:pPr>
            <a:r>
              <a:rPr lang="en-US" sz="3200">
                <a:solidFill>
                  <a:srgbClr val="FFFFFF"/>
                </a:solidFill>
                <a:latin typeface="Poppins Medium 2"/>
                <a:ea typeface="Poppins Medium 2"/>
                <a:cs typeface="Poppins Medium 2"/>
                <a:sym typeface="Poppins Medium 2"/>
              </a:rPr>
              <a:t>LESSON PLANS</a:t>
            </a:r>
          </a:p>
        </p:txBody>
      </p:sp>
      <p:sp>
        <p:nvSpPr>
          <p:cNvPr name="TextBox 3" id="3"/>
          <p:cNvSpPr txBox="true"/>
          <p:nvPr/>
        </p:nvSpPr>
        <p:spPr>
          <a:xfrm rot="0">
            <a:off x="17370093" y="9524968"/>
            <a:ext cx="464110" cy="347448"/>
          </a:xfrm>
          <a:prstGeom prst="rect">
            <a:avLst/>
          </a:prstGeom>
        </p:spPr>
        <p:txBody>
          <a:bodyPr anchor="t" rtlCol="false" tIns="0" lIns="0" bIns="0" rIns="0">
            <a:spAutoFit/>
          </a:bodyPr>
          <a:lstStyle/>
          <a:p>
            <a:pPr algn="ctr">
              <a:lnSpc>
                <a:spcPts val="2899"/>
              </a:lnSpc>
            </a:pPr>
            <a:r>
              <a:rPr lang="en-US" sz="2070">
                <a:solidFill>
                  <a:srgbClr val="004F59"/>
                </a:solidFill>
                <a:latin typeface="Bebas Neue"/>
                <a:ea typeface="Bebas Neue"/>
                <a:cs typeface="Bebas Neue"/>
                <a:sym typeface="Bebas Neue"/>
              </a:rPr>
              <a:t>3</a:t>
            </a:r>
          </a:p>
        </p:txBody>
      </p:sp>
      <p:grpSp>
        <p:nvGrpSpPr>
          <p:cNvPr name="Group 4" id="4"/>
          <p:cNvGrpSpPr/>
          <p:nvPr/>
        </p:nvGrpSpPr>
        <p:grpSpPr>
          <a:xfrm rot="0">
            <a:off x="407622" y="447364"/>
            <a:ext cx="17417056" cy="9457832"/>
            <a:chOff x="0" y="0"/>
            <a:chExt cx="5490351" cy="2981378"/>
          </a:xfrm>
        </p:grpSpPr>
        <p:sp>
          <p:nvSpPr>
            <p:cNvPr name="Freeform 5" id="5"/>
            <p:cNvSpPr/>
            <p:nvPr/>
          </p:nvSpPr>
          <p:spPr>
            <a:xfrm flipH="false" flipV="false" rot="0">
              <a:off x="0" y="0"/>
              <a:ext cx="5490351" cy="2981378"/>
            </a:xfrm>
            <a:custGeom>
              <a:avLst/>
              <a:gdLst/>
              <a:ahLst/>
              <a:cxnLst/>
              <a:rect r="r" b="b" t="t" l="l"/>
              <a:pathLst>
                <a:path h="2981378" w="5490351">
                  <a:moveTo>
                    <a:pt x="0" y="0"/>
                  </a:moveTo>
                  <a:lnTo>
                    <a:pt x="5490351" y="0"/>
                  </a:lnTo>
                  <a:lnTo>
                    <a:pt x="5490351" y="2981378"/>
                  </a:lnTo>
                  <a:lnTo>
                    <a:pt x="0" y="2981378"/>
                  </a:lnTo>
                  <a:close/>
                </a:path>
              </a:pathLst>
            </a:custGeom>
            <a:solidFill>
              <a:srgbClr val="68D2DF"/>
            </a:solidFill>
          </p:spPr>
        </p:sp>
      </p:grpSp>
      <p:grpSp>
        <p:nvGrpSpPr>
          <p:cNvPr name="Group 6" id="6"/>
          <p:cNvGrpSpPr/>
          <p:nvPr/>
        </p:nvGrpSpPr>
        <p:grpSpPr>
          <a:xfrm rot="0">
            <a:off x="2861108" y="3330812"/>
            <a:ext cx="7971670" cy="963184"/>
            <a:chOff x="0" y="0"/>
            <a:chExt cx="2099535" cy="253678"/>
          </a:xfrm>
        </p:grpSpPr>
        <p:sp>
          <p:nvSpPr>
            <p:cNvPr name="Freeform 7" id="7"/>
            <p:cNvSpPr/>
            <p:nvPr/>
          </p:nvSpPr>
          <p:spPr>
            <a:xfrm flipH="false" flipV="false" rot="0">
              <a:off x="0" y="0"/>
              <a:ext cx="2099535" cy="253678"/>
            </a:xfrm>
            <a:custGeom>
              <a:avLst/>
              <a:gdLst/>
              <a:ahLst/>
              <a:cxnLst/>
              <a:rect r="r" b="b" t="t" l="l"/>
              <a:pathLst>
                <a:path h="253678" w="2099535">
                  <a:moveTo>
                    <a:pt x="0" y="0"/>
                  </a:moveTo>
                  <a:lnTo>
                    <a:pt x="2099535" y="0"/>
                  </a:lnTo>
                  <a:lnTo>
                    <a:pt x="2099535" y="253678"/>
                  </a:lnTo>
                  <a:lnTo>
                    <a:pt x="0" y="253678"/>
                  </a:lnTo>
                  <a:close/>
                </a:path>
              </a:pathLst>
            </a:custGeom>
            <a:solidFill>
              <a:srgbClr val="303030"/>
            </a:solidFill>
          </p:spPr>
        </p:sp>
        <p:sp>
          <p:nvSpPr>
            <p:cNvPr name="TextBox 8" id="8"/>
            <p:cNvSpPr txBox="true"/>
            <p:nvPr/>
          </p:nvSpPr>
          <p:spPr>
            <a:xfrm>
              <a:off x="0" y="-76200"/>
              <a:ext cx="2099535" cy="329878"/>
            </a:xfrm>
            <a:prstGeom prst="rect">
              <a:avLst/>
            </a:prstGeom>
          </p:spPr>
          <p:txBody>
            <a:bodyPr anchor="ctr" rtlCol="false" tIns="50800" lIns="50800" bIns="50800" rIns="50800"/>
            <a:lstStyle/>
            <a:p>
              <a:pPr algn="ctr">
                <a:lnSpc>
                  <a:spcPts val="3074"/>
                </a:lnSpc>
              </a:pPr>
            </a:p>
          </p:txBody>
        </p:sp>
      </p:grpSp>
      <p:sp>
        <p:nvSpPr>
          <p:cNvPr name="TextBox 9" id="9"/>
          <p:cNvSpPr txBox="true"/>
          <p:nvPr/>
        </p:nvSpPr>
        <p:spPr>
          <a:xfrm rot="0">
            <a:off x="3142745" y="3426604"/>
            <a:ext cx="7361799" cy="771526"/>
          </a:xfrm>
          <a:prstGeom prst="rect">
            <a:avLst/>
          </a:prstGeom>
        </p:spPr>
        <p:txBody>
          <a:bodyPr anchor="t" rtlCol="false" tIns="0" lIns="0" bIns="0" rIns="0">
            <a:spAutoFit/>
          </a:bodyPr>
          <a:lstStyle/>
          <a:p>
            <a:pPr algn="l">
              <a:lnSpc>
                <a:spcPts val="6299"/>
              </a:lnSpc>
            </a:pPr>
            <a:r>
              <a:rPr lang="en-US" sz="4499" b="true">
                <a:solidFill>
                  <a:srgbClr val="FFFFFF"/>
                </a:solidFill>
                <a:latin typeface="Roboto Bold"/>
                <a:ea typeface="Roboto Bold"/>
                <a:cs typeface="Roboto Bold"/>
                <a:sym typeface="Roboto Bold"/>
              </a:rPr>
              <a:t>If You See Something Online</a:t>
            </a:r>
          </a:p>
        </p:txBody>
      </p:sp>
      <p:sp>
        <p:nvSpPr>
          <p:cNvPr name="TextBox 10" id="10"/>
          <p:cNvSpPr txBox="true"/>
          <p:nvPr/>
        </p:nvSpPr>
        <p:spPr>
          <a:xfrm rot="0">
            <a:off x="3142745" y="4566777"/>
            <a:ext cx="16195252" cy="1670050"/>
          </a:xfrm>
          <a:prstGeom prst="rect">
            <a:avLst/>
          </a:prstGeom>
        </p:spPr>
        <p:txBody>
          <a:bodyPr anchor="t" rtlCol="false" tIns="0" lIns="0" bIns="0" rIns="0">
            <a:spAutoFit/>
          </a:bodyPr>
          <a:lstStyle/>
          <a:p>
            <a:pPr algn="l" marL="917576" indent="-458788" lvl="1">
              <a:lnSpc>
                <a:spcPts val="6800"/>
              </a:lnSpc>
              <a:buFont typeface="Arial"/>
              <a:buChar char="•"/>
            </a:pPr>
            <a:r>
              <a:rPr lang="en-US" b="true" sz="4250">
                <a:solidFill>
                  <a:srgbClr val="FFFFFF"/>
                </a:solidFill>
                <a:latin typeface="Roboto Bold"/>
                <a:ea typeface="Roboto Bold"/>
                <a:cs typeface="Roboto Bold"/>
                <a:sym typeface="Roboto Bold"/>
              </a:rPr>
              <a:t>Close the webpage or app</a:t>
            </a:r>
          </a:p>
          <a:p>
            <a:pPr algn="l" marL="917576" indent="-458788" lvl="1">
              <a:lnSpc>
                <a:spcPts val="6800"/>
              </a:lnSpc>
              <a:buFont typeface="Arial"/>
              <a:buChar char="•"/>
            </a:pPr>
            <a:r>
              <a:rPr lang="en-US" b="true" sz="4250">
                <a:solidFill>
                  <a:srgbClr val="004F59"/>
                </a:solidFill>
                <a:latin typeface="Roboto Bold"/>
                <a:ea typeface="Roboto Bold"/>
                <a:cs typeface="Roboto Bold"/>
                <a:sym typeface="Roboto Bold"/>
              </a:rPr>
              <a:t>Do not share the image</a:t>
            </a:r>
          </a:p>
        </p:txBody>
      </p:sp>
      <p:sp>
        <p:nvSpPr>
          <p:cNvPr name="TextBox 11" id="11"/>
          <p:cNvSpPr txBox="true"/>
          <p:nvPr/>
        </p:nvSpPr>
        <p:spPr>
          <a:xfrm rot="0">
            <a:off x="1131441" y="1109322"/>
            <a:ext cx="12973808" cy="1094741"/>
          </a:xfrm>
          <a:prstGeom prst="rect">
            <a:avLst/>
          </a:prstGeom>
        </p:spPr>
        <p:txBody>
          <a:bodyPr anchor="t" rtlCol="false" tIns="0" lIns="0" bIns="0" rIns="0">
            <a:spAutoFit/>
          </a:bodyPr>
          <a:lstStyle/>
          <a:p>
            <a:pPr algn="l">
              <a:lnSpc>
                <a:spcPts val="8959"/>
              </a:lnSpc>
              <a:spcBef>
                <a:spcPct val="0"/>
              </a:spcBef>
            </a:pPr>
            <a:r>
              <a:rPr lang="en-US" sz="6399">
                <a:solidFill>
                  <a:srgbClr val="004F59"/>
                </a:solidFill>
                <a:latin typeface="League Spartan"/>
                <a:ea typeface="League Spartan"/>
                <a:cs typeface="League Spartan"/>
                <a:sym typeface="League Spartan"/>
              </a:rPr>
              <a:t>ASK FOR HELP</a:t>
            </a:r>
          </a:p>
        </p:txBody>
      </p:sp>
      <p:sp>
        <p:nvSpPr>
          <p:cNvPr name="TextBox 12" id="12"/>
          <p:cNvSpPr txBox="true"/>
          <p:nvPr/>
        </p:nvSpPr>
        <p:spPr>
          <a:xfrm rot="0">
            <a:off x="17259300" y="9229725"/>
            <a:ext cx="152400" cy="180975"/>
          </a:xfrm>
          <a:prstGeom prst="rect">
            <a:avLst/>
          </a:prstGeom>
        </p:spPr>
        <p:txBody>
          <a:bodyPr anchor="t" rtlCol="false" tIns="0" lIns="0" bIns="0" rIns="0" wrap="none">
            <a:spAutoFit/>
          </a:bodyPr>
          <a:lstStyle/>
          <a:p>
            <a:pPr algn="ctr">
              <a:lnSpc>
                <a:spcPts val="1679"/>
              </a:lnSpc>
              <a:spcBef>
                <a:spcPct val="0"/>
              </a:spcBef>
            </a:pPr>
            <a:r>
              <a:rPr lang="en-US" sz="1200">
                <a:solidFill>
                  <a:srgbClr val="000000"/>
                </a:solidFill>
                <a:latin typeface="Roboto"/>
                <a:ea typeface="Roboto"/>
                <a:cs typeface="Roboto"/>
                <a:sym typeface="Roboto"/>
              </a:rPr>
              <a:t>61</a:t>
            </a:r>
          </a:p>
        </p:txBody>
      </p:sp>
      <p:sp>
        <p:nvSpPr>
          <p:cNvPr name="TextBox 13" id="13"/>
          <p:cNvSpPr txBox="true"/>
          <p:nvPr/>
        </p:nvSpPr>
        <p:spPr>
          <a:xfrm rot="0">
            <a:off x="1480713" y="9371773"/>
            <a:ext cx="2360739" cy="207719"/>
          </a:xfrm>
          <a:prstGeom prst="rect">
            <a:avLst/>
          </a:prstGeom>
        </p:spPr>
        <p:txBody>
          <a:bodyPr anchor="t" rtlCol="false" tIns="0" lIns="0" bIns="0" rIns="0">
            <a:spAutoFit/>
          </a:bodyPr>
          <a:lstStyle/>
          <a:p>
            <a:pPr algn="l">
              <a:lnSpc>
                <a:spcPts val="1680"/>
              </a:lnSpc>
            </a:pPr>
            <a:r>
              <a:rPr lang="en-US" sz="1200">
                <a:solidFill>
                  <a:srgbClr val="004F59"/>
                </a:solidFill>
                <a:latin typeface="Roboto"/>
                <a:ea typeface="Roboto"/>
                <a:cs typeface="Roboto"/>
                <a:sym typeface="Roboto"/>
              </a:rPr>
              <a:t>©2024-2026 Walking Wise</a:t>
            </a:r>
          </a:p>
        </p:txBody>
      </p:sp>
      <p:sp>
        <p:nvSpPr>
          <p:cNvPr name="Freeform 14" id="14"/>
          <p:cNvSpPr/>
          <p:nvPr/>
        </p:nvSpPr>
        <p:spPr>
          <a:xfrm flipH="false" flipV="false" rot="0">
            <a:off x="13161349" y="6331924"/>
            <a:ext cx="3955076" cy="3955076"/>
          </a:xfrm>
          <a:custGeom>
            <a:avLst/>
            <a:gdLst/>
            <a:ahLst/>
            <a:cxnLst/>
            <a:rect r="r" b="b" t="t" l="l"/>
            <a:pathLst>
              <a:path h="3955076" w="3955076">
                <a:moveTo>
                  <a:pt x="0" y="0"/>
                </a:moveTo>
                <a:lnTo>
                  <a:pt x="3955076" y="0"/>
                </a:lnTo>
                <a:lnTo>
                  <a:pt x="3955076" y="3955076"/>
                </a:lnTo>
                <a:lnTo>
                  <a:pt x="0" y="3955076"/>
                </a:lnTo>
                <a:lnTo>
                  <a:pt x="0" y="0"/>
                </a:lnTo>
                <a:close/>
              </a:path>
            </a:pathLst>
          </a:custGeom>
          <a:blipFill>
            <a:blip r:embed="rId3">
              <a:alphaModFix amt="71000"/>
            </a:blip>
            <a:stretch>
              <a:fillRect l="0" t="0" r="0" b="0"/>
            </a:stretch>
          </a:blipFill>
        </p:spPr>
      </p:sp>
      <p:sp>
        <p:nvSpPr>
          <p:cNvPr name="Freeform 15" id="15"/>
          <p:cNvSpPr/>
          <p:nvPr/>
        </p:nvSpPr>
        <p:spPr>
          <a:xfrm flipH="false" flipV="false" rot="0">
            <a:off x="15322317" y="8440079"/>
            <a:ext cx="1331398" cy="1331398"/>
          </a:xfrm>
          <a:custGeom>
            <a:avLst/>
            <a:gdLst/>
            <a:ahLst/>
            <a:cxnLst/>
            <a:rect r="r" b="b" t="t" l="l"/>
            <a:pathLst>
              <a:path h="1331398" w="1331398">
                <a:moveTo>
                  <a:pt x="0" y="0"/>
                </a:moveTo>
                <a:lnTo>
                  <a:pt x="1331398" y="0"/>
                </a:lnTo>
                <a:lnTo>
                  <a:pt x="1331398" y="1331398"/>
                </a:lnTo>
                <a:lnTo>
                  <a:pt x="0" y="1331398"/>
                </a:lnTo>
                <a:lnTo>
                  <a:pt x="0" y="0"/>
                </a:lnTo>
                <a:close/>
              </a:path>
            </a:pathLst>
          </a:custGeom>
          <a:blipFill>
            <a:blip r:embed="rId4"/>
            <a:stretch>
              <a:fillRect l="0" t="0" r="0" b="0"/>
            </a:stretch>
          </a:blipFill>
        </p:spPr>
      </p:sp>
      <p:sp>
        <p:nvSpPr>
          <p:cNvPr name="Freeform 16" id="16"/>
          <p:cNvSpPr/>
          <p:nvPr/>
        </p:nvSpPr>
        <p:spPr>
          <a:xfrm flipH="false" flipV="false" rot="0">
            <a:off x="14343269" y="7061714"/>
            <a:ext cx="2463386" cy="2463386"/>
          </a:xfrm>
          <a:custGeom>
            <a:avLst/>
            <a:gdLst/>
            <a:ahLst/>
            <a:cxnLst/>
            <a:rect r="r" b="b" t="t" l="l"/>
            <a:pathLst>
              <a:path h="2463386" w="2463386">
                <a:moveTo>
                  <a:pt x="0" y="0"/>
                </a:moveTo>
                <a:lnTo>
                  <a:pt x="2463387" y="0"/>
                </a:lnTo>
                <a:lnTo>
                  <a:pt x="2463387" y="2463386"/>
                </a:lnTo>
                <a:lnTo>
                  <a:pt x="0" y="2463386"/>
                </a:lnTo>
                <a:lnTo>
                  <a:pt x="0" y="0"/>
                </a:lnTo>
                <a:close/>
              </a:path>
            </a:pathLst>
          </a:custGeom>
          <a:blipFill>
            <a:blip r:embed="rId5"/>
            <a:stretch>
              <a:fillRect l="0" t="0" r="0" b="0"/>
            </a:stretch>
          </a:blipFill>
        </p:spPr>
      </p:sp>
    </p:spTree>
  </p:cSld>
  <p:clrMapOvr>
    <a:masterClrMapping/>
  </p:clrMapOvr>
</p:sld>
</file>

<file path=ppt/slides/slide62.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TextBox 2" id="2"/>
          <p:cNvSpPr txBox="true"/>
          <p:nvPr/>
        </p:nvSpPr>
        <p:spPr>
          <a:xfrm rot="0">
            <a:off x="1028700" y="885919"/>
            <a:ext cx="14546262" cy="547370"/>
          </a:xfrm>
          <a:prstGeom prst="rect">
            <a:avLst/>
          </a:prstGeom>
        </p:spPr>
        <p:txBody>
          <a:bodyPr anchor="t" rtlCol="false" tIns="0" lIns="0" bIns="0" rIns="0">
            <a:spAutoFit/>
          </a:bodyPr>
          <a:lstStyle/>
          <a:p>
            <a:pPr algn="l">
              <a:lnSpc>
                <a:spcPts val="4480"/>
              </a:lnSpc>
            </a:pPr>
            <a:r>
              <a:rPr lang="en-US" sz="3200">
                <a:solidFill>
                  <a:srgbClr val="FFFFFF"/>
                </a:solidFill>
                <a:latin typeface="Poppins Medium 2"/>
                <a:ea typeface="Poppins Medium 2"/>
                <a:cs typeface="Poppins Medium 2"/>
                <a:sym typeface="Poppins Medium 2"/>
              </a:rPr>
              <a:t>LESSON PLANS</a:t>
            </a:r>
          </a:p>
        </p:txBody>
      </p:sp>
      <p:sp>
        <p:nvSpPr>
          <p:cNvPr name="TextBox 3" id="3"/>
          <p:cNvSpPr txBox="true"/>
          <p:nvPr/>
        </p:nvSpPr>
        <p:spPr>
          <a:xfrm rot="0">
            <a:off x="17370093" y="9524968"/>
            <a:ext cx="464110" cy="347448"/>
          </a:xfrm>
          <a:prstGeom prst="rect">
            <a:avLst/>
          </a:prstGeom>
        </p:spPr>
        <p:txBody>
          <a:bodyPr anchor="t" rtlCol="false" tIns="0" lIns="0" bIns="0" rIns="0">
            <a:spAutoFit/>
          </a:bodyPr>
          <a:lstStyle/>
          <a:p>
            <a:pPr algn="ctr">
              <a:lnSpc>
                <a:spcPts val="2899"/>
              </a:lnSpc>
            </a:pPr>
            <a:r>
              <a:rPr lang="en-US" sz="2070">
                <a:solidFill>
                  <a:srgbClr val="004F59"/>
                </a:solidFill>
                <a:latin typeface="Bebas Neue"/>
                <a:ea typeface="Bebas Neue"/>
                <a:cs typeface="Bebas Neue"/>
                <a:sym typeface="Bebas Neue"/>
              </a:rPr>
              <a:t>3</a:t>
            </a:r>
          </a:p>
        </p:txBody>
      </p:sp>
      <p:grpSp>
        <p:nvGrpSpPr>
          <p:cNvPr name="Group 4" id="4"/>
          <p:cNvGrpSpPr/>
          <p:nvPr/>
        </p:nvGrpSpPr>
        <p:grpSpPr>
          <a:xfrm rot="0">
            <a:off x="407622" y="447364"/>
            <a:ext cx="17417056" cy="9457832"/>
            <a:chOff x="0" y="0"/>
            <a:chExt cx="5490351" cy="2981378"/>
          </a:xfrm>
        </p:grpSpPr>
        <p:sp>
          <p:nvSpPr>
            <p:cNvPr name="Freeform 5" id="5"/>
            <p:cNvSpPr/>
            <p:nvPr/>
          </p:nvSpPr>
          <p:spPr>
            <a:xfrm flipH="false" flipV="false" rot="0">
              <a:off x="0" y="0"/>
              <a:ext cx="5490351" cy="2981378"/>
            </a:xfrm>
            <a:custGeom>
              <a:avLst/>
              <a:gdLst/>
              <a:ahLst/>
              <a:cxnLst/>
              <a:rect r="r" b="b" t="t" l="l"/>
              <a:pathLst>
                <a:path h="2981378" w="5490351">
                  <a:moveTo>
                    <a:pt x="0" y="0"/>
                  </a:moveTo>
                  <a:lnTo>
                    <a:pt x="5490351" y="0"/>
                  </a:lnTo>
                  <a:lnTo>
                    <a:pt x="5490351" y="2981378"/>
                  </a:lnTo>
                  <a:lnTo>
                    <a:pt x="0" y="2981378"/>
                  </a:lnTo>
                  <a:close/>
                </a:path>
              </a:pathLst>
            </a:custGeom>
            <a:solidFill>
              <a:srgbClr val="68D2DF"/>
            </a:solidFill>
          </p:spPr>
        </p:sp>
      </p:grpSp>
      <p:grpSp>
        <p:nvGrpSpPr>
          <p:cNvPr name="Group 6" id="6"/>
          <p:cNvGrpSpPr/>
          <p:nvPr/>
        </p:nvGrpSpPr>
        <p:grpSpPr>
          <a:xfrm rot="0">
            <a:off x="2851583" y="3330812"/>
            <a:ext cx="7971670" cy="963184"/>
            <a:chOff x="0" y="0"/>
            <a:chExt cx="2099535" cy="253678"/>
          </a:xfrm>
        </p:grpSpPr>
        <p:sp>
          <p:nvSpPr>
            <p:cNvPr name="Freeform 7" id="7"/>
            <p:cNvSpPr/>
            <p:nvPr/>
          </p:nvSpPr>
          <p:spPr>
            <a:xfrm flipH="false" flipV="false" rot="0">
              <a:off x="0" y="0"/>
              <a:ext cx="2099535" cy="253678"/>
            </a:xfrm>
            <a:custGeom>
              <a:avLst/>
              <a:gdLst/>
              <a:ahLst/>
              <a:cxnLst/>
              <a:rect r="r" b="b" t="t" l="l"/>
              <a:pathLst>
                <a:path h="253678" w="2099535">
                  <a:moveTo>
                    <a:pt x="0" y="0"/>
                  </a:moveTo>
                  <a:lnTo>
                    <a:pt x="2099535" y="0"/>
                  </a:lnTo>
                  <a:lnTo>
                    <a:pt x="2099535" y="253678"/>
                  </a:lnTo>
                  <a:lnTo>
                    <a:pt x="0" y="253678"/>
                  </a:lnTo>
                  <a:close/>
                </a:path>
              </a:pathLst>
            </a:custGeom>
            <a:solidFill>
              <a:srgbClr val="303030"/>
            </a:solidFill>
          </p:spPr>
        </p:sp>
        <p:sp>
          <p:nvSpPr>
            <p:cNvPr name="TextBox 8" id="8"/>
            <p:cNvSpPr txBox="true"/>
            <p:nvPr/>
          </p:nvSpPr>
          <p:spPr>
            <a:xfrm>
              <a:off x="0" y="-76200"/>
              <a:ext cx="2099535" cy="329878"/>
            </a:xfrm>
            <a:prstGeom prst="rect">
              <a:avLst/>
            </a:prstGeom>
          </p:spPr>
          <p:txBody>
            <a:bodyPr anchor="ctr" rtlCol="false" tIns="50800" lIns="50800" bIns="50800" rIns="50800"/>
            <a:lstStyle/>
            <a:p>
              <a:pPr algn="ctr">
                <a:lnSpc>
                  <a:spcPts val="3074"/>
                </a:lnSpc>
              </a:pPr>
            </a:p>
          </p:txBody>
        </p:sp>
      </p:grpSp>
      <p:sp>
        <p:nvSpPr>
          <p:cNvPr name="TextBox 9" id="9"/>
          <p:cNvSpPr txBox="true"/>
          <p:nvPr/>
        </p:nvSpPr>
        <p:spPr>
          <a:xfrm rot="0">
            <a:off x="3133220" y="3426604"/>
            <a:ext cx="7361799" cy="771526"/>
          </a:xfrm>
          <a:prstGeom prst="rect">
            <a:avLst/>
          </a:prstGeom>
        </p:spPr>
        <p:txBody>
          <a:bodyPr anchor="t" rtlCol="false" tIns="0" lIns="0" bIns="0" rIns="0">
            <a:spAutoFit/>
          </a:bodyPr>
          <a:lstStyle/>
          <a:p>
            <a:pPr algn="l">
              <a:lnSpc>
                <a:spcPts val="6299"/>
              </a:lnSpc>
            </a:pPr>
            <a:r>
              <a:rPr lang="en-US" sz="4499" b="true">
                <a:solidFill>
                  <a:srgbClr val="FFFFFF"/>
                </a:solidFill>
                <a:latin typeface="Roboto Bold"/>
                <a:ea typeface="Roboto Bold"/>
                <a:cs typeface="Roboto Bold"/>
                <a:sym typeface="Roboto Bold"/>
              </a:rPr>
              <a:t>If You See Something Online</a:t>
            </a:r>
          </a:p>
        </p:txBody>
      </p:sp>
      <p:sp>
        <p:nvSpPr>
          <p:cNvPr name="TextBox 10" id="10"/>
          <p:cNvSpPr txBox="true"/>
          <p:nvPr/>
        </p:nvSpPr>
        <p:spPr>
          <a:xfrm rot="0">
            <a:off x="3133220" y="4566777"/>
            <a:ext cx="16195252" cy="2527300"/>
          </a:xfrm>
          <a:prstGeom prst="rect">
            <a:avLst/>
          </a:prstGeom>
        </p:spPr>
        <p:txBody>
          <a:bodyPr anchor="t" rtlCol="false" tIns="0" lIns="0" bIns="0" rIns="0">
            <a:spAutoFit/>
          </a:bodyPr>
          <a:lstStyle/>
          <a:p>
            <a:pPr algn="l" marL="917576" indent="-458788" lvl="1">
              <a:lnSpc>
                <a:spcPts val="6800"/>
              </a:lnSpc>
              <a:buFont typeface="Arial"/>
              <a:buChar char="•"/>
            </a:pPr>
            <a:r>
              <a:rPr lang="en-US" b="true" sz="4250">
                <a:solidFill>
                  <a:srgbClr val="FFFFFF"/>
                </a:solidFill>
                <a:latin typeface="Roboto Bold"/>
                <a:ea typeface="Roboto Bold"/>
                <a:cs typeface="Roboto Bold"/>
                <a:sym typeface="Roboto Bold"/>
              </a:rPr>
              <a:t>Close the webpage or app</a:t>
            </a:r>
          </a:p>
          <a:p>
            <a:pPr algn="l" marL="917576" indent="-458788" lvl="1">
              <a:lnSpc>
                <a:spcPts val="6800"/>
              </a:lnSpc>
              <a:buFont typeface="Arial"/>
              <a:buChar char="•"/>
            </a:pPr>
            <a:r>
              <a:rPr lang="en-US" b="true" sz="4250">
                <a:solidFill>
                  <a:srgbClr val="FFFFFF"/>
                </a:solidFill>
                <a:latin typeface="Roboto Bold"/>
                <a:ea typeface="Roboto Bold"/>
                <a:cs typeface="Roboto Bold"/>
                <a:sym typeface="Roboto Bold"/>
              </a:rPr>
              <a:t>Do not share the image</a:t>
            </a:r>
          </a:p>
          <a:p>
            <a:pPr algn="l" marL="917576" indent="-458788" lvl="1">
              <a:lnSpc>
                <a:spcPts val="6800"/>
              </a:lnSpc>
              <a:buFont typeface="Arial"/>
              <a:buChar char="•"/>
            </a:pPr>
            <a:r>
              <a:rPr lang="en-US" b="true" sz="4250">
                <a:solidFill>
                  <a:srgbClr val="004F59"/>
                </a:solidFill>
                <a:latin typeface="Roboto Bold"/>
                <a:ea typeface="Roboto Bold"/>
                <a:cs typeface="Roboto Bold"/>
                <a:sym typeface="Roboto Bold"/>
              </a:rPr>
              <a:t>Tell a trustworthy adult </a:t>
            </a:r>
          </a:p>
        </p:txBody>
      </p:sp>
      <p:sp>
        <p:nvSpPr>
          <p:cNvPr name="TextBox 11" id="11"/>
          <p:cNvSpPr txBox="true"/>
          <p:nvPr/>
        </p:nvSpPr>
        <p:spPr>
          <a:xfrm rot="0">
            <a:off x="1131441" y="1109322"/>
            <a:ext cx="12973808" cy="1094741"/>
          </a:xfrm>
          <a:prstGeom prst="rect">
            <a:avLst/>
          </a:prstGeom>
        </p:spPr>
        <p:txBody>
          <a:bodyPr anchor="t" rtlCol="false" tIns="0" lIns="0" bIns="0" rIns="0">
            <a:spAutoFit/>
          </a:bodyPr>
          <a:lstStyle/>
          <a:p>
            <a:pPr algn="l">
              <a:lnSpc>
                <a:spcPts val="8959"/>
              </a:lnSpc>
              <a:spcBef>
                <a:spcPct val="0"/>
              </a:spcBef>
            </a:pPr>
            <a:r>
              <a:rPr lang="en-US" sz="6399">
                <a:solidFill>
                  <a:srgbClr val="004F59"/>
                </a:solidFill>
                <a:latin typeface="League Spartan"/>
                <a:ea typeface="League Spartan"/>
                <a:cs typeface="League Spartan"/>
                <a:sym typeface="League Spartan"/>
              </a:rPr>
              <a:t>ASK FOR HELP</a:t>
            </a:r>
          </a:p>
        </p:txBody>
      </p:sp>
      <p:sp>
        <p:nvSpPr>
          <p:cNvPr name="TextBox 12" id="12"/>
          <p:cNvSpPr txBox="true"/>
          <p:nvPr/>
        </p:nvSpPr>
        <p:spPr>
          <a:xfrm rot="0">
            <a:off x="17259300" y="9229725"/>
            <a:ext cx="152400" cy="180975"/>
          </a:xfrm>
          <a:prstGeom prst="rect">
            <a:avLst/>
          </a:prstGeom>
        </p:spPr>
        <p:txBody>
          <a:bodyPr anchor="t" rtlCol="false" tIns="0" lIns="0" bIns="0" rIns="0" wrap="none">
            <a:spAutoFit/>
          </a:bodyPr>
          <a:lstStyle/>
          <a:p>
            <a:pPr algn="ctr">
              <a:lnSpc>
                <a:spcPts val="1679"/>
              </a:lnSpc>
              <a:spcBef>
                <a:spcPct val="0"/>
              </a:spcBef>
            </a:pPr>
            <a:r>
              <a:rPr lang="en-US" sz="1200">
                <a:solidFill>
                  <a:srgbClr val="000000"/>
                </a:solidFill>
                <a:latin typeface="Roboto"/>
                <a:ea typeface="Roboto"/>
                <a:cs typeface="Roboto"/>
                <a:sym typeface="Roboto"/>
              </a:rPr>
              <a:t>62</a:t>
            </a:r>
          </a:p>
        </p:txBody>
      </p:sp>
      <p:sp>
        <p:nvSpPr>
          <p:cNvPr name="TextBox 13" id="13"/>
          <p:cNvSpPr txBox="true"/>
          <p:nvPr/>
        </p:nvSpPr>
        <p:spPr>
          <a:xfrm rot="0">
            <a:off x="1480713" y="9371773"/>
            <a:ext cx="2360739" cy="207719"/>
          </a:xfrm>
          <a:prstGeom prst="rect">
            <a:avLst/>
          </a:prstGeom>
        </p:spPr>
        <p:txBody>
          <a:bodyPr anchor="t" rtlCol="false" tIns="0" lIns="0" bIns="0" rIns="0">
            <a:spAutoFit/>
          </a:bodyPr>
          <a:lstStyle/>
          <a:p>
            <a:pPr algn="l">
              <a:lnSpc>
                <a:spcPts val="1680"/>
              </a:lnSpc>
            </a:pPr>
            <a:r>
              <a:rPr lang="en-US" sz="1200">
                <a:solidFill>
                  <a:srgbClr val="004F59"/>
                </a:solidFill>
                <a:latin typeface="Roboto"/>
                <a:ea typeface="Roboto"/>
                <a:cs typeface="Roboto"/>
                <a:sym typeface="Roboto"/>
              </a:rPr>
              <a:t>©2024-2026 Walking Wise</a:t>
            </a:r>
          </a:p>
        </p:txBody>
      </p:sp>
      <p:sp>
        <p:nvSpPr>
          <p:cNvPr name="Freeform 14" id="14"/>
          <p:cNvSpPr/>
          <p:nvPr/>
        </p:nvSpPr>
        <p:spPr>
          <a:xfrm flipH="false" flipV="false" rot="0">
            <a:off x="13161349" y="6331924"/>
            <a:ext cx="3955076" cy="3955076"/>
          </a:xfrm>
          <a:custGeom>
            <a:avLst/>
            <a:gdLst/>
            <a:ahLst/>
            <a:cxnLst/>
            <a:rect r="r" b="b" t="t" l="l"/>
            <a:pathLst>
              <a:path h="3955076" w="3955076">
                <a:moveTo>
                  <a:pt x="0" y="0"/>
                </a:moveTo>
                <a:lnTo>
                  <a:pt x="3955076" y="0"/>
                </a:lnTo>
                <a:lnTo>
                  <a:pt x="3955076" y="3955076"/>
                </a:lnTo>
                <a:lnTo>
                  <a:pt x="0" y="3955076"/>
                </a:lnTo>
                <a:lnTo>
                  <a:pt x="0" y="0"/>
                </a:lnTo>
                <a:close/>
              </a:path>
            </a:pathLst>
          </a:custGeom>
          <a:blipFill>
            <a:blip r:embed="rId3">
              <a:alphaModFix amt="71000"/>
            </a:blip>
            <a:stretch>
              <a:fillRect l="0" t="0" r="0" b="0"/>
            </a:stretch>
          </a:blipFill>
        </p:spPr>
      </p:sp>
      <p:sp>
        <p:nvSpPr>
          <p:cNvPr name="Freeform 15" id="15"/>
          <p:cNvSpPr/>
          <p:nvPr/>
        </p:nvSpPr>
        <p:spPr>
          <a:xfrm flipH="false" flipV="false" rot="0">
            <a:off x="15322317" y="8440079"/>
            <a:ext cx="1331398" cy="1331398"/>
          </a:xfrm>
          <a:custGeom>
            <a:avLst/>
            <a:gdLst/>
            <a:ahLst/>
            <a:cxnLst/>
            <a:rect r="r" b="b" t="t" l="l"/>
            <a:pathLst>
              <a:path h="1331398" w="1331398">
                <a:moveTo>
                  <a:pt x="0" y="0"/>
                </a:moveTo>
                <a:lnTo>
                  <a:pt x="1331398" y="0"/>
                </a:lnTo>
                <a:lnTo>
                  <a:pt x="1331398" y="1331398"/>
                </a:lnTo>
                <a:lnTo>
                  <a:pt x="0" y="1331398"/>
                </a:lnTo>
                <a:lnTo>
                  <a:pt x="0" y="0"/>
                </a:lnTo>
                <a:close/>
              </a:path>
            </a:pathLst>
          </a:custGeom>
          <a:blipFill>
            <a:blip r:embed="rId4"/>
            <a:stretch>
              <a:fillRect l="0" t="0" r="0" b="0"/>
            </a:stretch>
          </a:blipFill>
        </p:spPr>
      </p:sp>
      <p:sp>
        <p:nvSpPr>
          <p:cNvPr name="Freeform 16" id="16"/>
          <p:cNvSpPr/>
          <p:nvPr/>
        </p:nvSpPr>
        <p:spPr>
          <a:xfrm flipH="false" flipV="false" rot="0">
            <a:off x="14343269" y="7061714"/>
            <a:ext cx="2463386" cy="2463386"/>
          </a:xfrm>
          <a:custGeom>
            <a:avLst/>
            <a:gdLst/>
            <a:ahLst/>
            <a:cxnLst/>
            <a:rect r="r" b="b" t="t" l="l"/>
            <a:pathLst>
              <a:path h="2463386" w="2463386">
                <a:moveTo>
                  <a:pt x="0" y="0"/>
                </a:moveTo>
                <a:lnTo>
                  <a:pt x="2463387" y="0"/>
                </a:lnTo>
                <a:lnTo>
                  <a:pt x="2463387" y="2463386"/>
                </a:lnTo>
                <a:lnTo>
                  <a:pt x="0" y="2463386"/>
                </a:lnTo>
                <a:lnTo>
                  <a:pt x="0" y="0"/>
                </a:lnTo>
                <a:close/>
              </a:path>
            </a:pathLst>
          </a:custGeom>
          <a:blipFill>
            <a:blip r:embed="rId5"/>
            <a:stretch>
              <a:fillRect l="0" t="0" r="0" b="0"/>
            </a:stretch>
          </a:blipFill>
        </p:spPr>
      </p:sp>
    </p:spTree>
  </p:cSld>
  <p:clrMapOvr>
    <a:masterClrMapping/>
  </p:clrMapOvr>
</p:sld>
</file>

<file path=ppt/slides/slide63.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TextBox 2" id="2"/>
          <p:cNvSpPr txBox="true"/>
          <p:nvPr/>
        </p:nvSpPr>
        <p:spPr>
          <a:xfrm rot="0">
            <a:off x="1028700" y="885919"/>
            <a:ext cx="14546262" cy="547370"/>
          </a:xfrm>
          <a:prstGeom prst="rect">
            <a:avLst/>
          </a:prstGeom>
        </p:spPr>
        <p:txBody>
          <a:bodyPr anchor="t" rtlCol="false" tIns="0" lIns="0" bIns="0" rIns="0">
            <a:spAutoFit/>
          </a:bodyPr>
          <a:lstStyle/>
          <a:p>
            <a:pPr algn="l">
              <a:lnSpc>
                <a:spcPts val="4480"/>
              </a:lnSpc>
            </a:pPr>
            <a:r>
              <a:rPr lang="en-US" sz="3200">
                <a:solidFill>
                  <a:srgbClr val="FFFFFF"/>
                </a:solidFill>
                <a:latin typeface="Poppins Medium 2"/>
                <a:ea typeface="Poppins Medium 2"/>
                <a:cs typeface="Poppins Medium 2"/>
                <a:sym typeface="Poppins Medium 2"/>
              </a:rPr>
              <a:t>LESSON PLANS</a:t>
            </a:r>
          </a:p>
        </p:txBody>
      </p:sp>
      <p:sp>
        <p:nvSpPr>
          <p:cNvPr name="TextBox 3" id="3"/>
          <p:cNvSpPr txBox="true"/>
          <p:nvPr/>
        </p:nvSpPr>
        <p:spPr>
          <a:xfrm rot="0">
            <a:off x="17370093" y="9524968"/>
            <a:ext cx="464110" cy="347448"/>
          </a:xfrm>
          <a:prstGeom prst="rect">
            <a:avLst/>
          </a:prstGeom>
        </p:spPr>
        <p:txBody>
          <a:bodyPr anchor="t" rtlCol="false" tIns="0" lIns="0" bIns="0" rIns="0">
            <a:spAutoFit/>
          </a:bodyPr>
          <a:lstStyle/>
          <a:p>
            <a:pPr algn="ctr">
              <a:lnSpc>
                <a:spcPts val="2899"/>
              </a:lnSpc>
            </a:pPr>
            <a:r>
              <a:rPr lang="en-US" sz="2070">
                <a:solidFill>
                  <a:srgbClr val="004F59"/>
                </a:solidFill>
                <a:latin typeface="Bebas Neue"/>
                <a:ea typeface="Bebas Neue"/>
                <a:cs typeface="Bebas Neue"/>
                <a:sym typeface="Bebas Neue"/>
              </a:rPr>
              <a:t>3</a:t>
            </a:r>
          </a:p>
        </p:txBody>
      </p:sp>
      <p:grpSp>
        <p:nvGrpSpPr>
          <p:cNvPr name="Group 4" id="4"/>
          <p:cNvGrpSpPr/>
          <p:nvPr/>
        </p:nvGrpSpPr>
        <p:grpSpPr>
          <a:xfrm rot="0">
            <a:off x="426672" y="428952"/>
            <a:ext cx="17417056" cy="9457832"/>
            <a:chOff x="0" y="0"/>
            <a:chExt cx="5490351" cy="2981378"/>
          </a:xfrm>
        </p:grpSpPr>
        <p:sp>
          <p:nvSpPr>
            <p:cNvPr name="Freeform 5" id="5"/>
            <p:cNvSpPr/>
            <p:nvPr/>
          </p:nvSpPr>
          <p:spPr>
            <a:xfrm flipH="false" flipV="false" rot="0">
              <a:off x="0" y="0"/>
              <a:ext cx="5490351" cy="2981378"/>
            </a:xfrm>
            <a:custGeom>
              <a:avLst/>
              <a:gdLst/>
              <a:ahLst/>
              <a:cxnLst/>
              <a:rect r="r" b="b" t="t" l="l"/>
              <a:pathLst>
                <a:path h="2981378" w="5490351">
                  <a:moveTo>
                    <a:pt x="0" y="0"/>
                  </a:moveTo>
                  <a:lnTo>
                    <a:pt x="5490351" y="0"/>
                  </a:lnTo>
                  <a:lnTo>
                    <a:pt x="5490351" y="2981378"/>
                  </a:lnTo>
                  <a:lnTo>
                    <a:pt x="0" y="2981378"/>
                  </a:lnTo>
                  <a:close/>
                </a:path>
              </a:pathLst>
            </a:custGeom>
            <a:solidFill>
              <a:srgbClr val="68D2DF"/>
            </a:solidFill>
          </p:spPr>
        </p:sp>
      </p:grpSp>
      <p:grpSp>
        <p:nvGrpSpPr>
          <p:cNvPr name="Group 6" id="6"/>
          <p:cNvGrpSpPr/>
          <p:nvPr/>
        </p:nvGrpSpPr>
        <p:grpSpPr>
          <a:xfrm rot="0">
            <a:off x="1255233" y="4466805"/>
            <a:ext cx="12232455" cy="1949670"/>
            <a:chOff x="0" y="0"/>
            <a:chExt cx="3221717" cy="513493"/>
          </a:xfrm>
        </p:grpSpPr>
        <p:sp>
          <p:nvSpPr>
            <p:cNvPr name="Freeform 7" id="7"/>
            <p:cNvSpPr/>
            <p:nvPr/>
          </p:nvSpPr>
          <p:spPr>
            <a:xfrm flipH="false" flipV="false" rot="0">
              <a:off x="0" y="0"/>
              <a:ext cx="3221717" cy="513493"/>
            </a:xfrm>
            <a:custGeom>
              <a:avLst/>
              <a:gdLst/>
              <a:ahLst/>
              <a:cxnLst/>
              <a:rect r="r" b="b" t="t" l="l"/>
              <a:pathLst>
                <a:path h="513493" w="3221717">
                  <a:moveTo>
                    <a:pt x="0" y="0"/>
                  </a:moveTo>
                  <a:lnTo>
                    <a:pt x="3221717" y="0"/>
                  </a:lnTo>
                  <a:lnTo>
                    <a:pt x="3221717" y="513493"/>
                  </a:lnTo>
                  <a:lnTo>
                    <a:pt x="0" y="513493"/>
                  </a:lnTo>
                  <a:close/>
                </a:path>
              </a:pathLst>
            </a:custGeom>
            <a:solidFill>
              <a:srgbClr val="303030"/>
            </a:solidFill>
          </p:spPr>
        </p:sp>
        <p:sp>
          <p:nvSpPr>
            <p:cNvPr name="TextBox 8" id="8"/>
            <p:cNvSpPr txBox="true"/>
            <p:nvPr/>
          </p:nvSpPr>
          <p:spPr>
            <a:xfrm>
              <a:off x="0" y="-76200"/>
              <a:ext cx="3221717" cy="589693"/>
            </a:xfrm>
            <a:prstGeom prst="rect">
              <a:avLst/>
            </a:prstGeom>
          </p:spPr>
          <p:txBody>
            <a:bodyPr anchor="ctr" rtlCol="false" tIns="50800" lIns="50800" bIns="50800" rIns="50800"/>
            <a:lstStyle/>
            <a:p>
              <a:pPr algn="ctr">
                <a:lnSpc>
                  <a:spcPts val="3074"/>
                </a:lnSpc>
              </a:pPr>
            </a:p>
          </p:txBody>
        </p:sp>
      </p:grpSp>
      <p:sp>
        <p:nvSpPr>
          <p:cNvPr name="TextBox 9" id="9"/>
          <p:cNvSpPr txBox="true"/>
          <p:nvPr/>
        </p:nvSpPr>
        <p:spPr>
          <a:xfrm rot="0">
            <a:off x="1584086" y="4612890"/>
            <a:ext cx="12493751" cy="1562101"/>
          </a:xfrm>
          <a:prstGeom prst="rect">
            <a:avLst/>
          </a:prstGeom>
        </p:spPr>
        <p:txBody>
          <a:bodyPr anchor="t" rtlCol="false" tIns="0" lIns="0" bIns="0" rIns="0">
            <a:spAutoFit/>
          </a:bodyPr>
          <a:lstStyle/>
          <a:p>
            <a:pPr algn="l">
              <a:lnSpc>
                <a:spcPts val="6299"/>
              </a:lnSpc>
            </a:pPr>
            <a:r>
              <a:rPr lang="en-US" sz="4499" b="true">
                <a:solidFill>
                  <a:srgbClr val="FFFFFF"/>
                </a:solidFill>
                <a:latin typeface="Roboto Bold"/>
                <a:ea typeface="Roboto Bold"/>
                <a:cs typeface="Roboto Bold"/>
                <a:sym typeface="Roboto Bold"/>
              </a:rPr>
              <a:t>It is possible to get help removing a private image or video from online platforms.</a:t>
            </a:r>
          </a:p>
        </p:txBody>
      </p:sp>
      <p:sp>
        <p:nvSpPr>
          <p:cNvPr name="Freeform 10" id="10"/>
          <p:cNvSpPr/>
          <p:nvPr/>
        </p:nvSpPr>
        <p:spPr>
          <a:xfrm flipH="false" flipV="false" rot="0">
            <a:off x="13161349" y="6331924"/>
            <a:ext cx="3955076" cy="3955076"/>
          </a:xfrm>
          <a:custGeom>
            <a:avLst/>
            <a:gdLst/>
            <a:ahLst/>
            <a:cxnLst/>
            <a:rect r="r" b="b" t="t" l="l"/>
            <a:pathLst>
              <a:path h="3955076" w="3955076">
                <a:moveTo>
                  <a:pt x="0" y="0"/>
                </a:moveTo>
                <a:lnTo>
                  <a:pt x="3955076" y="0"/>
                </a:lnTo>
                <a:lnTo>
                  <a:pt x="3955076" y="3955076"/>
                </a:lnTo>
                <a:lnTo>
                  <a:pt x="0" y="3955076"/>
                </a:lnTo>
                <a:lnTo>
                  <a:pt x="0" y="0"/>
                </a:lnTo>
                <a:close/>
              </a:path>
            </a:pathLst>
          </a:custGeom>
          <a:blipFill>
            <a:blip r:embed="rId3">
              <a:alphaModFix amt="71000"/>
            </a:blip>
            <a:stretch>
              <a:fillRect l="0" t="0" r="0" b="0"/>
            </a:stretch>
          </a:blipFill>
        </p:spPr>
      </p:sp>
      <p:sp>
        <p:nvSpPr>
          <p:cNvPr name="Freeform 11" id="11"/>
          <p:cNvSpPr/>
          <p:nvPr/>
        </p:nvSpPr>
        <p:spPr>
          <a:xfrm flipH="false" flipV="false" rot="0">
            <a:off x="15322317" y="8440079"/>
            <a:ext cx="1331398" cy="1331398"/>
          </a:xfrm>
          <a:custGeom>
            <a:avLst/>
            <a:gdLst/>
            <a:ahLst/>
            <a:cxnLst/>
            <a:rect r="r" b="b" t="t" l="l"/>
            <a:pathLst>
              <a:path h="1331398" w="1331398">
                <a:moveTo>
                  <a:pt x="0" y="0"/>
                </a:moveTo>
                <a:lnTo>
                  <a:pt x="1331398" y="0"/>
                </a:lnTo>
                <a:lnTo>
                  <a:pt x="1331398" y="1331398"/>
                </a:lnTo>
                <a:lnTo>
                  <a:pt x="0" y="1331398"/>
                </a:lnTo>
                <a:lnTo>
                  <a:pt x="0" y="0"/>
                </a:lnTo>
                <a:close/>
              </a:path>
            </a:pathLst>
          </a:custGeom>
          <a:blipFill>
            <a:blip r:embed="rId4"/>
            <a:stretch>
              <a:fillRect l="0" t="0" r="0" b="0"/>
            </a:stretch>
          </a:blipFill>
        </p:spPr>
      </p:sp>
      <p:sp>
        <p:nvSpPr>
          <p:cNvPr name="Freeform 12" id="12"/>
          <p:cNvSpPr/>
          <p:nvPr/>
        </p:nvSpPr>
        <p:spPr>
          <a:xfrm flipH="false" flipV="false" rot="0">
            <a:off x="14343269" y="7061714"/>
            <a:ext cx="2463386" cy="2463386"/>
          </a:xfrm>
          <a:custGeom>
            <a:avLst/>
            <a:gdLst/>
            <a:ahLst/>
            <a:cxnLst/>
            <a:rect r="r" b="b" t="t" l="l"/>
            <a:pathLst>
              <a:path h="2463386" w="2463386">
                <a:moveTo>
                  <a:pt x="0" y="0"/>
                </a:moveTo>
                <a:lnTo>
                  <a:pt x="2463387" y="0"/>
                </a:lnTo>
                <a:lnTo>
                  <a:pt x="2463387" y="2463386"/>
                </a:lnTo>
                <a:lnTo>
                  <a:pt x="0" y="2463386"/>
                </a:lnTo>
                <a:lnTo>
                  <a:pt x="0" y="0"/>
                </a:lnTo>
                <a:close/>
              </a:path>
            </a:pathLst>
          </a:custGeom>
          <a:blipFill>
            <a:blip r:embed="rId5"/>
            <a:stretch>
              <a:fillRect l="0" t="0" r="0" b="0"/>
            </a:stretch>
          </a:blipFill>
        </p:spPr>
      </p:sp>
      <p:grpSp>
        <p:nvGrpSpPr>
          <p:cNvPr name="Group 13" id="13"/>
          <p:cNvGrpSpPr/>
          <p:nvPr/>
        </p:nvGrpSpPr>
        <p:grpSpPr>
          <a:xfrm rot="0">
            <a:off x="13905113" y="952594"/>
            <a:ext cx="3464980" cy="3464901"/>
            <a:chOff x="0" y="0"/>
            <a:chExt cx="1248950" cy="1248922"/>
          </a:xfrm>
        </p:grpSpPr>
        <p:sp>
          <p:nvSpPr>
            <p:cNvPr name="Freeform 14" id="14"/>
            <p:cNvSpPr/>
            <p:nvPr/>
          </p:nvSpPr>
          <p:spPr>
            <a:xfrm flipH="false" flipV="false" rot="0">
              <a:off x="0" y="0"/>
              <a:ext cx="1248950" cy="1248922"/>
            </a:xfrm>
            <a:custGeom>
              <a:avLst/>
              <a:gdLst/>
              <a:ahLst/>
              <a:cxnLst/>
              <a:rect r="r" b="b" t="t" l="l"/>
              <a:pathLst>
                <a:path h="1248922" w="1248950">
                  <a:moveTo>
                    <a:pt x="0" y="0"/>
                  </a:moveTo>
                  <a:lnTo>
                    <a:pt x="1248950" y="0"/>
                  </a:lnTo>
                  <a:lnTo>
                    <a:pt x="1248950" y="1248922"/>
                  </a:lnTo>
                  <a:lnTo>
                    <a:pt x="0" y="1248922"/>
                  </a:lnTo>
                  <a:close/>
                </a:path>
              </a:pathLst>
            </a:custGeom>
            <a:solidFill>
              <a:srgbClr val="FFFFFF"/>
            </a:solidFill>
          </p:spPr>
        </p:sp>
        <p:sp>
          <p:nvSpPr>
            <p:cNvPr name="TextBox 15" id="15"/>
            <p:cNvSpPr txBox="true"/>
            <p:nvPr/>
          </p:nvSpPr>
          <p:spPr>
            <a:xfrm>
              <a:off x="0" y="-9525"/>
              <a:ext cx="1248950" cy="1258447"/>
            </a:xfrm>
            <a:prstGeom prst="rect">
              <a:avLst/>
            </a:prstGeom>
          </p:spPr>
          <p:txBody>
            <a:bodyPr anchor="ctr" rtlCol="false" tIns="50800" lIns="50800" bIns="50800" rIns="50800"/>
            <a:lstStyle/>
            <a:p>
              <a:pPr algn="ctr">
                <a:lnSpc>
                  <a:spcPts val="3074"/>
                </a:lnSpc>
              </a:pPr>
            </a:p>
          </p:txBody>
        </p:sp>
      </p:grpSp>
      <p:sp>
        <p:nvSpPr>
          <p:cNvPr name="Freeform 16" id="16"/>
          <p:cNvSpPr/>
          <p:nvPr/>
        </p:nvSpPr>
        <p:spPr>
          <a:xfrm flipH="false" flipV="false" rot="0">
            <a:off x="14030212" y="1082719"/>
            <a:ext cx="3184897" cy="2900187"/>
          </a:xfrm>
          <a:custGeom>
            <a:avLst/>
            <a:gdLst/>
            <a:ahLst/>
            <a:cxnLst/>
            <a:rect r="r" b="b" t="t" l="l"/>
            <a:pathLst>
              <a:path h="2900187" w="3184897">
                <a:moveTo>
                  <a:pt x="0" y="0"/>
                </a:moveTo>
                <a:lnTo>
                  <a:pt x="3184897" y="0"/>
                </a:lnTo>
                <a:lnTo>
                  <a:pt x="3184897" y="2900186"/>
                </a:lnTo>
                <a:lnTo>
                  <a:pt x="0" y="2900186"/>
                </a:lnTo>
                <a:lnTo>
                  <a:pt x="0" y="0"/>
                </a:lnTo>
                <a:close/>
              </a:path>
            </a:pathLst>
          </a:custGeom>
          <a:blipFill>
            <a:blip r:embed="rId6"/>
            <a:stretch>
              <a:fillRect l="0" t="0" r="0" b="0"/>
            </a:stretch>
          </a:blipFill>
        </p:spPr>
      </p:sp>
      <p:sp>
        <p:nvSpPr>
          <p:cNvPr name="TextBox 17" id="17"/>
          <p:cNvSpPr txBox="true"/>
          <p:nvPr/>
        </p:nvSpPr>
        <p:spPr>
          <a:xfrm rot="0">
            <a:off x="1131441" y="1109322"/>
            <a:ext cx="11358721" cy="1094778"/>
          </a:xfrm>
          <a:prstGeom prst="rect">
            <a:avLst/>
          </a:prstGeom>
        </p:spPr>
        <p:txBody>
          <a:bodyPr anchor="t" rtlCol="false" tIns="0" lIns="0" bIns="0" rIns="0">
            <a:spAutoFit/>
          </a:bodyPr>
          <a:lstStyle/>
          <a:p>
            <a:pPr algn="l">
              <a:lnSpc>
                <a:spcPts val="8959"/>
              </a:lnSpc>
              <a:spcBef>
                <a:spcPct val="0"/>
              </a:spcBef>
            </a:pPr>
            <a:r>
              <a:rPr lang="en-US" sz="6399">
                <a:solidFill>
                  <a:srgbClr val="004F59"/>
                </a:solidFill>
                <a:latin typeface="League Spartan"/>
                <a:ea typeface="League Spartan"/>
                <a:cs typeface="League Spartan"/>
                <a:sym typeface="League Spartan"/>
              </a:rPr>
              <a:t>TAKE IT DOWN</a:t>
            </a:r>
          </a:p>
        </p:txBody>
      </p:sp>
      <p:sp>
        <p:nvSpPr>
          <p:cNvPr name="TextBox 18" id="18"/>
          <p:cNvSpPr txBox="true"/>
          <p:nvPr/>
        </p:nvSpPr>
        <p:spPr>
          <a:xfrm rot="0">
            <a:off x="17259300" y="9229725"/>
            <a:ext cx="152400" cy="180975"/>
          </a:xfrm>
          <a:prstGeom prst="rect">
            <a:avLst/>
          </a:prstGeom>
        </p:spPr>
        <p:txBody>
          <a:bodyPr anchor="t" rtlCol="false" tIns="0" lIns="0" bIns="0" rIns="0" wrap="none">
            <a:spAutoFit/>
          </a:bodyPr>
          <a:lstStyle/>
          <a:p>
            <a:pPr algn="ctr">
              <a:lnSpc>
                <a:spcPts val="1679"/>
              </a:lnSpc>
              <a:spcBef>
                <a:spcPct val="0"/>
              </a:spcBef>
            </a:pPr>
            <a:r>
              <a:rPr lang="en-US" sz="1200">
                <a:solidFill>
                  <a:srgbClr val="000000"/>
                </a:solidFill>
                <a:latin typeface="Roboto"/>
                <a:ea typeface="Roboto"/>
                <a:cs typeface="Roboto"/>
                <a:sym typeface="Roboto"/>
              </a:rPr>
              <a:t>63</a:t>
            </a:r>
          </a:p>
        </p:txBody>
      </p:sp>
      <p:sp>
        <p:nvSpPr>
          <p:cNvPr name="TextBox 19" id="19"/>
          <p:cNvSpPr txBox="true"/>
          <p:nvPr/>
        </p:nvSpPr>
        <p:spPr>
          <a:xfrm rot="0">
            <a:off x="1480713" y="9371773"/>
            <a:ext cx="2360739" cy="207719"/>
          </a:xfrm>
          <a:prstGeom prst="rect">
            <a:avLst/>
          </a:prstGeom>
        </p:spPr>
        <p:txBody>
          <a:bodyPr anchor="t" rtlCol="false" tIns="0" lIns="0" bIns="0" rIns="0">
            <a:spAutoFit/>
          </a:bodyPr>
          <a:lstStyle/>
          <a:p>
            <a:pPr algn="l">
              <a:lnSpc>
                <a:spcPts val="1680"/>
              </a:lnSpc>
            </a:pPr>
            <a:r>
              <a:rPr lang="en-US" sz="1200">
                <a:solidFill>
                  <a:srgbClr val="004F59"/>
                </a:solidFill>
                <a:latin typeface="Roboto"/>
                <a:ea typeface="Roboto"/>
                <a:cs typeface="Roboto"/>
                <a:sym typeface="Roboto"/>
              </a:rPr>
              <a:t>©2024-2026 Walking Wise</a:t>
            </a:r>
          </a:p>
        </p:txBody>
      </p:sp>
    </p:spTree>
  </p:cSld>
  <p:clrMapOvr>
    <a:masterClrMapping/>
  </p:clrMapOvr>
</p:sld>
</file>

<file path=ppt/slides/slide64.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grpSp>
        <p:nvGrpSpPr>
          <p:cNvPr name="Group 2" id="2"/>
          <p:cNvGrpSpPr/>
          <p:nvPr/>
        </p:nvGrpSpPr>
        <p:grpSpPr>
          <a:xfrm rot="0">
            <a:off x="435472" y="447364"/>
            <a:ext cx="17417056" cy="9457832"/>
            <a:chOff x="0" y="0"/>
            <a:chExt cx="5490351" cy="2981378"/>
          </a:xfrm>
        </p:grpSpPr>
        <p:sp>
          <p:nvSpPr>
            <p:cNvPr name="Freeform 3" id="3"/>
            <p:cNvSpPr/>
            <p:nvPr/>
          </p:nvSpPr>
          <p:spPr>
            <a:xfrm flipH="false" flipV="false" rot="0">
              <a:off x="0" y="0"/>
              <a:ext cx="5490351" cy="2981378"/>
            </a:xfrm>
            <a:custGeom>
              <a:avLst/>
              <a:gdLst/>
              <a:ahLst/>
              <a:cxnLst/>
              <a:rect r="r" b="b" t="t" l="l"/>
              <a:pathLst>
                <a:path h="2981378" w="5490351">
                  <a:moveTo>
                    <a:pt x="0" y="0"/>
                  </a:moveTo>
                  <a:lnTo>
                    <a:pt x="5490351" y="0"/>
                  </a:lnTo>
                  <a:lnTo>
                    <a:pt x="5490351" y="2981378"/>
                  </a:lnTo>
                  <a:lnTo>
                    <a:pt x="0" y="2981378"/>
                  </a:lnTo>
                  <a:close/>
                </a:path>
              </a:pathLst>
            </a:custGeom>
            <a:solidFill>
              <a:srgbClr val="68D2DF"/>
            </a:solidFill>
          </p:spPr>
        </p:sp>
      </p:grpSp>
      <p:grpSp>
        <p:nvGrpSpPr>
          <p:cNvPr name="Group 4" id="4"/>
          <p:cNvGrpSpPr/>
          <p:nvPr/>
        </p:nvGrpSpPr>
        <p:grpSpPr>
          <a:xfrm rot="0">
            <a:off x="1902017" y="3345925"/>
            <a:ext cx="9385032" cy="1011269"/>
            <a:chOff x="0" y="0"/>
            <a:chExt cx="2471778" cy="266342"/>
          </a:xfrm>
        </p:grpSpPr>
        <p:sp>
          <p:nvSpPr>
            <p:cNvPr name="Freeform 5" id="5"/>
            <p:cNvSpPr/>
            <p:nvPr/>
          </p:nvSpPr>
          <p:spPr>
            <a:xfrm flipH="false" flipV="false" rot="0">
              <a:off x="0" y="0"/>
              <a:ext cx="2471778" cy="266342"/>
            </a:xfrm>
            <a:custGeom>
              <a:avLst/>
              <a:gdLst/>
              <a:ahLst/>
              <a:cxnLst/>
              <a:rect r="r" b="b" t="t" l="l"/>
              <a:pathLst>
                <a:path h="266342" w="2471778">
                  <a:moveTo>
                    <a:pt x="0" y="0"/>
                  </a:moveTo>
                  <a:lnTo>
                    <a:pt x="2471778" y="0"/>
                  </a:lnTo>
                  <a:lnTo>
                    <a:pt x="2471778" y="266342"/>
                  </a:lnTo>
                  <a:lnTo>
                    <a:pt x="0" y="266342"/>
                  </a:lnTo>
                  <a:close/>
                </a:path>
              </a:pathLst>
            </a:custGeom>
            <a:solidFill>
              <a:srgbClr val="303030"/>
            </a:solidFill>
          </p:spPr>
        </p:sp>
        <p:sp>
          <p:nvSpPr>
            <p:cNvPr name="TextBox 6" id="6"/>
            <p:cNvSpPr txBox="true"/>
            <p:nvPr/>
          </p:nvSpPr>
          <p:spPr>
            <a:xfrm>
              <a:off x="0" y="-76200"/>
              <a:ext cx="2471778" cy="342542"/>
            </a:xfrm>
            <a:prstGeom prst="rect">
              <a:avLst/>
            </a:prstGeom>
          </p:spPr>
          <p:txBody>
            <a:bodyPr anchor="ctr" rtlCol="false" tIns="50800" lIns="50800" bIns="50800" rIns="50800"/>
            <a:lstStyle/>
            <a:p>
              <a:pPr algn="ctr">
                <a:lnSpc>
                  <a:spcPts val="3074"/>
                </a:lnSpc>
              </a:pPr>
            </a:p>
          </p:txBody>
        </p:sp>
      </p:grpSp>
      <p:sp>
        <p:nvSpPr>
          <p:cNvPr name="TextBox 7" id="7"/>
          <p:cNvSpPr txBox="true"/>
          <p:nvPr/>
        </p:nvSpPr>
        <p:spPr>
          <a:xfrm rot="0">
            <a:off x="2216735" y="4645699"/>
            <a:ext cx="15575668" cy="762001"/>
          </a:xfrm>
          <a:prstGeom prst="rect">
            <a:avLst/>
          </a:prstGeom>
        </p:spPr>
        <p:txBody>
          <a:bodyPr anchor="t" rtlCol="false" tIns="0" lIns="0" bIns="0" rIns="0">
            <a:spAutoFit/>
          </a:bodyPr>
          <a:lstStyle/>
          <a:p>
            <a:pPr algn="l">
              <a:lnSpc>
                <a:spcPts val="6374"/>
              </a:lnSpc>
            </a:pPr>
            <a:r>
              <a:rPr lang="en-US" sz="4249" b="true">
                <a:solidFill>
                  <a:srgbClr val="004F59"/>
                </a:solidFill>
                <a:latin typeface="Roboto Bold"/>
                <a:ea typeface="Roboto Bold"/>
                <a:cs typeface="Roboto Bold"/>
                <a:sym typeface="Roboto Bold"/>
              </a:rPr>
              <a:t>Take It Down is a f</a:t>
            </a:r>
            <a:r>
              <a:rPr lang="en-US" sz="4249" b="true">
                <a:solidFill>
                  <a:srgbClr val="004F59"/>
                </a:solidFill>
                <a:latin typeface="Roboto Bold"/>
                <a:ea typeface="Roboto Bold"/>
                <a:cs typeface="Roboto Bold"/>
                <a:sym typeface="Roboto Bold"/>
              </a:rPr>
              <a:t>ree </a:t>
            </a:r>
            <a:r>
              <a:rPr lang="en-US" sz="4249" b="true">
                <a:solidFill>
                  <a:srgbClr val="004F59"/>
                </a:solidFill>
                <a:latin typeface="Roboto Bold"/>
                <a:ea typeface="Roboto Bold"/>
                <a:cs typeface="Roboto Bold"/>
                <a:sym typeface="Roboto Bold"/>
              </a:rPr>
              <a:t>service.</a:t>
            </a:r>
          </a:p>
        </p:txBody>
      </p:sp>
      <p:sp>
        <p:nvSpPr>
          <p:cNvPr name="TextBox 8" id="8"/>
          <p:cNvSpPr txBox="true"/>
          <p:nvPr/>
        </p:nvSpPr>
        <p:spPr>
          <a:xfrm rot="0">
            <a:off x="1131441" y="1109322"/>
            <a:ext cx="11358721" cy="1094778"/>
          </a:xfrm>
          <a:prstGeom prst="rect">
            <a:avLst/>
          </a:prstGeom>
        </p:spPr>
        <p:txBody>
          <a:bodyPr anchor="t" rtlCol="false" tIns="0" lIns="0" bIns="0" rIns="0">
            <a:spAutoFit/>
          </a:bodyPr>
          <a:lstStyle/>
          <a:p>
            <a:pPr algn="l">
              <a:lnSpc>
                <a:spcPts val="8959"/>
              </a:lnSpc>
              <a:spcBef>
                <a:spcPct val="0"/>
              </a:spcBef>
            </a:pPr>
            <a:r>
              <a:rPr lang="en-US" sz="6399">
                <a:solidFill>
                  <a:srgbClr val="004F59"/>
                </a:solidFill>
                <a:latin typeface="League Spartan"/>
                <a:ea typeface="League Spartan"/>
                <a:cs typeface="League Spartan"/>
                <a:sym typeface="League Spartan"/>
              </a:rPr>
              <a:t>TAKE IT DOWN</a:t>
            </a:r>
          </a:p>
        </p:txBody>
      </p:sp>
      <p:sp>
        <p:nvSpPr>
          <p:cNvPr name="TextBox 9" id="9"/>
          <p:cNvSpPr txBox="true"/>
          <p:nvPr/>
        </p:nvSpPr>
        <p:spPr>
          <a:xfrm rot="0">
            <a:off x="2216735" y="3442719"/>
            <a:ext cx="9732922" cy="771526"/>
          </a:xfrm>
          <a:prstGeom prst="rect">
            <a:avLst/>
          </a:prstGeom>
        </p:spPr>
        <p:txBody>
          <a:bodyPr anchor="t" rtlCol="false" tIns="0" lIns="0" bIns="0" rIns="0">
            <a:spAutoFit/>
          </a:bodyPr>
          <a:lstStyle/>
          <a:p>
            <a:pPr algn="l">
              <a:lnSpc>
                <a:spcPts val="6299"/>
              </a:lnSpc>
            </a:pPr>
            <a:r>
              <a:rPr lang="en-US" sz="4499" b="true">
                <a:solidFill>
                  <a:srgbClr val="FFFFFF"/>
                </a:solidFill>
                <a:latin typeface="Roboto Bold"/>
                <a:ea typeface="Roboto Bold"/>
                <a:cs typeface="Roboto Bold"/>
                <a:sym typeface="Roboto Bold"/>
              </a:rPr>
              <a:t>Take It Down Service (by NCMEC)</a:t>
            </a:r>
          </a:p>
        </p:txBody>
      </p:sp>
      <p:sp>
        <p:nvSpPr>
          <p:cNvPr name="TextBox 10" id="10"/>
          <p:cNvSpPr txBox="true"/>
          <p:nvPr/>
        </p:nvSpPr>
        <p:spPr>
          <a:xfrm rot="0">
            <a:off x="6013803" y="9307012"/>
            <a:ext cx="6260395" cy="207571"/>
          </a:xfrm>
          <a:prstGeom prst="rect">
            <a:avLst/>
          </a:prstGeom>
        </p:spPr>
        <p:txBody>
          <a:bodyPr anchor="t" rtlCol="false" tIns="0" lIns="0" bIns="0" rIns="0">
            <a:spAutoFit/>
          </a:bodyPr>
          <a:lstStyle/>
          <a:p>
            <a:pPr algn="ctr">
              <a:lnSpc>
                <a:spcPts val="1679"/>
              </a:lnSpc>
            </a:pPr>
            <a:r>
              <a:rPr lang="en-US" sz="1200">
                <a:solidFill>
                  <a:srgbClr val="004F59"/>
                </a:solidFill>
                <a:latin typeface="Roboto"/>
                <a:ea typeface="Roboto"/>
                <a:cs typeface="Roboto"/>
                <a:sym typeface="Roboto"/>
              </a:rPr>
              <a:t>National Center for Missing &amp; Exploited Children (n.d.). CyberTipline. Report.Cybertip.org. </a:t>
            </a:r>
          </a:p>
        </p:txBody>
      </p:sp>
      <p:sp>
        <p:nvSpPr>
          <p:cNvPr name="TextBox 11" id="11"/>
          <p:cNvSpPr txBox="true"/>
          <p:nvPr/>
        </p:nvSpPr>
        <p:spPr>
          <a:xfrm rot="0">
            <a:off x="17259300" y="9229725"/>
            <a:ext cx="152400" cy="180975"/>
          </a:xfrm>
          <a:prstGeom prst="rect">
            <a:avLst/>
          </a:prstGeom>
        </p:spPr>
        <p:txBody>
          <a:bodyPr anchor="t" rtlCol="false" tIns="0" lIns="0" bIns="0" rIns="0" wrap="none">
            <a:spAutoFit/>
          </a:bodyPr>
          <a:lstStyle/>
          <a:p>
            <a:pPr algn="ctr">
              <a:lnSpc>
                <a:spcPts val="1679"/>
              </a:lnSpc>
              <a:spcBef>
                <a:spcPct val="0"/>
              </a:spcBef>
            </a:pPr>
            <a:r>
              <a:rPr lang="en-US" sz="1200">
                <a:solidFill>
                  <a:srgbClr val="000000"/>
                </a:solidFill>
                <a:latin typeface="Roboto"/>
                <a:ea typeface="Roboto"/>
                <a:cs typeface="Roboto"/>
                <a:sym typeface="Roboto"/>
              </a:rPr>
              <a:t>64</a:t>
            </a:r>
          </a:p>
        </p:txBody>
      </p:sp>
      <p:sp>
        <p:nvSpPr>
          <p:cNvPr name="TextBox 12" id="12"/>
          <p:cNvSpPr txBox="true"/>
          <p:nvPr/>
        </p:nvSpPr>
        <p:spPr>
          <a:xfrm rot="0">
            <a:off x="1480713" y="9371773"/>
            <a:ext cx="2360739" cy="207719"/>
          </a:xfrm>
          <a:prstGeom prst="rect">
            <a:avLst/>
          </a:prstGeom>
        </p:spPr>
        <p:txBody>
          <a:bodyPr anchor="t" rtlCol="false" tIns="0" lIns="0" bIns="0" rIns="0">
            <a:spAutoFit/>
          </a:bodyPr>
          <a:lstStyle/>
          <a:p>
            <a:pPr algn="l">
              <a:lnSpc>
                <a:spcPts val="1680"/>
              </a:lnSpc>
            </a:pPr>
            <a:r>
              <a:rPr lang="en-US" sz="1200">
                <a:solidFill>
                  <a:srgbClr val="004F59"/>
                </a:solidFill>
                <a:latin typeface="Roboto"/>
                <a:ea typeface="Roboto"/>
                <a:cs typeface="Roboto"/>
                <a:sym typeface="Roboto"/>
              </a:rPr>
              <a:t>©2024-2026 Walking Wise</a:t>
            </a:r>
          </a:p>
        </p:txBody>
      </p:sp>
      <p:sp>
        <p:nvSpPr>
          <p:cNvPr name="Freeform 13" id="13"/>
          <p:cNvSpPr/>
          <p:nvPr/>
        </p:nvSpPr>
        <p:spPr>
          <a:xfrm flipH="false" flipV="false" rot="0">
            <a:off x="13161349" y="6331924"/>
            <a:ext cx="3955076" cy="3955076"/>
          </a:xfrm>
          <a:custGeom>
            <a:avLst/>
            <a:gdLst/>
            <a:ahLst/>
            <a:cxnLst/>
            <a:rect r="r" b="b" t="t" l="l"/>
            <a:pathLst>
              <a:path h="3955076" w="3955076">
                <a:moveTo>
                  <a:pt x="0" y="0"/>
                </a:moveTo>
                <a:lnTo>
                  <a:pt x="3955076" y="0"/>
                </a:lnTo>
                <a:lnTo>
                  <a:pt x="3955076" y="3955076"/>
                </a:lnTo>
                <a:lnTo>
                  <a:pt x="0" y="3955076"/>
                </a:lnTo>
                <a:lnTo>
                  <a:pt x="0" y="0"/>
                </a:lnTo>
                <a:close/>
              </a:path>
            </a:pathLst>
          </a:custGeom>
          <a:blipFill>
            <a:blip r:embed="rId3">
              <a:alphaModFix amt="71000"/>
            </a:blip>
            <a:stretch>
              <a:fillRect l="0" t="0" r="0" b="0"/>
            </a:stretch>
          </a:blipFill>
        </p:spPr>
      </p:sp>
      <p:sp>
        <p:nvSpPr>
          <p:cNvPr name="Freeform 14" id="14"/>
          <p:cNvSpPr/>
          <p:nvPr/>
        </p:nvSpPr>
        <p:spPr>
          <a:xfrm flipH="false" flipV="false" rot="0">
            <a:off x="15322317" y="8440079"/>
            <a:ext cx="1331398" cy="1331398"/>
          </a:xfrm>
          <a:custGeom>
            <a:avLst/>
            <a:gdLst/>
            <a:ahLst/>
            <a:cxnLst/>
            <a:rect r="r" b="b" t="t" l="l"/>
            <a:pathLst>
              <a:path h="1331398" w="1331398">
                <a:moveTo>
                  <a:pt x="0" y="0"/>
                </a:moveTo>
                <a:lnTo>
                  <a:pt x="1331398" y="0"/>
                </a:lnTo>
                <a:lnTo>
                  <a:pt x="1331398" y="1331398"/>
                </a:lnTo>
                <a:lnTo>
                  <a:pt x="0" y="1331398"/>
                </a:lnTo>
                <a:lnTo>
                  <a:pt x="0" y="0"/>
                </a:lnTo>
                <a:close/>
              </a:path>
            </a:pathLst>
          </a:custGeom>
          <a:blipFill>
            <a:blip r:embed="rId4"/>
            <a:stretch>
              <a:fillRect l="0" t="0" r="0" b="0"/>
            </a:stretch>
          </a:blipFill>
        </p:spPr>
      </p:sp>
      <p:sp>
        <p:nvSpPr>
          <p:cNvPr name="Freeform 15" id="15"/>
          <p:cNvSpPr/>
          <p:nvPr/>
        </p:nvSpPr>
        <p:spPr>
          <a:xfrm flipH="false" flipV="false" rot="0">
            <a:off x="14343269" y="7061714"/>
            <a:ext cx="2463386" cy="2463386"/>
          </a:xfrm>
          <a:custGeom>
            <a:avLst/>
            <a:gdLst/>
            <a:ahLst/>
            <a:cxnLst/>
            <a:rect r="r" b="b" t="t" l="l"/>
            <a:pathLst>
              <a:path h="2463386" w="2463386">
                <a:moveTo>
                  <a:pt x="0" y="0"/>
                </a:moveTo>
                <a:lnTo>
                  <a:pt x="2463387" y="0"/>
                </a:lnTo>
                <a:lnTo>
                  <a:pt x="2463387" y="2463386"/>
                </a:lnTo>
                <a:lnTo>
                  <a:pt x="0" y="2463386"/>
                </a:lnTo>
                <a:lnTo>
                  <a:pt x="0" y="0"/>
                </a:lnTo>
                <a:close/>
              </a:path>
            </a:pathLst>
          </a:custGeom>
          <a:blipFill>
            <a:blip r:embed="rId5"/>
            <a:stretch>
              <a:fillRect l="0" t="0" r="0" b="0"/>
            </a:stretch>
          </a:blipFill>
        </p:spPr>
      </p:sp>
    </p:spTree>
  </p:cSld>
  <p:clrMapOvr>
    <a:masterClrMapping/>
  </p:clrMapOvr>
</p:sld>
</file>

<file path=ppt/slides/slide65.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grpSp>
        <p:nvGrpSpPr>
          <p:cNvPr name="Group 2" id="2"/>
          <p:cNvGrpSpPr/>
          <p:nvPr/>
        </p:nvGrpSpPr>
        <p:grpSpPr>
          <a:xfrm rot="0">
            <a:off x="435472" y="447364"/>
            <a:ext cx="17417056" cy="9457832"/>
            <a:chOff x="0" y="0"/>
            <a:chExt cx="5490351" cy="2981378"/>
          </a:xfrm>
        </p:grpSpPr>
        <p:sp>
          <p:nvSpPr>
            <p:cNvPr name="Freeform 3" id="3"/>
            <p:cNvSpPr/>
            <p:nvPr/>
          </p:nvSpPr>
          <p:spPr>
            <a:xfrm flipH="false" flipV="false" rot="0">
              <a:off x="0" y="0"/>
              <a:ext cx="5490351" cy="2981378"/>
            </a:xfrm>
            <a:custGeom>
              <a:avLst/>
              <a:gdLst/>
              <a:ahLst/>
              <a:cxnLst/>
              <a:rect r="r" b="b" t="t" l="l"/>
              <a:pathLst>
                <a:path h="2981378" w="5490351">
                  <a:moveTo>
                    <a:pt x="0" y="0"/>
                  </a:moveTo>
                  <a:lnTo>
                    <a:pt x="5490351" y="0"/>
                  </a:lnTo>
                  <a:lnTo>
                    <a:pt x="5490351" y="2981378"/>
                  </a:lnTo>
                  <a:lnTo>
                    <a:pt x="0" y="2981378"/>
                  </a:lnTo>
                  <a:close/>
                </a:path>
              </a:pathLst>
            </a:custGeom>
            <a:solidFill>
              <a:srgbClr val="68D2DF"/>
            </a:solidFill>
          </p:spPr>
        </p:sp>
      </p:grpSp>
      <p:grpSp>
        <p:nvGrpSpPr>
          <p:cNvPr name="Group 4" id="4"/>
          <p:cNvGrpSpPr/>
          <p:nvPr/>
        </p:nvGrpSpPr>
        <p:grpSpPr>
          <a:xfrm rot="0">
            <a:off x="1902017" y="3345925"/>
            <a:ext cx="9385032" cy="1011269"/>
            <a:chOff x="0" y="0"/>
            <a:chExt cx="2471778" cy="266342"/>
          </a:xfrm>
        </p:grpSpPr>
        <p:sp>
          <p:nvSpPr>
            <p:cNvPr name="Freeform 5" id="5"/>
            <p:cNvSpPr/>
            <p:nvPr/>
          </p:nvSpPr>
          <p:spPr>
            <a:xfrm flipH="false" flipV="false" rot="0">
              <a:off x="0" y="0"/>
              <a:ext cx="2471778" cy="266342"/>
            </a:xfrm>
            <a:custGeom>
              <a:avLst/>
              <a:gdLst/>
              <a:ahLst/>
              <a:cxnLst/>
              <a:rect r="r" b="b" t="t" l="l"/>
              <a:pathLst>
                <a:path h="266342" w="2471778">
                  <a:moveTo>
                    <a:pt x="0" y="0"/>
                  </a:moveTo>
                  <a:lnTo>
                    <a:pt x="2471778" y="0"/>
                  </a:lnTo>
                  <a:lnTo>
                    <a:pt x="2471778" y="266342"/>
                  </a:lnTo>
                  <a:lnTo>
                    <a:pt x="0" y="266342"/>
                  </a:lnTo>
                  <a:close/>
                </a:path>
              </a:pathLst>
            </a:custGeom>
            <a:solidFill>
              <a:srgbClr val="303030"/>
            </a:solidFill>
          </p:spPr>
        </p:sp>
        <p:sp>
          <p:nvSpPr>
            <p:cNvPr name="TextBox 6" id="6"/>
            <p:cNvSpPr txBox="true"/>
            <p:nvPr/>
          </p:nvSpPr>
          <p:spPr>
            <a:xfrm>
              <a:off x="0" y="-76200"/>
              <a:ext cx="2471778" cy="342542"/>
            </a:xfrm>
            <a:prstGeom prst="rect">
              <a:avLst/>
            </a:prstGeom>
          </p:spPr>
          <p:txBody>
            <a:bodyPr anchor="ctr" rtlCol="false" tIns="50800" lIns="50800" bIns="50800" rIns="50800"/>
            <a:lstStyle/>
            <a:p>
              <a:pPr algn="ctr">
                <a:lnSpc>
                  <a:spcPts val="3074"/>
                </a:lnSpc>
              </a:pPr>
            </a:p>
          </p:txBody>
        </p:sp>
      </p:grpSp>
      <p:sp>
        <p:nvSpPr>
          <p:cNvPr name="TextBox 7" id="7"/>
          <p:cNvSpPr txBox="true"/>
          <p:nvPr/>
        </p:nvSpPr>
        <p:spPr>
          <a:xfrm rot="0">
            <a:off x="2216735" y="4693324"/>
            <a:ext cx="15575668" cy="1482726"/>
          </a:xfrm>
          <a:prstGeom prst="rect">
            <a:avLst/>
          </a:prstGeom>
        </p:spPr>
        <p:txBody>
          <a:bodyPr anchor="t" rtlCol="false" tIns="0" lIns="0" bIns="0" rIns="0">
            <a:spAutoFit/>
          </a:bodyPr>
          <a:lstStyle/>
          <a:p>
            <a:pPr algn="l">
              <a:lnSpc>
                <a:spcPts val="5949"/>
              </a:lnSpc>
            </a:pPr>
            <a:r>
              <a:rPr lang="en-US" sz="4249" b="true">
                <a:solidFill>
                  <a:srgbClr val="004F59"/>
                </a:solidFill>
                <a:latin typeface="Roboto Bold"/>
                <a:ea typeface="Roboto Bold"/>
                <a:cs typeface="Roboto Bold"/>
                <a:sym typeface="Roboto Bold"/>
              </a:rPr>
              <a:t>It s</a:t>
            </a:r>
            <a:r>
              <a:rPr lang="en-US" sz="4249" b="true">
                <a:solidFill>
                  <a:srgbClr val="004F59"/>
                </a:solidFill>
                <a:latin typeface="Roboto Bold"/>
                <a:ea typeface="Roboto Bold"/>
                <a:cs typeface="Roboto Bold"/>
                <a:sym typeface="Roboto Bold"/>
              </a:rPr>
              <a:t>tops online sharing of nude or sexual </a:t>
            </a:r>
            <a:r>
              <a:rPr lang="en-US" sz="4249" b="true">
                <a:solidFill>
                  <a:srgbClr val="004F59"/>
                </a:solidFill>
                <a:latin typeface="Roboto Bold"/>
                <a:ea typeface="Roboto Bold"/>
                <a:cs typeface="Roboto Bold"/>
                <a:sym typeface="Roboto Bold"/>
              </a:rPr>
              <a:t>images involving children and teens.</a:t>
            </a:r>
          </a:p>
        </p:txBody>
      </p:sp>
      <p:sp>
        <p:nvSpPr>
          <p:cNvPr name="TextBox 8" id="8"/>
          <p:cNvSpPr txBox="true"/>
          <p:nvPr/>
        </p:nvSpPr>
        <p:spPr>
          <a:xfrm rot="0">
            <a:off x="1131441" y="1109322"/>
            <a:ext cx="11358721" cy="1094778"/>
          </a:xfrm>
          <a:prstGeom prst="rect">
            <a:avLst/>
          </a:prstGeom>
        </p:spPr>
        <p:txBody>
          <a:bodyPr anchor="t" rtlCol="false" tIns="0" lIns="0" bIns="0" rIns="0">
            <a:spAutoFit/>
          </a:bodyPr>
          <a:lstStyle/>
          <a:p>
            <a:pPr algn="l">
              <a:lnSpc>
                <a:spcPts val="8959"/>
              </a:lnSpc>
              <a:spcBef>
                <a:spcPct val="0"/>
              </a:spcBef>
            </a:pPr>
            <a:r>
              <a:rPr lang="en-US" sz="6399">
                <a:solidFill>
                  <a:srgbClr val="004F59"/>
                </a:solidFill>
                <a:latin typeface="League Spartan"/>
                <a:ea typeface="League Spartan"/>
                <a:cs typeface="League Spartan"/>
                <a:sym typeface="League Spartan"/>
              </a:rPr>
              <a:t>TAKE IT DOWN</a:t>
            </a:r>
          </a:p>
        </p:txBody>
      </p:sp>
      <p:sp>
        <p:nvSpPr>
          <p:cNvPr name="TextBox 9" id="9"/>
          <p:cNvSpPr txBox="true"/>
          <p:nvPr/>
        </p:nvSpPr>
        <p:spPr>
          <a:xfrm rot="0">
            <a:off x="2216735" y="3442719"/>
            <a:ext cx="9732922" cy="771526"/>
          </a:xfrm>
          <a:prstGeom prst="rect">
            <a:avLst/>
          </a:prstGeom>
        </p:spPr>
        <p:txBody>
          <a:bodyPr anchor="t" rtlCol="false" tIns="0" lIns="0" bIns="0" rIns="0">
            <a:spAutoFit/>
          </a:bodyPr>
          <a:lstStyle/>
          <a:p>
            <a:pPr algn="l">
              <a:lnSpc>
                <a:spcPts val="6299"/>
              </a:lnSpc>
            </a:pPr>
            <a:r>
              <a:rPr lang="en-US" sz="4499" b="true">
                <a:solidFill>
                  <a:srgbClr val="FFFFFF"/>
                </a:solidFill>
                <a:latin typeface="Roboto Bold"/>
                <a:ea typeface="Roboto Bold"/>
                <a:cs typeface="Roboto Bold"/>
                <a:sym typeface="Roboto Bold"/>
              </a:rPr>
              <a:t>Take It Down Service (by NCMEC)</a:t>
            </a:r>
          </a:p>
        </p:txBody>
      </p:sp>
      <p:sp>
        <p:nvSpPr>
          <p:cNvPr name="TextBox 10" id="10"/>
          <p:cNvSpPr txBox="true"/>
          <p:nvPr/>
        </p:nvSpPr>
        <p:spPr>
          <a:xfrm rot="0">
            <a:off x="6013803" y="9307012"/>
            <a:ext cx="6260395" cy="207571"/>
          </a:xfrm>
          <a:prstGeom prst="rect">
            <a:avLst/>
          </a:prstGeom>
        </p:spPr>
        <p:txBody>
          <a:bodyPr anchor="t" rtlCol="false" tIns="0" lIns="0" bIns="0" rIns="0">
            <a:spAutoFit/>
          </a:bodyPr>
          <a:lstStyle/>
          <a:p>
            <a:pPr algn="ctr">
              <a:lnSpc>
                <a:spcPts val="1679"/>
              </a:lnSpc>
            </a:pPr>
            <a:r>
              <a:rPr lang="en-US" sz="1200">
                <a:solidFill>
                  <a:srgbClr val="004F59"/>
                </a:solidFill>
                <a:latin typeface="Roboto"/>
                <a:ea typeface="Roboto"/>
                <a:cs typeface="Roboto"/>
                <a:sym typeface="Roboto"/>
              </a:rPr>
              <a:t>National Center for Missing &amp; Exploited Children (n.d.). CyberTipline. Report.Cybertip.org. </a:t>
            </a:r>
          </a:p>
        </p:txBody>
      </p:sp>
      <p:sp>
        <p:nvSpPr>
          <p:cNvPr name="TextBox 11" id="11"/>
          <p:cNvSpPr txBox="true"/>
          <p:nvPr/>
        </p:nvSpPr>
        <p:spPr>
          <a:xfrm rot="0">
            <a:off x="17259300" y="9229725"/>
            <a:ext cx="152400" cy="180975"/>
          </a:xfrm>
          <a:prstGeom prst="rect">
            <a:avLst/>
          </a:prstGeom>
        </p:spPr>
        <p:txBody>
          <a:bodyPr anchor="t" rtlCol="false" tIns="0" lIns="0" bIns="0" rIns="0" wrap="none">
            <a:spAutoFit/>
          </a:bodyPr>
          <a:lstStyle/>
          <a:p>
            <a:pPr algn="ctr">
              <a:lnSpc>
                <a:spcPts val="1679"/>
              </a:lnSpc>
              <a:spcBef>
                <a:spcPct val="0"/>
              </a:spcBef>
            </a:pPr>
            <a:r>
              <a:rPr lang="en-US" sz="1200">
                <a:solidFill>
                  <a:srgbClr val="000000"/>
                </a:solidFill>
                <a:latin typeface="Roboto"/>
                <a:ea typeface="Roboto"/>
                <a:cs typeface="Roboto"/>
                <a:sym typeface="Roboto"/>
              </a:rPr>
              <a:t>65</a:t>
            </a:r>
          </a:p>
        </p:txBody>
      </p:sp>
      <p:sp>
        <p:nvSpPr>
          <p:cNvPr name="TextBox 12" id="12"/>
          <p:cNvSpPr txBox="true"/>
          <p:nvPr/>
        </p:nvSpPr>
        <p:spPr>
          <a:xfrm rot="0">
            <a:off x="1480713" y="9371773"/>
            <a:ext cx="2360739" cy="207719"/>
          </a:xfrm>
          <a:prstGeom prst="rect">
            <a:avLst/>
          </a:prstGeom>
        </p:spPr>
        <p:txBody>
          <a:bodyPr anchor="t" rtlCol="false" tIns="0" lIns="0" bIns="0" rIns="0">
            <a:spAutoFit/>
          </a:bodyPr>
          <a:lstStyle/>
          <a:p>
            <a:pPr algn="l">
              <a:lnSpc>
                <a:spcPts val="1680"/>
              </a:lnSpc>
            </a:pPr>
            <a:r>
              <a:rPr lang="en-US" sz="1200">
                <a:solidFill>
                  <a:srgbClr val="004F59"/>
                </a:solidFill>
                <a:latin typeface="Roboto"/>
                <a:ea typeface="Roboto"/>
                <a:cs typeface="Roboto"/>
                <a:sym typeface="Roboto"/>
              </a:rPr>
              <a:t>©2024-2026 Walking Wise</a:t>
            </a:r>
          </a:p>
        </p:txBody>
      </p:sp>
      <p:sp>
        <p:nvSpPr>
          <p:cNvPr name="Freeform 13" id="13"/>
          <p:cNvSpPr/>
          <p:nvPr/>
        </p:nvSpPr>
        <p:spPr>
          <a:xfrm flipH="false" flipV="false" rot="0">
            <a:off x="13161349" y="6331924"/>
            <a:ext cx="3955076" cy="3955076"/>
          </a:xfrm>
          <a:custGeom>
            <a:avLst/>
            <a:gdLst/>
            <a:ahLst/>
            <a:cxnLst/>
            <a:rect r="r" b="b" t="t" l="l"/>
            <a:pathLst>
              <a:path h="3955076" w="3955076">
                <a:moveTo>
                  <a:pt x="0" y="0"/>
                </a:moveTo>
                <a:lnTo>
                  <a:pt x="3955076" y="0"/>
                </a:lnTo>
                <a:lnTo>
                  <a:pt x="3955076" y="3955076"/>
                </a:lnTo>
                <a:lnTo>
                  <a:pt x="0" y="3955076"/>
                </a:lnTo>
                <a:lnTo>
                  <a:pt x="0" y="0"/>
                </a:lnTo>
                <a:close/>
              </a:path>
            </a:pathLst>
          </a:custGeom>
          <a:blipFill>
            <a:blip r:embed="rId3">
              <a:alphaModFix amt="71000"/>
            </a:blip>
            <a:stretch>
              <a:fillRect l="0" t="0" r="0" b="0"/>
            </a:stretch>
          </a:blipFill>
        </p:spPr>
      </p:sp>
      <p:sp>
        <p:nvSpPr>
          <p:cNvPr name="Freeform 14" id="14"/>
          <p:cNvSpPr/>
          <p:nvPr/>
        </p:nvSpPr>
        <p:spPr>
          <a:xfrm flipH="false" flipV="false" rot="0">
            <a:off x="15322317" y="8440079"/>
            <a:ext cx="1331398" cy="1331398"/>
          </a:xfrm>
          <a:custGeom>
            <a:avLst/>
            <a:gdLst/>
            <a:ahLst/>
            <a:cxnLst/>
            <a:rect r="r" b="b" t="t" l="l"/>
            <a:pathLst>
              <a:path h="1331398" w="1331398">
                <a:moveTo>
                  <a:pt x="0" y="0"/>
                </a:moveTo>
                <a:lnTo>
                  <a:pt x="1331398" y="0"/>
                </a:lnTo>
                <a:lnTo>
                  <a:pt x="1331398" y="1331398"/>
                </a:lnTo>
                <a:lnTo>
                  <a:pt x="0" y="1331398"/>
                </a:lnTo>
                <a:lnTo>
                  <a:pt x="0" y="0"/>
                </a:lnTo>
                <a:close/>
              </a:path>
            </a:pathLst>
          </a:custGeom>
          <a:blipFill>
            <a:blip r:embed="rId4"/>
            <a:stretch>
              <a:fillRect l="0" t="0" r="0" b="0"/>
            </a:stretch>
          </a:blipFill>
        </p:spPr>
      </p:sp>
      <p:sp>
        <p:nvSpPr>
          <p:cNvPr name="Freeform 15" id="15"/>
          <p:cNvSpPr/>
          <p:nvPr/>
        </p:nvSpPr>
        <p:spPr>
          <a:xfrm flipH="false" flipV="false" rot="0">
            <a:off x="14343269" y="7061714"/>
            <a:ext cx="2463386" cy="2463386"/>
          </a:xfrm>
          <a:custGeom>
            <a:avLst/>
            <a:gdLst/>
            <a:ahLst/>
            <a:cxnLst/>
            <a:rect r="r" b="b" t="t" l="l"/>
            <a:pathLst>
              <a:path h="2463386" w="2463386">
                <a:moveTo>
                  <a:pt x="0" y="0"/>
                </a:moveTo>
                <a:lnTo>
                  <a:pt x="2463387" y="0"/>
                </a:lnTo>
                <a:lnTo>
                  <a:pt x="2463387" y="2463386"/>
                </a:lnTo>
                <a:lnTo>
                  <a:pt x="0" y="2463386"/>
                </a:lnTo>
                <a:lnTo>
                  <a:pt x="0" y="0"/>
                </a:lnTo>
                <a:close/>
              </a:path>
            </a:pathLst>
          </a:custGeom>
          <a:blipFill>
            <a:blip r:embed="rId5"/>
            <a:stretch>
              <a:fillRect l="0" t="0" r="0" b="0"/>
            </a:stretch>
          </a:blipFill>
        </p:spPr>
      </p:sp>
    </p:spTree>
  </p:cSld>
  <p:clrMapOvr>
    <a:masterClrMapping/>
  </p:clrMapOvr>
</p:sld>
</file>

<file path=ppt/slides/slide66.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grpSp>
        <p:nvGrpSpPr>
          <p:cNvPr name="Group 2" id="2"/>
          <p:cNvGrpSpPr/>
          <p:nvPr/>
        </p:nvGrpSpPr>
        <p:grpSpPr>
          <a:xfrm rot="0">
            <a:off x="435472" y="447364"/>
            <a:ext cx="17417056" cy="9457832"/>
            <a:chOff x="0" y="0"/>
            <a:chExt cx="5490351" cy="2981378"/>
          </a:xfrm>
        </p:grpSpPr>
        <p:sp>
          <p:nvSpPr>
            <p:cNvPr name="Freeform 3" id="3"/>
            <p:cNvSpPr/>
            <p:nvPr/>
          </p:nvSpPr>
          <p:spPr>
            <a:xfrm flipH="false" flipV="false" rot="0">
              <a:off x="0" y="0"/>
              <a:ext cx="5490351" cy="2981378"/>
            </a:xfrm>
            <a:custGeom>
              <a:avLst/>
              <a:gdLst/>
              <a:ahLst/>
              <a:cxnLst/>
              <a:rect r="r" b="b" t="t" l="l"/>
              <a:pathLst>
                <a:path h="2981378" w="5490351">
                  <a:moveTo>
                    <a:pt x="0" y="0"/>
                  </a:moveTo>
                  <a:lnTo>
                    <a:pt x="5490351" y="0"/>
                  </a:lnTo>
                  <a:lnTo>
                    <a:pt x="5490351" y="2981378"/>
                  </a:lnTo>
                  <a:lnTo>
                    <a:pt x="0" y="2981378"/>
                  </a:lnTo>
                  <a:close/>
                </a:path>
              </a:pathLst>
            </a:custGeom>
            <a:solidFill>
              <a:srgbClr val="68D2DF"/>
            </a:solidFill>
          </p:spPr>
        </p:sp>
      </p:grpSp>
      <p:grpSp>
        <p:nvGrpSpPr>
          <p:cNvPr name="Group 4" id="4"/>
          <p:cNvGrpSpPr/>
          <p:nvPr/>
        </p:nvGrpSpPr>
        <p:grpSpPr>
          <a:xfrm rot="0">
            <a:off x="1921067" y="3345925"/>
            <a:ext cx="9385032" cy="1011269"/>
            <a:chOff x="0" y="0"/>
            <a:chExt cx="2471778" cy="266342"/>
          </a:xfrm>
        </p:grpSpPr>
        <p:sp>
          <p:nvSpPr>
            <p:cNvPr name="Freeform 5" id="5"/>
            <p:cNvSpPr/>
            <p:nvPr/>
          </p:nvSpPr>
          <p:spPr>
            <a:xfrm flipH="false" flipV="false" rot="0">
              <a:off x="0" y="0"/>
              <a:ext cx="2471778" cy="266342"/>
            </a:xfrm>
            <a:custGeom>
              <a:avLst/>
              <a:gdLst/>
              <a:ahLst/>
              <a:cxnLst/>
              <a:rect r="r" b="b" t="t" l="l"/>
              <a:pathLst>
                <a:path h="266342" w="2471778">
                  <a:moveTo>
                    <a:pt x="0" y="0"/>
                  </a:moveTo>
                  <a:lnTo>
                    <a:pt x="2471778" y="0"/>
                  </a:lnTo>
                  <a:lnTo>
                    <a:pt x="2471778" y="266342"/>
                  </a:lnTo>
                  <a:lnTo>
                    <a:pt x="0" y="266342"/>
                  </a:lnTo>
                  <a:close/>
                </a:path>
              </a:pathLst>
            </a:custGeom>
            <a:solidFill>
              <a:srgbClr val="303030"/>
            </a:solidFill>
          </p:spPr>
        </p:sp>
        <p:sp>
          <p:nvSpPr>
            <p:cNvPr name="TextBox 6" id="6"/>
            <p:cNvSpPr txBox="true"/>
            <p:nvPr/>
          </p:nvSpPr>
          <p:spPr>
            <a:xfrm>
              <a:off x="0" y="-76200"/>
              <a:ext cx="2471778" cy="342542"/>
            </a:xfrm>
            <a:prstGeom prst="rect">
              <a:avLst/>
            </a:prstGeom>
          </p:spPr>
          <p:txBody>
            <a:bodyPr anchor="ctr" rtlCol="false" tIns="50800" lIns="50800" bIns="50800" rIns="50800"/>
            <a:lstStyle/>
            <a:p>
              <a:pPr algn="ctr">
                <a:lnSpc>
                  <a:spcPts val="3074"/>
                </a:lnSpc>
              </a:pPr>
            </a:p>
          </p:txBody>
        </p:sp>
      </p:grpSp>
      <p:sp>
        <p:nvSpPr>
          <p:cNvPr name="TextBox 7" id="7"/>
          <p:cNvSpPr txBox="true"/>
          <p:nvPr/>
        </p:nvSpPr>
        <p:spPr>
          <a:xfrm rot="0">
            <a:off x="2235785" y="4683799"/>
            <a:ext cx="15575668" cy="1482726"/>
          </a:xfrm>
          <a:prstGeom prst="rect">
            <a:avLst/>
          </a:prstGeom>
        </p:spPr>
        <p:txBody>
          <a:bodyPr anchor="t" rtlCol="false" tIns="0" lIns="0" bIns="0" rIns="0">
            <a:spAutoFit/>
          </a:bodyPr>
          <a:lstStyle/>
          <a:p>
            <a:pPr algn="l">
              <a:lnSpc>
                <a:spcPts val="5949"/>
              </a:lnSpc>
            </a:pPr>
            <a:r>
              <a:rPr lang="en-US" sz="4249" b="true">
                <a:solidFill>
                  <a:srgbClr val="004F59"/>
                </a:solidFill>
                <a:latin typeface="Roboto Bold"/>
                <a:ea typeface="Roboto Bold"/>
                <a:cs typeface="Roboto Bold"/>
                <a:sym typeface="Roboto Bold"/>
              </a:rPr>
              <a:t>This process protects the victim’s privacy and keeps their identity confidential. </a:t>
            </a:r>
          </a:p>
        </p:txBody>
      </p:sp>
      <p:sp>
        <p:nvSpPr>
          <p:cNvPr name="TextBox 8" id="8"/>
          <p:cNvSpPr txBox="true"/>
          <p:nvPr/>
        </p:nvSpPr>
        <p:spPr>
          <a:xfrm rot="0">
            <a:off x="1131441" y="1109322"/>
            <a:ext cx="11358721" cy="1094778"/>
          </a:xfrm>
          <a:prstGeom prst="rect">
            <a:avLst/>
          </a:prstGeom>
        </p:spPr>
        <p:txBody>
          <a:bodyPr anchor="t" rtlCol="false" tIns="0" lIns="0" bIns="0" rIns="0">
            <a:spAutoFit/>
          </a:bodyPr>
          <a:lstStyle/>
          <a:p>
            <a:pPr algn="l">
              <a:lnSpc>
                <a:spcPts val="8959"/>
              </a:lnSpc>
              <a:spcBef>
                <a:spcPct val="0"/>
              </a:spcBef>
            </a:pPr>
            <a:r>
              <a:rPr lang="en-US" sz="6399">
                <a:solidFill>
                  <a:srgbClr val="004F59"/>
                </a:solidFill>
                <a:latin typeface="League Spartan"/>
                <a:ea typeface="League Spartan"/>
                <a:cs typeface="League Spartan"/>
                <a:sym typeface="League Spartan"/>
              </a:rPr>
              <a:t>TAKE IT DOWN</a:t>
            </a:r>
          </a:p>
        </p:txBody>
      </p:sp>
      <p:sp>
        <p:nvSpPr>
          <p:cNvPr name="TextBox 9" id="9"/>
          <p:cNvSpPr txBox="true"/>
          <p:nvPr/>
        </p:nvSpPr>
        <p:spPr>
          <a:xfrm rot="0">
            <a:off x="2235785" y="3442719"/>
            <a:ext cx="9732922" cy="771526"/>
          </a:xfrm>
          <a:prstGeom prst="rect">
            <a:avLst/>
          </a:prstGeom>
        </p:spPr>
        <p:txBody>
          <a:bodyPr anchor="t" rtlCol="false" tIns="0" lIns="0" bIns="0" rIns="0">
            <a:spAutoFit/>
          </a:bodyPr>
          <a:lstStyle/>
          <a:p>
            <a:pPr algn="l">
              <a:lnSpc>
                <a:spcPts val="6299"/>
              </a:lnSpc>
            </a:pPr>
            <a:r>
              <a:rPr lang="en-US" sz="4499" b="true">
                <a:solidFill>
                  <a:srgbClr val="FFFFFF"/>
                </a:solidFill>
                <a:latin typeface="Roboto Bold"/>
                <a:ea typeface="Roboto Bold"/>
                <a:cs typeface="Roboto Bold"/>
                <a:sym typeface="Roboto Bold"/>
              </a:rPr>
              <a:t>Take It Down Service (by NCMEC)</a:t>
            </a:r>
          </a:p>
        </p:txBody>
      </p:sp>
      <p:sp>
        <p:nvSpPr>
          <p:cNvPr name="TextBox 10" id="10"/>
          <p:cNvSpPr txBox="true"/>
          <p:nvPr/>
        </p:nvSpPr>
        <p:spPr>
          <a:xfrm rot="0">
            <a:off x="6013803" y="9307012"/>
            <a:ext cx="6260395" cy="207571"/>
          </a:xfrm>
          <a:prstGeom prst="rect">
            <a:avLst/>
          </a:prstGeom>
        </p:spPr>
        <p:txBody>
          <a:bodyPr anchor="t" rtlCol="false" tIns="0" lIns="0" bIns="0" rIns="0">
            <a:spAutoFit/>
          </a:bodyPr>
          <a:lstStyle/>
          <a:p>
            <a:pPr algn="ctr">
              <a:lnSpc>
                <a:spcPts val="1679"/>
              </a:lnSpc>
            </a:pPr>
            <a:r>
              <a:rPr lang="en-US" sz="1200">
                <a:solidFill>
                  <a:srgbClr val="004F59"/>
                </a:solidFill>
                <a:latin typeface="Roboto"/>
                <a:ea typeface="Roboto"/>
                <a:cs typeface="Roboto"/>
                <a:sym typeface="Roboto"/>
              </a:rPr>
              <a:t>National Center for Missing &amp; Exploited Children (n.d.). CyberTipline. Report.Cybertip.org. </a:t>
            </a:r>
          </a:p>
        </p:txBody>
      </p:sp>
      <p:sp>
        <p:nvSpPr>
          <p:cNvPr name="TextBox 11" id="11"/>
          <p:cNvSpPr txBox="true"/>
          <p:nvPr/>
        </p:nvSpPr>
        <p:spPr>
          <a:xfrm rot="0">
            <a:off x="17259300" y="9229725"/>
            <a:ext cx="152400" cy="180975"/>
          </a:xfrm>
          <a:prstGeom prst="rect">
            <a:avLst/>
          </a:prstGeom>
        </p:spPr>
        <p:txBody>
          <a:bodyPr anchor="t" rtlCol="false" tIns="0" lIns="0" bIns="0" rIns="0" wrap="none">
            <a:spAutoFit/>
          </a:bodyPr>
          <a:lstStyle/>
          <a:p>
            <a:pPr algn="ctr">
              <a:lnSpc>
                <a:spcPts val="1679"/>
              </a:lnSpc>
              <a:spcBef>
                <a:spcPct val="0"/>
              </a:spcBef>
            </a:pPr>
            <a:r>
              <a:rPr lang="en-US" sz="1200">
                <a:solidFill>
                  <a:srgbClr val="000000"/>
                </a:solidFill>
                <a:latin typeface="Roboto"/>
                <a:ea typeface="Roboto"/>
                <a:cs typeface="Roboto"/>
                <a:sym typeface="Roboto"/>
              </a:rPr>
              <a:t>66</a:t>
            </a:r>
          </a:p>
        </p:txBody>
      </p:sp>
      <p:sp>
        <p:nvSpPr>
          <p:cNvPr name="TextBox 12" id="12"/>
          <p:cNvSpPr txBox="true"/>
          <p:nvPr/>
        </p:nvSpPr>
        <p:spPr>
          <a:xfrm rot="0">
            <a:off x="1480713" y="9371773"/>
            <a:ext cx="2360739" cy="207719"/>
          </a:xfrm>
          <a:prstGeom prst="rect">
            <a:avLst/>
          </a:prstGeom>
        </p:spPr>
        <p:txBody>
          <a:bodyPr anchor="t" rtlCol="false" tIns="0" lIns="0" bIns="0" rIns="0">
            <a:spAutoFit/>
          </a:bodyPr>
          <a:lstStyle/>
          <a:p>
            <a:pPr algn="l">
              <a:lnSpc>
                <a:spcPts val="1680"/>
              </a:lnSpc>
            </a:pPr>
            <a:r>
              <a:rPr lang="en-US" sz="1200">
                <a:solidFill>
                  <a:srgbClr val="004F59"/>
                </a:solidFill>
                <a:latin typeface="Roboto"/>
                <a:ea typeface="Roboto"/>
                <a:cs typeface="Roboto"/>
                <a:sym typeface="Roboto"/>
              </a:rPr>
              <a:t>©2024-2026 Walking Wise</a:t>
            </a:r>
          </a:p>
        </p:txBody>
      </p:sp>
      <p:sp>
        <p:nvSpPr>
          <p:cNvPr name="Freeform 13" id="13"/>
          <p:cNvSpPr/>
          <p:nvPr/>
        </p:nvSpPr>
        <p:spPr>
          <a:xfrm flipH="false" flipV="false" rot="0">
            <a:off x="13161349" y="6331924"/>
            <a:ext cx="3955076" cy="3955076"/>
          </a:xfrm>
          <a:custGeom>
            <a:avLst/>
            <a:gdLst/>
            <a:ahLst/>
            <a:cxnLst/>
            <a:rect r="r" b="b" t="t" l="l"/>
            <a:pathLst>
              <a:path h="3955076" w="3955076">
                <a:moveTo>
                  <a:pt x="0" y="0"/>
                </a:moveTo>
                <a:lnTo>
                  <a:pt x="3955076" y="0"/>
                </a:lnTo>
                <a:lnTo>
                  <a:pt x="3955076" y="3955076"/>
                </a:lnTo>
                <a:lnTo>
                  <a:pt x="0" y="3955076"/>
                </a:lnTo>
                <a:lnTo>
                  <a:pt x="0" y="0"/>
                </a:lnTo>
                <a:close/>
              </a:path>
            </a:pathLst>
          </a:custGeom>
          <a:blipFill>
            <a:blip r:embed="rId3">
              <a:alphaModFix amt="71000"/>
            </a:blip>
            <a:stretch>
              <a:fillRect l="0" t="0" r="0" b="0"/>
            </a:stretch>
          </a:blipFill>
        </p:spPr>
      </p:sp>
      <p:sp>
        <p:nvSpPr>
          <p:cNvPr name="Freeform 14" id="14"/>
          <p:cNvSpPr/>
          <p:nvPr/>
        </p:nvSpPr>
        <p:spPr>
          <a:xfrm flipH="false" flipV="false" rot="0">
            <a:off x="15322317" y="8440079"/>
            <a:ext cx="1331398" cy="1331398"/>
          </a:xfrm>
          <a:custGeom>
            <a:avLst/>
            <a:gdLst/>
            <a:ahLst/>
            <a:cxnLst/>
            <a:rect r="r" b="b" t="t" l="l"/>
            <a:pathLst>
              <a:path h="1331398" w="1331398">
                <a:moveTo>
                  <a:pt x="0" y="0"/>
                </a:moveTo>
                <a:lnTo>
                  <a:pt x="1331398" y="0"/>
                </a:lnTo>
                <a:lnTo>
                  <a:pt x="1331398" y="1331398"/>
                </a:lnTo>
                <a:lnTo>
                  <a:pt x="0" y="1331398"/>
                </a:lnTo>
                <a:lnTo>
                  <a:pt x="0" y="0"/>
                </a:lnTo>
                <a:close/>
              </a:path>
            </a:pathLst>
          </a:custGeom>
          <a:blipFill>
            <a:blip r:embed="rId4"/>
            <a:stretch>
              <a:fillRect l="0" t="0" r="0" b="0"/>
            </a:stretch>
          </a:blipFill>
        </p:spPr>
      </p:sp>
      <p:sp>
        <p:nvSpPr>
          <p:cNvPr name="Freeform 15" id="15"/>
          <p:cNvSpPr/>
          <p:nvPr/>
        </p:nvSpPr>
        <p:spPr>
          <a:xfrm flipH="false" flipV="false" rot="0">
            <a:off x="14343269" y="7061714"/>
            <a:ext cx="2463386" cy="2463386"/>
          </a:xfrm>
          <a:custGeom>
            <a:avLst/>
            <a:gdLst/>
            <a:ahLst/>
            <a:cxnLst/>
            <a:rect r="r" b="b" t="t" l="l"/>
            <a:pathLst>
              <a:path h="2463386" w="2463386">
                <a:moveTo>
                  <a:pt x="0" y="0"/>
                </a:moveTo>
                <a:lnTo>
                  <a:pt x="2463387" y="0"/>
                </a:lnTo>
                <a:lnTo>
                  <a:pt x="2463387" y="2463386"/>
                </a:lnTo>
                <a:lnTo>
                  <a:pt x="0" y="2463386"/>
                </a:lnTo>
                <a:lnTo>
                  <a:pt x="0" y="0"/>
                </a:lnTo>
                <a:close/>
              </a:path>
            </a:pathLst>
          </a:custGeom>
          <a:blipFill>
            <a:blip r:embed="rId5"/>
            <a:stretch>
              <a:fillRect l="0" t="0" r="0" b="0"/>
            </a:stretch>
          </a:blipFill>
        </p:spPr>
      </p:sp>
    </p:spTree>
  </p:cSld>
  <p:clrMapOvr>
    <a:masterClrMapping/>
  </p:clrMapOvr>
</p:sld>
</file>

<file path=ppt/slides/slide67.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398880" y="418094"/>
            <a:ext cx="17417056" cy="9532512"/>
          </a:xfrm>
          <a:custGeom>
            <a:avLst/>
            <a:gdLst/>
            <a:ahLst/>
            <a:cxnLst/>
            <a:rect r="r" b="b" t="t" l="l"/>
            <a:pathLst>
              <a:path h="9532512" w="17417056">
                <a:moveTo>
                  <a:pt x="0" y="0"/>
                </a:moveTo>
                <a:lnTo>
                  <a:pt x="17417055" y="0"/>
                </a:lnTo>
                <a:lnTo>
                  <a:pt x="17417055" y="9532512"/>
                </a:lnTo>
                <a:lnTo>
                  <a:pt x="0" y="9532512"/>
                </a:lnTo>
                <a:lnTo>
                  <a:pt x="0" y="0"/>
                </a:lnTo>
                <a:close/>
              </a:path>
            </a:pathLst>
          </a:custGeom>
          <a:blipFill>
            <a:blip r:embed="rId3"/>
            <a:stretch>
              <a:fillRect l="0" t="-2123" r="0" b="-652"/>
            </a:stretch>
          </a:blipFill>
        </p:spPr>
      </p:sp>
      <p:sp>
        <p:nvSpPr>
          <p:cNvPr name="TextBox 3" id="3"/>
          <p:cNvSpPr txBox="true"/>
          <p:nvPr/>
        </p:nvSpPr>
        <p:spPr>
          <a:xfrm rot="0">
            <a:off x="17259300" y="9229725"/>
            <a:ext cx="152400" cy="180975"/>
          </a:xfrm>
          <a:prstGeom prst="rect">
            <a:avLst/>
          </a:prstGeom>
        </p:spPr>
        <p:txBody>
          <a:bodyPr anchor="t" rtlCol="false" tIns="0" lIns="0" bIns="0" rIns="0" wrap="none">
            <a:spAutoFit/>
          </a:bodyPr>
          <a:lstStyle/>
          <a:p>
            <a:pPr algn="ctr">
              <a:lnSpc>
                <a:spcPts val="1679"/>
              </a:lnSpc>
              <a:spcBef>
                <a:spcPct val="0"/>
              </a:spcBef>
            </a:pPr>
            <a:r>
              <a:rPr lang="en-US" sz="1200">
                <a:solidFill>
                  <a:srgbClr val="000000"/>
                </a:solidFill>
                <a:latin typeface="Roboto"/>
                <a:ea typeface="Roboto"/>
                <a:cs typeface="Roboto"/>
                <a:sym typeface="Roboto"/>
              </a:rPr>
              <a:t>67</a:t>
            </a:r>
          </a:p>
        </p:txBody>
      </p:sp>
    </p:spTree>
  </p:cSld>
  <p:clrMapOvr>
    <a:masterClrMapping/>
  </p:clrMapOvr>
</p:sld>
</file>

<file path=ppt/slides/slide68.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grpSp>
        <p:nvGrpSpPr>
          <p:cNvPr name="Group 2" id="2"/>
          <p:cNvGrpSpPr/>
          <p:nvPr/>
        </p:nvGrpSpPr>
        <p:grpSpPr>
          <a:xfrm rot="0">
            <a:off x="454522" y="414584"/>
            <a:ext cx="17417056" cy="9502173"/>
            <a:chOff x="0" y="0"/>
            <a:chExt cx="5490351" cy="2995355"/>
          </a:xfrm>
        </p:grpSpPr>
        <p:sp>
          <p:nvSpPr>
            <p:cNvPr name="Freeform 3" id="3"/>
            <p:cNvSpPr/>
            <p:nvPr/>
          </p:nvSpPr>
          <p:spPr>
            <a:xfrm flipH="false" flipV="false" rot="0">
              <a:off x="0" y="0"/>
              <a:ext cx="5490351" cy="2995355"/>
            </a:xfrm>
            <a:custGeom>
              <a:avLst/>
              <a:gdLst/>
              <a:ahLst/>
              <a:cxnLst/>
              <a:rect r="r" b="b" t="t" l="l"/>
              <a:pathLst>
                <a:path h="2995355" w="5490351">
                  <a:moveTo>
                    <a:pt x="0" y="0"/>
                  </a:moveTo>
                  <a:lnTo>
                    <a:pt x="5490351" y="0"/>
                  </a:lnTo>
                  <a:lnTo>
                    <a:pt x="5490351" y="2995355"/>
                  </a:lnTo>
                  <a:lnTo>
                    <a:pt x="0" y="2995355"/>
                  </a:lnTo>
                  <a:close/>
                </a:path>
              </a:pathLst>
            </a:custGeom>
            <a:solidFill>
              <a:srgbClr val="303030"/>
            </a:solidFill>
          </p:spPr>
        </p:sp>
      </p:grpSp>
      <p:grpSp>
        <p:nvGrpSpPr>
          <p:cNvPr name="Group 4" id="4"/>
          <p:cNvGrpSpPr/>
          <p:nvPr/>
        </p:nvGrpSpPr>
        <p:grpSpPr>
          <a:xfrm rot="0">
            <a:off x="4974805" y="5996262"/>
            <a:ext cx="1662732" cy="1662732"/>
            <a:chOff x="0" y="0"/>
            <a:chExt cx="437921" cy="437921"/>
          </a:xfrm>
        </p:grpSpPr>
        <p:sp>
          <p:nvSpPr>
            <p:cNvPr name="Freeform 5" id="5"/>
            <p:cNvSpPr/>
            <p:nvPr/>
          </p:nvSpPr>
          <p:spPr>
            <a:xfrm flipH="false" flipV="false" rot="0">
              <a:off x="0" y="0"/>
              <a:ext cx="437921" cy="437921"/>
            </a:xfrm>
            <a:custGeom>
              <a:avLst/>
              <a:gdLst/>
              <a:ahLst/>
              <a:cxnLst/>
              <a:rect r="r" b="b" t="t" l="l"/>
              <a:pathLst>
                <a:path h="437921" w="437921">
                  <a:moveTo>
                    <a:pt x="0" y="0"/>
                  </a:moveTo>
                  <a:lnTo>
                    <a:pt x="437921" y="0"/>
                  </a:lnTo>
                  <a:lnTo>
                    <a:pt x="437921" y="437921"/>
                  </a:lnTo>
                  <a:lnTo>
                    <a:pt x="0" y="437921"/>
                  </a:lnTo>
                  <a:close/>
                </a:path>
              </a:pathLst>
            </a:custGeom>
            <a:solidFill>
              <a:srgbClr val="FFFFFF"/>
            </a:solidFill>
          </p:spPr>
        </p:sp>
        <p:sp>
          <p:nvSpPr>
            <p:cNvPr name="TextBox 6" id="6"/>
            <p:cNvSpPr txBox="true"/>
            <p:nvPr/>
          </p:nvSpPr>
          <p:spPr>
            <a:xfrm>
              <a:off x="0" y="-47625"/>
              <a:ext cx="437921" cy="485546"/>
            </a:xfrm>
            <a:prstGeom prst="rect">
              <a:avLst/>
            </a:prstGeom>
          </p:spPr>
          <p:txBody>
            <a:bodyPr anchor="ctr" rtlCol="false" tIns="50800" lIns="50800" bIns="50800" rIns="50800"/>
            <a:lstStyle/>
            <a:p>
              <a:pPr algn="ctr">
                <a:lnSpc>
                  <a:spcPts val="2100"/>
                </a:lnSpc>
              </a:pPr>
            </a:p>
          </p:txBody>
        </p:sp>
      </p:grpSp>
      <p:sp>
        <p:nvSpPr>
          <p:cNvPr name="Freeform 7" id="7"/>
          <p:cNvSpPr/>
          <p:nvPr/>
        </p:nvSpPr>
        <p:spPr>
          <a:xfrm flipH="false" flipV="false" rot="0">
            <a:off x="5031371" y="6072952"/>
            <a:ext cx="1549601" cy="1509351"/>
          </a:xfrm>
          <a:custGeom>
            <a:avLst/>
            <a:gdLst/>
            <a:ahLst/>
            <a:cxnLst/>
            <a:rect r="r" b="b" t="t" l="l"/>
            <a:pathLst>
              <a:path h="1509351" w="1549601">
                <a:moveTo>
                  <a:pt x="0" y="0"/>
                </a:moveTo>
                <a:lnTo>
                  <a:pt x="1549600" y="0"/>
                </a:lnTo>
                <a:lnTo>
                  <a:pt x="1549600" y="1509352"/>
                </a:lnTo>
                <a:lnTo>
                  <a:pt x="0" y="1509352"/>
                </a:lnTo>
                <a:lnTo>
                  <a:pt x="0" y="0"/>
                </a:lnTo>
                <a:close/>
              </a:path>
            </a:pathLst>
          </a:custGeom>
          <a:blipFill>
            <a:blip r:embed="rId3"/>
            <a:stretch>
              <a:fillRect l="0" t="0" r="0" b="0"/>
            </a:stretch>
          </a:blipFill>
        </p:spPr>
      </p:sp>
      <p:sp>
        <p:nvSpPr>
          <p:cNvPr name="Freeform 8" id="8"/>
          <p:cNvSpPr/>
          <p:nvPr/>
        </p:nvSpPr>
        <p:spPr>
          <a:xfrm flipH="false" flipV="false" rot="0">
            <a:off x="3331123" y="5996262"/>
            <a:ext cx="1662732" cy="1662732"/>
          </a:xfrm>
          <a:custGeom>
            <a:avLst/>
            <a:gdLst/>
            <a:ahLst/>
            <a:cxnLst/>
            <a:rect r="r" b="b" t="t" l="l"/>
            <a:pathLst>
              <a:path h="1662732" w="1662732">
                <a:moveTo>
                  <a:pt x="0" y="0"/>
                </a:moveTo>
                <a:lnTo>
                  <a:pt x="1662732" y="0"/>
                </a:lnTo>
                <a:lnTo>
                  <a:pt x="1662732" y="1662732"/>
                </a:lnTo>
                <a:lnTo>
                  <a:pt x="0" y="1662732"/>
                </a:lnTo>
                <a:lnTo>
                  <a:pt x="0" y="0"/>
                </a:lnTo>
                <a:close/>
              </a:path>
            </a:pathLst>
          </a:custGeom>
          <a:blipFill>
            <a:blip r:embed="rId4"/>
            <a:stretch>
              <a:fillRect l="0" t="0" r="0" b="0"/>
            </a:stretch>
          </a:blipFill>
        </p:spPr>
      </p:sp>
      <p:sp>
        <p:nvSpPr>
          <p:cNvPr name="TextBox 9" id="9"/>
          <p:cNvSpPr txBox="true"/>
          <p:nvPr/>
        </p:nvSpPr>
        <p:spPr>
          <a:xfrm rot="0">
            <a:off x="1975504" y="2152256"/>
            <a:ext cx="6480699" cy="1676342"/>
          </a:xfrm>
          <a:prstGeom prst="rect">
            <a:avLst/>
          </a:prstGeom>
        </p:spPr>
        <p:txBody>
          <a:bodyPr anchor="t" rtlCol="false" tIns="0" lIns="0" bIns="0" rIns="0">
            <a:spAutoFit/>
          </a:bodyPr>
          <a:lstStyle/>
          <a:p>
            <a:pPr algn="ctr">
              <a:lnSpc>
                <a:spcPts val="13649"/>
              </a:lnSpc>
            </a:pPr>
            <a:r>
              <a:rPr lang="en-US" sz="9749">
                <a:solidFill>
                  <a:srgbClr val="00C1D5"/>
                </a:solidFill>
                <a:latin typeface="Roboto"/>
                <a:ea typeface="Roboto"/>
                <a:cs typeface="Roboto"/>
                <a:sym typeface="Roboto"/>
              </a:rPr>
              <a:t>Thank you!</a:t>
            </a:r>
          </a:p>
        </p:txBody>
      </p:sp>
      <p:sp>
        <p:nvSpPr>
          <p:cNvPr name="TextBox 10" id="10"/>
          <p:cNvSpPr txBox="true"/>
          <p:nvPr/>
        </p:nvSpPr>
        <p:spPr>
          <a:xfrm rot="0">
            <a:off x="2534585" y="3878911"/>
            <a:ext cx="5362537" cy="904820"/>
          </a:xfrm>
          <a:prstGeom prst="rect">
            <a:avLst/>
          </a:prstGeom>
        </p:spPr>
        <p:txBody>
          <a:bodyPr anchor="t" rtlCol="false" tIns="0" lIns="0" bIns="0" rIns="0">
            <a:spAutoFit/>
          </a:bodyPr>
          <a:lstStyle/>
          <a:p>
            <a:pPr algn="ctr">
              <a:lnSpc>
                <a:spcPts val="7349"/>
              </a:lnSpc>
            </a:pPr>
            <a:r>
              <a:rPr lang="en-US" b="true" sz="5249">
                <a:solidFill>
                  <a:srgbClr val="FFFFFF"/>
                </a:solidFill>
                <a:latin typeface="Roboto Bold"/>
                <a:ea typeface="Roboto Bold"/>
                <a:cs typeface="Roboto Bold"/>
                <a:sym typeface="Roboto Bold"/>
              </a:rPr>
              <a:t>WalkingWise.com</a:t>
            </a:r>
          </a:p>
        </p:txBody>
      </p:sp>
      <p:sp>
        <p:nvSpPr>
          <p:cNvPr name="TextBox 11" id="11"/>
          <p:cNvSpPr txBox="true"/>
          <p:nvPr/>
        </p:nvSpPr>
        <p:spPr>
          <a:xfrm rot="0">
            <a:off x="3321598" y="7782819"/>
            <a:ext cx="3315939" cy="745490"/>
          </a:xfrm>
          <a:prstGeom prst="rect">
            <a:avLst/>
          </a:prstGeom>
        </p:spPr>
        <p:txBody>
          <a:bodyPr anchor="t" rtlCol="false" tIns="0" lIns="0" bIns="0" rIns="0">
            <a:spAutoFit/>
          </a:bodyPr>
          <a:lstStyle/>
          <a:p>
            <a:pPr algn="ctr">
              <a:lnSpc>
                <a:spcPts val="1959"/>
              </a:lnSpc>
            </a:pPr>
            <a:r>
              <a:rPr lang="en-US" sz="1399">
                <a:solidFill>
                  <a:srgbClr val="FFFFFF"/>
                </a:solidFill>
                <a:latin typeface="Roboto"/>
                <a:ea typeface="Roboto"/>
                <a:cs typeface="Roboto"/>
                <a:sym typeface="Roboto"/>
              </a:rPr>
              <a:t>Online Course for Adults Accredited by: </a:t>
            </a:r>
          </a:p>
          <a:p>
            <a:pPr algn="ctr">
              <a:lnSpc>
                <a:spcPts val="1959"/>
              </a:lnSpc>
            </a:pPr>
            <a:r>
              <a:rPr lang="en-US" sz="1399">
                <a:solidFill>
                  <a:srgbClr val="FFFFFF"/>
                </a:solidFill>
                <a:latin typeface="Roboto"/>
                <a:ea typeface="Roboto"/>
                <a:cs typeface="Roboto"/>
                <a:sym typeface="Roboto"/>
              </a:rPr>
              <a:t>Postgraduate Institute for Medicine</a:t>
            </a:r>
          </a:p>
          <a:p>
            <a:pPr algn="ctr">
              <a:lnSpc>
                <a:spcPts val="1959"/>
              </a:lnSpc>
            </a:pPr>
            <a:r>
              <a:rPr lang="en-US" sz="1399">
                <a:solidFill>
                  <a:srgbClr val="FFFFFF"/>
                </a:solidFill>
                <a:latin typeface="Roboto"/>
                <a:ea typeface="Roboto"/>
                <a:cs typeface="Roboto"/>
                <a:sym typeface="Roboto"/>
              </a:rPr>
              <a:t>Academy of Forensic Nursing</a:t>
            </a:r>
          </a:p>
        </p:txBody>
      </p:sp>
      <p:sp>
        <p:nvSpPr>
          <p:cNvPr name="TextBox 12" id="12"/>
          <p:cNvSpPr txBox="true"/>
          <p:nvPr/>
        </p:nvSpPr>
        <p:spPr>
          <a:xfrm rot="0">
            <a:off x="17259300" y="9229725"/>
            <a:ext cx="152400" cy="180975"/>
          </a:xfrm>
          <a:prstGeom prst="rect">
            <a:avLst/>
          </a:prstGeom>
        </p:spPr>
        <p:txBody>
          <a:bodyPr anchor="t" rtlCol="false" tIns="0" lIns="0" bIns="0" rIns="0" wrap="none">
            <a:spAutoFit/>
          </a:bodyPr>
          <a:lstStyle/>
          <a:p>
            <a:pPr algn="ctr">
              <a:lnSpc>
                <a:spcPts val="1679"/>
              </a:lnSpc>
              <a:spcBef>
                <a:spcPct val="0"/>
              </a:spcBef>
            </a:pPr>
            <a:r>
              <a:rPr lang="en-US" sz="1200">
                <a:solidFill>
                  <a:srgbClr val="FFFFFF"/>
                </a:solidFill>
                <a:latin typeface="Roboto"/>
                <a:ea typeface="Roboto"/>
                <a:cs typeface="Roboto"/>
                <a:sym typeface="Roboto"/>
              </a:rPr>
              <a:t>68</a:t>
            </a:r>
          </a:p>
        </p:txBody>
      </p:sp>
      <p:sp>
        <p:nvSpPr>
          <p:cNvPr name="Freeform 13" id="13"/>
          <p:cNvSpPr/>
          <p:nvPr/>
        </p:nvSpPr>
        <p:spPr>
          <a:xfrm flipH="false" flipV="false" rot="0">
            <a:off x="8633315" y="1373523"/>
            <a:ext cx="7858309" cy="7301968"/>
          </a:xfrm>
          <a:custGeom>
            <a:avLst/>
            <a:gdLst/>
            <a:ahLst/>
            <a:cxnLst/>
            <a:rect r="r" b="b" t="t" l="l"/>
            <a:pathLst>
              <a:path h="7301968" w="7858309">
                <a:moveTo>
                  <a:pt x="0" y="0"/>
                </a:moveTo>
                <a:lnTo>
                  <a:pt x="7858309" y="0"/>
                </a:lnTo>
                <a:lnTo>
                  <a:pt x="7858309" y="7301968"/>
                </a:lnTo>
                <a:lnTo>
                  <a:pt x="0" y="7301968"/>
                </a:lnTo>
                <a:lnTo>
                  <a:pt x="0" y="0"/>
                </a:lnTo>
                <a:close/>
              </a:path>
            </a:pathLst>
          </a:custGeom>
          <a:blipFill>
            <a:blip r:embed="rId5"/>
            <a:stretch>
              <a:fillRect l="0" t="0" r="0" b="0"/>
            </a:stretch>
          </a:blipFill>
        </p:spPr>
      </p:sp>
      <p:sp>
        <p:nvSpPr>
          <p:cNvPr name="TextBox 14" id="14"/>
          <p:cNvSpPr txBox="true"/>
          <p:nvPr/>
        </p:nvSpPr>
        <p:spPr>
          <a:xfrm rot="0">
            <a:off x="1480713" y="9371773"/>
            <a:ext cx="2360739" cy="207719"/>
          </a:xfrm>
          <a:prstGeom prst="rect">
            <a:avLst/>
          </a:prstGeom>
        </p:spPr>
        <p:txBody>
          <a:bodyPr anchor="t" rtlCol="false" tIns="0" lIns="0" bIns="0" rIns="0">
            <a:spAutoFit/>
          </a:bodyPr>
          <a:lstStyle/>
          <a:p>
            <a:pPr algn="l">
              <a:lnSpc>
                <a:spcPts val="1680"/>
              </a:lnSpc>
            </a:pPr>
            <a:r>
              <a:rPr lang="en-US" sz="1200">
                <a:solidFill>
                  <a:srgbClr val="FFFFFF"/>
                </a:solidFill>
                <a:latin typeface="Roboto"/>
                <a:ea typeface="Roboto"/>
                <a:cs typeface="Roboto"/>
                <a:sym typeface="Roboto"/>
              </a:rPr>
              <a:t>©2024-2026 Walking Wise</a:t>
            </a:r>
          </a:p>
        </p:txBody>
      </p:sp>
    </p:spTree>
  </p:cSld>
  <p:clrMapOvr>
    <a:masterClrMapping/>
  </p:clrMapOvr>
</p:sld>
</file>

<file path=ppt/slides/slide7.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grpSp>
        <p:nvGrpSpPr>
          <p:cNvPr name="Group 2" id="2"/>
          <p:cNvGrpSpPr/>
          <p:nvPr/>
        </p:nvGrpSpPr>
        <p:grpSpPr>
          <a:xfrm rot="0">
            <a:off x="435472" y="456889"/>
            <a:ext cx="17417056" cy="9457832"/>
            <a:chOff x="0" y="0"/>
            <a:chExt cx="5490351" cy="2981378"/>
          </a:xfrm>
        </p:grpSpPr>
        <p:sp>
          <p:nvSpPr>
            <p:cNvPr name="Freeform 3" id="3"/>
            <p:cNvSpPr/>
            <p:nvPr/>
          </p:nvSpPr>
          <p:spPr>
            <a:xfrm flipH="false" flipV="false" rot="0">
              <a:off x="0" y="0"/>
              <a:ext cx="5490351" cy="2981378"/>
            </a:xfrm>
            <a:custGeom>
              <a:avLst/>
              <a:gdLst/>
              <a:ahLst/>
              <a:cxnLst/>
              <a:rect r="r" b="b" t="t" l="l"/>
              <a:pathLst>
                <a:path h="2981378" w="5490351">
                  <a:moveTo>
                    <a:pt x="0" y="0"/>
                  </a:moveTo>
                  <a:lnTo>
                    <a:pt x="5490351" y="0"/>
                  </a:lnTo>
                  <a:lnTo>
                    <a:pt x="5490351" y="2981378"/>
                  </a:lnTo>
                  <a:lnTo>
                    <a:pt x="0" y="2981378"/>
                  </a:lnTo>
                  <a:close/>
                </a:path>
              </a:pathLst>
            </a:custGeom>
            <a:solidFill>
              <a:srgbClr val="303030"/>
            </a:solidFill>
          </p:spPr>
        </p:sp>
      </p:grpSp>
      <p:grpSp>
        <p:nvGrpSpPr>
          <p:cNvPr name="Group 4" id="4"/>
          <p:cNvGrpSpPr/>
          <p:nvPr/>
        </p:nvGrpSpPr>
        <p:grpSpPr>
          <a:xfrm rot="0">
            <a:off x="4206774" y="3934502"/>
            <a:ext cx="11841295" cy="4476511"/>
            <a:chOff x="0" y="0"/>
            <a:chExt cx="3250110" cy="1228679"/>
          </a:xfrm>
        </p:grpSpPr>
        <p:sp>
          <p:nvSpPr>
            <p:cNvPr name="Freeform 5" id="5"/>
            <p:cNvSpPr/>
            <p:nvPr/>
          </p:nvSpPr>
          <p:spPr>
            <a:xfrm flipH="false" flipV="false" rot="0">
              <a:off x="0" y="0"/>
              <a:ext cx="3250110" cy="1228679"/>
            </a:xfrm>
            <a:custGeom>
              <a:avLst/>
              <a:gdLst/>
              <a:ahLst/>
              <a:cxnLst/>
              <a:rect r="r" b="b" t="t" l="l"/>
              <a:pathLst>
                <a:path h="1228679" w="3250110">
                  <a:moveTo>
                    <a:pt x="0" y="0"/>
                  </a:moveTo>
                  <a:lnTo>
                    <a:pt x="3250110" y="0"/>
                  </a:lnTo>
                  <a:lnTo>
                    <a:pt x="3250110" y="1228679"/>
                  </a:lnTo>
                  <a:lnTo>
                    <a:pt x="0" y="1228679"/>
                  </a:lnTo>
                  <a:close/>
                </a:path>
              </a:pathLst>
            </a:custGeom>
            <a:solidFill>
              <a:srgbClr val="FFFFFF"/>
            </a:solidFill>
          </p:spPr>
        </p:sp>
        <p:sp>
          <p:nvSpPr>
            <p:cNvPr name="TextBox 6" id="6"/>
            <p:cNvSpPr txBox="true"/>
            <p:nvPr/>
          </p:nvSpPr>
          <p:spPr>
            <a:xfrm>
              <a:off x="0" y="-76200"/>
              <a:ext cx="3250110" cy="1304879"/>
            </a:xfrm>
            <a:prstGeom prst="rect">
              <a:avLst/>
            </a:prstGeom>
          </p:spPr>
          <p:txBody>
            <a:bodyPr anchor="ctr" rtlCol="false" tIns="50800" lIns="50800" bIns="50800" rIns="50800"/>
            <a:lstStyle/>
            <a:p>
              <a:pPr algn="ctr">
                <a:lnSpc>
                  <a:spcPts val="3074"/>
                </a:lnSpc>
              </a:pPr>
            </a:p>
          </p:txBody>
        </p:sp>
      </p:grpSp>
      <p:grpSp>
        <p:nvGrpSpPr>
          <p:cNvPr name="Group 7" id="7"/>
          <p:cNvGrpSpPr/>
          <p:nvPr/>
        </p:nvGrpSpPr>
        <p:grpSpPr>
          <a:xfrm rot="0">
            <a:off x="6757799" y="4211363"/>
            <a:ext cx="9075459" cy="3960258"/>
            <a:chOff x="0" y="0"/>
            <a:chExt cx="2490964" cy="1086982"/>
          </a:xfrm>
        </p:grpSpPr>
        <p:sp>
          <p:nvSpPr>
            <p:cNvPr name="Freeform 8" id="8"/>
            <p:cNvSpPr/>
            <p:nvPr/>
          </p:nvSpPr>
          <p:spPr>
            <a:xfrm flipH="false" flipV="false" rot="0">
              <a:off x="0" y="0"/>
              <a:ext cx="2490964" cy="1086982"/>
            </a:xfrm>
            <a:custGeom>
              <a:avLst/>
              <a:gdLst/>
              <a:ahLst/>
              <a:cxnLst/>
              <a:rect r="r" b="b" t="t" l="l"/>
              <a:pathLst>
                <a:path h="1086982" w="2490964">
                  <a:moveTo>
                    <a:pt x="0" y="0"/>
                  </a:moveTo>
                  <a:lnTo>
                    <a:pt x="2490964" y="0"/>
                  </a:lnTo>
                  <a:lnTo>
                    <a:pt x="2490964" y="1086982"/>
                  </a:lnTo>
                  <a:lnTo>
                    <a:pt x="0" y="1086982"/>
                  </a:lnTo>
                  <a:close/>
                </a:path>
              </a:pathLst>
            </a:custGeom>
            <a:solidFill>
              <a:srgbClr val="BAF3FA"/>
            </a:solidFill>
          </p:spPr>
        </p:sp>
        <p:sp>
          <p:nvSpPr>
            <p:cNvPr name="TextBox 9" id="9"/>
            <p:cNvSpPr txBox="true"/>
            <p:nvPr/>
          </p:nvSpPr>
          <p:spPr>
            <a:xfrm>
              <a:off x="0" y="-38100"/>
              <a:ext cx="2490964" cy="1125082"/>
            </a:xfrm>
            <a:prstGeom prst="rect">
              <a:avLst/>
            </a:prstGeom>
          </p:spPr>
          <p:txBody>
            <a:bodyPr anchor="ctr" rtlCol="false" tIns="50800" lIns="50800" bIns="50800" rIns="50800"/>
            <a:lstStyle/>
            <a:p>
              <a:pPr algn="ctr">
                <a:lnSpc>
                  <a:spcPts val="2899"/>
                </a:lnSpc>
              </a:pPr>
            </a:p>
          </p:txBody>
        </p:sp>
      </p:grpSp>
      <p:sp>
        <p:nvSpPr>
          <p:cNvPr name="TextBox 10" id="10"/>
          <p:cNvSpPr txBox="true"/>
          <p:nvPr/>
        </p:nvSpPr>
        <p:spPr>
          <a:xfrm rot="0">
            <a:off x="1028700" y="904875"/>
            <a:ext cx="11634929" cy="1094741"/>
          </a:xfrm>
          <a:prstGeom prst="rect">
            <a:avLst/>
          </a:prstGeom>
        </p:spPr>
        <p:txBody>
          <a:bodyPr anchor="t" rtlCol="false" tIns="0" lIns="0" bIns="0" rIns="0">
            <a:spAutoFit/>
          </a:bodyPr>
          <a:lstStyle/>
          <a:p>
            <a:pPr algn="l">
              <a:lnSpc>
                <a:spcPts val="8959"/>
              </a:lnSpc>
              <a:spcBef>
                <a:spcPct val="0"/>
              </a:spcBef>
            </a:pPr>
            <a:r>
              <a:rPr lang="en-US" sz="6399">
                <a:solidFill>
                  <a:srgbClr val="FBFDFD"/>
                </a:solidFill>
                <a:latin typeface="League Spartan"/>
                <a:ea typeface="League Spartan"/>
                <a:cs typeface="League Spartan"/>
                <a:sym typeface="League Spartan"/>
              </a:rPr>
              <a:t>PREVENTION EDUCATION</a:t>
            </a:r>
          </a:p>
        </p:txBody>
      </p:sp>
      <p:sp>
        <p:nvSpPr>
          <p:cNvPr name="TextBox 11" id="11"/>
          <p:cNvSpPr txBox="true"/>
          <p:nvPr/>
        </p:nvSpPr>
        <p:spPr>
          <a:xfrm rot="0">
            <a:off x="8183000" y="4740395"/>
            <a:ext cx="7023201" cy="2950738"/>
          </a:xfrm>
          <a:prstGeom prst="rect">
            <a:avLst/>
          </a:prstGeom>
        </p:spPr>
        <p:txBody>
          <a:bodyPr anchor="t" rtlCol="false" tIns="0" lIns="0" bIns="0" rIns="0">
            <a:spAutoFit/>
          </a:bodyPr>
          <a:lstStyle/>
          <a:p>
            <a:pPr algn="ctr">
              <a:lnSpc>
                <a:spcPts val="5879"/>
              </a:lnSpc>
            </a:pPr>
            <a:r>
              <a:rPr lang="en-US" sz="4199" b="true">
                <a:solidFill>
                  <a:srgbClr val="303030"/>
                </a:solidFill>
                <a:latin typeface="Roboto Bold"/>
                <a:ea typeface="Roboto Bold"/>
                <a:cs typeface="Roboto Bold"/>
                <a:sym typeface="Roboto Bold"/>
              </a:rPr>
              <a:t>SEXUAL EXPLOITATION </a:t>
            </a:r>
            <a:r>
              <a:rPr lang="en-US" sz="4199">
                <a:solidFill>
                  <a:srgbClr val="004F59"/>
                </a:solidFill>
                <a:latin typeface="Roboto"/>
                <a:ea typeface="Roboto"/>
                <a:cs typeface="Roboto"/>
                <a:sym typeface="Roboto"/>
              </a:rPr>
              <a:t>includes grooming, sextortion, pornography </a:t>
            </a:r>
          </a:p>
          <a:p>
            <a:pPr algn="ctr">
              <a:lnSpc>
                <a:spcPts val="5879"/>
              </a:lnSpc>
            </a:pPr>
            <a:r>
              <a:rPr lang="en-US" sz="4199">
                <a:solidFill>
                  <a:srgbClr val="004F59"/>
                </a:solidFill>
                <a:latin typeface="Roboto"/>
                <a:ea typeface="Roboto"/>
                <a:cs typeface="Roboto"/>
                <a:sym typeface="Roboto"/>
              </a:rPr>
              <a:t>&amp; sex trafficking.</a:t>
            </a:r>
          </a:p>
        </p:txBody>
      </p:sp>
      <p:sp>
        <p:nvSpPr>
          <p:cNvPr name="TextBox 12" id="12"/>
          <p:cNvSpPr txBox="true"/>
          <p:nvPr/>
        </p:nvSpPr>
        <p:spPr>
          <a:xfrm rot="0">
            <a:off x="17259300" y="9229725"/>
            <a:ext cx="152400" cy="180975"/>
          </a:xfrm>
          <a:prstGeom prst="rect">
            <a:avLst/>
          </a:prstGeom>
        </p:spPr>
        <p:txBody>
          <a:bodyPr anchor="t" rtlCol="false" tIns="0" lIns="0" bIns="0" rIns="0" wrap="none">
            <a:spAutoFit/>
          </a:bodyPr>
          <a:lstStyle/>
          <a:p>
            <a:pPr algn="ctr">
              <a:lnSpc>
                <a:spcPts val="1679"/>
              </a:lnSpc>
              <a:spcBef>
                <a:spcPct val="0"/>
              </a:spcBef>
            </a:pPr>
            <a:r>
              <a:rPr lang="en-US" sz="1200">
                <a:solidFill>
                  <a:srgbClr val="FFFFFF"/>
                </a:solidFill>
                <a:latin typeface="Roboto"/>
                <a:ea typeface="Roboto"/>
                <a:cs typeface="Roboto"/>
                <a:sym typeface="Roboto"/>
              </a:rPr>
              <a:t>7</a:t>
            </a:r>
          </a:p>
        </p:txBody>
      </p:sp>
      <p:sp>
        <p:nvSpPr>
          <p:cNvPr name="TextBox 13" id="13"/>
          <p:cNvSpPr txBox="true"/>
          <p:nvPr/>
        </p:nvSpPr>
        <p:spPr>
          <a:xfrm rot="0">
            <a:off x="1480713" y="9371773"/>
            <a:ext cx="2360739" cy="207719"/>
          </a:xfrm>
          <a:prstGeom prst="rect">
            <a:avLst/>
          </a:prstGeom>
        </p:spPr>
        <p:txBody>
          <a:bodyPr anchor="t" rtlCol="false" tIns="0" lIns="0" bIns="0" rIns="0">
            <a:spAutoFit/>
          </a:bodyPr>
          <a:lstStyle/>
          <a:p>
            <a:pPr algn="l">
              <a:lnSpc>
                <a:spcPts val="1680"/>
              </a:lnSpc>
            </a:pPr>
            <a:r>
              <a:rPr lang="en-US" sz="1200">
                <a:solidFill>
                  <a:srgbClr val="FFFFFF"/>
                </a:solidFill>
                <a:latin typeface="Roboto"/>
                <a:ea typeface="Roboto"/>
                <a:cs typeface="Roboto"/>
                <a:sym typeface="Roboto"/>
              </a:rPr>
              <a:t>©2024-2026 Walking Wise</a:t>
            </a:r>
          </a:p>
        </p:txBody>
      </p:sp>
      <p:sp>
        <p:nvSpPr>
          <p:cNvPr name="Freeform 14" id="14"/>
          <p:cNvSpPr/>
          <p:nvPr/>
        </p:nvSpPr>
        <p:spPr>
          <a:xfrm flipH="false" flipV="false" rot="0">
            <a:off x="1933398" y="2832478"/>
            <a:ext cx="6771839" cy="6292417"/>
          </a:xfrm>
          <a:custGeom>
            <a:avLst/>
            <a:gdLst/>
            <a:ahLst/>
            <a:cxnLst/>
            <a:rect r="r" b="b" t="t" l="l"/>
            <a:pathLst>
              <a:path h="6292417" w="6771839">
                <a:moveTo>
                  <a:pt x="0" y="0"/>
                </a:moveTo>
                <a:lnTo>
                  <a:pt x="6771839" y="0"/>
                </a:lnTo>
                <a:lnTo>
                  <a:pt x="6771839" y="6292417"/>
                </a:lnTo>
                <a:lnTo>
                  <a:pt x="0" y="6292417"/>
                </a:lnTo>
                <a:lnTo>
                  <a:pt x="0" y="0"/>
                </a:lnTo>
                <a:close/>
              </a:path>
            </a:pathLst>
          </a:custGeom>
          <a:blipFill>
            <a:blip r:embed="rId3"/>
            <a:stretch>
              <a:fillRect l="0" t="0" r="0" b="0"/>
            </a:stretch>
          </a:blipFill>
        </p:spPr>
      </p:sp>
    </p:spTree>
  </p:cSld>
  <p:clrMapOvr>
    <a:masterClrMapping/>
  </p:clrMapOvr>
</p:sld>
</file>

<file path=ppt/slides/slide8.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TextBox 2" id="2"/>
          <p:cNvSpPr txBox="true"/>
          <p:nvPr/>
        </p:nvSpPr>
        <p:spPr>
          <a:xfrm rot="0">
            <a:off x="1028700" y="885919"/>
            <a:ext cx="14546262" cy="547370"/>
          </a:xfrm>
          <a:prstGeom prst="rect">
            <a:avLst/>
          </a:prstGeom>
        </p:spPr>
        <p:txBody>
          <a:bodyPr anchor="t" rtlCol="false" tIns="0" lIns="0" bIns="0" rIns="0">
            <a:spAutoFit/>
          </a:bodyPr>
          <a:lstStyle/>
          <a:p>
            <a:pPr algn="l">
              <a:lnSpc>
                <a:spcPts val="4480"/>
              </a:lnSpc>
            </a:pPr>
            <a:r>
              <a:rPr lang="en-US" sz="3200">
                <a:solidFill>
                  <a:srgbClr val="FFFFFF"/>
                </a:solidFill>
                <a:latin typeface="Poppins Medium 2"/>
                <a:ea typeface="Poppins Medium 2"/>
                <a:cs typeface="Poppins Medium 2"/>
                <a:sym typeface="Poppins Medium 2"/>
              </a:rPr>
              <a:t> EDUCATON GUIDE</a:t>
            </a:r>
          </a:p>
        </p:txBody>
      </p:sp>
      <p:sp>
        <p:nvSpPr>
          <p:cNvPr name="TextBox 3" id="3"/>
          <p:cNvSpPr txBox="true"/>
          <p:nvPr/>
        </p:nvSpPr>
        <p:spPr>
          <a:xfrm rot="0">
            <a:off x="17370093" y="9524968"/>
            <a:ext cx="464110" cy="347448"/>
          </a:xfrm>
          <a:prstGeom prst="rect">
            <a:avLst/>
          </a:prstGeom>
        </p:spPr>
        <p:txBody>
          <a:bodyPr anchor="t" rtlCol="false" tIns="0" lIns="0" bIns="0" rIns="0">
            <a:spAutoFit/>
          </a:bodyPr>
          <a:lstStyle/>
          <a:p>
            <a:pPr algn="ctr">
              <a:lnSpc>
                <a:spcPts val="2899"/>
              </a:lnSpc>
            </a:pPr>
            <a:r>
              <a:rPr lang="en-US" sz="2070">
                <a:solidFill>
                  <a:srgbClr val="004F59"/>
                </a:solidFill>
                <a:latin typeface="Bebas Neue"/>
                <a:ea typeface="Bebas Neue"/>
                <a:cs typeface="Bebas Neue"/>
                <a:sym typeface="Bebas Neue"/>
              </a:rPr>
              <a:t>3</a:t>
            </a:r>
          </a:p>
        </p:txBody>
      </p:sp>
      <p:grpSp>
        <p:nvGrpSpPr>
          <p:cNvPr name="Group 4" id="4"/>
          <p:cNvGrpSpPr/>
          <p:nvPr/>
        </p:nvGrpSpPr>
        <p:grpSpPr>
          <a:xfrm rot="0">
            <a:off x="435472" y="456889"/>
            <a:ext cx="17417056" cy="9457832"/>
            <a:chOff x="0" y="0"/>
            <a:chExt cx="5490351" cy="2981378"/>
          </a:xfrm>
        </p:grpSpPr>
        <p:sp>
          <p:nvSpPr>
            <p:cNvPr name="Freeform 5" id="5"/>
            <p:cNvSpPr/>
            <p:nvPr/>
          </p:nvSpPr>
          <p:spPr>
            <a:xfrm flipH="false" flipV="false" rot="0">
              <a:off x="0" y="0"/>
              <a:ext cx="5490351" cy="2981378"/>
            </a:xfrm>
            <a:custGeom>
              <a:avLst/>
              <a:gdLst/>
              <a:ahLst/>
              <a:cxnLst/>
              <a:rect r="r" b="b" t="t" l="l"/>
              <a:pathLst>
                <a:path h="2981378" w="5490351">
                  <a:moveTo>
                    <a:pt x="0" y="0"/>
                  </a:moveTo>
                  <a:lnTo>
                    <a:pt x="5490351" y="0"/>
                  </a:lnTo>
                  <a:lnTo>
                    <a:pt x="5490351" y="2981378"/>
                  </a:lnTo>
                  <a:lnTo>
                    <a:pt x="0" y="2981378"/>
                  </a:lnTo>
                  <a:close/>
                </a:path>
              </a:pathLst>
            </a:custGeom>
            <a:solidFill>
              <a:srgbClr val="68D2DF"/>
            </a:solidFill>
          </p:spPr>
        </p:sp>
      </p:grpSp>
      <p:sp>
        <p:nvSpPr>
          <p:cNvPr name="TextBox 6" id="6"/>
          <p:cNvSpPr txBox="true"/>
          <p:nvPr/>
        </p:nvSpPr>
        <p:spPr>
          <a:xfrm rot="0">
            <a:off x="1131441" y="1109322"/>
            <a:ext cx="12801576" cy="1094675"/>
          </a:xfrm>
          <a:prstGeom prst="rect">
            <a:avLst/>
          </a:prstGeom>
        </p:spPr>
        <p:txBody>
          <a:bodyPr anchor="t" rtlCol="false" tIns="0" lIns="0" bIns="0" rIns="0">
            <a:spAutoFit/>
          </a:bodyPr>
          <a:lstStyle/>
          <a:p>
            <a:pPr algn="l">
              <a:lnSpc>
                <a:spcPts val="8959"/>
              </a:lnSpc>
              <a:spcBef>
                <a:spcPct val="0"/>
              </a:spcBef>
            </a:pPr>
            <a:r>
              <a:rPr lang="en-US" sz="6399">
                <a:solidFill>
                  <a:srgbClr val="004F59"/>
                </a:solidFill>
                <a:latin typeface="League Spartan"/>
                <a:ea typeface="League Spartan"/>
                <a:cs typeface="League Spartan"/>
                <a:sym typeface="League Spartan"/>
              </a:rPr>
              <a:t>VOCABULARY</a:t>
            </a:r>
          </a:p>
        </p:txBody>
      </p:sp>
      <p:sp>
        <p:nvSpPr>
          <p:cNvPr name="Freeform 7" id="7"/>
          <p:cNvSpPr/>
          <p:nvPr/>
        </p:nvSpPr>
        <p:spPr>
          <a:xfrm flipH="false" flipV="false" rot="0">
            <a:off x="13161349" y="6331924"/>
            <a:ext cx="3955076" cy="3955076"/>
          </a:xfrm>
          <a:custGeom>
            <a:avLst/>
            <a:gdLst/>
            <a:ahLst/>
            <a:cxnLst/>
            <a:rect r="r" b="b" t="t" l="l"/>
            <a:pathLst>
              <a:path h="3955076" w="3955076">
                <a:moveTo>
                  <a:pt x="0" y="0"/>
                </a:moveTo>
                <a:lnTo>
                  <a:pt x="3955076" y="0"/>
                </a:lnTo>
                <a:lnTo>
                  <a:pt x="3955076" y="3955076"/>
                </a:lnTo>
                <a:lnTo>
                  <a:pt x="0" y="3955076"/>
                </a:lnTo>
                <a:lnTo>
                  <a:pt x="0" y="0"/>
                </a:lnTo>
                <a:close/>
              </a:path>
            </a:pathLst>
          </a:custGeom>
          <a:blipFill>
            <a:blip r:embed="rId3">
              <a:alphaModFix amt="71000"/>
            </a:blip>
            <a:stretch>
              <a:fillRect l="0" t="0" r="0" b="0"/>
            </a:stretch>
          </a:blipFill>
        </p:spPr>
      </p:sp>
      <p:sp>
        <p:nvSpPr>
          <p:cNvPr name="Freeform 8" id="8"/>
          <p:cNvSpPr/>
          <p:nvPr/>
        </p:nvSpPr>
        <p:spPr>
          <a:xfrm flipH="false" flipV="false" rot="0">
            <a:off x="15322317" y="8440079"/>
            <a:ext cx="1331398" cy="1331398"/>
          </a:xfrm>
          <a:custGeom>
            <a:avLst/>
            <a:gdLst/>
            <a:ahLst/>
            <a:cxnLst/>
            <a:rect r="r" b="b" t="t" l="l"/>
            <a:pathLst>
              <a:path h="1331398" w="1331398">
                <a:moveTo>
                  <a:pt x="0" y="0"/>
                </a:moveTo>
                <a:lnTo>
                  <a:pt x="1331398" y="0"/>
                </a:lnTo>
                <a:lnTo>
                  <a:pt x="1331398" y="1331398"/>
                </a:lnTo>
                <a:lnTo>
                  <a:pt x="0" y="1331398"/>
                </a:lnTo>
                <a:lnTo>
                  <a:pt x="0" y="0"/>
                </a:lnTo>
                <a:close/>
              </a:path>
            </a:pathLst>
          </a:custGeom>
          <a:blipFill>
            <a:blip r:embed="rId4"/>
            <a:stretch>
              <a:fillRect l="0" t="0" r="0" b="0"/>
            </a:stretch>
          </a:blipFill>
        </p:spPr>
      </p:sp>
      <p:sp>
        <p:nvSpPr>
          <p:cNvPr name="Freeform 9" id="9"/>
          <p:cNvSpPr/>
          <p:nvPr/>
        </p:nvSpPr>
        <p:spPr>
          <a:xfrm flipH="false" flipV="false" rot="0">
            <a:off x="14343269" y="7061714"/>
            <a:ext cx="2463386" cy="2463386"/>
          </a:xfrm>
          <a:custGeom>
            <a:avLst/>
            <a:gdLst/>
            <a:ahLst/>
            <a:cxnLst/>
            <a:rect r="r" b="b" t="t" l="l"/>
            <a:pathLst>
              <a:path h="2463386" w="2463386">
                <a:moveTo>
                  <a:pt x="0" y="0"/>
                </a:moveTo>
                <a:lnTo>
                  <a:pt x="2463387" y="0"/>
                </a:lnTo>
                <a:lnTo>
                  <a:pt x="2463387" y="2463386"/>
                </a:lnTo>
                <a:lnTo>
                  <a:pt x="0" y="2463386"/>
                </a:lnTo>
                <a:lnTo>
                  <a:pt x="0" y="0"/>
                </a:lnTo>
                <a:close/>
              </a:path>
            </a:pathLst>
          </a:custGeom>
          <a:blipFill>
            <a:blip r:embed="rId5"/>
            <a:stretch>
              <a:fillRect l="0" t="0" r="0" b="0"/>
            </a:stretch>
          </a:blipFill>
        </p:spPr>
      </p:sp>
      <p:sp>
        <p:nvSpPr>
          <p:cNvPr name="TextBox 10" id="10"/>
          <p:cNvSpPr txBox="true"/>
          <p:nvPr/>
        </p:nvSpPr>
        <p:spPr>
          <a:xfrm rot="0">
            <a:off x="17259300" y="9229725"/>
            <a:ext cx="152400" cy="180975"/>
          </a:xfrm>
          <a:prstGeom prst="rect">
            <a:avLst/>
          </a:prstGeom>
        </p:spPr>
        <p:txBody>
          <a:bodyPr anchor="t" rtlCol="false" tIns="0" lIns="0" bIns="0" rIns="0" wrap="none">
            <a:spAutoFit/>
          </a:bodyPr>
          <a:lstStyle/>
          <a:p>
            <a:pPr algn="ctr">
              <a:lnSpc>
                <a:spcPts val="1679"/>
              </a:lnSpc>
              <a:spcBef>
                <a:spcPct val="0"/>
              </a:spcBef>
            </a:pPr>
            <a:r>
              <a:rPr lang="en-US" sz="1200">
                <a:solidFill>
                  <a:srgbClr val="000000"/>
                </a:solidFill>
                <a:latin typeface="Roboto"/>
                <a:ea typeface="Roboto"/>
                <a:cs typeface="Roboto"/>
                <a:sym typeface="Roboto"/>
              </a:rPr>
              <a:t>8</a:t>
            </a:r>
          </a:p>
        </p:txBody>
      </p:sp>
      <p:sp>
        <p:nvSpPr>
          <p:cNvPr name="Freeform 11" id="11"/>
          <p:cNvSpPr/>
          <p:nvPr/>
        </p:nvSpPr>
        <p:spPr>
          <a:xfrm flipH="false" flipV="false" rot="0">
            <a:off x="11625310" y="1192941"/>
            <a:ext cx="5491115" cy="2502461"/>
          </a:xfrm>
          <a:custGeom>
            <a:avLst/>
            <a:gdLst/>
            <a:ahLst/>
            <a:cxnLst/>
            <a:rect r="r" b="b" t="t" l="l"/>
            <a:pathLst>
              <a:path h="2502461" w="5491115">
                <a:moveTo>
                  <a:pt x="0" y="0"/>
                </a:moveTo>
                <a:lnTo>
                  <a:pt x="5491115" y="0"/>
                </a:lnTo>
                <a:lnTo>
                  <a:pt x="5491115" y="2502461"/>
                </a:lnTo>
                <a:lnTo>
                  <a:pt x="0" y="2502461"/>
                </a:lnTo>
                <a:lnTo>
                  <a:pt x="0" y="0"/>
                </a:lnTo>
                <a:close/>
              </a:path>
            </a:pathLst>
          </a:custGeom>
          <a:blipFill>
            <a:blip r:embed="rId6"/>
            <a:stretch>
              <a:fillRect l="-2025" t="-43879" r="-2700" b="-85918"/>
            </a:stretch>
          </a:blipFill>
        </p:spPr>
      </p:sp>
      <p:sp>
        <p:nvSpPr>
          <p:cNvPr name="TextBox 12" id="12"/>
          <p:cNvSpPr txBox="true"/>
          <p:nvPr/>
        </p:nvSpPr>
        <p:spPr>
          <a:xfrm rot="0">
            <a:off x="2520694" y="4895567"/>
            <a:ext cx="5716990" cy="2950846"/>
          </a:xfrm>
          <a:prstGeom prst="rect">
            <a:avLst/>
          </a:prstGeom>
        </p:spPr>
        <p:txBody>
          <a:bodyPr anchor="t" rtlCol="false" tIns="0" lIns="0" bIns="0" rIns="0">
            <a:spAutoFit/>
          </a:bodyPr>
          <a:lstStyle/>
          <a:p>
            <a:pPr algn="l" marL="906775" indent="-453388" lvl="1">
              <a:lnSpc>
                <a:spcPts val="5879"/>
              </a:lnSpc>
              <a:buFont typeface="Arial"/>
              <a:buChar char="•"/>
            </a:pPr>
            <a:r>
              <a:rPr lang="en-US" b="true" sz="4199">
                <a:solidFill>
                  <a:srgbClr val="004F59"/>
                </a:solidFill>
                <a:latin typeface="Roboto Bold"/>
                <a:ea typeface="Roboto Bold"/>
                <a:cs typeface="Roboto Bold"/>
                <a:sym typeface="Roboto Bold"/>
              </a:rPr>
              <a:t>Pornography</a:t>
            </a:r>
          </a:p>
          <a:p>
            <a:pPr algn="l" marL="906775" indent="-453388" lvl="1">
              <a:lnSpc>
                <a:spcPts val="5879"/>
              </a:lnSpc>
              <a:buFont typeface="Arial"/>
              <a:buChar char="•"/>
            </a:pPr>
            <a:r>
              <a:rPr lang="en-US" b="true" sz="4199">
                <a:solidFill>
                  <a:srgbClr val="004F59"/>
                </a:solidFill>
                <a:latin typeface="Roboto Bold"/>
                <a:ea typeface="Roboto Bold"/>
                <a:cs typeface="Roboto Bold"/>
                <a:sym typeface="Roboto Bold"/>
              </a:rPr>
              <a:t>Overexposure</a:t>
            </a:r>
          </a:p>
          <a:p>
            <a:pPr algn="l" marL="906775" indent="-453388" lvl="1">
              <a:lnSpc>
                <a:spcPts val="5879"/>
              </a:lnSpc>
              <a:buFont typeface="Arial"/>
              <a:buChar char="•"/>
            </a:pPr>
            <a:r>
              <a:rPr lang="en-US" b="true" sz="4199">
                <a:solidFill>
                  <a:srgbClr val="004F59"/>
                </a:solidFill>
                <a:latin typeface="Roboto Bold"/>
                <a:ea typeface="Roboto Bold"/>
                <a:cs typeface="Roboto Bold"/>
                <a:sym typeface="Roboto Bold"/>
              </a:rPr>
              <a:t>Habit</a:t>
            </a:r>
          </a:p>
          <a:p>
            <a:pPr algn="l" marL="906775" indent="-453388" lvl="1">
              <a:lnSpc>
                <a:spcPts val="5879"/>
              </a:lnSpc>
              <a:buFont typeface="Arial"/>
              <a:buChar char="•"/>
            </a:pPr>
            <a:r>
              <a:rPr lang="en-US" b="true" sz="4199">
                <a:solidFill>
                  <a:srgbClr val="004F59"/>
                </a:solidFill>
                <a:latin typeface="Roboto Bold"/>
                <a:ea typeface="Roboto Bold"/>
                <a:cs typeface="Roboto Bold"/>
                <a:sym typeface="Roboto Bold"/>
              </a:rPr>
              <a:t>Addiction</a:t>
            </a:r>
          </a:p>
        </p:txBody>
      </p:sp>
      <p:sp>
        <p:nvSpPr>
          <p:cNvPr name="TextBox 13" id="13"/>
          <p:cNvSpPr txBox="true"/>
          <p:nvPr/>
        </p:nvSpPr>
        <p:spPr>
          <a:xfrm rot="0">
            <a:off x="8155101" y="4893293"/>
            <a:ext cx="5505084" cy="2207896"/>
          </a:xfrm>
          <a:prstGeom prst="rect">
            <a:avLst/>
          </a:prstGeom>
        </p:spPr>
        <p:txBody>
          <a:bodyPr anchor="t" rtlCol="false" tIns="0" lIns="0" bIns="0" rIns="0">
            <a:spAutoFit/>
          </a:bodyPr>
          <a:lstStyle/>
          <a:p>
            <a:pPr algn="l" marL="906775" indent="-453388" lvl="1">
              <a:lnSpc>
                <a:spcPts val="5879"/>
              </a:lnSpc>
              <a:buFont typeface="Arial"/>
              <a:buChar char="•"/>
            </a:pPr>
            <a:r>
              <a:rPr lang="en-US" b="true" sz="4199">
                <a:solidFill>
                  <a:srgbClr val="004F59"/>
                </a:solidFill>
                <a:latin typeface="Roboto Bold"/>
                <a:ea typeface="Roboto Bold"/>
                <a:cs typeface="Roboto Bold"/>
                <a:sym typeface="Roboto Bold"/>
              </a:rPr>
              <a:t>Dopamine</a:t>
            </a:r>
          </a:p>
          <a:p>
            <a:pPr algn="l" marL="906775" indent="-453388" lvl="1">
              <a:lnSpc>
                <a:spcPts val="5879"/>
              </a:lnSpc>
              <a:buFont typeface="Arial"/>
              <a:buChar char="•"/>
            </a:pPr>
            <a:r>
              <a:rPr lang="en-US" b="true" sz="4199">
                <a:solidFill>
                  <a:srgbClr val="004F59"/>
                </a:solidFill>
                <a:latin typeface="Roboto Bold"/>
                <a:ea typeface="Roboto Bold"/>
                <a:cs typeface="Roboto Bold"/>
                <a:sym typeface="Roboto Bold"/>
              </a:rPr>
              <a:t>Reward Circuit</a:t>
            </a:r>
          </a:p>
          <a:p>
            <a:pPr algn="l" marL="906775" indent="-453388" lvl="1">
              <a:lnSpc>
                <a:spcPts val="5879"/>
              </a:lnSpc>
              <a:buFont typeface="Arial"/>
              <a:buChar char="•"/>
            </a:pPr>
            <a:r>
              <a:rPr lang="en-US" b="true" sz="4199">
                <a:solidFill>
                  <a:srgbClr val="004F59"/>
                </a:solidFill>
                <a:latin typeface="Roboto Bold"/>
                <a:ea typeface="Roboto Bold"/>
                <a:cs typeface="Roboto Bold"/>
                <a:sym typeface="Roboto Bold"/>
              </a:rPr>
              <a:t>Brain Fog</a:t>
            </a:r>
          </a:p>
        </p:txBody>
      </p:sp>
      <p:sp>
        <p:nvSpPr>
          <p:cNvPr name="TextBox 14" id="14"/>
          <p:cNvSpPr txBox="true"/>
          <p:nvPr/>
        </p:nvSpPr>
        <p:spPr>
          <a:xfrm rot="0">
            <a:off x="1480713" y="9371773"/>
            <a:ext cx="2360739" cy="207719"/>
          </a:xfrm>
          <a:prstGeom prst="rect">
            <a:avLst/>
          </a:prstGeom>
        </p:spPr>
        <p:txBody>
          <a:bodyPr anchor="t" rtlCol="false" tIns="0" lIns="0" bIns="0" rIns="0">
            <a:spAutoFit/>
          </a:bodyPr>
          <a:lstStyle/>
          <a:p>
            <a:pPr algn="l">
              <a:lnSpc>
                <a:spcPts val="1680"/>
              </a:lnSpc>
            </a:pPr>
            <a:r>
              <a:rPr lang="en-US" sz="1200">
                <a:solidFill>
                  <a:srgbClr val="004F59"/>
                </a:solidFill>
                <a:latin typeface="Roboto"/>
                <a:ea typeface="Roboto"/>
                <a:cs typeface="Roboto"/>
                <a:sym typeface="Roboto"/>
              </a:rPr>
              <a:t>©2024-2026 Walking Wise</a:t>
            </a:r>
          </a:p>
        </p:txBody>
      </p:sp>
      <p:grpSp>
        <p:nvGrpSpPr>
          <p:cNvPr name="Group 15" id="15"/>
          <p:cNvGrpSpPr/>
          <p:nvPr/>
        </p:nvGrpSpPr>
        <p:grpSpPr>
          <a:xfrm rot="0">
            <a:off x="2421671" y="3835881"/>
            <a:ext cx="6437849" cy="807115"/>
            <a:chOff x="0" y="0"/>
            <a:chExt cx="1695565" cy="212574"/>
          </a:xfrm>
        </p:grpSpPr>
        <p:sp>
          <p:nvSpPr>
            <p:cNvPr name="Freeform 16" id="16"/>
            <p:cNvSpPr/>
            <p:nvPr/>
          </p:nvSpPr>
          <p:spPr>
            <a:xfrm flipH="false" flipV="false" rot="0">
              <a:off x="0" y="0"/>
              <a:ext cx="1695565" cy="212574"/>
            </a:xfrm>
            <a:custGeom>
              <a:avLst/>
              <a:gdLst/>
              <a:ahLst/>
              <a:cxnLst/>
              <a:rect r="r" b="b" t="t" l="l"/>
              <a:pathLst>
                <a:path h="212574" w="1695565">
                  <a:moveTo>
                    <a:pt x="0" y="0"/>
                  </a:moveTo>
                  <a:lnTo>
                    <a:pt x="1695565" y="0"/>
                  </a:lnTo>
                  <a:lnTo>
                    <a:pt x="1695565" y="212574"/>
                  </a:lnTo>
                  <a:lnTo>
                    <a:pt x="0" y="212574"/>
                  </a:lnTo>
                  <a:close/>
                </a:path>
              </a:pathLst>
            </a:custGeom>
            <a:solidFill>
              <a:srgbClr val="303030"/>
            </a:solidFill>
          </p:spPr>
        </p:sp>
        <p:sp>
          <p:nvSpPr>
            <p:cNvPr name="TextBox 17" id="17"/>
            <p:cNvSpPr txBox="true"/>
            <p:nvPr/>
          </p:nvSpPr>
          <p:spPr>
            <a:xfrm>
              <a:off x="0" y="-76200"/>
              <a:ext cx="1695565" cy="288774"/>
            </a:xfrm>
            <a:prstGeom prst="rect">
              <a:avLst/>
            </a:prstGeom>
          </p:spPr>
          <p:txBody>
            <a:bodyPr anchor="ctr" rtlCol="false" tIns="50800" lIns="50800" bIns="50800" rIns="50800"/>
            <a:lstStyle/>
            <a:p>
              <a:pPr algn="ctr">
                <a:lnSpc>
                  <a:spcPts val="3074"/>
                </a:lnSpc>
              </a:pPr>
            </a:p>
          </p:txBody>
        </p:sp>
      </p:grpSp>
      <p:sp>
        <p:nvSpPr>
          <p:cNvPr name="TextBox 18" id="18"/>
          <p:cNvSpPr txBox="true"/>
          <p:nvPr/>
        </p:nvSpPr>
        <p:spPr>
          <a:xfrm rot="0">
            <a:off x="2859377" y="3806051"/>
            <a:ext cx="7049032" cy="771526"/>
          </a:xfrm>
          <a:prstGeom prst="rect">
            <a:avLst/>
          </a:prstGeom>
        </p:spPr>
        <p:txBody>
          <a:bodyPr anchor="t" rtlCol="false" tIns="0" lIns="0" bIns="0" rIns="0">
            <a:spAutoFit/>
          </a:bodyPr>
          <a:lstStyle/>
          <a:p>
            <a:pPr algn="l">
              <a:lnSpc>
                <a:spcPts val="6299"/>
              </a:lnSpc>
            </a:pPr>
            <a:r>
              <a:rPr lang="en-US" sz="4499" b="true">
                <a:solidFill>
                  <a:srgbClr val="FFFFFF"/>
                </a:solidFill>
                <a:latin typeface="Roboto Bold"/>
                <a:ea typeface="Roboto Bold"/>
                <a:cs typeface="Roboto Bold"/>
                <a:sym typeface="Roboto Bold"/>
              </a:rPr>
              <a:t>Words to Understand</a:t>
            </a:r>
          </a:p>
        </p:txBody>
      </p:sp>
    </p:spTree>
  </p:cSld>
  <p:clrMapOvr>
    <a:masterClrMapping/>
  </p:clrMapOvr>
</p:sld>
</file>

<file path=ppt/slides/slide9.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TextBox 2" id="2"/>
          <p:cNvSpPr txBox="true"/>
          <p:nvPr/>
        </p:nvSpPr>
        <p:spPr>
          <a:xfrm rot="0">
            <a:off x="1028700" y="885919"/>
            <a:ext cx="14546262" cy="547370"/>
          </a:xfrm>
          <a:prstGeom prst="rect">
            <a:avLst/>
          </a:prstGeom>
        </p:spPr>
        <p:txBody>
          <a:bodyPr anchor="t" rtlCol="false" tIns="0" lIns="0" bIns="0" rIns="0">
            <a:spAutoFit/>
          </a:bodyPr>
          <a:lstStyle/>
          <a:p>
            <a:pPr algn="l">
              <a:lnSpc>
                <a:spcPts val="4480"/>
              </a:lnSpc>
            </a:pPr>
            <a:r>
              <a:rPr lang="en-US" sz="3200">
                <a:solidFill>
                  <a:srgbClr val="FFFFFF"/>
                </a:solidFill>
                <a:latin typeface="Poppins Medium 2"/>
                <a:ea typeface="Poppins Medium 2"/>
                <a:cs typeface="Poppins Medium 2"/>
                <a:sym typeface="Poppins Medium 2"/>
              </a:rPr>
              <a:t> EDUCATON GUIDE</a:t>
            </a:r>
          </a:p>
        </p:txBody>
      </p:sp>
      <p:sp>
        <p:nvSpPr>
          <p:cNvPr name="TextBox 3" id="3"/>
          <p:cNvSpPr txBox="true"/>
          <p:nvPr/>
        </p:nvSpPr>
        <p:spPr>
          <a:xfrm rot="0">
            <a:off x="17370093" y="9524968"/>
            <a:ext cx="464110" cy="347448"/>
          </a:xfrm>
          <a:prstGeom prst="rect">
            <a:avLst/>
          </a:prstGeom>
        </p:spPr>
        <p:txBody>
          <a:bodyPr anchor="t" rtlCol="false" tIns="0" lIns="0" bIns="0" rIns="0">
            <a:spAutoFit/>
          </a:bodyPr>
          <a:lstStyle/>
          <a:p>
            <a:pPr algn="ctr">
              <a:lnSpc>
                <a:spcPts val="2899"/>
              </a:lnSpc>
            </a:pPr>
            <a:r>
              <a:rPr lang="en-US" sz="2070">
                <a:solidFill>
                  <a:srgbClr val="004F59"/>
                </a:solidFill>
                <a:latin typeface="Bebas Neue"/>
                <a:ea typeface="Bebas Neue"/>
                <a:cs typeface="Bebas Neue"/>
                <a:sym typeface="Bebas Neue"/>
              </a:rPr>
              <a:t>3</a:t>
            </a:r>
          </a:p>
        </p:txBody>
      </p:sp>
      <p:grpSp>
        <p:nvGrpSpPr>
          <p:cNvPr name="Group 4" id="4"/>
          <p:cNvGrpSpPr/>
          <p:nvPr/>
        </p:nvGrpSpPr>
        <p:grpSpPr>
          <a:xfrm rot="0">
            <a:off x="435472" y="456889"/>
            <a:ext cx="17417056" cy="9457832"/>
            <a:chOff x="0" y="0"/>
            <a:chExt cx="5490351" cy="2981378"/>
          </a:xfrm>
        </p:grpSpPr>
        <p:sp>
          <p:nvSpPr>
            <p:cNvPr name="Freeform 5" id="5"/>
            <p:cNvSpPr/>
            <p:nvPr/>
          </p:nvSpPr>
          <p:spPr>
            <a:xfrm flipH="false" flipV="false" rot="0">
              <a:off x="0" y="0"/>
              <a:ext cx="5490351" cy="2981378"/>
            </a:xfrm>
            <a:custGeom>
              <a:avLst/>
              <a:gdLst/>
              <a:ahLst/>
              <a:cxnLst/>
              <a:rect r="r" b="b" t="t" l="l"/>
              <a:pathLst>
                <a:path h="2981378" w="5490351">
                  <a:moveTo>
                    <a:pt x="0" y="0"/>
                  </a:moveTo>
                  <a:lnTo>
                    <a:pt x="5490351" y="0"/>
                  </a:lnTo>
                  <a:lnTo>
                    <a:pt x="5490351" y="2981378"/>
                  </a:lnTo>
                  <a:lnTo>
                    <a:pt x="0" y="2981378"/>
                  </a:lnTo>
                  <a:close/>
                </a:path>
              </a:pathLst>
            </a:custGeom>
            <a:solidFill>
              <a:srgbClr val="68D2DF"/>
            </a:solidFill>
          </p:spPr>
        </p:sp>
      </p:grpSp>
      <p:sp>
        <p:nvSpPr>
          <p:cNvPr name="Freeform 6" id="6"/>
          <p:cNvSpPr/>
          <p:nvPr/>
        </p:nvSpPr>
        <p:spPr>
          <a:xfrm flipH="false" flipV="false" rot="0">
            <a:off x="13161349" y="6331924"/>
            <a:ext cx="3955076" cy="3955076"/>
          </a:xfrm>
          <a:custGeom>
            <a:avLst/>
            <a:gdLst/>
            <a:ahLst/>
            <a:cxnLst/>
            <a:rect r="r" b="b" t="t" l="l"/>
            <a:pathLst>
              <a:path h="3955076" w="3955076">
                <a:moveTo>
                  <a:pt x="0" y="0"/>
                </a:moveTo>
                <a:lnTo>
                  <a:pt x="3955076" y="0"/>
                </a:lnTo>
                <a:lnTo>
                  <a:pt x="3955076" y="3955076"/>
                </a:lnTo>
                <a:lnTo>
                  <a:pt x="0" y="3955076"/>
                </a:lnTo>
                <a:lnTo>
                  <a:pt x="0" y="0"/>
                </a:lnTo>
                <a:close/>
              </a:path>
            </a:pathLst>
          </a:custGeom>
          <a:blipFill>
            <a:blip r:embed="rId3">
              <a:alphaModFix amt="71000"/>
            </a:blip>
            <a:stretch>
              <a:fillRect l="0" t="0" r="0" b="0"/>
            </a:stretch>
          </a:blipFill>
        </p:spPr>
      </p:sp>
      <p:sp>
        <p:nvSpPr>
          <p:cNvPr name="Freeform 7" id="7"/>
          <p:cNvSpPr/>
          <p:nvPr/>
        </p:nvSpPr>
        <p:spPr>
          <a:xfrm flipH="false" flipV="false" rot="0">
            <a:off x="15322317" y="8440079"/>
            <a:ext cx="1331398" cy="1331398"/>
          </a:xfrm>
          <a:custGeom>
            <a:avLst/>
            <a:gdLst/>
            <a:ahLst/>
            <a:cxnLst/>
            <a:rect r="r" b="b" t="t" l="l"/>
            <a:pathLst>
              <a:path h="1331398" w="1331398">
                <a:moveTo>
                  <a:pt x="0" y="0"/>
                </a:moveTo>
                <a:lnTo>
                  <a:pt x="1331398" y="0"/>
                </a:lnTo>
                <a:lnTo>
                  <a:pt x="1331398" y="1331398"/>
                </a:lnTo>
                <a:lnTo>
                  <a:pt x="0" y="1331398"/>
                </a:lnTo>
                <a:lnTo>
                  <a:pt x="0" y="0"/>
                </a:lnTo>
                <a:close/>
              </a:path>
            </a:pathLst>
          </a:custGeom>
          <a:blipFill>
            <a:blip r:embed="rId4"/>
            <a:stretch>
              <a:fillRect l="0" t="0" r="0" b="0"/>
            </a:stretch>
          </a:blipFill>
        </p:spPr>
      </p:sp>
      <p:sp>
        <p:nvSpPr>
          <p:cNvPr name="TextBox 8" id="8"/>
          <p:cNvSpPr txBox="true"/>
          <p:nvPr/>
        </p:nvSpPr>
        <p:spPr>
          <a:xfrm rot="0">
            <a:off x="1480713" y="4536816"/>
            <a:ext cx="15325942" cy="1686560"/>
          </a:xfrm>
          <a:prstGeom prst="rect">
            <a:avLst/>
          </a:prstGeom>
        </p:spPr>
        <p:txBody>
          <a:bodyPr anchor="t" rtlCol="false" tIns="0" lIns="0" bIns="0" rIns="0">
            <a:spAutoFit/>
          </a:bodyPr>
          <a:lstStyle/>
          <a:p>
            <a:pPr algn="l">
              <a:lnSpc>
                <a:spcPts val="6880"/>
              </a:lnSpc>
            </a:pPr>
            <a:r>
              <a:rPr lang="en-US" sz="4300" b="true">
                <a:solidFill>
                  <a:srgbClr val="004F59"/>
                </a:solidFill>
                <a:latin typeface="Roboto Bold"/>
                <a:ea typeface="Roboto Bold"/>
                <a:cs typeface="Roboto Bold"/>
                <a:sym typeface="Roboto Bold"/>
              </a:rPr>
              <a:t>Pictures, videos, or media that show sexual behavior to create excitement—often displaying unrealistic or harmful behavior.</a:t>
            </a:r>
          </a:p>
        </p:txBody>
      </p:sp>
      <p:grpSp>
        <p:nvGrpSpPr>
          <p:cNvPr name="Group 9" id="9"/>
          <p:cNvGrpSpPr/>
          <p:nvPr/>
        </p:nvGrpSpPr>
        <p:grpSpPr>
          <a:xfrm rot="0">
            <a:off x="1366413" y="3624926"/>
            <a:ext cx="6483675" cy="904943"/>
            <a:chOff x="0" y="0"/>
            <a:chExt cx="1707634" cy="238339"/>
          </a:xfrm>
        </p:grpSpPr>
        <p:sp>
          <p:nvSpPr>
            <p:cNvPr name="Freeform 10" id="10"/>
            <p:cNvSpPr/>
            <p:nvPr/>
          </p:nvSpPr>
          <p:spPr>
            <a:xfrm flipH="false" flipV="false" rot="0">
              <a:off x="0" y="0"/>
              <a:ext cx="1707635" cy="238339"/>
            </a:xfrm>
            <a:custGeom>
              <a:avLst/>
              <a:gdLst/>
              <a:ahLst/>
              <a:cxnLst/>
              <a:rect r="r" b="b" t="t" l="l"/>
              <a:pathLst>
                <a:path h="238339" w="1707635">
                  <a:moveTo>
                    <a:pt x="0" y="0"/>
                  </a:moveTo>
                  <a:lnTo>
                    <a:pt x="1707635" y="0"/>
                  </a:lnTo>
                  <a:lnTo>
                    <a:pt x="1707635" y="238339"/>
                  </a:lnTo>
                  <a:lnTo>
                    <a:pt x="0" y="238339"/>
                  </a:lnTo>
                  <a:close/>
                </a:path>
              </a:pathLst>
            </a:custGeom>
            <a:solidFill>
              <a:srgbClr val="303030"/>
            </a:solidFill>
          </p:spPr>
        </p:sp>
        <p:sp>
          <p:nvSpPr>
            <p:cNvPr name="TextBox 11" id="11"/>
            <p:cNvSpPr txBox="true"/>
            <p:nvPr/>
          </p:nvSpPr>
          <p:spPr>
            <a:xfrm>
              <a:off x="0" y="-76200"/>
              <a:ext cx="1707634" cy="314539"/>
            </a:xfrm>
            <a:prstGeom prst="rect">
              <a:avLst/>
            </a:prstGeom>
          </p:spPr>
          <p:txBody>
            <a:bodyPr anchor="ctr" rtlCol="false" tIns="50800" lIns="50800" bIns="50800" rIns="50800"/>
            <a:lstStyle/>
            <a:p>
              <a:pPr algn="ctr">
                <a:lnSpc>
                  <a:spcPts val="3074"/>
                </a:lnSpc>
              </a:pPr>
            </a:p>
          </p:txBody>
        </p:sp>
      </p:grpSp>
      <p:sp>
        <p:nvSpPr>
          <p:cNvPr name="TextBox 12" id="12"/>
          <p:cNvSpPr txBox="true"/>
          <p:nvPr/>
        </p:nvSpPr>
        <p:spPr>
          <a:xfrm rot="0">
            <a:off x="1822949" y="3501204"/>
            <a:ext cx="6294695" cy="1028665"/>
          </a:xfrm>
          <a:prstGeom prst="rect">
            <a:avLst/>
          </a:prstGeom>
        </p:spPr>
        <p:txBody>
          <a:bodyPr anchor="t" rtlCol="false" tIns="0" lIns="0" bIns="0" rIns="0">
            <a:spAutoFit/>
          </a:bodyPr>
          <a:lstStyle/>
          <a:p>
            <a:pPr algn="l">
              <a:lnSpc>
                <a:spcPts val="8399"/>
              </a:lnSpc>
            </a:pPr>
            <a:r>
              <a:rPr lang="en-US" b="true" sz="5999">
                <a:solidFill>
                  <a:srgbClr val="FFFFFF"/>
                </a:solidFill>
                <a:latin typeface="Roboto Bold"/>
                <a:ea typeface="Roboto Bold"/>
                <a:cs typeface="Roboto Bold"/>
                <a:sym typeface="Roboto Bold"/>
              </a:rPr>
              <a:t>PORNOGRAPHY</a:t>
            </a:r>
          </a:p>
        </p:txBody>
      </p:sp>
      <p:sp>
        <p:nvSpPr>
          <p:cNvPr name="TextBox 13" id="13"/>
          <p:cNvSpPr txBox="true"/>
          <p:nvPr/>
        </p:nvSpPr>
        <p:spPr>
          <a:xfrm rot="0">
            <a:off x="1131441" y="1109322"/>
            <a:ext cx="12801576" cy="1094675"/>
          </a:xfrm>
          <a:prstGeom prst="rect">
            <a:avLst/>
          </a:prstGeom>
        </p:spPr>
        <p:txBody>
          <a:bodyPr anchor="t" rtlCol="false" tIns="0" lIns="0" bIns="0" rIns="0">
            <a:spAutoFit/>
          </a:bodyPr>
          <a:lstStyle/>
          <a:p>
            <a:pPr algn="l">
              <a:lnSpc>
                <a:spcPts val="8959"/>
              </a:lnSpc>
              <a:spcBef>
                <a:spcPct val="0"/>
              </a:spcBef>
            </a:pPr>
            <a:r>
              <a:rPr lang="en-US" sz="6399">
                <a:solidFill>
                  <a:srgbClr val="004F59"/>
                </a:solidFill>
                <a:latin typeface="League Spartan"/>
                <a:ea typeface="League Spartan"/>
                <a:cs typeface="League Spartan"/>
                <a:sym typeface="League Spartan"/>
              </a:rPr>
              <a:t>VOCABULARY</a:t>
            </a:r>
          </a:p>
        </p:txBody>
      </p:sp>
      <p:sp>
        <p:nvSpPr>
          <p:cNvPr name="Freeform 14" id="14"/>
          <p:cNvSpPr/>
          <p:nvPr/>
        </p:nvSpPr>
        <p:spPr>
          <a:xfrm flipH="false" flipV="false" rot="0">
            <a:off x="14343269" y="7061714"/>
            <a:ext cx="2463386" cy="2463386"/>
          </a:xfrm>
          <a:custGeom>
            <a:avLst/>
            <a:gdLst/>
            <a:ahLst/>
            <a:cxnLst/>
            <a:rect r="r" b="b" t="t" l="l"/>
            <a:pathLst>
              <a:path h="2463386" w="2463386">
                <a:moveTo>
                  <a:pt x="0" y="0"/>
                </a:moveTo>
                <a:lnTo>
                  <a:pt x="2463387" y="0"/>
                </a:lnTo>
                <a:lnTo>
                  <a:pt x="2463387" y="2463386"/>
                </a:lnTo>
                <a:lnTo>
                  <a:pt x="0" y="2463386"/>
                </a:lnTo>
                <a:lnTo>
                  <a:pt x="0" y="0"/>
                </a:lnTo>
                <a:close/>
              </a:path>
            </a:pathLst>
          </a:custGeom>
          <a:blipFill>
            <a:blip r:embed="rId5"/>
            <a:stretch>
              <a:fillRect l="0" t="0" r="0" b="0"/>
            </a:stretch>
          </a:blipFill>
        </p:spPr>
      </p:sp>
      <p:sp>
        <p:nvSpPr>
          <p:cNvPr name="TextBox 15" id="15"/>
          <p:cNvSpPr txBox="true"/>
          <p:nvPr/>
        </p:nvSpPr>
        <p:spPr>
          <a:xfrm rot="0">
            <a:off x="17259300" y="9229725"/>
            <a:ext cx="152400" cy="180975"/>
          </a:xfrm>
          <a:prstGeom prst="rect">
            <a:avLst/>
          </a:prstGeom>
        </p:spPr>
        <p:txBody>
          <a:bodyPr anchor="t" rtlCol="false" tIns="0" lIns="0" bIns="0" rIns="0" wrap="none">
            <a:spAutoFit/>
          </a:bodyPr>
          <a:lstStyle/>
          <a:p>
            <a:pPr algn="ctr">
              <a:lnSpc>
                <a:spcPts val="1679"/>
              </a:lnSpc>
              <a:spcBef>
                <a:spcPct val="0"/>
              </a:spcBef>
            </a:pPr>
            <a:r>
              <a:rPr lang="en-US" sz="1200">
                <a:solidFill>
                  <a:srgbClr val="000000"/>
                </a:solidFill>
                <a:latin typeface="Roboto"/>
                <a:ea typeface="Roboto"/>
                <a:cs typeface="Roboto"/>
                <a:sym typeface="Roboto"/>
              </a:rPr>
              <a:t>9</a:t>
            </a:r>
          </a:p>
        </p:txBody>
      </p:sp>
      <p:sp>
        <p:nvSpPr>
          <p:cNvPr name="TextBox 16" id="16"/>
          <p:cNvSpPr txBox="true"/>
          <p:nvPr/>
        </p:nvSpPr>
        <p:spPr>
          <a:xfrm rot="0">
            <a:off x="1480713" y="9371773"/>
            <a:ext cx="2360739" cy="207719"/>
          </a:xfrm>
          <a:prstGeom prst="rect">
            <a:avLst/>
          </a:prstGeom>
        </p:spPr>
        <p:txBody>
          <a:bodyPr anchor="t" rtlCol="false" tIns="0" lIns="0" bIns="0" rIns="0">
            <a:spAutoFit/>
          </a:bodyPr>
          <a:lstStyle/>
          <a:p>
            <a:pPr algn="l">
              <a:lnSpc>
                <a:spcPts val="1680"/>
              </a:lnSpc>
            </a:pPr>
            <a:r>
              <a:rPr lang="en-US" sz="1200">
                <a:solidFill>
                  <a:srgbClr val="004F59"/>
                </a:solidFill>
                <a:latin typeface="Roboto"/>
                <a:ea typeface="Roboto"/>
                <a:cs typeface="Roboto"/>
                <a:sym typeface="Roboto"/>
              </a:rPr>
              <a:t>©2024-2026 Walking Wise</a:t>
            </a: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0</Words>
  <Application>Microsoft Office PowerPoint</Application>
  <PresentationFormat>On-screen Show (4:3)</PresentationFormat>
  <Paragraphs>0</Paragraphs>
  <Slides>0</Slides>
  <Notes>0</Notes>
  <HiddenSlides>0</HiddenSlides>
  <MMClips>0</MMClips>
  <ScaleCrop>false</ScaleCrop>
  <HeadingPairs>
    <vt:vector size="4" baseType="variant">
      <vt:variant>
        <vt:lpstr>Theme</vt:lpstr>
      </vt:variant>
      <vt:variant>
        <vt:i4>1</vt:i4>
      </vt:variant>
      <vt:variant>
        <vt:lpstr>Slide Titles</vt:lpstr>
      </vt:variant>
      <vt:variant>
        <vt:i4>0</vt:i4>
      </vt:variant>
    </vt:vector>
  </HeadingPairs>
  <TitlesOfParts>
    <vt:vector size="1" baseType="lpstr">
      <vt:lpstr>Office Theme</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xsi="http://www.w3.org/2001/XMLSchema-instance">
  <dcterms:created xsi:type="dcterms:W3CDTF">2006-08-16T00:00:00Z</dcterms:created>
  <dc:identifier>DAHDkxf1Dpg</dc:identifier>
  <dcterms:modified xsi:type="dcterms:W3CDTF">2011-08-01T06:04:30Z</dcterms:modified>
  <cp:revision>1</cp:revision>
  <dc:title>PowerPoint-Pornography_Link_WalkingWise-4-14-2026</dc:title>
</cp:coreProperties>
</file>