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8288000" cy="10287000"/>
  <p:notesSz cx="6858000" cy="9144000"/>
  <p:embeddedFontLst>
    <p:embeddedFont>
      <p:font typeface="Bebas Neue" panose="020B0604020202020204" charset="0"/>
      <p:regular r:id="rId67"/>
    </p:embeddedFont>
    <p:embeddedFont>
      <p:font typeface="Cooperative Bold" panose="020B0604020202020204" charset="-79"/>
      <p:regular r:id="rId68"/>
    </p:embeddedFont>
    <p:embeddedFont>
      <p:font typeface="League Spartan" panose="020B0604020202020204" charset="0"/>
      <p:regular r:id="rId69"/>
    </p:embeddedFont>
    <p:embeddedFont>
      <p:font typeface="Poppins Medium 1" panose="020B0604020202020204" charset="0"/>
      <p:regular r:id="rId70"/>
    </p:embeddedFont>
    <p:embeddedFont>
      <p:font typeface="Poppins Medium 2 Bold" panose="020B0604020202020204" charset="0"/>
      <p:regular r:id="rId71"/>
    </p:embeddedFont>
    <p:embeddedFont>
      <p:font typeface="Roboto" panose="020B0604020202020204" charset="0"/>
      <p:regular r:id="rId72"/>
    </p:embeddedFont>
    <p:embeddedFont>
      <p:font typeface="Roboto Bold" panose="020B0604020202020204"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OPINION: Do you believe viewing pornography is harmful or harmless? </a:t>
            </a:r>
          </a:p>
          <a:p>
            <a:endParaRPr lang="en-US"/>
          </a:p>
          <a:p>
            <a:r>
              <a:rPr lang="en-US"/>
              <a:t>A)	Harmful</a:t>
            </a:r>
          </a:p>
          <a:p>
            <a:r>
              <a:rPr lang="en-US"/>
              <a:t>B)	Harmless</a:t>
            </a:r>
          </a:p>
          <a:p>
            <a:endParaRPr lang="en-US"/>
          </a:p>
          <a:p>
            <a:r>
              <a:rPr lang="en-US"/>
              <a:t>ANSWER  </a:t>
            </a:r>
          </a:p>
          <a:p>
            <a:r>
              <a:rPr lang="en-US"/>
              <a:t>Young people may have varying opinions about why they believe pornography is harmless, so it will be interesting to see how their views evolve by learning more about this topic.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widely used by businesses worldwide for employee training. </a:t>
            </a:r>
          </a:p>
          <a:p>
            <a:endParaRPr lang="en-US"/>
          </a:p>
          <a:p>
            <a:r>
              <a:rPr lang="en-US"/>
              <a:t>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teens talk about pornography with friends in a neutral, accepting, or encouraging way?</a:t>
            </a:r>
          </a:p>
          <a:p>
            <a:endParaRPr lang="en-US"/>
          </a:p>
          <a:p>
            <a:r>
              <a:rPr lang="en-US"/>
              <a:t>A) 59%</a:t>
            </a:r>
          </a:p>
          <a:p>
            <a:r>
              <a:rPr lang="en-US"/>
              <a:t>B) 69%</a:t>
            </a:r>
          </a:p>
          <a:p>
            <a:r>
              <a:rPr lang="en-US"/>
              <a:t>C) 79%</a:t>
            </a:r>
          </a:p>
          <a:p>
            <a:r>
              <a:rPr lang="en-US"/>
              <a:t>D) 89%</a:t>
            </a:r>
          </a:p>
          <a:p>
            <a:endParaRPr lang="en-US"/>
          </a:p>
          <a:p>
            <a:r>
              <a:rPr lang="en-US"/>
              <a:t>ANSWER</a:t>
            </a:r>
          </a:p>
          <a:p>
            <a:r>
              <a:rPr lang="en-US"/>
              <a:t>D) 89% of teens talk about pornography with friends in a neutral, accepting, or encouraging way.[1]</a:t>
            </a:r>
          </a:p>
          <a:p>
            <a:endParaRPr lang="en-US"/>
          </a:p>
          <a:p>
            <a:r>
              <a:rPr lang="en-US"/>
              <a:t>CommonSense Media research revealed that "45% of teen respondents agreed that online pornography provides helpful information about sex, and about 1 in 4 teens said pornography accurately shows the way most people have sex."[2]</a:t>
            </a:r>
          </a:p>
          <a:p>
            <a:endParaRPr lang="en-US"/>
          </a:p>
          <a:p>
            <a:r>
              <a:rPr lang="en-US"/>
              <a:t>Source</a:t>
            </a:r>
          </a:p>
          <a:p>
            <a:r>
              <a:rPr lang="en-US"/>
              <a:t>1. Josh McDowell Ministry (2016). The Porn Phenomenon: The Impact of Pornography in the Digital Age. Barna.com. Retrieved July 21, 2024, from https://www.barna.com/the-porn-phenomenon/</a:t>
            </a:r>
          </a:p>
          <a:p>
            <a:endParaRPr lang="en-US"/>
          </a:p>
          <a:p>
            <a:r>
              <a:rPr lang="en-US"/>
              <a:t>2. Robb, M.B., &amp; Mann, S. (2023). Teens and pornography. San Francisco, CA: Common Sense, p. 6. CommonSenseMedia.org. Retrieved June 19,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MAKE MONEY</a:t>
            </a:r>
          </a:p>
          <a:p>
            <a:r>
              <a:rPr lang="en-US"/>
              <a:t>Pornographic images are freely accessible to children and teens to create a desire for more pornography. The average age of exposure to pornography is 11 years (Weiss, 2015). </a:t>
            </a:r>
          </a:p>
          <a:p>
            <a:endParaRPr lang="en-US"/>
          </a:p>
          <a:p>
            <a:r>
              <a:rPr lang="en-US"/>
              <a:t>• PAID SUBSCRIPTIONS</a:t>
            </a:r>
          </a:p>
          <a:p>
            <a:r>
              <a:rPr lang="en-US"/>
              <a:t>The pornography industry works to entice young people into paid subscriptions once they become adults. </a:t>
            </a:r>
          </a:p>
          <a:p>
            <a:endParaRPr lang="en-US"/>
          </a:p>
          <a:p>
            <a:r>
              <a:rPr lang="en-US"/>
              <a:t>• STRIP CLUBS</a:t>
            </a:r>
          </a:p>
          <a:p>
            <a:r>
              <a:rPr lang="en-US"/>
              <a:t>The use of pornography often causes viewers to desire the next level of excitement, such as becoming paid customers at strip clubs upon adulthood.</a:t>
            </a:r>
          </a:p>
          <a:p>
            <a:endParaRPr lang="en-US"/>
          </a:p>
          <a:p>
            <a:r>
              <a:rPr lang="en-US"/>
              <a:t>• BUYING SEX</a:t>
            </a:r>
          </a:p>
          <a:p>
            <a:r>
              <a:rPr lang="en-US"/>
              <a:t>The use of pornography often causes viewers to desire the ultimate level of excitement, which can involve buying sex from an individual in the commercial sex trade.</a:t>
            </a:r>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MAKE MONEY</a:t>
            </a:r>
          </a:p>
          <a:p>
            <a:r>
              <a:rPr lang="en-US"/>
              <a:t>Pornographic images are freely accessible to children and teens to create a desire for more pornography. The average age of exposure to pornography is 11 years (Weiss, 2015). </a:t>
            </a:r>
          </a:p>
          <a:p>
            <a:endParaRPr lang="en-US"/>
          </a:p>
          <a:p>
            <a:r>
              <a:rPr lang="en-US"/>
              <a:t>• PAID SUBSCRIPTIONS</a:t>
            </a:r>
          </a:p>
          <a:p>
            <a:r>
              <a:rPr lang="en-US"/>
              <a:t>The pornography industry works to entice young people into paid subscriptions once they become adults. </a:t>
            </a:r>
          </a:p>
          <a:p>
            <a:endParaRPr lang="en-US"/>
          </a:p>
          <a:p>
            <a:r>
              <a:rPr lang="en-US"/>
              <a:t>• STRIP CLUBS</a:t>
            </a:r>
          </a:p>
          <a:p>
            <a:r>
              <a:rPr lang="en-US"/>
              <a:t>The use of pornography often causes viewers to desire the next level of excitement, such as becoming paid customers at strip clubs upon adulthood.</a:t>
            </a:r>
          </a:p>
          <a:p>
            <a:endParaRPr lang="en-US"/>
          </a:p>
          <a:p>
            <a:r>
              <a:rPr lang="en-US"/>
              <a:t>• BUYING SEX</a:t>
            </a:r>
          </a:p>
          <a:p>
            <a:r>
              <a:rPr lang="en-US"/>
              <a:t>The use of pornography often causes viewers to desire the ultimate level of excitement, which can involve buying sex from an individual in the commercial sex trade.</a:t>
            </a:r>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MAKE MONEY</a:t>
            </a:r>
          </a:p>
          <a:p>
            <a:r>
              <a:rPr lang="en-US"/>
              <a:t>Pornographic images are freely accessible to children and teens to create a desire for more pornography. The average age of exposure to pornography is 11 years (Weiss, 2015). </a:t>
            </a:r>
          </a:p>
          <a:p>
            <a:endParaRPr lang="en-US"/>
          </a:p>
          <a:p>
            <a:r>
              <a:rPr lang="en-US"/>
              <a:t>• PAID SUBSCRIPTIONS</a:t>
            </a:r>
          </a:p>
          <a:p>
            <a:r>
              <a:rPr lang="en-US"/>
              <a:t>The pornography industry works to entice young people into paid subscriptions once they become adults. </a:t>
            </a:r>
          </a:p>
          <a:p>
            <a:endParaRPr lang="en-US"/>
          </a:p>
          <a:p>
            <a:r>
              <a:rPr lang="en-US"/>
              <a:t>• STRIP CLUBS</a:t>
            </a:r>
          </a:p>
          <a:p>
            <a:r>
              <a:rPr lang="en-US"/>
              <a:t>The use of pornography often causes viewers to desire the next level of excitement, such as becoming paid customers at strip clubs upon adulthood.</a:t>
            </a:r>
          </a:p>
          <a:p>
            <a:endParaRPr lang="en-US"/>
          </a:p>
          <a:p>
            <a:r>
              <a:rPr lang="en-US"/>
              <a:t>• BUYING SEX</a:t>
            </a:r>
          </a:p>
          <a:p>
            <a:r>
              <a:rPr lang="en-US"/>
              <a:t>The use of pornography often causes viewers to desire the ultimate level of excitement, which can involve buying sex from an individual in the commercial sex trade.</a:t>
            </a:r>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MAKE MONEY</a:t>
            </a:r>
          </a:p>
          <a:p>
            <a:r>
              <a:rPr lang="en-US"/>
              <a:t>Pornographic images are freely accessible to children and teens to create a desire for more pornography. The average age of exposure to pornography is 11 years (Weiss, 2015). </a:t>
            </a:r>
          </a:p>
          <a:p>
            <a:endParaRPr lang="en-US"/>
          </a:p>
          <a:p>
            <a:r>
              <a:rPr lang="en-US"/>
              <a:t>• PAID SUBSCRIPTIONS</a:t>
            </a:r>
          </a:p>
          <a:p>
            <a:r>
              <a:rPr lang="en-US"/>
              <a:t>The pornography industry works to entice young people into paid subscriptions once they become adults. </a:t>
            </a:r>
          </a:p>
          <a:p>
            <a:endParaRPr lang="en-US"/>
          </a:p>
          <a:p>
            <a:r>
              <a:rPr lang="en-US"/>
              <a:t>• STRIP CLUBS</a:t>
            </a:r>
          </a:p>
          <a:p>
            <a:r>
              <a:rPr lang="en-US"/>
              <a:t>The use of pornography often causes viewers to desire the next level of excitement, such as becoming paid customers at strip clubs upon adulthood.</a:t>
            </a:r>
          </a:p>
          <a:p>
            <a:endParaRPr lang="en-US"/>
          </a:p>
          <a:p>
            <a:r>
              <a:rPr lang="en-US"/>
              <a:t>• BUYING SEX</a:t>
            </a:r>
          </a:p>
          <a:p>
            <a:r>
              <a:rPr lang="en-US"/>
              <a:t>The use of pornography often causes viewers to desire the ultimate level of excitement, which can involve buying sex from an individual in the commercial sex trade.</a:t>
            </a:r>
          </a:p>
          <a:p>
            <a:endParaRPr lang="en-US"/>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CHEMICAL RELEASE</a:t>
            </a:r>
          </a:p>
          <a:p>
            <a:r>
              <a:rPr lang="en-US"/>
              <a:t>When viewing pornography, the brain releases a chemical called dopamine. It regulates the sense of pleasure, reward, and motivation.</a:t>
            </a:r>
          </a:p>
          <a:p>
            <a:endParaRPr lang="en-US"/>
          </a:p>
          <a:p>
            <a:r>
              <a:rPr lang="en-US"/>
              <a:t>• REWARD CIRCUIT</a:t>
            </a:r>
          </a:p>
          <a:p>
            <a:r>
              <a:rPr lang="en-US"/>
              <a:t>The brain looks forward to receiving a dopamine rush because it creates excitement, happiness, relaxation, and satisfaction.</a:t>
            </a:r>
          </a:p>
          <a:p>
            <a:endParaRPr lang="en-US"/>
          </a:p>
          <a:p>
            <a:r>
              <a:rPr lang="en-US"/>
              <a:t>• INCREASED DESIRE</a:t>
            </a:r>
          </a:p>
          <a:p>
            <a:r>
              <a:rPr lang="en-US"/>
              <a:t>The brain recognizes that viewing pornography causes dopamine to be released and insists on repeating the activity to replicate the desired sensations.</a:t>
            </a:r>
          </a:p>
          <a:p>
            <a:endParaRPr lang="en-US"/>
          </a:p>
          <a:p>
            <a:r>
              <a:rPr lang="en-US"/>
              <a:t>Source</a:t>
            </a:r>
          </a:p>
          <a:p>
            <a:r>
              <a:rPr lang="en-US"/>
              <a:t>Wilson, G., (2017). Your Brain on Porn Book: Internet Pornography and the Emerging Science of</a:t>
            </a:r>
          </a:p>
          <a:p>
            <a:r>
              <a:rPr lang="en-US"/>
              <a:t>Addiction (2nd ed.). Commonwealth Publishing, Retrieved on April 15, 2024,</a:t>
            </a:r>
          </a:p>
          <a:p>
            <a:r>
              <a:rPr lang="en-US"/>
              <a:t>from https://www.dirzon.com/file/telegram/somali%20educational%20books/Your_Brain_on_Porn_Inte</a:t>
            </a:r>
          </a:p>
          <a:p>
            <a:r>
              <a:rPr lang="en-US"/>
              <a:t>rnet_Pornography_and_the_Emerging_Science.pdf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CHEMICAL RELEASE</a:t>
            </a:r>
          </a:p>
          <a:p>
            <a:r>
              <a:rPr lang="en-US"/>
              <a:t>When viewing pornography, the brain releases a chemical called dopamine. It regulates the sense of pleasure, reward, and motivation.</a:t>
            </a:r>
          </a:p>
          <a:p>
            <a:endParaRPr lang="en-US"/>
          </a:p>
          <a:p>
            <a:r>
              <a:rPr lang="en-US"/>
              <a:t>• REWARD CIRCUIT</a:t>
            </a:r>
          </a:p>
          <a:p>
            <a:r>
              <a:rPr lang="en-US"/>
              <a:t>The brain looks forward to receiving a dopamine rush because it creates excitement, happiness, relaxation, and satisfaction.</a:t>
            </a:r>
          </a:p>
          <a:p>
            <a:endParaRPr lang="en-US"/>
          </a:p>
          <a:p>
            <a:r>
              <a:rPr lang="en-US"/>
              <a:t>• INCREASED DESIRE</a:t>
            </a:r>
          </a:p>
          <a:p>
            <a:r>
              <a:rPr lang="en-US"/>
              <a:t>The brain recognizes that viewing pornography causes dopamine to be released and insists on repeating the activity to replicate the desired sensations.</a:t>
            </a:r>
          </a:p>
          <a:p>
            <a:endParaRPr lang="en-US"/>
          </a:p>
          <a:p>
            <a:r>
              <a:rPr lang="en-US"/>
              <a:t>Source</a:t>
            </a:r>
          </a:p>
          <a:p>
            <a:r>
              <a:rPr lang="en-US"/>
              <a:t>Wilson, G., (2017). Your Brain on Porn Book: Internet Pornography and the Emerging Science of</a:t>
            </a:r>
          </a:p>
          <a:p>
            <a:r>
              <a:rPr lang="en-US"/>
              <a:t>Addiction (2nd ed.). Commonwealth Publishing, Retrieved on April 15, 2024,</a:t>
            </a:r>
          </a:p>
          <a:p>
            <a:r>
              <a:rPr lang="en-US"/>
              <a:t>from https://www.dirzon.com/file/telegram/somali%20educational%20books/Your_Brain_on_Porn_Inte</a:t>
            </a:r>
          </a:p>
          <a:p>
            <a:r>
              <a:rPr lang="en-US"/>
              <a:t>rnet_Pornography_and_the_Emerging_Science.pdf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CHEMICAL RELEASE</a:t>
            </a:r>
          </a:p>
          <a:p>
            <a:r>
              <a:rPr lang="en-US"/>
              <a:t>When viewing pornography, the brain releases a chemical called dopamine. It regulates the sense of pleasure, reward, and motivation.</a:t>
            </a:r>
          </a:p>
          <a:p>
            <a:endParaRPr lang="en-US"/>
          </a:p>
          <a:p>
            <a:r>
              <a:rPr lang="en-US"/>
              <a:t>• REWARD CIRCUIT</a:t>
            </a:r>
          </a:p>
          <a:p>
            <a:r>
              <a:rPr lang="en-US"/>
              <a:t>The brain looks forward to receiving a dopamine rush because it creates excitement, happiness, relaxation, and satisfaction.</a:t>
            </a:r>
          </a:p>
          <a:p>
            <a:endParaRPr lang="en-US"/>
          </a:p>
          <a:p>
            <a:r>
              <a:rPr lang="en-US"/>
              <a:t>• INCREASED DESIRE</a:t>
            </a:r>
          </a:p>
          <a:p>
            <a:r>
              <a:rPr lang="en-US"/>
              <a:t>The brain recognizes that viewing pornography causes dopamine to be released and insists on repeating the activity to replicate the desired sensations.</a:t>
            </a:r>
          </a:p>
          <a:p>
            <a:endParaRPr lang="en-US"/>
          </a:p>
          <a:p>
            <a:r>
              <a:rPr lang="en-US"/>
              <a:t>Source</a:t>
            </a:r>
          </a:p>
          <a:p>
            <a:r>
              <a:rPr lang="en-US"/>
              <a:t>Wilson, G., (2017). Your Brain on Porn Book: Internet Pornography and the Emerging Science of</a:t>
            </a:r>
          </a:p>
          <a:p>
            <a:r>
              <a:rPr lang="en-US"/>
              <a:t>Addiction (2nd ed.). Commonwealth Publishing, Retrieved on April 15, 2024,</a:t>
            </a:r>
          </a:p>
          <a:p>
            <a:r>
              <a:rPr lang="en-US"/>
              <a:t>from https://www.dirzon.com/file/telegram/somali%20educational%20books/Your_Brain_on_Porn_Inte</a:t>
            </a:r>
          </a:p>
          <a:p>
            <a:r>
              <a:rPr lang="en-US"/>
              <a:t>rnet_Pornography_and_the_Emerging_Science.pdf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INCREASED TOLERANCE</a:t>
            </a:r>
          </a:p>
          <a:p>
            <a:r>
              <a:rPr lang="en-US"/>
              <a:t>Eventually, the brain builds up a tolerance for dopamine, making pornographic images or videos less exciting, which leads to decreased pleasure.</a:t>
            </a:r>
          </a:p>
          <a:p>
            <a:endParaRPr lang="en-US"/>
          </a:p>
          <a:p>
            <a:r>
              <a:rPr lang="en-US"/>
              <a:t>• ADVANCE INTENSITY</a:t>
            </a:r>
          </a:p>
          <a:p>
            <a:r>
              <a:rPr lang="en-US"/>
              <a:t>In time, the brain will seek out more extreme forms of pornography to regain the intensity of pleasure initially experienced.</a:t>
            </a:r>
          </a:p>
          <a:p>
            <a:endParaRPr lang="en-US"/>
          </a:p>
          <a:p>
            <a:r>
              <a:rPr lang="en-US"/>
              <a:t>• ADDICTION</a:t>
            </a:r>
          </a:p>
          <a:p>
            <a:r>
              <a:rPr lang="en-US"/>
              <a:t>A craving develops into an endless cycle of demanding more pornographic images that get increasingly graphic or vulgar. Despite the negative consequences of viewing pornography, the individual cannot control their desire for more.</a:t>
            </a:r>
          </a:p>
          <a:p>
            <a:endParaRPr lang="en-US"/>
          </a:p>
          <a:p>
            <a:r>
              <a:rPr lang="en-US"/>
              <a:t>Source</a:t>
            </a:r>
          </a:p>
          <a:p>
            <a:r>
              <a:rPr lang="en-US"/>
              <a:t>Wilson, G., (2017). Your Brain on Porn Book: Internet Pornography and the Emerging Science of</a:t>
            </a:r>
          </a:p>
          <a:p>
            <a:r>
              <a:rPr lang="en-US"/>
              <a:t>Addiction (2nd ed.). Commonwealth Publishing, Retrieved on April 15, 2024,</a:t>
            </a:r>
          </a:p>
          <a:p>
            <a:r>
              <a:rPr lang="en-US"/>
              <a:t>from https://www.dirzon.com/file/telegram/somali%20educational%20books/Your_Brain_on_Porn_Inte</a:t>
            </a:r>
          </a:p>
          <a:p>
            <a:r>
              <a:rPr lang="en-US"/>
              <a:t>rnet_Pornography_and_the_Emerging_Science.pdf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INCREASED TOLERANCE</a:t>
            </a:r>
          </a:p>
          <a:p>
            <a:r>
              <a:rPr lang="en-US"/>
              <a:t>Eventually, the brain builds up a tolerance for dopamine, making pornographic images or videos less exciting, which leads to decreased pleasure.</a:t>
            </a:r>
          </a:p>
          <a:p>
            <a:endParaRPr lang="en-US"/>
          </a:p>
          <a:p>
            <a:r>
              <a:rPr lang="en-US"/>
              <a:t>• ADVANCE INTENSITY</a:t>
            </a:r>
          </a:p>
          <a:p>
            <a:r>
              <a:rPr lang="en-US"/>
              <a:t>In time, the brain will seek out more extreme forms of pornography to regain the intensity of pleasure initially experienced.</a:t>
            </a:r>
          </a:p>
          <a:p>
            <a:endParaRPr lang="en-US"/>
          </a:p>
          <a:p>
            <a:r>
              <a:rPr lang="en-US"/>
              <a:t>• ADDICTION</a:t>
            </a:r>
          </a:p>
          <a:p>
            <a:r>
              <a:rPr lang="en-US"/>
              <a:t>A craving develops into an endless cycle of demanding more pornographic images that get increasingly graphic or vulgar. Despite the negative consequences of viewing pornography, the individual cannot control their desire for more.</a:t>
            </a:r>
          </a:p>
          <a:p>
            <a:endParaRPr lang="en-US"/>
          </a:p>
          <a:p>
            <a:r>
              <a:rPr lang="en-US"/>
              <a:t>Source</a:t>
            </a:r>
          </a:p>
          <a:p>
            <a:r>
              <a:rPr lang="en-US"/>
              <a:t>Wilson, G., (2017). Your Brain on Porn Book: Internet Pornography and the Emerging Science of</a:t>
            </a:r>
          </a:p>
          <a:p>
            <a:r>
              <a:rPr lang="en-US"/>
              <a:t>Addiction (2nd ed.). Commonwealth Publishing, Retrieved on April 15, 2024,</a:t>
            </a:r>
          </a:p>
          <a:p>
            <a:r>
              <a:rPr lang="en-US"/>
              <a:t>from https://www.dirzon.com/file/telegram/somali%20educational%20books/Your_Brain_on_Porn_Inte</a:t>
            </a:r>
          </a:p>
          <a:p>
            <a:r>
              <a:rPr lang="en-US"/>
              <a:t>rnet_Pornography_and_the_Emerging_Science.pdf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INCREASED TOLERANCE</a:t>
            </a:r>
          </a:p>
          <a:p>
            <a:r>
              <a:rPr lang="en-US"/>
              <a:t>Eventually, the brain builds up a tolerance for dopamine, making pornographic images or videos less exciting, which leads to decreased pleasure.</a:t>
            </a:r>
          </a:p>
          <a:p>
            <a:endParaRPr lang="en-US"/>
          </a:p>
          <a:p>
            <a:r>
              <a:rPr lang="en-US"/>
              <a:t>• ADVANCE INTENSITY</a:t>
            </a:r>
          </a:p>
          <a:p>
            <a:r>
              <a:rPr lang="en-US"/>
              <a:t>In time, the brain will seek out more extreme forms of pornography to regain the intensity of pleasure initially experienced.</a:t>
            </a:r>
          </a:p>
          <a:p>
            <a:endParaRPr lang="en-US"/>
          </a:p>
          <a:p>
            <a:r>
              <a:rPr lang="en-US"/>
              <a:t>• ADDICTION</a:t>
            </a:r>
          </a:p>
          <a:p>
            <a:r>
              <a:rPr lang="en-US"/>
              <a:t>A craving develops into an endless cycle of demanding more pornographic images that get increasingly graphic or vulgar. Despite the negative consequences of viewing pornography, the individual cannot control their desire for more.</a:t>
            </a:r>
          </a:p>
          <a:p>
            <a:endParaRPr lang="en-US"/>
          </a:p>
          <a:p>
            <a:r>
              <a:rPr lang="en-US"/>
              <a:t>Source</a:t>
            </a:r>
          </a:p>
          <a:p>
            <a:r>
              <a:rPr lang="en-US"/>
              <a:t>Wilson, G., (2017). Your Brain on Porn Book: Internet Pornography and the Emerging Science of</a:t>
            </a:r>
          </a:p>
          <a:p>
            <a:r>
              <a:rPr lang="en-US"/>
              <a:t>Addiction (2nd ed.). Commonwealth Publishing, Retrieved on April 15, 2024,</a:t>
            </a:r>
          </a:p>
          <a:p>
            <a:r>
              <a:rPr lang="en-US"/>
              <a:t>from https://www.dirzon.com/file/telegram/somali%20educational%20books/Your_Brain_on_Porn_Inte</a:t>
            </a:r>
          </a:p>
          <a:p>
            <a:r>
              <a:rPr lang="en-US"/>
              <a:t>rnet_Pornography_and_the_Emerging_Science.pdf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What percent of scenes in pornographic videos contain visible aggression or violence?</a:t>
            </a:r>
          </a:p>
          <a:p>
            <a:endParaRPr lang="en-US"/>
          </a:p>
          <a:p>
            <a:r>
              <a:rPr lang="en-US"/>
              <a:t>A)  28%</a:t>
            </a:r>
          </a:p>
          <a:p>
            <a:r>
              <a:rPr lang="en-US"/>
              <a:t>B)  48%</a:t>
            </a:r>
          </a:p>
          <a:p>
            <a:r>
              <a:rPr lang="en-US"/>
              <a:t>C)  68%</a:t>
            </a:r>
          </a:p>
          <a:p>
            <a:r>
              <a:rPr lang="en-US"/>
              <a:t>D)  88%</a:t>
            </a:r>
          </a:p>
          <a:p>
            <a:endParaRPr lang="en-US"/>
          </a:p>
          <a:p>
            <a:r>
              <a:rPr lang="en-US"/>
              <a:t>ANSWER</a:t>
            </a:r>
          </a:p>
          <a:p>
            <a:r>
              <a:rPr lang="en-US"/>
              <a:t>D)  88% of scenes in pornographic videos contain visible aggression or violence.</a:t>
            </a:r>
          </a:p>
          <a:p>
            <a:endParaRPr lang="en-US"/>
          </a:p>
          <a:p>
            <a:r>
              <a:rPr lang="en-US"/>
              <a:t>As far back as 2010, a study by Dr. Gail Dines revealed that 88% of pornography featured graphic displays of aggression and violence against women.</a:t>
            </a:r>
          </a:p>
          <a:p>
            <a:endParaRPr lang="en-US"/>
          </a:p>
          <a:p>
            <a:r>
              <a:rPr lang="en-US"/>
              <a:t>Source</a:t>
            </a:r>
          </a:p>
          <a:p>
            <a:r>
              <a:rPr lang="en-US"/>
              <a:t>Dr. Gail Dines (n.d.). The Porn Crisis. CultureReframed.org. Retrieved February 25, 2024, from https://culturereframed.org/the-crisis/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NEUROPLASTICITY</a:t>
            </a:r>
          </a:p>
          <a:p>
            <a:r>
              <a:rPr lang="en-US"/>
              <a:t>The brain changes in response to life experiences. Because young brains are in the crucial stages of development, they are more malleable or “plastic.” This increases the risk of addiction because the young brain is highly receptive to repeated exposure to addictive substances.(1)</a:t>
            </a:r>
          </a:p>
          <a:p>
            <a:endParaRPr lang="en-US"/>
          </a:p>
          <a:p>
            <a:r>
              <a:rPr lang="en-US"/>
              <a:t>• PREFRONTAL CORTEX</a:t>
            </a:r>
          </a:p>
          <a:p>
            <a:r>
              <a:rPr lang="en-US"/>
              <a:t>The prefrontal cortex is responsible for decision-making and impulse control. It continues to develop throughout adolescence and into early adulthood until approximately age 25. This prolonged development can make teenagers less equipped to make rational decisions and resist impulsive behavior, further increasing their vulnerability to addiction.(2)</a:t>
            </a:r>
          </a:p>
          <a:p>
            <a:endParaRPr lang="en-US"/>
          </a:p>
          <a:p>
            <a:r>
              <a:rPr lang="en-US"/>
              <a:t>Source</a:t>
            </a:r>
          </a:p>
          <a:p>
            <a:r>
              <a:rPr lang="en-US"/>
              <a:t>1. Wilson, G. (2014). Your Brain On Porn: Internet Pornography and the Emerging Science of Addiction (1st ed.). Commonwealth Publishing. https://www.dirzon.com/file/telegram/somali%20educational%20books/Your_Brain_on_Porn_Internet_Pornography_and_the_Emerging_Science.pdf</a:t>
            </a:r>
          </a:p>
          <a:p>
            <a:endParaRPr lang="en-US"/>
          </a:p>
          <a:p>
            <a:endParaRPr lang="en-US"/>
          </a:p>
          <a:p>
            <a:r>
              <a:rPr lang="en-US"/>
              <a:t>2.  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NEUROPLASTICITY</a:t>
            </a:r>
          </a:p>
          <a:p>
            <a:r>
              <a:rPr lang="en-US"/>
              <a:t>The brain changes in response to life experiences. Because young brains are in the crucial stages of development, they are more malleable or “plastic.” This increases the risk of addiction because the young brain is highly receptive to repeated exposure to addictive substances.(1)</a:t>
            </a:r>
          </a:p>
          <a:p>
            <a:endParaRPr lang="en-US"/>
          </a:p>
          <a:p>
            <a:r>
              <a:rPr lang="en-US"/>
              <a:t>• PREFRONTAL CORTEX</a:t>
            </a:r>
          </a:p>
          <a:p>
            <a:r>
              <a:rPr lang="en-US"/>
              <a:t>The prefrontal cortex is responsible for decision-making and impulse control. It continues to develop throughout adolescence and into early adulthood until approximately age 25. This prolonged development can make teenagers less equipped to make rational decisions and resist impulsive behavior, further increasing their vulnerability to addiction.(2)</a:t>
            </a:r>
          </a:p>
          <a:p>
            <a:endParaRPr lang="en-US"/>
          </a:p>
          <a:p>
            <a:r>
              <a:rPr lang="en-US"/>
              <a:t>Source</a:t>
            </a:r>
          </a:p>
          <a:p>
            <a:r>
              <a:rPr lang="en-US"/>
              <a:t>1. Wilson, G. (2014). Your Brain On Porn: Internet Pornography and the Emerging Science of Addiction (1st ed.). Commonwealth Publishing. https://www.dirzon.com/file/telegram/somali%20educational%20books/Your_Brain_on_Porn_Internet_Pornography_and_the_Emerging_Science.pdf</a:t>
            </a:r>
          </a:p>
          <a:p>
            <a:endParaRPr lang="en-US"/>
          </a:p>
          <a:p>
            <a:endParaRPr lang="en-US"/>
          </a:p>
          <a:p>
            <a:r>
              <a:rPr lang="en-US"/>
              <a:t>2.  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children are first exposed to pornography at age 10 and younger?</a:t>
            </a:r>
          </a:p>
          <a:p>
            <a:endParaRPr lang="en-US"/>
          </a:p>
          <a:p>
            <a:r>
              <a:rPr lang="en-US"/>
              <a:t>A)   5%</a:t>
            </a:r>
          </a:p>
          <a:p>
            <a:r>
              <a:rPr lang="en-US"/>
              <a:t>B) 10%</a:t>
            </a:r>
          </a:p>
          <a:p>
            <a:r>
              <a:rPr lang="en-US"/>
              <a:t>C) 15%</a:t>
            </a:r>
          </a:p>
          <a:p>
            <a:r>
              <a:rPr lang="en-US"/>
              <a:t>D) 20%</a:t>
            </a:r>
          </a:p>
          <a:p>
            <a:endParaRPr lang="en-US"/>
          </a:p>
          <a:p>
            <a:r>
              <a:rPr lang="en-US"/>
              <a:t>ANSWER  </a:t>
            </a:r>
          </a:p>
          <a:p>
            <a:r>
              <a:rPr lang="en-US"/>
              <a:t>C) 15% of children are exposed to pornography by age 10. </a:t>
            </a:r>
          </a:p>
          <a:p>
            <a:endParaRPr lang="en-US"/>
          </a:p>
          <a:p>
            <a:r>
              <a:rPr lang="en-US"/>
              <a:t>Common Sense Media reported in 2023 that 73% of teens have consumed pornography:</a:t>
            </a:r>
          </a:p>
          <a:p>
            <a:r>
              <a:rPr lang="en-US"/>
              <a:t>15% of kids 10 yr. or younger</a:t>
            </a:r>
          </a:p>
          <a:p>
            <a:r>
              <a:rPr lang="en-US"/>
              <a:t>54% of youth 13 yr. or younger</a:t>
            </a:r>
          </a:p>
          <a:p>
            <a:r>
              <a:rPr lang="en-US"/>
              <a:t>73% of teens 17 or younger</a:t>
            </a:r>
          </a:p>
          <a:p>
            <a:endParaRPr lang="en-US"/>
          </a:p>
          <a:p>
            <a:r>
              <a:rPr lang="en-US"/>
              <a:t>Furthermore, 41% of teens reported viewing porn during the school day. Of these, 31% had viewed pornography while attending school in person, and 44% of those teens viewed porn on school-owned devices. </a:t>
            </a:r>
          </a:p>
          <a:p>
            <a:endParaRPr lang="en-US"/>
          </a:p>
          <a:p>
            <a:r>
              <a:rPr lang="en-US"/>
              <a:t>Source</a:t>
            </a:r>
          </a:p>
          <a:p>
            <a:r>
              <a:rPr lang="en-US"/>
              <a:t>Robb, M.B., &amp; Mann, S. (2023). Teens and pornography. San Francisco, CA: Common Sense, p. 5. Retrieved November 26,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COGNITIVE</a:t>
            </a:r>
          </a:p>
          <a:p>
            <a:r>
              <a:rPr lang="en-US"/>
              <a:t>Brain Fog</a:t>
            </a:r>
          </a:p>
          <a:p>
            <a:r>
              <a:rPr lang="en-US"/>
              <a:t>Depression</a:t>
            </a:r>
          </a:p>
          <a:p>
            <a:r>
              <a:rPr lang="en-US"/>
              <a:t>Academic Decline</a:t>
            </a:r>
          </a:p>
          <a:p>
            <a:r>
              <a:rPr lang="en-US"/>
              <a:t>Impaired Memory</a:t>
            </a:r>
          </a:p>
          <a:p>
            <a:endParaRPr lang="en-US"/>
          </a:p>
          <a:p>
            <a:r>
              <a:rPr lang="en-US"/>
              <a:t>• SOCIAL</a:t>
            </a:r>
          </a:p>
          <a:p>
            <a:r>
              <a:rPr lang="en-US"/>
              <a:t>Secrecy &amp; Isolation</a:t>
            </a:r>
          </a:p>
          <a:p>
            <a:r>
              <a:rPr lang="en-US"/>
              <a:t>Physically Inactive</a:t>
            </a:r>
          </a:p>
          <a:p>
            <a:r>
              <a:rPr lang="en-US"/>
              <a:t>Uninterested in Dating</a:t>
            </a:r>
          </a:p>
          <a:p>
            <a:r>
              <a:rPr lang="en-US"/>
              <a:t>Withdrawn from Interests</a:t>
            </a:r>
          </a:p>
          <a:p>
            <a:endParaRPr lang="en-US"/>
          </a:p>
          <a:p>
            <a:r>
              <a:rPr lang="en-US"/>
              <a:t>• EMOTIONAL</a:t>
            </a:r>
          </a:p>
          <a:p>
            <a:r>
              <a:rPr lang="en-US"/>
              <a:t>Irritability &amp; Shame</a:t>
            </a:r>
          </a:p>
          <a:p>
            <a:r>
              <a:rPr lang="en-US"/>
              <a:t>Lower Self-Esteem</a:t>
            </a:r>
          </a:p>
          <a:p>
            <a:r>
              <a:rPr lang="en-US"/>
              <a:t>Reduced Empathy</a:t>
            </a:r>
          </a:p>
          <a:p>
            <a:r>
              <a:rPr lang="en-US"/>
              <a:t>Increased Sexual Aggression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COGNITIVE</a:t>
            </a:r>
          </a:p>
          <a:p>
            <a:r>
              <a:rPr lang="en-US"/>
              <a:t>Brain Fog</a:t>
            </a:r>
          </a:p>
          <a:p>
            <a:r>
              <a:rPr lang="en-US"/>
              <a:t>Depression</a:t>
            </a:r>
          </a:p>
          <a:p>
            <a:r>
              <a:rPr lang="en-US"/>
              <a:t>Academic Decline</a:t>
            </a:r>
          </a:p>
          <a:p>
            <a:r>
              <a:rPr lang="en-US"/>
              <a:t>Impaired Memory</a:t>
            </a:r>
          </a:p>
          <a:p>
            <a:endParaRPr lang="en-US"/>
          </a:p>
          <a:p>
            <a:r>
              <a:rPr lang="en-US"/>
              <a:t>• SOCIAL</a:t>
            </a:r>
          </a:p>
          <a:p>
            <a:r>
              <a:rPr lang="en-US"/>
              <a:t>Secrecy &amp; Isolation</a:t>
            </a:r>
          </a:p>
          <a:p>
            <a:r>
              <a:rPr lang="en-US"/>
              <a:t>Physically Inactive</a:t>
            </a:r>
          </a:p>
          <a:p>
            <a:r>
              <a:rPr lang="en-US"/>
              <a:t>Uninterested in Dating</a:t>
            </a:r>
          </a:p>
          <a:p>
            <a:r>
              <a:rPr lang="en-US"/>
              <a:t>Withdrawn from Interests</a:t>
            </a:r>
          </a:p>
          <a:p>
            <a:endParaRPr lang="en-US"/>
          </a:p>
          <a:p>
            <a:r>
              <a:rPr lang="en-US"/>
              <a:t>• EMOTIONAL</a:t>
            </a:r>
          </a:p>
          <a:p>
            <a:r>
              <a:rPr lang="en-US"/>
              <a:t>Irritability &amp; Shame</a:t>
            </a:r>
          </a:p>
          <a:p>
            <a:r>
              <a:rPr lang="en-US"/>
              <a:t>Lower Self-Esteem</a:t>
            </a:r>
          </a:p>
          <a:p>
            <a:r>
              <a:rPr lang="en-US"/>
              <a:t>Reduced Empathy</a:t>
            </a:r>
          </a:p>
          <a:p>
            <a:r>
              <a:rPr lang="en-US"/>
              <a:t>Increased Sexual Aggression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COGNITIVE</a:t>
            </a:r>
          </a:p>
          <a:p>
            <a:r>
              <a:rPr lang="en-US"/>
              <a:t>Brain Fog</a:t>
            </a:r>
          </a:p>
          <a:p>
            <a:r>
              <a:rPr lang="en-US"/>
              <a:t>Depression</a:t>
            </a:r>
          </a:p>
          <a:p>
            <a:r>
              <a:rPr lang="en-US"/>
              <a:t>Academic Decline</a:t>
            </a:r>
          </a:p>
          <a:p>
            <a:r>
              <a:rPr lang="en-US"/>
              <a:t>Impaired Memory</a:t>
            </a:r>
          </a:p>
          <a:p>
            <a:endParaRPr lang="en-US"/>
          </a:p>
          <a:p>
            <a:r>
              <a:rPr lang="en-US"/>
              <a:t>• SOCIAL</a:t>
            </a:r>
          </a:p>
          <a:p>
            <a:r>
              <a:rPr lang="en-US"/>
              <a:t>Secrecy &amp; Isolation</a:t>
            </a:r>
          </a:p>
          <a:p>
            <a:r>
              <a:rPr lang="en-US"/>
              <a:t>Physically Inactive</a:t>
            </a:r>
          </a:p>
          <a:p>
            <a:r>
              <a:rPr lang="en-US"/>
              <a:t>Uninterested in Dating</a:t>
            </a:r>
          </a:p>
          <a:p>
            <a:r>
              <a:rPr lang="en-US"/>
              <a:t>Withdrawn from Interests</a:t>
            </a:r>
          </a:p>
          <a:p>
            <a:endParaRPr lang="en-US"/>
          </a:p>
          <a:p>
            <a:r>
              <a:rPr lang="en-US"/>
              <a:t>• EMOTIONAL</a:t>
            </a:r>
          </a:p>
          <a:p>
            <a:r>
              <a:rPr lang="en-US"/>
              <a:t>Irritability &amp; Shame</a:t>
            </a:r>
          </a:p>
          <a:p>
            <a:r>
              <a:rPr lang="en-US"/>
              <a:t>Lower Self-Esteem</a:t>
            </a:r>
          </a:p>
          <a:p>
            <a:r>
              <a:rPr lang="en-US"/>
              <a:t>Reduced Empathy</a:t>
            </a:r>
          </a:p>
          <a:p>
            <a:r>
              <a:rPr lang="en-US"/>
              <a:t>Increased Sexual Aggression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online CSAM (child pornography) has increased over the past 15 years?</a:t>
            </a:r>
          </a:p>
          <a:p>
            <a:endParaRPr lang="en-US"/>
          </a:p>
          <a:p>
            <a:r>
              <a:rPr lang="en-US"/>
              <a:t>A) 100%</a:t>
            </a:r>
          </a:p>
          <a:p>
            <a:r>
              <a:rPr lang="en-US"/>
              <a:t>B) 1,000%</a:t>
            </a:r>
          </a:p>
          <a:p>
            <a:r>
              <a:rPr lang="en-US"/>
              <a:t>C) 1,500%</a:t>
            </a:r>
          </a:p>
          <a:p>
            <a:r>
              <a:rPr lang="en-US"/>
              <a:t>D) 15,000%</a:t>
            </a:r>
          </a:p>
          <a:p>
            <a:endParaRPr lang="en-US"/>
          </a:p>
          <a:p>
            <a:r>
              <a:rPr lang="en-US"/>
              <a:t>ANSWER  </a:t>
            </a:r>
          </a:p>
          <a:p>
            <a:r>
              <a:rPr lang="en-US"/>
              <a:t>D) 15,000%</a:t>
            </a:r>
          </a:p>
          <a:p>
            <a:endParaRPr lang="en-US"/>
          </a:p>
          <a:p>
            <a:r>
              <a:rPr lang="en-US"/>
              <a:t>Source</a:t>
            </a:r>
          </a:p>
          <a:p>
            <a:r>
              <a:rPr lang="en-US"/>
              <a:t>THORN (2020, July 22). The Road to Safer: Equipping industry to end CSAM. Thorn.org. Retrieved March 8, 2024, from https://www.thorn.org/blog/announcing-safer-built-by-thorn-eliminate-csam/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Young people can become lured into making pornography in exchange for basic needs such as money, food, and housing.</a:t>
            </a:r>
          </a:p>
          <a:p>
            <a:endParaRPr lang="en-US"/>
          </a:p>
          <a:p>
            <a:r>
              <a:rPr lang="en-US"/>
              <a:t>• FALSE PROMISES</a:t>
            </a:r>
          </a:p>
          <a:p>
            <a:r>
              <a:rPr lang="en-US"/>
              <a:t>Young people may be decieved by a fake job offer in the entertainment industry as a model or actor when. In reality, they are coerced into participating in the production of pornography.</a:t>
            </a:r>
          </a:p>
          <a:p>
            <a:endParaRPr lang="en-US"/>
          </a:p>
          <a:p>
            <a:r>
              <a:rPr lang="en-US"/>
              <a:t>• HUMILIATED</a:t>
            </a:r>
          </a:p>
          <a:p>
            <a:r>
              <a:rPr lang="en-US"/>
              <a:t>Sexually illicit photos or films can follow a victim long term—regardless of whether the victim was underage during the production of the materials.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Young people can become lured into making pornography in exchange for basic needs such as money, food, and housing.</a:t>
            </a:r>
          </a:p>
          <a:p>
            <a:endParaRPr lang="en-US"/>
          </a:p>
          <a:p>
            <a:r>
              <a:rPr lang="en-US"/>
              <a:t>• FALSE PROMISES</a:t>
            </a:r>
          </a:p>
          <a:p>
            <a:r>
              <a:rPr lang="en-US"/>
              <a:t>Young people may be decieved by a fake job offer in the entertainment industry as a model or actor when. In reality, they are coerced into participating in the production of pornography.</a:t>
            </a:r>
          </a:p>
          <a:p>
            <a:endParaRPr lang="en-US"/>
          </a:p>
          <a:p>
            <a:r>
              <a:rPr lang="en-US"/>
              <a:t>• HUMILIATED</a:t>
            </a:r>
          </a:p>
          <a:p>
            <a:r>
              <a:rPr lang="en-US"/>
              <a:t>Sexually illicit photos or films can follow a victim long term—regardless of whether the victim was underage during the production of the materials.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Young people can become lured into making pornography in exchange for basic needs such as money, food, and housing.</a:t>
            </a:r>
          </a:p>
          <a:p>
            <a:endParaRPr lang="en-US"/>
          </a:p>
          <a:p>
            <a:r>
              <a:rPr lang="en-US"/>
              <a:t>• FALSE PROMISES</a:t>
            </a:r>
          </a:p>
          <a:p>
            <a:r>
              <a:rPr lang="en-US"/>
              <a:t>Young people may be decieved by a fake job offer in the entertainment industry as a model or actor when. In reality, they are coerced into participating in the production of pornography.</a:t>
            </a:r>
          </a:p>
          <a:p>
            <a:endParaRPr lang="en-US"/>
          </a:p>
          <a:p>
            <a:r>
              <a:rPr lang="en-US"/>
              <a:t>• HUMILIATED</a:t>
            </a:r>
          </a:p>
          <a:p>
            <a:r>
              <a:rPr lang="en-US"/>
              <a:t>Sexually illicit photos or films can follow a victim long term—regardless of whether the victim was underage during the production of the materials.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many states declared pornography a public health crisis between 2016 and 2019? </a:t>
            </a:r>
          </a:p>
          <a:p>
            <a:endParaRPr lang="en-US"/>
          </a:p>
          <a:p>
            <a:r>
              <a:rPr lang="en-US"/>
              <a:t>A)   6</a:t>
            </a:r>
          </a:p>
          <a:p>
            <a:r>
              <a:rPr lang="en-US"/>
              <a:t>B) 16</a:t>
            </a:r>
          </a:p>
          <a:p>
            <a:r>
              <a:rPr lang="en-US"/>
              <a:t>C) 26</a:t>
            </a:r>
          </a:p>
          <a:p>
            <a:r>
              <a:rPr lang="en-US"/>
              <a:t>D) 36</a:t>
            </a:r>
          </a:p>
          <a:p>
            <a:endParaRPr lang="en-US"/>
          </a:p>
          <a:p>
            <a:r>
              <a:rPr lang="en-US"/>
              <a:t>ANSWER</a:t>
            </a:r>
          </a:p>
          <a:p>
            <a:r>
              <a:rPr lang="en-US"/>
              <a:t>B) 16 states declared pornography a public health crisis.</a:t>
            </a:r>
          </a:p>
          <a:p>
            <a:endParaRPr lang="en-US"/>
          </a:p>
          <a:p>
            <a:r>
              <a:rPr lang="en-US"/>
              <a:t>Between 2016 and 2019, 16 states passed resolutions declaring pornography a public health crisis. These states aimed to address concerns about the potential societal and individual harms associated with pornography.</a:t>
            </a:r>
          </a:p>
          <a:p>
            <a:endParaRPr lang="en-US"/>
          </a:p>
          <a:p>
            <a:r>
              <a:rPr lang="en-US"/>
              <a:t>Source</a:t>
            </a:r>
          </a:p>
          <a:p>
            <a:r>
              <a:rPr lang="en-US"/>
              <a:t>Utah State Legislature (2016). Concurrent Resolution on the Public Health Crisis S.C.R.9. Le.Utah.gov. Retrieved February 25, 2024, from </a:t>
            </a:r>
          </a:p>
          <a:p>
            <a:r>
              <a:rPr lang="en-US"/>
              <a:t>https://le.utah.gov/~2016/bills/static/SCR009.html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Victims of Trafficking and Violence Protection Act of 2000 is a federal law aimed at combatting human trafficking and exploitation and identifies child sexual abuse material as a form of sex trafficking.</a:t>
            </a:r>
          </a:p>
          <a:p>
            <a:endParaRPr lang="en-US"/>
          </a:p>
          <a:p>
            <a:r>
              <a:rPr lang="en-US"/>
              <a:t>Additionally, most states have enacted similar laws that address the production and distribution of child sexual abuse material (CSAM).</a:t>
            </a:r>
          </a:p>
          <a:p>
            <a:endParaRPr lang="en-US"/>
          </a:p>
          <a:p>
            <a:r>
              <a:rPr lang="en-US"/>
              <a:t>Source</a:t>
            </a:r>
          </a:p>
          <a:p>
            <a:r>
              <a:rPr lang="en-US"/>
              <a:t>One Hundred Sixth Congress of the United States of America at the Second Session (2000, January</a:t>
            </a:r>
          </a:p>
          <a:p>
            <a:r>
              <a:rPr lang="en-US"/>
              <a:t>24). Victims of Trafficking and Violence Protection Act of 2000. Govinfo.gov. Retrieved November 7, 2024,</a:t>
            </a:r>
          </a:p>
          <a:p>
            <a:r>
              <a:rPr lang="en-US"/>
              <a:t>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a:t>
            </a:r>
          </a:p>
          <a:p>
            <a:r>
              <a:rPr lang="en-US"/>
              <a:t>Traffickers use self-produced (selfies) pornographic images to manipulate or threaten victims, often misleading them into thinking they can buy back the photos or videos.</a:t>
            </a:r>
          </a:p>
          <a:p>
            <a:endParaRPr lang="en-US"/>
          </a:p>
          <a:p>
            <a:r>
              <a:rPr lang="en-US"/>
              <a:t>• TRAINING</a:t>
            </a:r>
          </a:p>
          <a:p>
            <a:r>
              <a:rPr lang="en-US"/>
              <a:t>Traffickers often use pornography to train victims how to perform sexual acts desired by sex buyers.</a:t>
            </a:r>
          </a:p>
          <a:p>
            <a:endParaRPr lang="en-US"/>
          </a:p>
          <a:p>
            <a:r>
              <a:rPr lang="en-US"/>
              <a:t>• INCOME</a:t>
            </a:r>
          </a:p>
          <a:p>
            <a:r>
              <a:rPr lang="en-US"/>
              <a:t>Traffickers can generate two forms of income from one victim: 1) through the online sale of sexual photos/videos and 2) the online advertising of victims for sale to sex buyers.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a:t>
            </a:r>
          </a:p>
          <a:p>
            <a:r>
              <a:rPr lang="en-US"/>
              <a:t>Traffickers use self-produced (selfies) pornographic images to manipulate or threaten victims, often misleading them into thinking they can buy back the photos or videos.</a:t>
            </a:r>
          </a:p>
          <a:p>
            <a:endParaRPr lang="en-US"/>
          </a:p>
          <a:p>
            <a:r>
              <a:rPr lang="en-US"/>
              <a:t>• TRAINING</a:t>
            </a:r>
          </a:p>
          <a:p>
            <a:r>
              <a:rPr lang="en-US"/>
              <a:t>Traffickers often use pornography to train victims how to perform sexual acts desired by sex buyers.</a:t>
            </a:r>
          </a:p>
          <a:p>
            <a:endParaRPr lang="en-US"/>
          </a:p>
          <a:p>
            <a:r>
              <a:rPr lang="en-US"/>
              <a:t>• INCOME</a:t>
            </a:r>
          </a:p>
          <a:p>
            <a:r>
              <a:rPr lang="en-US"/>
              <a:t>Traffickers can generate two forms of income from one victim: 1) through the online sale of sexual photos/videos and 2) the online advertising of victims for sale to sex buyers.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a:t>
            </a:r>
          </a:p>
          <a:p>
            <a:r>
              <a:rPr lang="en-US"/>
              <a:t>Traffickers use self-produced (selfies) pornographic images to manipulate or threaten victims, often misleading them into thinking they can buy back the photos or videos.</a:t>
            </a:r>
          </a:p>
          <a:p>
            <a:endParaRPr lang="en-US"/>
          </a:p>
          <a:p>
            <a:r>
              <a:rPr lang="en-US"/>
              <a:t>• TRAINING</a:t>
            </a:r>
          </a:p>
          <a:p>
            <a:r>
              <a:rPr lang="en-US"/>
              <a:t>Traffickers often use pornography to train victims how to perform sexual acts desired by sex buyers.</a:t>
            </a:r>
          </a:p>
          <a:p>
            <a:endParaRPr lang="en-US"/>
          </a:p>
          <a:p>
            <a:r>
              <a:rPr lang="en-US"/>
              <a:t>• INCOME</a:t>
            </a:r>
          </a:p>
          <a:p>
            <a:r>
              <a:rPr lang="en-US"/>
              <a:t>Traffickers can generate two forms of income from one victim: 1) through the online sale of sexual photos/videos and 2) the online advertising of victims for sale to sex buyers.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pornography, please refer to the last page of Lesson Plan #4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#4</a:t>
            </a:r>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204741"/>
            <a:ext cx="17417056" cy="2707357"/>
          </a:xfrm>
          <a:prstGeom prst="rect">
            <a:avLst/>
          </a:prstGeom>
        </p:spPr>
        <p:txBody>
          <a:bodyPr lIns="0" tIns="0" rIns="0" bIns="0" rtlCol="0" anchor="t">
            <a:spAutoFit/>
          </a:bodyPr>
          <a:lstStyle/>
          <a:p>
            <a:pPr algn="ctr">
              <a:lnSpc>
                <a:spcPts val="12385"/>
              </a:lnSpc>
            </a:pPr>
            <a:r>
              <a:rPr lang="en-US" sz="11909" b="1">
                <a:solidFill>
                  <a:srgbClr val="10894F"/>
                </a:solidFill>
                <a:latin typeface="Cooperative Bold"/>
                <a:ea typeface="Cooperative Bold"/>
                <a:cs typeface="Cooperative Bold"/>
                <a:sym typeface="Cooperative Bold"/>
              </a:rPr>
              <a:t>pornography</a:t>
            </a:r>
          </a:p>
          <a:p>
            <a:pPr algn="ctr">
              <a:lnSpc>
                <a:spcPts val="7396"/>
              </a:lnSpc>
            </a:pPr>
            <a:r>
              <a:rPr lang="en-US" sz="9605" b="1">
                <a:solidFill>
                  <a:srgbClr val="10894F"/>
                </a:solidFill>
                <a:latin typeface="Poppins Medium 2 Bold"/>
                <a:ea typeface="Poppins Medium 2 Bold"/>
                <a:cs typeface="Poppins Medium 2 Bold"/>
                <a:sym typeface="Poppins Medium 2 Bold"/>
              </a:rPr>
              <a:t>LINK</a:t>
            </a:r>
          </a:p>
        </p:txBody>
      </p:sp>
      <p:sp>
        <p:nvSpPr>
          <p:cNvPr id="8" name="Freeform 8"/>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3497324" y="3665483"/>
            <a:ext cx="5173810" cy="5595204"/>
          </a:xfrm>
          <a:prstGeom prst="rect">
            <a:avLst/>
          </a:prstGeom>
        </p:spPr>
        <p:txBody>
          <a:bodyPr lIns="0" tIns="0" rIns="0" bIns="0" rtlCol="0" anchor="t">
            <a:spAutoFit/>
          </a:bodyPr>
          <a:lstStyle/>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Pornography (Porn)</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Overexposure</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Addiction</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Dopamine</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Reward Circuit</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Brain Fog</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Marketing Tool</a:t>
            </a:r>
            <a:r>
              <a:rPr lang="en-US" sz="3499" b="1">
                <a:solidFill>
                  <a:srgbClr val="FFFFFF"/>
                </a:solidFill>
                <a:latin typeface="Roboto Bold"/>
                <a:ea typeface="Roboto Bold"/>
                <a:cs typeface="Roboto Bold"/>
                <a:sym typeface="Roboto Bold"/>
              </a:rPr>
              <a:t>   </a:t>
            </a:r>
            <a:r>
              <a:rPr lang="en-US" sz="3499">
                <a:solidFill>
                  <a:srgbClr val="FFFFFF"/>
                </a:solidFill>
                <a:latin typeface="Roboto"/>
                <a:ea typeface="Roboto"/>
                <a:cs typeface="Roboto"/>
                <a:sym typeface="Roboto"/>
              </a:rPr>
              <a:t>  </a:t>
            </a:r>
          </a:p>
          <a:p>
            <a:pPr algn="l">
              <a:lnSpc>
                <a:spcPts val="5573"/>
              </a:lnSpc>
            </a:pPr>
            <a:r>
              <a:rPr lang="en-US" sz="3483">
                <a:solidFill>
                  <a:srgbClr val="FFFFFF"/>
                </a:solidFill>
                <a:latin typeface="Roboto"/>
                <a:ea typeface="Roboto"/>
                <a:cs typeface="Roboto"/>
                <a:sym typeface="Roboto"/>
              </a:rPr>
              <a:t>     </a:t>
            </a:r>
          </a:p>
        </p:txBody>
      </p:sp>
      <p:grpSp>
        <p:nvGrpSpPr>
          <p:cNvPr id="7" name="Group 7"/>
          <p:cNvGrpSpPr/>
          <p:nvPr/>
        </p:nvGrpSpPr>
        <p:grpSpPr>
          <a:xfrm>
            <a:off x="2937308" y="2715492"/>
            <a:ext cx="4334750" cy="807115"/>
            <a:chOff x="0" y="0"/>
            <a:chExt cx="1141662" cy="212574"/>
          </a:xfrm>
        </p:grpSpPr>
        <p:sp>
          <p:nvSpPr>
            <p:cNvPr id="8" name="Freeform 8"/>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3363974" y="274359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6"/>
            <a:stretch>
              <a:fillRect l="-2025" r="-2700" b="-59715"/>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816423"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portrayal of sexual behavior in photos, videos, books, and other media, intended to cause sexual excitement by viewers.</a:t>
            </a:r>
          </a:p>
        </p:txBody>
      </p:sp>
      <p:grpSp>
        <p:nvGrpSpPr>
          <p:cNvPr id="9" name="Group 9"/>
          <p:cNvGrpSpPr/>
          <p:nvPr/>
        </p:nvGrpSpPr>
        <p:grpSpPr>
          <a:xfrm>
            <a:off x="1480713"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16937"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PORNOGRAPHY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2309499" y="4301986"/>
            <a:ext cx="10503323" cy="2229665"/>
            <a:chOff x="0" y="0"/>
            <a:chExt cx="2766307" cy="587237"/>
          </a:xfrm>
        </p:grpSpPr>
        <p:sp>
          <p:nvSpPr>
            <p:cNvPr id="6" name="Freeform 6"/>
            <p:cNvSpPr/>
            <p:nvPr/>
          </p:nvSpPr>
          <p:spPr>
            <a:xfrm>
              <a:off x="0" y="0"/>
              <a:ext cx="2766307" cy="587237"/>
            </a:xfrm>
            <a:custGeom>
              <a:avLst/>
              <a:gdLst/>
              <a:ahLst/>
              <a:cxnLst/>
              <a:rect l="l" t="t" r="r" b="b"/>
              <a:pathLst>
                <a:path w="2766307" h="587237">
                  <a:moveTo>
                    <a:pt x="0" y="0"/>
                  </a:moveTo>
                  <a:lnTo>
                    <a:pt x="2766307" y="0"/>
                  </a:lnTo>
                  <a:lnTo>
                    <a:pt x="2766307" y="587237"/>
                  </a:lnTo>
                  <a:lnTo>
                    <a:pt x="0" y="587237"/>
                  </a:lnTo>
                  <a:close/>
                </a:path>
              </a:pathLst>
            </a:custGeom>
            <a:solidFill>
              <a:srgbClr val="303030"/>
            </a:solidFill>
          </p:spPr>
          <p:txBody>
            <a:bodyPr/>
            <a:lstStyle/>
            <a:p>
              <a:endParaRPr lang="en-US"/>
            </a:p>
          </p:txBody>
        </p:sp>
        <p:sp>
          <p:nvSpPr>
            <p:cNvPr id="7" name="TextBox 7"/>
            <p:cNvSpPr txBox="1"/>
            <p:nvPr/>
          </p:nvSpPr>
          <p:spPr>
            <a:xfrm>
              <a:off x="0" y="-9525"/>
              <a:ext cx="2766307" cy="59676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45186" y="1250072"/>
            <a:ext cx="2050968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HARMLESS OR HARMFUL?</a:t>
            </a:r>
          </a:p>
        </p:txBody>
      </p:sp>
      <p:sp>
        <p:nvSpPr>
          <p:cNvPr id="9" name="TextBox 9"/>
          <p:cNvSpPr txBox="1"/>
          <p:nvPr/>
        </p:nvSpPr>
        <p:spPr>
          <a:xfrm>
            <a:off x="2822074" y="4594495"/>
            <a:ext cx="963356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OPINION:  Do you believe viewing pornography is harmful or harmless? </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435472" y="414584"/>
            <a:ext cx="17417056" cy="9490613"/>
          </a:xfrm>
          <a:custGeom>
            <a:avLst/>
            <a:gdLst/>
            <a:ahLst/>
            <a:cxnLst/>
            <a:rect l="l" t="t" r="r" b="b"/>
            <a:pathLst>
              <a:path w="17417056" h="9490613">
                <a:moveTo>
                  <a:pt x="0" y="0"/>
                </a:moveTo>
                <a:lnTo>
                  <a:pt x="17417056" y="0"/>
                </a:lnTo>
                <a:lnTo>
                  <a:pt x="17417056" y="9490613"/>
                </a:lnTo>
                <a:lnTo>
                  <a:pt x="0" y="9490613"/>
                </a:lnTo>
                <a:lnTo>
                  <a:pt x="0" y="0"/>
                </a:lnTo>
                <a:close/>
              </a:path>
            </a:pathLst>
          </a:custGeom>
          <a:blipFill>
            <a:blip r:embed="rId3"/>
            <a:stretch>
              <a:fillRect l="-61" t="-2131" r="-61" b="-1441"/>
            </a:stretch>
          </a:blipFill>
        </p:spPr>
        <p:txBody>
          <a:bodyPr/>
          <a:lstStyle/>
          <a:p>
            <a:endParaRPr lang="en-US"/>
          </a:p>
        </p:txBody>
      </p:sp>
      <p:grpSp>
        <p:nvGrpSpPr>
          <p:cNvPr id="5" name="Group 5"/>
          <p:cNvGrpSpPr/>
          <p:nvPr/>
        </p:nvGrpSpPr>
        <p:grpSpPr>
          <a:xfrm>
            <a:off x="5292786" y="8591854"/>
            <a:ext cx="8880414" cy="666446"/>
            <a:chOff x="0" y="0"/>
            <a:chExt cx="2663497" cy="205641"/>
          </a:xfrm>
        </p:grpSpPr>
        <p:sp>
          <p:nvSpPr>
            <p:cNvPr id="6" name="Freeform 6"/>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7" name="TextBox 7"/>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5497894" y="8672821"/>
            <a:ext cx="8608725" cy="439811"/>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769562"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experience something so frequently that it loses its appeal or begins having a negative impact. </a:t>
            </a:r>
          </a:p>
        </p:txBody>
      </p:sp>
      <p:grpSp>
        <p:nvGrpSpPr>
          <p:cNvPr id="9" name="Group 9"/>
          <p:cNvGrpSpPr/>
          <p:nvPr/>
        </p:nvGrpSpPr>
        <p:grpSpPr>
          <a:xfrm>
            <a:off x="1480713"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5346"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OVEREXPOSURE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16008" y="4314176"/>
            <a:ext cx="13538729" cy="2136208"/>
            <a:chOff x="0" y="0"/>
            <a:chExt cx="3565756" cy="562623"/>
          </a:xfrm>
        </p:grpSpPr>
        <p:sp>
          <p:nvSpPr>
            <p:cNvPr id="5" name="Freeform 5"/>
            <p:cNvSpPr/>
            <p:nvPr/>
          </p:nvSpPr>
          <p:spPr>
            <a:xfrm>
              <a:off x="0" y="0"/>
              <a:ext cx="3565756" cy="562623"/>
            </a:xfrm>
            <a:custGeom>
              <a:avLst/>
              <a:gdLst/>
              <a:ahLst/>
              <a:cxnLst/>
              <a:rect l="l" t="t" r="r" b="b"/>
              <a:pathLst>
                <a:path w="3565756" h="562623">
                  <a:moveTo>
                    <a:pt x="0" y="0"/>
                  </a:moveTo>
                  <a:lnTo>
                    <a:pt x="3565756" y="0"/>
                  </a:lnTo>
                  <a:lnTo>
                    <a:pt x="3565756" y="562623"/>
                  </a:lnTo>
                  <a:lnTo>
                    <a:pt x="0" y="562623"/>
                  </a:lnTo>
                  <a:close/>
                </a:path>
              </a:pathLst>
            </a:custGeom>
            <a:solidFill>
              <a:srgbClr val="303030"/>
            </a:solidFill>
          </p:spPr>
          <p:txBody>
            <a:bodyPr/>
            <a:lstStyle/>
            <a:p>
              <a:endParaRPr lang="en-US"/>
            </a:p>
          </p:txBody>
        </p:sp>
        <p:sp>
          <p:nvSpPr>
            <p:cNvPr id="6" name="TextBox 6"/>
            <p:cNvSpPr txBox="1"/>
            <p:nvPr/>
          </p:nvSpPr>
          <p:spPr>
            <a:xfrm>
              <a:off x="0" y="-9525"/>
              <a:ext cx="3565756" cy="572148"/>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19575" y="4553530"/>
            <a:ext cx="13638785"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teens talk about pornography with friends in a neutral, accepting, or encouraging way?</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NORMALIZED</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5173908" y="9229725"/>
            <a:ext cx="6917531"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Josh McDowell Ministry (2016). The Porn Phenomenon: The Impact of Pornography in the Digital Age.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4990374" y="952594"/>
            <a:ext cx="3219780" cy="4078675"/>
          </a:xfrm>
          <a:custGeom>
            <a:avLst/>
            <a:gdLst/>
            <a:ahLst/>
            <a:cxnLst/>
            <a:rect l="l" t="t" r="r" b="b"/>
            <a:pathLst>
              <a:path w="3219780" h="4078675">
                <a:moveTo>
                  <a:pt x="0" y="0"/>
                </a:moveTo>
                <a:lnTo>
                  <a:pt x="3219779" y="0"/>
                </a:lnTo>
                <a:lnTo>
                  <a:pt x="3219779" y="4078675"/>
                </a:lnTo>
                <a:lnTo>
                  <a:pt x="0" y="4078675"/>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0" name="TextBox 10"/>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grpSp>
        <p:nvGrpSpPr>
          <p:cNvPr id="11" name="Group 11"/>
          <p:cNvGrpSpPr/>
          <p:nvPr/>
        </p:nvGrpSpPr>
        <p:grpSpPr>
          <a:xfrm>
            <a:off x="1277837" y="4885698"/>
            <a:ext cx="13348385" cy="2001433"/>
            <a:chOff x="0" y="0"/>
            <a:chExt cx="3515624" cy="527126"/>
          </a:xfrm>
        </p:grpSpPr>
        <p:sp>
          <p:nvSpPr>
            <p:cNvPr id="12" name="Freeform 12"/>
            <p:cNvSpPr/>
            <p:nvPr/>
          </p:nvSpPr>
          <p:spPr>
            <a:xfrm>
              <a:off x="0" y="0"/>
              <a:ext cx="3515624" cy="527126"/>
            </a:xfrm>
            <a:custGeom>
              <a:avLst/>
              <a:gdLst/>
              <a:ahLst/>
              <a:cxnLst/>
              <a:rect l="l" t="t" r="r" b="b"/>
              <a:pathLst>
                <a:path w="3515624" h="527126">
                  <a:moveTo>
                    <a:pt x="0" y="0"/>
                  </a:moveTo>
                  <a:lnTo>
                    <a:pt x="3515624" y="0"/>
                  </a:lnTo>
                  <a:lnTo>
                    <a:pt x="3515624" y="527126"/>
                  </a:lnTo>
                  <a:lnTo>
                    <a:pt x="0" y="527126"/>
                  </a:lnTo>
                  <a:close/>
                </a:path>
              </a:pathLst>
            </a:custGeom>
            <a:solidFill>
              <a:srgbClr val="303030"/>
            </a:solidFill>
          </p:spPr>
          <p:txBody>
            <a:bodyPr/>
            <a:lstStyle/>
            <a:p>
              <a:endParaRPr lang="en-US"/>
            </a:p>
          </p:txBody>
        </p:sp>
        <p:sp>
          <p:nvSpPr>
            <p:cNvPr id="13" name="TextBox 13"/>
            <p:cNvSpPr txBox="1"/>
            <p:nvPr/>
          </p:nvSpPr>
          <p:spPr>
            <a:xfrm>
              <a:off x="0" y="-76200"/>
              <a:ext cx="3515624" cy="603326"/>
            </a:xfrm>
            <a:prstGeom prst="rect">
              <a:avLst/>
            </a:prstGeom>
          </p:spPr>
          <p:txBody>
            <a:bodyPr lIns="50800" tIns="50800" rIns="50800" bIns="50800" rtlCol="0" anchor="ctr"/>
            <a:lstStyle/>
            <a:p>
              <a:pPr algn="ctr">
                <a:lnSpc>
                  <a:spcPts val="3074"/>
                </a:lnSpc>
              </a:pPr>
              <a:endParaRPr/>
            </a:p>
          </p:txBody>
        </p:sp>
      </p:grpSp>
      <p:grpSp>
        <p:nvGrpSpPr>
          <p:cNvPr id="14" name="Group 14"/>
          <p:cNvGrpSpPr/>
          <p:nvPr/>
        </p:nvGrpSpPr>
        <p:grpSpPr>
          <a:xfrm>
            <a:off x="12902965" y="952594"/>
            <a:ext cx="4467128" cy="3334479"/>
            <a:chOff x="0" y="0"/>
            <a:chExt cx="1416320" cy="1057210"/>
          </a:xfrm>
        </p:grpSpPr>
        <p:sp>
          <p:nvSpPr>
            <p:cNvPr id="15" name="Freeform 15"/>
            <p:cNvSpPr/>
            <p:nvPr/>
          </p:nvSpPr>
          <p:spPr>
            <a:xfrm>
              <a:off x="0" y="0"/>
              <a:ext cx="1416320" cy="1057210"/>
            </a:xfrm>
            <a:custGeom>
              <a:avLst/>
              <a:gdLst/>
              <a:ahLst/>
              <a:cxnLst/>
              <a:rect l="l" t="t" r="r" b="b"/>
              <a:pathLst>
                <a:path w="1416320" h="1057210">
                  <a:moveTo>
                    <a:pt x="0" y="0"/>
                  </a:moveTo>
                  <a:lnTo>
                    <a:pt x="1416320" y="0"/>
                  </a:lnTo>
                  <a:lnTo>
                    <a:pt x="1416320" y="1057210"/>
                  </a:lnTo>
                  <a:lnTo>
                    <a:pt x="0" y="1057210"/>
                  </a:lnTo>
                  <a:close/>
                </a:path>
              </a:pathLst>
            </a:custGeom>
            <a:solidFill>
              <a:srgbClr val="FFFFFF"/>
            </a:solidFill>
          </p:spPr>
          <p:txBody>
            <a:bodyPr/>
            <a:lstStyle/>
            <a:p>
              <a:endParaRPr lang="en-US"/>
            </a:p>
          </p:txBody>
        </p:sp>
        <p:sp>
          <p:nvSpPr>
            <p:cNvPr id="16" name="TextBox 16"/>
            <p:cNvSpPr txBox="1"/>
            <p:nvPr/>
          </p:nvSpPr>
          <p:spPr>
            <a:xfrm>
              <a:off x="0" y="-9525"/>
              <a:ext cx="1416320" cy="1066735"/>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3079674" y="1118260"/>
            <a:ext cx="4072208" cy="2597099"/>
          </a:xfrm>
          <a:custGeom>
            <a:avLst/>
            <a:gdLst/>
            <a:ahLst/>
            <a:cxnLst/>
            <a:rect l="l" t="t" r="r" b="b"/>
            <a:pathLst>
              <a:path w="4072208" h="2597099">
                <a:moveTo>
                  <a:pt x="0" y="0"/>
                </a:moveTo>
                <a:lnTo>
                  <a:pt x="4072208" y="0"/>
                </a:lnTo>
                <a:lnTo>
                  <a:pt x="4072208" y="2597099"/>
                </a:lnTo>
                <a:lnTo>
                  <a:pt x="0" y="2597099"/>
                </a:lnTo>
                <a:lnTo>
                  <a:pt x="0" y="0"/>
                </a:lnTo>
                <a:close/>
              </a:path>
            </a:pathLst>
          </a:custGeom>
          <a:blipFill>
            <a:blip r:embed="rId6"/>
            <a:stretch>
              <a:fillRect r="-10117" b="-14469"/>
            </a:stretch>
          </a:blipFill>
        </p:spPr>
        <p:txBody>
          <a:bodyPr/>
          <a:lstStyle/>
          <a:p>
            <a:endParaRPr lang="en-US"/>
          </a:p>
        </p:txBody>
      </p:sp>
      <p:sp>
        <p:nvSpPr>
          <p:cNvPr id="18" name="TextBox 18"/>
          <p:cNvSpPr txBox="1"/>
          <p:nvPr/>
        </p:nvSpPr>
        <p:spPr>
          <a:xfrm>
            <a:off x="1617584" y="5083770"/>
            <a:ext cx="13008638"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would the pornography industry intentionally entice young people to watch pornography?</a:t>
            </a:r>
          </a:p>
        </p:txBody>
      </p:sp>
      <p:sp>
        <p:nvSpPr>
          <p:cNvPr id="19" name="TextBox 19"/>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20" name="TextBox 2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3" name="TextBox 13"/>
          <p:cNvSpPr txBox="1"/>
          <p:nvPr/>
        </p:nvSpPr>
        <p:spPr>
          <a:xfrm>
            <a:off x="1560677" y="3195843"/>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
        <p:nvSpPr>
          <p:cNvPr id="14" name="TextBox 14"/>
          <p:cNvSpPr txBox="1"/>
          <p:nvPr/>
        </p:nvSpPr>
        <p:spPr>
          <a:xfrm>
            <a:off x="1383540" y="4250402"/>
            <a:ext cx="16441138"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To </a:t>
            </a:r>
            <a:r>
              <a:rPr lang="en-US" sz="4250" b="1">
                <a:solidFill>
                  <a:srgbClr val="FF5757"/>
                </a:solidFill>
                <a:latin typeface="Roboto Bold"/>
                <a:ea typeface="Roboto Bold"/>
                <a:cs typeface="Roboto Bold"/>
                <a:sym typeface="Roboto Bold"/>
              </a:rPr>
              <a:t>make money</a:t>
            </a:r>
            <a:r>
              <a:rPr lang="en-US" sz="4250" b="1">
                <a:solidFill>
                  <a:srgbClr val="004F59"/>
                </a:solidFill>
                <a:latin typeface="Roboto Bold"/>
                <a:ea typeface="Roboto Bold"/>
                <a:cs typeface="Roboto Bold"/>
                <a:sym typeface="Roboto Bold"/>
              </a:rPr>
              <a:t> by creating a desire for more pornography.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6" name="TextBox 16"/>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4" name="TextBox 14"/>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5" name="TextBox 15"/>
          <p:cNvSpPr txBox="1"/>
          <p:nvPr/>
        </p:nvSpPr>
        <p:spPr>
          <a:xfrm>
            <a:off x="1383540" y="4250402"/>
            <a:ext cx="16441138"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To make money by creating a desire for more pornography.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Upon adulthood, </a:t>
            </a:r>
            <a:r>
              <a:rPr lang="en-US" sz="4250" b="1">
                <a:solidFill>
                  <a:srgbClr val="FF5757"/>
                </a:solidFill>
                <a:latin typeface="Roboto Bold"/>
                <a:ea typeface="Roboto Bold"/>
                <a:cs typeface="Roboto Bold"/>
                <a:sym typeface="Roboto Bold"/>
              </a:rPr>
              <a:t>promote buying</a:t>
            </a:r>
            <a:r>
              <a:rPr lang="en-US" sz="4250" b="1">
                <a:solidFill>
                  <a:srgbClr val="004F59"/>
                </a:solidFill>
                <a:latin typeface="Roboto Bold"/>
                <a:ea typeface="Roboto Bold"/>
                <a:cs typeface="Roboto Bold"/>
                <a:sym typeface="Roboto Bold"/>
              </a:rPr>
              <a:t> a paid porn subscription.</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560677" y="3195843"/>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4" name="TextBox 14"/>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5" name="TextBox 15"/>
          <p:cNvSpPr txBox="1"/>
          <p:nvPr/>
        </p:nvSpPr>
        <p:spPr>
          <a:xfrm>
            <a:off x="1383540" y="4250402"/>
            <a:ext cx="16441138"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To make money by creating a desire for more pornography.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Upon adulthood, promote buying a paid porn subscription.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Upon adulthood, promote </a:t>
            </a:r>
            <a:r>
              <a:rPr lang="en-US" sz="4250" b="1">
                <a:solidFill>
                  <a:srgbClr val="FF5757"/>
                </a:solidFill>
                <a:latin typeface="Roboto Bold"/>
                <a:ea typeface="Roboto Bold"/>
                <a:cs typeface="Roboto Bold"/>
                <a:sym typeface="Roboto Bold"/>
              </a:rPr>
              <a:t>becoming a customer</a:t>
            </a:r>
            <a:r>
              <a:rPr lang="en-US" sz="4250" b="1">
                <a:solidFill>
                  <a:srgbClr val="004F59"/>
                </a:solidFill>
                <a:latin typeface="Roboto Bold"/>
                <a:ea typeface="Roboto Bold"/>
                <a:cs typeface="Roboto Bold"/>
                <a:sym typeface="Roboto Bold"/>
              </a:rPr>
              <a:t> at strip clubs.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560677" y="3195843"/>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787901" cy="7360812"/>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7127684" cy="1058655"/>
            <a:chOff x="0" y="0"/>
            <a:chExt cx="1877250" cy="278823"/>
          </a:xfrm>
        </p:grpSpPr>
        <p:sp>
          <p:nvSpPr>
            <p:cNvPr id="7" name="Freeform 7"/>
            <p:cNvSpPr/>
            <p:nvPr/>
          </p:nvSpPr>
          <p:spPr>
            <a:xfrm>
              <a:off x="0" y="0"/>
              <a:ext cx="1877250" cy="278823"/>
            </a:xfrm>
            <a:custGeom>
              <a:avLst/>
              <a:gdLst/>
              <a:ahLst/>
              <a:cxnLst/>
              <a:rect l="l" t="t" r="r" b="b"/>
              <a:pathLst>
                <a:path w="1877250" h="278823">
                  <a:moveTo>
                    <a:pt x="0" y="0"/>
                  </a:moveTo>
                  <a:lnTo>
                    <a:pt x="1877250" y="0"/>
                  </a:lnTo>
                  <a:lnTo>
                    <a:pt x="1877250"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877250"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4" name="TextBox 14"/>
          <p:cNvSpPr txBox="1"/>
          <p:nvPr/>
        </p:nvSpPr>
        <p:spPr>
          <a:xfrm>
            <a:off x="5993700" y="9229725"/>
            <a:ext cx="6710449"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id="15" name="TextBox 15"/>
          <p:cNvSpPr txBox="1"/>
          <p:nvPr/>
        </p:nvSpPr>
        <p:spPr>
          <a:xfrm>
            <a:off x="1383540" y="4250402"/>
            <a:ext cx="16441138"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To make money by creating a desire for more pornography.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Upon adulthood, promote buying a paid porn subscription.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Upon adulthood, promote becoming a customer at strip clubs.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Promote becoming a person who </a:t>
            </a:r>
            <a:r>
              <a:rPr lang="en-US" sz="4250" b="1">
                <a:solidFill>
                  <a:srgbClr val="FF5757"/>
                </a:solidFill>
                <a:latin typeface="Roboto Bold"/>
                <a:ea typeface="Roboto Bold"/>
                <a:cs typeface="Roboto Bold"/>
                <a:sym typeface="Roboto Bold"/>
              </a:rPr>
              <a:t>buys sex</a:t>
            </a:r>
            <a:r>
              <a:rPr lang="en-US" sz="4250" b="1">
                <a:solidFill>
                  <a:srgbClr val="004F59"/>
                </a:solidFill>
                <a:latin typeface="Roboto Bold"/>
                <a:ea typeface="Roboto Bold"/>
                <a:cs typeface="Roboto Bold"/>
                <a:sym typeface="Roboto Bold"/>
              </a:rPr>
              <a:t>.</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560677" y="3195843"/>
            <a:ext cx="728329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Exposing Young Viewers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816423"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powerful and uncontrollable urge to engage in a substance, behavior, or activity despite its harmful effects. </a:t>
            </a:r>
          </a:p>
        </p:txBody>
      </p:sp>
      <p:grpSp>
        <p:nvGrpSpPr>
          <p:cNvPr id="9" name="Group 9"/>
          <p:cNvGrpSpPr/>
          <p:nvPr/>
        </p:nvGrpSpPr>
        <p:grpSpPr>
          <a:xfrm>
            <a:off x="1480713" y="3624926"/>
            <a:ext cx="4812929" cy="904943"/>
            <a:chOff x="0" y="0"/>
            <a:chExt cx="1267603" cy="238339"/>
          </a:xfrm>
        </p:grpSpPr>
        <p:sp>
          <p:nvSpPr>
            <p:cNvPr id="10" name="Freeform 10"/>
            <p:cNvSpPr/>
            <p:nvPr/>
          </p:nvSpPr>
          <p:spPr>
            <a:xfrm>
              <a:off x="0" y="0"/>
              <a:ext cx="1267603" cy="238339"/>
            </a:xfrm>
            <a:custGeom>
              <a:avLst/>
              <a:gdLst/>
              <a:ahLst/>
              <a:cxnLst/>
              <a:rect l="l" t="t" r="r" b="b"/>
              <a:pathLst>
                <a:path w="1267603" h="238339">
                  <a:moveTo>
                    <a:pt x="0" y="0"/>
                  </a:moveTo>
                  <a:lnTo>
                    <a:pt x="1267603" y="0"/>
                  </a:lnTo>
                  <a:lnTo>
                    <a:pt x="126760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6760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40737" y="3529676"/>
            <a:ext cx="5113239"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ADDICTION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4967884"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chemical released by the brain that creates feelings of pleasure and motivation. </a:t>
            </a:r>
          </a:p>
        </p:txBody>
      </p:sp>
      <p:grpSp>
        <p:nvGrpSpPr>
          <p:cNvPr id="9" name="Group 9"/>
          <p:cNvGrpSpPr/>
          <p:nvPr/>
        </p:nvGrpSpPr>
        <p:grpSpPr>
          <a:xfrm>
            <a:off x="1480713" y="3624926"/>
            <a:ext cx="4812929" cy="904943"/>
            <a:chOff x="0" y="0"/>
            <a:chExt cx="1267603" cy="238339"/>
          </a:xfrm>
        </p:grpSpPr>
        <p:sp>
          <p:nvSpPr>
            <p:cNvPr id="10" name="Freeform 10"/>
            <p:cNvSpPr/>
            <p:nvPr/>
          </p:nvSpPr>
          <p:spPr>
            <a:xfrm>
              <a:off x="0" y="0"/>
              <a:ext cx="1267603" cy="238339"/>
            </a:xfrm>
            <a:custGeom>
              <a:avLst/>
              <a:gdLst/>
              <a:ahLst/>
              <a:cxnLst/>
              <a:rect l="l" t="t" r="r" b="b"/>
              <a:pathLst>
                <a:path w="1267603" h="238339">
                  <a:moveTo>
                    <a:pt x="0" y="0"/>
                  </a:moveTo>
                  <a:lnTo>
                    <a:pt x="1267603" y="0"/>
                  </a:lnTo>
                  <a:lnTo>
                    <a:pt x="126760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6760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03158" y="3529676"/>
            <a:ext cx="5113239"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DOPAMINE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506141"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Areas of the brain that use dopamine to associate an action with pleasure to ensure the behavior is repeated.  </a:t>
            </a:r>
          </a:p>
        </p:txBody>
      </p:sp>
      <p:grpSp>
        <p:nvGrpSpPr>
          <p:cNvPr id="9" name="Group 9"/>
          <p:cNvGrpSpPr/>
          <p:nvPr/>
        </p:nvGrpSpPr>
        <p:grpSpPr>
          <a:xfrm>
            <a:off x="1480713" y="3624926"/>
            <a:ext cx="6877493" cy="904943"/>
            <a:chOff x="0" y="0"/>
            <a:chExt cx="1811356" cy="238339"/>
          </a:xfrm>
        </p:grpSpPr>
        <p:sp>
          <p:nvSpPr>
            <p:cNvPr id="10" name="Freeform 10"/>
            <p:cNvSpPr/>
            <p:nvPr/>
          </p:nvSpPr>
          <p:spPr>
            <a:xfrm>
              <a:off x="0" y="0"/>
              <a:ext cx="1811356" cy="238339"/>
            </a:xfrm>
            <a:custGeom>
              <a:avLst/>
              <a:gdLst/>
              <a:ahLst/>
              <a:cxnLst/>
              <a:rect l="l" t="t" r="r" b="b"/>
              <a:pathLst>
                <a:path w="1811356" h="238339">
                  <a:moveTo>
                    <a:pt x="0" y="0"/>
                  </a:moveTo>
                  <a:lnTo>
                    <a:pt x="1811356" y="0"/>
                  </a:lnTo>
                  <a:lnTo>
                    <a:pt x="181135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135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31733" y="3529676"/>
            <a:ext cx="798930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REWARD CIRCUIT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4315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945186" y="4473852"/>
            <a:ext cx="11090383" cy="1339296"/>
            <a:chOff x="0" y="0"/>
            <a:chExt cx="2920924" cy="352736"/>
          </a:xfrm>
        </p:grpSpPr>
        <p:sp>
          <p:nvSpPr>
            <p:cNvPr id="7" name="Freeform 7"/>
            <p:cNvSpPr/>
            <p:nvPr/>
          </p:nvSpPr>
          <p:spPr>
            <a:xfrm>
              <a:off x="0" y="0"/>
              <a:ext cx="2920924" cy="352736"/>
            </a:xfrm>
            <a:custGeom>
              <a:avLst/>
              <a:gdLst/>
              <a:ahLst/>
              <a:cxnLst/>
              <a:rect l="l" t="t" r="r" b="b"/>
              <a:pathLst>
                <a:path w="2920924" h="352736">
                  <a:moveTo>
                    <a:pt x="0" y="0"/>
                  </a:moveTo>
                  <a:lnTo>
                    <a:pt x="2920924" y="0"/>
                  </a:lnTo>
                  <a:lnTo>
                    <a:pt x="2920924" y="352736"/>
                  </a:lnTo>
                  <a:lnTo>
                    <a:pt x="0" y="352736"/>
                  </a:lnTo>
                  <a:close/>
                </a:path>
              </a:pathLst>
            </a:custGeom>
            <a:solidFill>
              <a:srgbClr val="303030"/>
            </a:solidFill>
          </p:spPr>
          <p:txBody>
            <a:bodyPr/>
            <a:lstStyle/>
            <a:p>
              <a:endParaRPr lang="en-US"/>
            </a:p>
          </p:txBody>
        </p:sp>
        <p:sp>
          <p:nvSpPr>
            <p:cNvPr id="8" name="TextBox 8"/>
            <p:cNvSpPr txBox="1"/>
            <p:nvPr/>
          </p:nvSpPr>
          <p:spPr>
            <a:xfrm>
              <a:off x="0" y="-76200"/>
              <a:ext cx="2920924" cy="428936"/>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161349" y="1111991"/>
            <a:ext cx="3843057" cy="4410733"/>
            <a:chOff x="0" y="0"/>
            <a:chExt cx="1012163" cy="1161674"/>
          </a:xfrm>
        </p:grpSpPr>
        <p:sp>
          <p:nvSpPr>
            <p:cNvPr id="13" name="Freeform 13"/>
            <p:cNvSpPr/>
            <p:nvPr/>
          </p:nvSpPr>
          <p:spPr>
            <a:xfrm>
              <a:off x="0" y="0"/>
              <a:ext cx="1012163" cy="1161674"/>
            </a:xfrm>
            <a:custGeom>
              <a:avLst/>
              <a:gdLst/>
              <a:ahLst/>
              <a:cxnLst/>
              <a:rect l="l" t="t" r="r" b="b"/>
              <a:pathLst>
                <a:path w="1012163" h="1161674">
                  <a:moveTo>
                    <a:pt x="0" y="0"/>
                  </a:moveTo>
                  <a:lnTo>
                    <a:pt x="1012163" y="0"/>
                  </a:lnTo>
                  <a:lnTo>
                    <a:pt x="1012163" y="1161674"/>
                  </a:lnTo>
                  <a:lnTo>
                    <a:pt x="0" y="1161674"/>
                  </a:lnTo>
                  <a:close/>
                </a:path>
              </a:pathLst>
            </a:custGeom>
            <a:solidFill>
              <a:srgbClr val="FFFFFF"/>
            </a:solidFill>
          </p:spPr>
          <p:txBody>
            <a:bodyPr/>
            <a:lstStyle/>
            <a:p>
              <a:endParaRPr lang="en-US"/>
            </a:p>
          </p:txBody>
        </p:sp>
        <p:sp>
          <p:nvSpPr>
            <p:cNvPr id="14" name="TextBox 14"/>
            <p:cNvSpPr txBox="1"/>
            <p:nvPr/>
          </p:nvSpPr>
          <p:spPr>
            <a:xfrm>
              <a:off x="0" y="-9525"/>
              <a:ext cx="1012163" cy="1171199"/>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318075" y="1259616"/>
            <a:ext cx="3488581" cy="3576694"/>
          </a:xfrm>
          <a:custGeom>
            <a:avLst/>
            <a:gdLst/>
            <a:ahLst/>
            <a:cxnLst/>
            <a:rect l="l" t="t" r="r" b="b"/>
            <a:pathLst>
              <a:path w="3488581" h="3576694">
                <a:moveTo>
                  <a:pt x="0" y="0"/>
                </a:moveTo>
                <a:lnTo>
                  <a:pt x="3488581" y="0"/>
                </a:lnTo>
                <a:lnTo>
                  <a:pt x="3488581" y="3576695"/>
                </a:lnTo>
                <a:lnTo>
                  <a:pt x="0" y="3576695"/>
                </a:lnTo>
                <a:lnTo>
                  <a:pt x="0" y="0"/>
                </a:lnTo>
                <a:close/>
              </a:path>
            </a:pathLst>
          </a:custGeom>
          <a:blipFill>
            <a:blip r:embed="rId6"/>
            <a:stretch>
              <a:fillRect t="-2435" b="-2435"/>
            </a:stretch>
          </a:blipFill>
        </p:spPr>
        <p:txBody>
          <a:bodyPr/>
          <a:lstStyle/>
          <a:p>
            <a:endParaRPr lang="en-US"/>
          </a:p>
        </p:txBody>
      </p:sp>
      <p:sp>
        <p:nvSpPr>
          <p:cNvPr id="16" name="TextBox 1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sp>
        <p:nvSpPr>
          <p:cNvPr id="17" name="TextBox 17"/>
          <p:cNvSpPr txBox="1"/>
          <p:nvPr/>
        </p:nvSpPr>
        <p:spPr>
          <a:xfrm>
            <a:off x="1446623" y="4678831"/>
            <a:ext cx="1084375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is pornography addiction formed?  </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2958813"/>
            <a:ext cx="9383191" cy="1058655"/>
            <a:chOff x="0" y="0"/>
            <a:chExt cx="2471293" cy="278823"/>
          </a:xfrm>
        </p:grpSpPr>
        <p:sp>
          <p:nvSpPr>
            <p:cNvPr id="7" name="Freeform 7"/>
            <p:cNvSpPr/>
            <p:nvPr/>
          </p:nvSpPr>
          <p:spPr>
            <a:xfrm>
              <a:off x="0" y="0"/>
              <a:ext cx="2471293" cy="278823"/>
            </a:xfrm>
            <a:custGeom>
              <a:avLst/>
              <a:gdLst/>
              <a:ahLst/>
              <a:cxnLst/>
              <a:rect l="l" t="t" r="r" b="b"/>
              <a:pathLst>
                <a:path w="2471293" h="278823">
                  <a:moveTo>
                    <a:pt x="0" y="0"/>
                  </a:moveTo>
                  <a:lnTo>
                    <a:pt x="2471293" y="0"/>
                  </a:lnTo>
                  <a:lnTo>
                    <a:pt x="247129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47129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9355" y="3054715"/>
            <a:ext cx="884664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Brain’s Response to Pornography</a:t>
            </a:r>
          </a:p>
        </p:txBody>
      </p:sp>
      <p:sp>
        <p:nvSpPr>
          <p:cNvPr id="10" name="TextBox 10"/>
          <p:cNvSpPr txBox="1"/>
          <p:nvPr/>
        </p:nvSpPr>
        <p:spPr>
          <a:xfrm>
            <a:off x="987796" y="4061539"/>
            <a:ext cx="16382297"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Chemical Release:</a:t>
            </a:r>
            <a:r>
              <a:rPr lang="en-US" sz="4250" b="1">
                <a:solidFill>
                  <a:srgbClr val="004F59"/>
                </a:solidFill>
                <a:latin typeface="Roboto Bold"/>
                <a:ea typeface="Roboto Bold"/>
                <a:cs typeface="Roboto Bold"/>
                <a:sym typeface="Roboto Bold"/>
              </a:rPr>
              <a:t> Dopamine is released in the brain.</a:t>
            </a:r>
          </a:p>
        </p:txBody>
      </p:sp>
      <p:sp>
        <p:nvSpPr>
          <p:cNvPr id="11" name="TextBox 11"/>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grpSp>
        <p:nvGrpSpPr>
          <p:cNvPr id="12" name="Group 12"/>
          <p:cNvGrpSpPr/>
          <p:nvPr/>
        </p:nvGrpSpPr>
        <p:grpSpPr>
          <a:xfrm>
            <a:off x="12254373" y="1111991"/>
            <a:ext cx="4750033" cy="2155226"/>
            <a:chOff x="0" y="0"/>
            <a:chExt cx="1251038" cy="567632"/>
          </a:xfrm>
        </p:grpSpPr>
        <p:sp>
          <p:nvSpPr>
            <p:cNvPr id="13" name="Freeform 13"/>
            <p:cNvSpPr/>
            <p:nvPr/>
          </p:nvSpPr>
          <p:spPr>
            <a:xfrm>
              <a:off x="0" y="0"/>
              <a:ext cx="1251038" cy="567632"/>
            </a:xfrm>
            <a:custGeom>
              <a:avLst/>
              <a:gdLst/>
              <a:ahLst/>
              <a:cxnLst/>
              <a:rect l="l" t="t" r="r" b="b"/>
              <a:pathLst>
                <a:path w="1251038" h="567632">
                  <a:moveTo>
                    <a:pt x="0" y="0"/>
                  </a:moveTo>
                  <a:lnTo>
                    <a:pt x="1251038" y="0"/>
                  </a:lnTo>
                  <a:lnTo>
                    <a:pt x="1251038" y="567632"/>
                  </a:lnTo>
                  <a:lnTo>
                    <a:pt x="0" y="567632"/>
                  </a:lnTo>
                  <a:close/>
                </a:path>
              </a:pathLst>
            </a:custGeom>
            <a:solidFill>
              <a:srgbClr val="FFFFFF"/>
            </a:solidFill>
          </p:spPr>
          <p:txBody>
            <a:bodyPr/>
            <a:lstStyle/>
            <a:p>
              <a:endParaRPr lang="en-US"/>
            </a:p>
          </p:txBody>
        </p:sp>
        <p:sp>
          <p:nvSpPr>
            <p:cNvPr id="14" name="TextBox 14"/>
            <p:cNvSpPr txBox="1"/>
            <p:nvPr/>
          </p:nvSpPr>
          <p:spPr>
            <a:xfrm>
              <a:off x="0" y="-9525"/>
              <a:ext cx="1251038" cy="577157"/>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453185" y="1298437"/>
            <a:ext cx="4352408" cy="1782334"/>
          </a:xfrm>
          <a:custGeom>
            <a:avLst/>
            <a:gdLst/>
            <a:ahLst/>
            <a:cxnLst/>
            <a:rect l="l" t="t" r="r" b="b"/>
            <a:pathLst>
              <a:path w="4352408" h="1782334">
                <a:moveTo>
                  <a:pt x="0" y="0"/>
                </a:moveTo>
                <a:lnTo>
                  <a:pt x="4352408" y="0"/>
                </a:lnTo>
                <a:lnTo>
                  <a:pt x="4352408" y="1782334"/>
                </a:lnTo>
                <a:lnTo>
                  <a:pt x="0" y="1782334"/>
                </a:lnTo>
                <a:lnTo>
                  <a:pt x="0" y="0"/>
                </a:lnTo>
                <a:close/>
              </a:path>
            </a:pathLst>
          </a:custGeom>
          <a:blipFill>
            <a:blip r:embed="rId3"/>
            <a:stretch>
              <a:fillRect t="-6096" b="-156461"/>
            </a:stretch>
          </a:blipFill>
        </p:spPr>
        <p:txBody>
          <a:bodyPr/>
          <a:lstStyle/>
          <a:p>
            <a:endParaRPr lang="en-US"/>
          </a:p>
        </p:txBody>
      </p:sp>
      <p:sp>
        <p:nvSpPr>
          <p:cNvPr id="16" name="TextBox 16"/>
          <p:cNvSpPr txBox="1"/>
          <p:nvPr/>
        </p:nvSpPr>
        <p:spPr>
          <a:xfrm>
            <a:off x="6430632" y="9291772"/>
            <a:ext cx="549662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(2017). Your Brain on Porn Book: Internet Pornography and the Emerging Science of Addiction (2nd ed.). Commonwealth Publishing</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2958813"/>
            <a:ext cx="9383191" cy="1058655"/>
            <a:chOff x="0" y="0"/>
            <a:chExt cx="2471293" cy="278823"/>
          </a:xfrm>
        </p:grpSpPr>
        <p:sp>
          <p:nvSpPr>
            <p:cNvPr id="7" name="Freeform 7"/>
            <p:cNvSpPr/>
            <p:nvPr/>
          </p:nvSpPr>
          <p:spPr>
            <a:xfrm>
              <a:off x="0" y="0"/>
              <a:ext cx="2471293" cy="278823"/>
            </a:xfrm>
            <a:custGeom>
              <a:avLst/>
              <a:gdLst/>
              <a:ahLst/>
              <a:cxnLst/>
              <a:rect l="l" t="t" r="r" b="b"/>
              <a:pathLst>
                <a:path w="2471293" h="278823">
                  <a:moveTo>
                    <a:pt x="0" y="0"/>
                  </a:moveTo>
                  <a:lnTo>
                    <a:pt x="2471293" y="0"/>
                  </a:lnTo>
                  <a:lnTo>
                    <a:pt x="247129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47129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grpSp>
        <p:nvGrpSpPr>
          <p:cNvPr id="10" name="Group 10"/>
          <p:cNvGrpSpPr/>
          <p:nvPr/>
        </p:nvGrpSpPr>
        <p:grpSpPr>
          <a:xfrm>
            <a:off x="12254373" y="1111991"/>
            <a:ext cx="4750033" cy="2155226"/>
            <a:chOff x="0" y="0"/>
            <a:chExt cx="1251038" cy="567632"/>
          </a:xfrm>
        </p:grpSpPr>
        <p:sp>
          <p:nvSpPr>
            <p:cNvPr id="11" name="Freeform 11"/>
            <p:cNvSpPr/>
            <p:nvPr/>
          </p:nvSpPr>
          <p:spPr>
            <a:xfrm>
              <a:off x="0" y="0"/>
              <a:ext cx="1251038" cy="567632"/>
            </a:xfrm>
            <a:custGeom>
              <a:avLst/>
              <a:gdLst/>
              <a:ahLst/>
              <a:cxnLst/>
              <a:rect l="l" t="t" r="r" b="b"/>
              <a:pathLst>
                <a:path w="1251038" h="567632">
                  <a:moveTo>
                    <a:pt x="0" y="0"/>
                  </a:moveTo>
                  <a:lnTo>
                    <a:pt x="1251038" y="0"/>
                  </a:lnTo>
                  <a:lnTo>
                    <a:pt x="1251038" y="567632"/>
                  </a:lnTo>
                  <a:lnTo>
                    <a:pt x="0" y="567632"/>
                  </a:lnTo>
                  <a:close/>
                </a:path>
              </a:pathLst>
            </a:custGeom>
            <a:solidFill>
              <a:srgbClr val="FFFFFF"/>
            </a:solidFill>
          </p:spPr>
          <p:txBody>
            <a:bodyPr/>
            <a:lstStyle/>
            <a:p>
              <a:endParaRPr lang="en-US"/>
            </a:p>
          </p:txBody>
        </p:sp>
        <p:sp>
          <p:nvSpPr>
            <p:cNvPr id="12" name="TextBox 12"/>
            <p:cNvSpPr txBox="1"/>
            <p:nvPr/>
          </p:nvSpPr>
          <p:spPr>
            <a:xfrm>
              <a:off x="0" y="-9525"/>
              <a:ext cx="1251038" cy="577157"/>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453185" y="1298437"/>
            <a:ext cx="4352408" cy="1782334"/>
          </a:xfrm>
          <a:custGeom>
            <a:avLst/>
            <a:gdLst/>
            <a:ahLst/>
            <a:cxnLst/>
            <a:rect l="l" t="t" r="r" b="b"/>
            <a:pathLst>
              <a:path w="4352408" h="1782334">
                <a:moveTo>
                  <a:pt x="0" y="0"/>
                </a:moveTo>
                <a:lnTo>
                  <a:pt x="4352408" y="0"/>
                </a:lnTo>
                <a:lnTo>
                  <a:pt x="4352408" y="1782334"/>
                </a:lnTo>
                <a:lnTo>
                  <a:pt x="0" y="1782334"/>
                </a:lnTo>
                <a:lnTo>
                  <a:pt x="0" y="0"/>
                </a:lnTo>
                <a:close/>
              </a:path>
            </a:pathLst>
          </a:custGeom>
          <a:blipFill>
            <a:blip r:embed="rId3"/>
            <a:stretch>
              <a:fillRect t="-6096" b="-156461"/>
            </a:stretch>
          </a:blipFill>
        </p:spPr>
        <p:txBody>
          <a:bodyPr/>
          <a:lstStyle/>
          <a:p>
            <a:endParaRPr lang="en-US"/>
          </a:p>
        </p:txBody>
      </p:sp>
      <p:sp>
        <p:nvSpPr>
          <p:cNvPr id="14" name="TextBox 14"/>
          <p:cNvSpPr txBox="1"/>
          <p:nvPr/>
        </p:nvSpPr>
        <p:spPr>
          <a:xfrm>
            <a:off x="6430632" y="9291772"/>
            <a:ext cx="549662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(2017). Your Brain on Porn Book: Internet Pornography and the Emerging Science of Addiction (2nd ed.). Commonwealth Publishing</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6" name="TextBox 16"/>
          <p:cNvSpPr txBox="1"/>
          <p:nvPr/>
        </p:nvSpPr>
        <p:spPr>
          <a:xfrm>
            <a:off x="656242" y="4140707"/>
            <a:ext cx="16975516" cy="2616274"/>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Chemical Release: Dopamine is released in the brain.</a:t>
            </a:r>
          </a:p>
          <a:p>
            <a:pPr algn="l">
              <a:lnSpc>
                <a:spcPts val="3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Reward Circuit:</a:t>
            </a:r>
            <a:r>
              <a:rPr lang="en-US" sz="4250" b="1">
                <a:solidFill>
                  <a:srgbClr val="004F59"/>
                </a:solidFill>
                <a:latin typeface="Roboto Bold"/>
                <a:ea typeface="Roboto Bold"/>
                <a:cs typeface="Roboto Bold"/>
                <a:sym typeface="Roboto Bold"/>
              </a:rPr>
              <a:t> The brain likes to feel the dopamine rush, which causes sexual excitement, happiness, relaxation, &amp; satisfaction.</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99355" y="3054715"/>
            <a:ext cx="884664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Brain’s Response to Pornography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50897" y="2958813"/>
            <a:ext cx="9383191" cy="1058655"/>
            <a:chOff x="0" y="0"/>
            <a:chExt cx="2471293" cy="278823"/>
          </a:xfrm>
        </p:grpSpPr>
        <p:sp>
          <p:nvSpPr>
            <p:cNvPr id="7" name="Freeform 7"/>
            <p:cNvSpPr/>
            <p:nvPr/>
          </p:nvSpPr>
          <p:spPr>
            <a:xfrm>
              <a:off x="0" y="0"/>
              <a:ext cx="2471293" cy="278823"/>
            </a:xfrm>
            <a:custGeom>
              <a:avLst/>
              <a:gdLst/>
              <a:ahLst/>
              <a:cxnLst/>
              <a:rect l="l" t="t" r="r" b="b"/>
              <a:pathLst>
                <a:path w="2471293" h="278823">
                  <a:moveTo>
                    <a:pt x="0" y="0"/>
                  </a:moveTo>
                  <a:lnTo>
                    <a:pt x="2471293" y="0"/>
                  </a:lnTo>
                  <a:lnTo>
                    <a:pt x="247129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47129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grpSp>
        <p:nvGrpSpPr>
          <p:cNvPr id="10" name="Group 10"/>
          <p:cNvGrpSpPr/>
          <p:nvPr/>
        </p:nvGrpSpPr>
        <p:grpSpPr>
          <a:xfrm>
            <a:off x="12254373" y="1111991"/>
            <a:ext cx="4750033" cy="2155226"/>
            <a:chOff x="0" y="0"/>
            <a:chExt cx="1251038" cy="567632"/>
          </a:xfrm>
        </p:grpSpPr>
        <p:sp>
          <p:nvSpPr>
            <p:cNvPr id="11" name="Freeform 11"/>
            <p:cNvSpPr/>
            <p:nvPr/>
          </p:nvSpPr>
          <p:spPr>
            <a:xfrm>
              <a:off x="0" y="0"/>
              <a:ext cx="1251038" cy="567632"/>
            </a:xfrm>
            <a:custGeom>
              <a:avLst/>
              <a:gdLst/>
              <a:ahLst/>
              <a:cxnLst/>
              <a:rect l="l" t="t" r="r" b="b"/>
              <a:pathLst>
                <a:path w="1251038" h="567632">
                  <a:moveTo>
                    <a:pt x="0" y="0"/>
                  </a:moveTo>
                  <a:lnTo>
                    <a:pt x="1251038" y="0"/>
                  </a:lnTo>
                  <a:lnTo>
                    <a:pt x="1251038" y="567632"/>
                  </a:lnTo>
                  <a:lnTo>
                    <a:pt x="0" y="567632"/>
                  </a:lnTo>
                  <a:close/>
                </a:path>
              </a:pathLst>
            </a:custGeom>
            <a:solidFill>
              <a:srgbClr val="FFFFFF"/>
            </a:solidFill>
          </p:spPr>
          <p:txBody>
            <a:bodyPr/>
            <a:lstStyle/>
            <a:p>
              <a:endParaRPr lang="en-US"/>
            </a:p>
          </p:txBody>
        </p:sp>
        <p:sp>
          <p:nvSpPr>
            <p:cNvPr id="12" name="TextBox 12"/>
            <p:cNvSpPr txBox="1"/>
            <p:nvPr/>
          </p:nvSpPr>
          <p:spPr>
            <a:xfrm>
              <a:off x="0" y="-9525"/>
              <a:ext cx="1251038" cy="577157"/>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453185" y="1298437"/>
            <a:ext cx="4352408" cy="1782334"/>
          </a:xfrm>
          <a:custGeom>
            <a:avLst/>
            <a:gdLst/>
            <a:ahLst/>
            <a:cxnLst/>
            <a:rect l="l" t="t" r="r" b="b"/>
            <a:pathLst>
              <a:path w="4352408" h="1782334">
                <a:moveTo>
                  <a:pt x="0" y="0"/>
                </a:moveTo>
                <a:lnTo>
                  <a:pt x="4352408" y="0"/>
                </a:lnTo>
                <a:lnTo>
                  <a:pt x="4352408" y="1782334"/>
                </a:lnTo>
                <a:lnTo>
                  <a:pt x="0" y="1782334"/>
                </a:lnTo>
                <a:lnTo>
                  <a:pt x="0" y="0"/>
                </a:lnTo>
                <a:close/>
              </a:path>
            </a:pathLst>
          </a:custGeom>
          <a:blipFill>
            <a:blip r:embed="rId3"/>
            <a:stretch>
              <a:fillRect t="-6096" b="-156461"/>
            </a:stretch>
          </a:blipFill>
        </p:spPr>
        <p:txBody>
          <a:bodyPr/>
          <a:lstStyle/>
          <a:p>
            <a:endParaRPr lang="en-US"/>
          </a:p>
        </p:txBody>
      </p:sp>
      <p:sp>
        <p:nvSpPr>
          <p:cNvPr id="14" name="TextBox 14"/>
          <p:cNvSpPr txBox="1"/>
          <p:nvPr/>
        </p:nvSpPr>
        <p:spPr>
          <a:xfrm>
            <a:off x="6430632" y="9291772"/>
            <a:ext cx="549662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(2017). Your Brain on Porn Book: Internet Pornography and the Emerging Science of Addiction (2nd ed.). Commonwealth Publishing</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6" name="TextBox 16"/>
          <p:cNvSpPr txBox="1"/>
          <p:nvPr/>
        </p:nvSpPr>
        <p:spPr>
          <a:xfrm>
            <a:off x="656242" y="4140707"/>
            <a:ext cx="16975516" cy="4214701"/>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Chemical Release: Dopamine is released in the brain.</a:t>
            </a:r>
          </a:p>
          <a:p>
            <a:pPr algn="l">
              <a:lnSpc>
                <a:spcPts val="3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Reward Circuit: The brain likes to feel the dopamine rush, which causes sexual excitement, happiness, relaxation, &amp; satisfaction.</a:t>
            </a:r>
          </a:p>
          <a:p>
            <a:pPr algn="l">
              <a:lnSpc>
                <a:spcPts val="31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Increased Desire:</a:t>
            </a:r>
            <a:r>
              <a:rPr lang="en-US" sz="4250" b="1">
                <a:solidFill>
                  <a:srgbClr val="004F59"/>
                </a:solidFill>
                <a:latin typeface="Roboto Bold"/>
                <a:ea typeface="Roboto Bold"/>
                <a:cs typeface="Roboto Bold"/>
                <a:sym typeface="Roboto Bold"/>
              </a:rPr>
              <a:t> The brain and body want to repeat the excitement.</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99355" y="3054715"/>
            <a:ext cx="884664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Brain’s Response to Pornography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grpSp>
        <p:nvGrpSpPr>
          <p:cNvPr id="7" name="Group 7"/>
          <p:cNvGrpSpPr/>
          <p:nvPr/>
        </p:nvGrpSpPr>
        <p:grpSpPr>
          <a:xfrm>
            <a:off x="1369972" y="2958813"/>
            <a:ext cx="9383191" cy="1058655"/>
            <a:chOff x="0" y="0"/>
            <a:chExt cx="2471293" cy="278823"/>
          </a:xfrm>
        </p:grpSpPr>
        <p:sp>
          <p:nvSpPr>
            <p:cNvPr id="8" name="Freeform 8"/>
            <p:cNvSpPr/>
            <p:nvPr/>
          </p:nvSpPr>
          <p:spPr>
            <a:xfrm>
              <a:off x="0" y="0"/>
              <a:ext cx="2471293" cy="278823"/>
            </a:xfrm>
            <a:custGeom>
              <a:avLst/>
              <a:gdLst/>
              <a:ahLst/>
              <a:cxnLst/>
              <a:rect l="l" t="t" r="r" b="b"/>
              <a:pathLst>
                <a:path w="2471293" h="278823">
                  <a:moveTo>
                    <a:pt x="0" y="0"/>
                  </a:moveTo>
                  <a:lnTo>
                    <a:pt x="2471293" y="0"/>
                  </a:lnTo>
                  <a:lnTo>
                    <a:pt x="2471293" y="278823"/>
                  </a:lnTo>
                  <a:lnTo>
                    <a:pt x="0" y="278823"/>
                  </a:lnTo>
                  <a:close/>
                </a:path>
              </a:pathLst>
            </a:custGeom>
            <a:solidFill>
              <a:srgbClr val="303030"/>
            </a:solidFill>
          </p:spPr>
          <p:txBody>
            <a:bodyPr/>
            <a:lstStyle/>
            <a:p>
              <a:endParaRPr lang="en-US"/>
            </a:p>
          </p:txBody>
        </p:sp>
        <p:sp>
          <p:nvSpPr>
            <p:cNvPr id="9" name="TextBox 9"/>
            <p:cNvSpPr txBox="1"/>
            <p:nvPr/>
          </p:nvSpPr>
          <p:spPr>
            <a:xfrm>
              <a:off x="0" y="-76200"/>
              <a:ext cx="2471293" cy="355023"/>
            </a:xfrm>
            <a:prstGeom prst="rect">
              <a:avLst/>
            </a:prstGeom>
          </p:spPr>
          <p:txBody>
            <a:bodyPr lIns="50800" tIns="50800" rIns="50800" bIns="50800" rtlCol="0" anchor="ctr"/>
            <a:lstStyle/>
            <a:p>
              <a:pPr algn="ctr">
                <a:lnSpc>
                  <a:spcPts val="3074"/>
                </a:lnSpc>
              </a:pPr>
              <a:endParaRPr/>
            </a:p>
          </p:txBody>
        </p:sp>
      </p:grpSp>
      <p:grpSp>
        <p:nvGrpSpPr>
          <p:cNvPr id="10" name="Group 10"/>
          <p:cNvGrpSpPr/>
          <p:nvPr/>
        </p:nvGrpSpPr>
        <p:grpSpPr>
          <a:xfrm>
            <a:off x="12254373" y="1111991"/>
            <a:ext cx="4750033" cy="2155226"/>
            <a:chOff x="0" y="0"/>
            <a:chExt cx="1251038" cy="567632"/>
          </a:xfrm>
        </p:grpSpPr>
        <p:sp>
          <p:nvSpPr>
            <p:cNvPr id="11" name="Freeform 11"/>
            <p:cNvSpPr/>
            <p:nvPr/>
          </p:nvSpPr>
          <p:spPr>
            <a:xfrm>
              <a:off x="0" y="0"/>
              <a:ext cx="1251038" cy="567632"/>
            </a:xfrm>
            <a:custGeom>
              <a:avLst/>
              <a:gdLst/>
              <a:ahLst/>
              <a:cxnLst/>
              <a:rect l="l" t="t" r="r" b="b"/>
              <a:pathLst>
                <a:path w="1251038" h="567632">
                  <a:moveTo>
                    <a:pt x="0" y="0"/>
                  </a:moveTo>
                  <a:lnTo>
                    <a:pt x="1251038" y="0"/>
                  </a:lnTo>
                  <a:lnTo>
                    <a:pt x="1251038" y="567632"/>
                  </a:lnTo>
                  <a:lnTo>
                    <a:pt x="0" y="567632"/>
                  </a:lnTo>
                  <a:close/>
                </a:path>
              </a:pathLst>
            </a:custGeom>
            <a:solidFill>
              <a:srgbClr val="FFFFFF"/>
            </a:solidFill>
          </p:spPr>
          <p:txBody>
            <a:bodyPr/>
            <a:lstStyle/>
            <a:p>
              <a:endParaRPr lang="en-US"/>
            </a:p>
          </p:txBody>
        </p:sp>
        <p:sp>
          <p:nvSpPr>
            <p:cNvPr id="12" name="TextBox 12"/>
            <p:cNvSpPr txBox="1"/>
            <p:nvPr/>
          </p:nvSpPr>
          <p:spPr>
            <a:xfrm>
              <a:off x="0" y="-9525"/>
              <a:ext cx="1251038" cy="577157"/>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453185" y="1298437"/>
            <a:ext cx="4352408" cy="1782334"/>
          </a:xfrm>
          <a:custGeom>
            <a:avLst/>
            <a:gdLst/>
            <a:ahLst/>
            <a:cxnLst/>
            <a:rect l="l" t="t" r="r" b="b"/>
            <a:pathLst>
              <a:path w="4352408" h="1782334">
                <a:moveTo>
                  <a:pt x="0" y="0"/>
                </a:moveTo>
                <a:lnTo>
                  <a:pt x="4352408" y="0"/>
                </a:lnTo>
                <a:lnTo>
                  <a:pt x="4352408" y="1782334"/>
                </a:lnTo>
                <a:lnTo>
                  <a:pt x="0" y="1782334"/>
                </a:lnTo>
                <a:lnTo>
                  <a:pt x="0" y="0"/>
                </a:lnTo>
                <a:close/>
              </a:path>
            </a:pathLst>
          </a:custGeom>
          <a:blipFill>
            <a:blip r:embed="rId3"/>
            <a:stretch>
              <a:fillRect t="-6096" b="-156461"/>
            </a:stretch>
          </a:blipFill>
        </p:spPr>
        <p:txBody>
          <a:bodyPr/>
          <a:lstStyle/>
          <a:p>
            <a:endParaRPr lang="en-US"/>
          </a:p>
        </p:txBody>
      </p:sp>
      <p:sp>
        <p:nvSpPr>
          <p:cNvPr id="14" name="TextBox 14"/>
          <p:cNvSpPr txBox="1"/>
          <p:nvPr/>
        </p:nvSpPr>
        <p:spPr>
          <a:xfrm>
            <a:off x="6430632" y="9291772"/>
            <a:ext cx="549662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(2017). Your Brain on Porn Book: Internet Pornography and the Emerging Science of Addiction (2nd ed.). Commonwealth Publishing</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6" name="TextBox 16"/>
          <p:cNvSpPr txBox="1"/>
          <p:nvPr/>
        </p:nvSpPr>
        <p:spPr>
          <a:xfrm>
            <a:off x="910692" y="4269452"/>
            <a:ext cx="16148116" cy="1305074"/>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Increased Tolerance:</a:t>
            </a:r>
            <a:r>
              <a:rPr lang="en-US" sz="4250" b="1">
                <a:solidFill>
                  <a:srgbClr val="004F59"/>
                </a:solidFill>
                <a:latin typeface="Roboto Bold"/>
                <a:ea typeface="Roboto Bold"/>
                <a:cs typeface="Roboto Bold"/>
                <a:sym typeface="Roboto Bold"/>
              </a:rPr>
              <a:t> The brain starts to lose interest in the existing pornographic images.</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99355" y="3054715"/>
            <a:ext cx="884664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Brain’s Response to Pornography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grpSp>
        <p:nvGrpSpPr>
          <p:cNvPr id="7" name="Group 7"/>
          <p:cNvGrpSpPr/>
          <p:nvPr/>
        </p:nvGrpSpPr>
        <p:grpSpPr>
          <a:xfrm>
            <a:off x="1369972" y="2958813"/>
            <a:ext cx="9383191" cy="1058655"/>
            <a:chOff x="0" y="0"/>
            <a:chExt cx="2471293" cy="278823"/>
          </a:xfrm>
        </p:grpSpPr>
        <p:sp>
          <p:nvSpPr>
            <p:cNvPr id="8" name="Freeform 8"/>
            <p:cNvSpPr/>
            <p:nvPr/>
          </p:nvSpPr>
          <p:spPr>
            <a:xfrm>
              <a:off x="0" y="0"/>
              <a:ext cx="2471293" cy="278823"/>
            </a:xfrm>
            <a:custGeom>
              <a:avLst/>
              <a:gdLst/>
              <a:ahLst/>
              <a:cxnLst/>
              <a:rect l="l" t="t" r="r" b="b"/>
              <a:pathLst>
                <a:path w="2471293" h="278823">
                  <a:moveTo>
                    <a:pt x="0" y="0"/>
                  </a:moveTo>
                  <a:lnTo>
                    <a:pt x="2471293" y="0"/>
                  </a:lnTo>
                  <a:lnTo>
                    <a:pt x="2471293" y="278823"/>
                  </a:lnTo>
                  <a:lnTo>
                    <a:pt x="0" y="278823"/>
                  </a:lnTo>
                  <a:close/>
                </a:path>
              </a:pathLst>
            </a:custGeom>
            <a:solidFill>
              <a:srgbClr val="303030"/>
            </a:solidFill>
          </p:spPr>
          <p:txBody>
            <a:bodyPr/>
            <a:lstStyle/>
            <a:p>
              <a:endParaRPr lang="en-US"/>
            </a:p>
          </p:txBody>
        </p:sp>
        <p:sp>
          <p:nvSpPr>
            <p:cNvPr id="9" name="TextBox 9"/>
            <p:cNvSpPr txBox="1"/>
            <p:nvPr/>
          </p:nvSpPr>
          <p:spPr>
            <a:xfrm>
              <a:off x="0" y="-76200"/>
              <a:ext cx="2471293" cy="355023"/>
            </a:xfrm>
            <a:prstGeom prst="rect">
              <a:avLst/>
            </a:prstGeom>
          </p:spPr>
          <p:txBody>
            <a:bodyPr lIns="50800" tIns="50800" rIns="50800" bIns="50800" rtlCol="0" anchor="ctr"/>
            <a:lstStyle/>
            <a:p>
              <a:pPr algn="ctr">
                <a:lnSpc>
                  <a:spcPts val="3074"/>
                </a:lnSpc>
              </a:pPr>
              <a:endParaRPr/>
            </a:p>
          </p:txBody>
        </p:sp>
      </p:grpSp>
      <p:grpSp>
        <p:nvGrpSpPr>
          <p:cNvPr id="10" name="Group 10"/>
          <p:cNvGrpSpPr/>
          <p:nvPr/>
        </p:nvGrpSpPr>
        <p:grpSpPr>
          <a:xfrm>
            <a:off x="12254373" y="1111991"/>
            <a:ext cx="4750033" cy="2155226"/>
            <a:chOff x="0" y="0"/>
            <a:chExt cx="1251038" cy="567632"/>
          </a:xfrm>
        </p:grpSpPr>
        <p:sp>
          <p:nvSpPr>
            <p:cNvPr id="11" name="Freeform 11"/>
            <p:cNvSpPr/>
            <p:nvPr/>
          </p:nvSpPr>
          <p:spPr>
            <a:xfrm>
              <a:off x="0" y="0"/>
              <a:ext cx="1251038" cy="567632"/>
            </a:xfrm>
            <a:custGeom>
              <a:avLst/>
              <a:gdLst/>
              <a:ahLst/>
              <a:cxnLst/>
              <a:rect l="l" t="t" r="r" b="b"/>
              <a:pathLst>
                <a:path w="1251038" h="567632">
                  <a:moveTo>
                    <a:pt x="0" y="0"/>
                  </a:moveTo>
                  <a:lnTo>
                    <a:pt x="1251038" y="0"/>
                  </a:lnTo>
                  <a:lnTo>
                    <a:pt x="1251038" y="567632"/>
                  </a:lnTo>
                  <a:lnTo>
                    <a:pt x="0" y="567632"/>
                  </a:lnTo>
                  <a:close/>
                </a:path>
              </a:pathLst>
            </a:custGeom>
            <a:solidFill>
              <a:srgbClr val="FFFFFF"/>
            </a:solidFill>
          </p:spPr>
          <p:txBody>
            <a:bodyPr/>
            <a:lstStyle/>
            <a:p>
              <a:endParaRPr lang="en-US"/>
            </a:p>
          </p:txBody>
        </p:sp>
        <p:sp>
          <p:nvSpPr>
            <p:cNvPr id="12" name="TextBox 12"/>
            <p:cNvSpPr txBox="1"/>
            <p:nvPr/>
          </p:nvSpPr>
          <p:spPr>
            <a:xfrm>
              <a:off x="0" y="-9525"/>
              <a:ext cx="1251038" cy="577157"/>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453185" y="1298437"/>
            <a:ext cx="4352408" cy="1782334"/>
          </a:xfrm>
          <a:custGeom>
            <a:avLst/>
            <a:gdLst/>
            <a:ahLst/>
            <a:cxnLst/>
            <a:rect l="l" t="t" r="r" b="b"/>
            <a:pathLst>
              <a:path w="4352408" h="1782334">
                <a:moveTo>
                  <a:pt x="0" y="0"/>
                </a:moveTo>
                <a:lnTo>
                  <a:pt x="4352408" y="0"/>
                </a:lnTo>
                <a:lnTo>
                  <a:pt x="4352408" y="1782334"/>
                </a:lnTo>
                <a:lnTo>
                  <a:pt x="0" y="1782334"/>
                </a:lnTo>
                <a:lnTo>
                  <a:pt x="0" y="0"/>
                </a:lnTo>
                <a:close/>
              </a:path>
            </a:pathLst>
          </a:custGeom>
          <a:blipFill>
            <a:blip r:embed="rId3"/>
            <a:stretch>
              <a:fillRect t="-6096" b="-156461"/>
            </a:stretch>
          </a:blipFill>
        </p:spPr>
        <p:txBody>
          <a:bodyPr/>
          <a:lstStyle/>
          <a:p>
            <a:endParaRPr lang="en-US"/>
          </a:p>
        </p:txBody>
      </p:sp>
      <p:sp>
        <p:nvSpPr>
          <p:cNvPr id="14" name="TextBox 14"/>
          <p:cNvSpPr txBox="1"/>
          <p:nvPr/>
        </p:nvSpPr>
        <p:spPr>
          <a:xfrm>
            <a:off x="6430632" y="9291772"/>
            <a:ext cx="549662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(2017). Your Brain on Porn Book: Internet Pornography and the Emerging Science of Addiction (2nd ed.). Commonwealth Publishing</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6" name="TextBox 16"/>
          <p:cNvSpPr txBox="1"/>
          <p:nvPr/>
        </p:nvSpPr>
        <p:spPr>
          <a:xfrm>
            <a:off x="910692" y="4269452"/>
            <a:ext cx="16148116" cy="296264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Increased Tolerance: The brain starts to lose interest in the existing pornographic images.</a:t>
            </a:r>
          </a:p>
          <a:p>
            <a:pPr algn="l">
              <a:lnSpc>
                <a:spcPts val="288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Advance Intensity:</a:t>
            </a:r>
            <a:r>
              <a:rPr lang="en-US" sz="4250" b="1">
                <a:solidFill>
                  <a:srgbClr val="004F59"/>
                </a:solidFill>
                <a:latin typeface="Roboto Bold"/>
                <a:ea typeface="Roboto Bold"/>
                <a:cs typeface="Roboto Bold"/>
                <a:sym typeface="Roboto Bold"/>
              </a:rPr>
              <a:t> The brain looks for more extreme forms of pornography to regain pleasure.</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99355" y="3054715"/>
            <a:ext cx="884664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Brain’s Response to Pornography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ADDICTION</a:t>
            </a:r>
          </a:p>
        </p:txBody>
      </p:sp>
      <p:grpSp>
        <p:nvGrpSpPr>
          <p:cNvPr id="7" name="Group 7"/>
          <p:cNvGrpSpPr/>
          <p:nvPr/>
        </p:nvGrpSpPr>
        <p:grpSpPr>
          <a:xfrm>
            <a:off x="1369972" y="2958813"/>
            <a:ext cx="9383191" cy="1058655"/>
            <a:chOff x="0" y="0"/>
            <a:chExt cx="2471293" cy="278823"/>
          </a:xfrm>
        </p:grpSpPr>
        <p:sp>
          <p:nvSpPr>
            <p:cNvPr id="8" name="Freeform 8"/>
            <p:cNvSpPr/>
            <p:nvPr/>
          </p:nvSpPr>
          <p:spPr>
            <a:xfrm>
              <a:off x="0" y="0"/>
              <a:ext cx="2471293" cy="278823"/>
            </a:xfrm>
            <a:custGeom>
              <a:avLst/>
              <a:gdLst/>
              <a:ahLst/>
              <a:cxnLst/>
              <a:rect l="l" t="t" r="r" b="b"/>
              <a:pathLst>
                <a:path w="2471293" h="278823">
                  <a:moveTo>
                    <a:pt x="0" y="0"/>
                  </a:moveTo>
                  <a:lnTo>
                    <a:pt x="2471293" y="0"/>
                  </a:lnTo>
                  <a:lnTo>
                    <a:pt x="2471293" y="278823"/>
                  </a:lnTo>
                  <a:lnTo>
                    <a:pt x="0" y="278823"/>
                  </a:lnTo>
                  <a:close/>
                </a:path>
              </a:pathLst>
            </a:custGeom>
            <a:solidFill>
              <a:srgbClr val="303030"/>
            </a:solidFill>
          </p:spPr>
          <p:txBody>
            <a:bodyPr/>
            <a:lstStyle/>
            <a:p>
              <a:endParaRPr lang="en-US"/>
            </a:p>
          </p:txBody>
        </p:sp>
        <p:sp>
          <p:nvSpPr>
            <p:cNvPr id="9" name="TextBox 9"/>
            <p:cNvSpPr txBox="1"/>
            <p:nvPr/>
          </p:nvSpPr>
          <p:spPr>
            <a:xfrm>
              <a:off x="0" y="-76200"/>
              <a:ext cx="2471293" cy="355023"/>
            </a:xfrm>
            <a:prstGeom prst="rect">
              <a:avLst/>
            </a:prstGeom>
          </p:spPr>
          <p:txBody>
            <a:bodyPr lIns="50800" tIns="50800" rIns="50800" bIns="50800" rtlCol="0" anchor="ctr"/>
            <a:lstStyle/>
            <a:p>
              <a:pPr algn="ctr">
                <a:lnSpc>
                  <a:spcPts val="3074"/>
                </a:lnSpc>
              </a:pPr>
              <a:endParaRPr/>
            </a:p>
          </p:txBody>
        </p:sp>
      </p:grpSp>
      <p:grpSp>
        <p:nvGrpSpPr>
          <p:cNvPr id="10" name="Group 10"/>
          <p:cNvGrpSpPr/>
          <p:nvPr/>
        </p:nvGrpSpPr>
        <p:grpSpPr>
          <a:xfrm>
            <a:off x="12254373" y="1111991"/>
            <a:ext cx="4750033" cy="2155226"/>
            <a:chOff x="0" y="0"/>
            <a:chExt cx="1251038" cy="567632"/>
          </a:xfrm>
        </p:grpSpPr>
        <p:sp>
          <p:nvSpPr>
            <p:cNvPr id="11" name="Freeform 11"/>
            <p:cNvSpPr/>
            <p:nvPr/>
          </p:nvSpPr>
          <p:spPr>
            <a:xfrm>
              <a:off x="0" y="0"/>
              <a:ext cx="1251038" cy="567632"/>
            </a:xfrm>
            <a:custGeom>
              <a:avLst/>
              <a:gdLst/>
              <a:ahLst/>
              <a:cxnLst/>
              <a:rect l="l" t="t" r="r" b="b"/>
              <a:pathLst>
                <a:path w="1251038" h="567632">
                  <a:moveTo>
                    <a:pt x="0" y="0"/>
                  </a:moveTo>
                  <a:lnTo>
                    <a:pt x="1251038" y="0"/>
                  </a:lnTo>
                  <a:lnTo>
                    <a:pt x="1251038" y="567632"/>
                  </a:lnTo>
                  <a:lnTo>
                    <a:pt x="0" y="567632"/>
                  </a:lnTo>
                  <a:close/>
                </a:path>
              </a:pathLst>
            </a:custGeom>
            <a:solidFill>
              <a:srgbClr val="FFFFFF"/>
            </a:solidFill>
          </p:spPr>
          <p:txBody>
            <a:bodyPr/>
            <a:lstStyle/>
            <a:p>
              <a:endParaRPr lang="en-US"/>
            </a:p>
          </p:txBody>
        </p:sp>
        <p:sp>
          <p:nvSpPr>
            <p:cNvPr id="12" name="TextBox 12"/>
            <p:cNvSpPr txBox="1"/>
            <p:nvPr/>
          </p:nvSpPr>
          <p:spPr>
            <a:xfrm>
              <a:off x="0" y="-9525"/>
              <a:ext cx="1251038" cy="577157"/>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453185" y="1298437"/>
            <a:ext cx="4352408" cy="1782334"/>
          </a:xfrm>
          <a:custGeom>
            <a:avLst/>
            <a:gdLst/>
            <a:ahLst/>
            <a:cxnLst/>
            <a:rect l="l" t="t" r="r" b="b"/>
            <a:pathLst>
              <a:path w="4352408" h="1782334">
                <a:moveTo>
                  <a:pt x="0" y="0"/>
                </a:moveTo>
                <a:lnTo>
                  <a:pt x="4352408" y="0"/>
                </a:lnTo>
                <a:lnTo>
                  <a:pt x="4352408" y="1782334"/>
                </a:lnTo>
                <a:lnTo>
                  <a:pt x="0" y="1782334"/>
                </a:lnTo>
                <a:lnTo>
                  <a:pt x="0" y="0"/>
                </a:lnTo>
                <a:close/>
              </a:path>
            </a:pathLst>
          </a:custGeom>
          <a:blipFill>
            <a:blip r:embed="rId3"/>
            <a:stretch>
              <a:fillRect t="-6096" b="-156461"/>
            </a:stretch>
          </a:blipFill>
        </p:spPr>
        <p:txBody>
          <a:bodyPr/>
          <a:lstStyle/>
          <a:p>
            <a:endParaRPr lang="en-US"/>
          </a:p>
        </p:txBody>
      </p:sp>
      <p:sp>
        <p:nvSpPr>
          <p:cNvPr id="14" name="TextBox 14"/>
          <p:cNvSpPr txBox="1"/>
          <p:nvPr/>
        </p:nvSpPr>
        <p:spPr>
          <a:xfrm>
            <a:off x="6430632" y="9291772"/>
            <a:ext cx="549662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(2017). Your Brain on Porn Book: Internet Pornography and the Emerging Science of Addiction (2nd ed.). Commonwealth Publishing</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6" name="TextBox 16"/>
          <p:cNvSpPr txBox="1"/>
          <p:nvPr/>
        </p:nvSpPr>
        <p:spPr>
          <a:xfrm>
            <a:off x="910692" y="4269452"/>
            <a:ext cx="16148116" cy="4524970"/>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Increased Tolerance: The brain starts to lose interest in the existing pornographic images.</a:t>
            </a:r>
          </a:p>
          <a:p>
            <a:pPr algn="l">
              <a:lnSpc>
                <a:spcPts val="288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Advance Intensity: The brain looks for more extreme forms of pornography to regain pleasure.</a:t>
            </a:r>
          </a:p>
          <a:p>
            <a:pPr algn="l">
              <a:lnSpc>
                <a:spcPts val="216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Addiction: </a:t>
            </a:r>
            <a:r>
              <a:rPr lang="en-US" sz="4250" b="1">
                <a:solidFill>
                  <a:srgbClr val="004F59"/>
                </a:solidFill>
                <a:latin typeface="Roboto Bold"/>
                <a:ea typeface="Roboto Bold"/>
                <a:cs typeface="Roboto Bold"/>
                <a:sym typeface="Roboto Bold"/>
              </a:rPr>
              <a:t>A craving creates an endless demand for more vulgar or extreme forms of pornography.</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1799355" y="3054715"/>
            <a:ext cx="884664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Brain’s Response to Pornography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14063" y="4408516"/>
            <a:ext cx="11927975" cy="2194082"/>
            <a:chOff x="0" y="0"/>
            <a:chExt cx="3141524" cy="577865"/>
          </a:xfrm>
        </p:grpSpPr>
        <p:sp>
          <p:nvSpPr>
            <p:cNvPr id="5" name="Freeform 5"/>
            <p:cNvSpPr/>
            <p:nvPr/>
          </p:nvSpPr>
          <p:spPr>
            <a:xfrm>
              <a:off x="0" y="0"/>
              <a:ext cx="3141524" cy="577865"/>
            </a:xfrm>
            <a:custGeom>
              <a:avLst/>
              <a:gdLst/>
              <a:ahLst/>
              <a:cxnLst/>
              <a:rect l="l" t="t" r="r" b="b"/>
              <a:pathLst>
                <a:path w="3141524" h="577865">
                  <a:moveTo>
                    <a:pt x="0" y="0"/>
                  </a:moveTo>
                  <a:lnTo>
                    <a:pt x="3141524" y="0"/>
                  </a:lnTo>
                  <a:lnTo>
                    <a:pt x="3141524" y="577865"/>
                  </a:lnTo>
                  <a:lnTo>
                    <a:pt x="0" y="577865"/>
                  </a:lnTo>
                  <a:close/>
                </a:path>
              </a:pathLst>
            </a:custGeom>
            <a:solidFill>
              <a:srgbClr val="303030"/>
            </a:solidFill>
          </p:spPr>
          <p:txBody>
            <a:bodyPr/>
            <a:lstStyle/>
            <a:p>
              <a:endParaRPr lang="en-US"/>
            </a:p>
          </p:txBody>
        </p:sp>
        <p:sp>
          <p:nvSpPr>
            <p:cNvPr id="6" name="TextBox 6"/>
            <p:cNvSpPr txBox="1"/>
            <p:nvPr/>
          </p:nvSpPr>
          <p:spPr>
            <a:xfrm>
              <a:off x="0" y="-9525"/>
              <a:ext cx="3141524" cy="58739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99884" y="4702917"/>
            <a:ext cx="11356333" cy="1510031"/>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What percent of scenes in pornographic videos contain visible aggression or violence?  </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VIOLENCE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5825868" y="9229725"/>
            <a:ext cx="5613611"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Dr. Gail Dines (n.d.). The Dr. Gail Dines (n.d.). The Porn Crisis. CultureReframed.org.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741145" y="4370177"/>
            <a:ext cx="9918086" cy="2093284"/>
            <a:chOff x="0" y="0"/>
            <a:chExt cx="2612171" cy="551318"/>
          </a:xfrm>
        </p:grpSpPr>
        <p:sp>
          <p:nvSpPr>
            <p:cNvPr id="7" name="Freeform 7"/>
            <p:cNvSpPr/>
            <p:nvPr/>
          </p:nvSpPr>
          <p:spPr>
            <a:xfrm>
              <a:off x="0" y="0"/>
              <a:ext cx="2612171" cy="551318"/>
            </a:xfrm>
            <a:custGeom>
              <a:avLst/>
              <a:gdLst/>
              <a:ahLst/>
              <a:cxnLst/>
              <a:rect l="l" t="t" r="r" b="b"/>
              <a:pathLst>
                <a:path w="2612171" h="551318">
                  <a:moveTo>
                    <a:pt x="0" y="0"/>
                  </a:moveTo>
                  <a:lnTo>
                    <a:pt x="2612171" y="0"/>
                  </a:lnTo>
                  <a:lnTo>
                    <a:pt x="2612171" y="551318"/>
                  </a:lnTo>
                  <a:lnTo>
                    <a:pt x="0" y="551318"/>
                  </a:lnTo>
                  <a:close/>
                </a:path>
              </a:pathLst>
            </a:custGeom>
            <a:solidFill>
              <a:srgbClr val="303030"/>
            </a:solidFill>
          </p:spPr>
          <p:txBody>
            <a:bodyPr/>
            <a:lstStyle/>
            <a:p>
              <a:endParaRPr lang="en-US"/>
            </a:p>
          </p:txBody>
        </p:sp>
        <p:sp>
          <p:nvSpPr>
            <p:cNvPr id="8" name="TextBox 8"/>
            <p:cNvSpPr txBox="1"/>
            <p:nvPr/>
          </p:nvSpPr>
          <p:spPr>
            <a:xfrm>
              <a:off x="0" y="-76200"/>
              <a:ext cx="2612171" cy="627518"/>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890113" y="952594"/>
            <a:ext cx="4126005" cy="4499293"/>
            <a:chOff x="0" y="0"/>
            <a:chExt cx="1086684" cy="1184999"/>
          </a:xfrm>
        </p:grpSpPr>
        <p:sp>
          <p:nvSpPr>
            <p:cNvPr id="13" name="Freeform 13"/>
            <p:cNvSpPr/>
            <p:nvPr/>
          </p:nvSpPr>
          <p:spPr>
            <a:xfrm>
              <a:off x="0" y="0"/>
              <a:ext cx="1086684" cy="1184999"/>
            </a:xfrm>
            <a:custGeom>
              <a:avLst/>
              <a:gdLst/>
              <a:ahLst/>
              <a:cxnLst/>
              <a:rect l="l" t="t" r="r" b="b"/>
              <a:pathLst>
                <a:path w="1086684" h="1184999">
                  <a:moveTo>
                    <a:pt x="0" y="0"/>
                  </a:moveTo>
                  <a:lnTo>
                    <a:pt x="1086684" y="0"/>
                  </a:lnTo>
                  <a:lnTo>
                    <a:pt x="1086684" y="1184999"/>
                  </a:lnTo>
                  <a:lnTo>
                    <a:pt x="0" y="1184999"/>
                  </a:lnTo>
                  <a:close/>
                </a:path>
              </a:pathLst>
            </a:custGeom>
            <a:solidFill>
              <a:srgbClr val="FFFFFF"/>
            </a:solidFill>
          </p:spPr>
          <p:txBody>
            <a:bodyPr/>
            <a:lstStyle/>
            <a:p>
              <a:endParaRPr lang="en-US"/>
            </a:p>
          </p:txBody>
        </p:sp>
        <p:sp>
          <p:nvSpPr>
            <p:cNvPr id="14" name="TextBox 14"/>
            <p:cNvSpPr txBox="1"/>
            <p:nvPr/>
          </p:nvSpPr>
          <p:spPr>
            <a:xfrm>
              <a:off x="0" y="-9525"/>
              <a:ext cx="1086684" cy="1194524"/>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095790" y="1112882"/>
            <a:ext cx="3729916" cy="4120549"/>
          </a:xfrm>
          <a:custGeom>
            <a:avLst/>
            <a:gdLst/>
            <a:ahLst/>
            <a:cxnLst/>
            <a:rect l="l" t="t" r="r" b="b"/>
            <a:pathLst>
              <a:path w="3729916" h="4120549">
                <a:moveTo>
                  <a:pt x="0" y="0"/>
                </a:moveTo>
                <a:lnTo>
                  <a:pt x="3729916" y="0"/>
                </a:lnTo>
                <a:lnTo>
                  <a:pt x="3729916" y="4120548"/>
                </a:lnTo>
                <a:lnTo>
                  <a:pt x="0" y="4120548"/>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YOUNG BRAINS</a:t>
            </a:r>
          </a:p>
        </p:txBody>
      </p:sp>
      <p:sp>
        <p:nvSpPr>
          <p:cNvPr id="17" name="TextBox 17"/>
          <p:cNvSpPr txBox="1"/>
          <p:nvPr/>
        </p:nvSpPr>
        <p:spPr>
          <a:xfrm>
            <a:off x="2214569" y="4594015"/>
            <a:ext cx="908295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is the younger brain more at risk of developing an addiction?</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5003687" cy="1058655"/>
            <a:chOff x="0" y="0"/>
            <a:chExt cx="1317844" cy="278823"/>
          </a:xfrm>
        </p:grpSpPr>
        <p:sp>
          <p:nvSpPr>
            <p:cNvPr id="7" name="Freeform 7"/>
            <p:cNvSpPr/>
            <p:nvPr/>
          </p:nvSpPr>
          <p:spPr>
            <a:xfrm>
              <a:off x="0" y="0"/>
              <a:ext cx="1317844" cy="278823"/>
            </a:xfrm>
            <a:custGeom>
              <a:avLst/>
              <a:gdLst/>
              <a:ahLst/>
              <a:cxnLst/>
              <a:rect l="l" t="t" r="r" b="b"/>
              <a:pathLst>
                <a:path w="1317844" h="278823">
                  <a:moveTo>
                    <a:pt x="0" y="0"/>
                  </a:moveTo>
                  <a:lnTo>
                    <a:pt x="1317844" y="0"/>
                  </a:lnTo>
                  <a:lnTo>
                    <a:pt x="1317844"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317844"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3354" y="3195843"/>
            <a:ext cx="503540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Developing Brain</a:t>
            </a:r>
          </a:p>
        </p:txBody>
      </p:sp>
      <p:sp>
        <p:nvSpPr>
          <p:cNvPr id="13" name="TextBox 13"/>
          <p:cNvSpPr txBox="1"/>
          <p:nvPr/>
        </p:nvSpPr>
        <p:spPr>
          <a:xfrm>
            <a:off x="1028700" y="4412327"/>
            <a:ext cx="16441138" cy="1305074"/>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Plasticity:</a:t>
            </a:r>
            <a:r>
              <a:rPr lang="en-US" sz="4250" b="1">
                <a:solidFill>
                  <a:srgbClr val="004F59"/>
                </a:solidFill>
                <a:latin typeface="Roboto Bold"/>
                <a:ea typeface="Roboto Bold"/>
                <a:cs typeface="Roboto Bold"/>
                <a:sym typeface="Roboto Bold"/>
              </a:rPr>
              <a:t> The brain changes in response to life experiences, especially to repeat exposure to addictive substances.</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YOUNG BRAINS</a:t>
            </a:r>
          </a:p>
        </p:txBody>
      </p:sp>
      <p:sp>
        <p:nvSpPr>
          <p:cNvPr id="15" name="TextBox 15"/>
          <p:cNvSpPr txBox="1"/>
          <p:nvPr/>
        </p:nvSpPr>
        <p:spPr>
          <a:xfrm>
            <a:off x="3967169" y="9091220"/>
            <a:ext cx="9303539" cy="62652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a:p>
            <a:pPr algn="just">
              <a:lnSpc>
                <a:spcPts val="1679"/>
              </a:lnSpc>
            </a:pPr>
            <a:r>
              <a:rPr lang="en-US" sz="1200">
                <a:solidFill>
                  <a:srgbClr val="004F59"/>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5003687" cy="1058655"/>
            <a:chOff x="0" y="0"/>
            <a:chExt cx="1317844" cy="278823"/>
          </a:xfrm>
        </p:grpSpPr>
        <p:sp>
          <p:nvSpPr>
            <p:cNvPr id="7" name="Freeform 7"/>
            <p:cNvSpPr/>
            <p:nvPr/>
          </p:nvSpPr>
          <p:spPr>
            <a:xfrm>
              <a:off x="0" y="0"/>
              <a:ext cx="1317844" cy="278823"/>
            </a:xfrm>
            <a:custGeom>
              <a:avLst/>
              <a:gdLst/>
              <a:ahLst/>
              <a:cxnLst/>
              <a:rect l="l" t="t" r="r" b="b"/>
              <a:pathLst>
                <a:path w="1317844" h="278823">
                  <a:moveTo>
                    <a:pt x="0" y="0"/>
                  </a:moveTo>
                  <a:lnTo>
                    <a:pt x="1317844" y="0"/>
                  </a:lnTo>
                  <a:lnTo>
                    <a:pt x="1317844"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317844"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028700" y="4412327"/>
            <a:ext cx="16441138" cy="3000598"/>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Plasticity: The brain changes in response to life experiences, especially to repeat exposure to addictive substances.</a:t>
            </a:r>
          </a:p>
          <a:p>
            <a:pPr algn="l">
              <a:lnSpc>
                <a:spcPts val="32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Prefrontal Cortex:</a:t>
            </a:r>
            <a:r>
              <a:rPr lang="en-US" sz="4250" b="1">
                <a:solidFill>
                  <a:srgbClr val="004F59"/>
                </a:solidFill>
                <a:latin typeface="Roboto Bold"/>
                <a:ea typeface="Roboto Bold"/>
                <a:cs typeface="Roboto Bold"/>
                <a:sym typeface="Roboto Bold"/>
              </a:rPr>
              <a:t> Responsible for decision-making and impulse control and isn’t fully developed until about age 25. </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YOUNG BRAINS</a:t>
            </a:r>
          </a:p>
        </p:txBody>
      </p:sp>
      <p:sp>
        <p:nvSpPr>
          <p:cNvPr id="14" name="TextBox 14"/>
          <p:cNvSpPr txBox="1"/>
          <p:nvPr/>
        </p:nvSpPr>
        <p:spPr>
          <a:xfrm>
            <a:off x="3967169" y="9091220"/>
            <a:ext cx="9303539" cy="62652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a:p>
            <a:pPr algn="just">
              <a:lnSpc>
                <a:spcPts val="1679"/>
              </a:lnSpc>
            </a:pPr>
            <a:r>
              <a:rPr lang="en-US" sz="1200">
                <a:solidFill>
                  <a:srgbClr val="004F59"/>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653354" y="3195843"/>
            <a:ext cx="503540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Developing Brain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653193" y="4686743"/>
            <a:ext cx="11804118" cy="2229665"/>
            <a:chOff x="0" y="0"/>
            <a:chExt cx="3108904" cy="587237"/>
          </a:xfrm>
        </p:grpSpPr>
        <p:sp>
          <p:nvSpPr>
            <p:cNvPr id="6" name="Freeform 6"/>
            <p:cNvSpPr/>
            <p:nvPr/>
          </p:nvSpPr>
          <p:spPr>
            <a:xfrm>
              <a:off x="0" y="0"/>
              <a:ext cx="3108903" cy="587237"/>
            </a:xfrm>
            <a:custGeom>
              <a:avLst/>
              <a:gdLst/>
              <a:ahLst/>
              <a:cxnLst/>
              <a:rect l="l" t="t" r="r" b="b"/>
              <a:pathLst>
                <a:path w="3108903" h="587237">
                  <a:moveTo>
                    <a:pt x="0" y="0"/>
                  </a:moveTo>
                  <a:lnTo>
                    <a:pt x="3108903" y="0"/>
                  </a:lnTo>
                  <a:lnTo>
                    <a:pt x="3108903" y="587237"/>
                  </a:lnTo>
                  <a:lnTo>
                    <a:pt x="0" y="587237"/>
                  </a:lnTo>
                  <a:close/>
                </a:path>
              </a:pathLst>
            </a:custGeom>
            <a:solidFill>
              <a:srgbClr val="303030"/>
            </a:solidFill>
          </p:spPr>
          <p:txBody>
            <a:bodyPr/>
            <a:lstStyle/>
            <a:p>
              <a:endParaRPr lang="en-US"/>
            </a:p>
          </p:txBody>
        </p:sp>
        <p:sp>
          <p:nvSpPr>
            <p:cNvPr id="7" name="TextBox 7"/>
            <p:cNvSpPr txBox="1"/>
            <p:nvPr/>
          </p:nvSpPr>
          <p:spPr>
            <a:xfrm>
              <a:off x="0" y="-9525"/>
              <a:ext cx="3108904" cy="59676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45186" y="1250072"/>
            <a:ext cx="1233964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FIRST EXPOSURE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5347479" y="9229725"/>
            <a:ext cx="6570390"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Robb, M.B., &amp; Mann, S. (2023). Teens and pornography. San Francisco, CA: Common Sense, p. 11</a:t>
            </a:r>
            <a:r>
              <a:rPr lang="en-US" sz="1200">
                <a:solidFill>
                  <a:srgbClr val="000000"/>
                </a:solidFill>
                <a:latin typeface="Roboto"/>
                <a:ea typeface="Roboto"/>
                <a:cs typeface="Roboto"/>
                <a:sym typeface="Roboto"/>
              </a:rPr>
              <a:t>.</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4" name="TextBox 14"/>
          <p:cNvSpPr txBox="1"/>
          <p:nvPr/>
        </p:nvSpPr>
        <p:spPr>
          <a:xfrm>
            <a:off x="2165768" y="4979251"/>
            <a:ext cx="10996499"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children are first exposed to pornography at age 10 and younger?</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480713" y="3624926"/>
            <a:ext cx="4719650" cy="904943"/>
            <a:chOff x="0" y="0"/>
            <a:chExt cx="1243035" cy="238339"/>
          </a:xfrm>
        </p:grpSpPr>
        <p:sp>
          <p:nvSpPr>
            <p:cNvPr id="9" name="Freeform 9"/>
            <p:cNvSpPr/>
            <p:nvPr/>
          </p:nvSpPr>
          <p:spPr>
            <a:xfrm>
              <a:off x="0" y="0"/>
              <a:ext cx="1243035" cy="238339"/>
            </a:xfrm>
            <a:custGeom>
              <a:avLst/>
              <a:gdLst/>
              <a:ahLst/>
              <a:cxnLst/>
              <a:rect l="l" t="t" r="r" b="b"/>
              <a:pathLst>
                <a:path w="1243035" h="238339">
                  <a:moveTo>
                    <a:pt x="0" y="0"/>
                  </a:moveTo>
                  <a:lnTo>
                    <a:pt x="1243035" y="0"/>
                  </a:lnTo>
                  <a:lnTo>
                    <a:pt x="12430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430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3158" y="3529676"/>
            <a:ext cx="439720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BRAIN FOG</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Freeform 13"/>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532526" y="4536816"/>
            <a:ext cx="15897906" cy="1686560"/>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temporary condition where it is hard to focus, think clearly, and make decisions, causing confusion and mental exhaustion.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175766" y="4721676"/>
            <a:ext cx="10911428" cy="2098375"/>
            <a:chOff x="0" y="0"/>
            <a:chExt cx="2873792" cy="552658"/>
          </a:xfrm>
        </p:grpSpPr>
        <p:sp>
          <p:nvSpPr>
            <p:cNvPr id="7" name="Freeform 7"/>
            <p:cNvSpPr/>
            <p:nvPr/>
          </p:nvSpPr>
          <p:spPr>
            <a:xfrm>
              <a:off x="0" y="0"/>
              <a:ext cx="2873792" cy="552658"/>
            </a:xfrm>
            <a:custGeom>
              <a:avLst/>
              <a:gdLst/>
              <a:ahLst/>
              <a:cxnLst/>
              <a:rect l="l" t="t" r="r" b="b"/>
              <a:pathLst>
                <a:path w="2873792" h="552658">
                  <a:moveTo>
                    <a:pt x="0" y="0"/>
                  </a:moveTo>
                  <a:lnTo>
                    <a:pt x="2873792" y="0"/>
                  </a:lnTo>
                  <a:lnTo>
                    <a:pt x="2873792" y="552658"/>
                  </a:lnTo>
                  <a:lnTo>
                    <a:pt x="0" y="552658"/>
                  </a:lnTo>
                  <a:close/>
                </a:path>
              </a:pathLst>
            </a:custGeom>
            <a:solidFill>
              <a:srgbClr val="303030"/>
            </a:solidFill>
          </p:spPr>
          <p:txBody>
            <a:bodyPr/>
            <a:lstStyle/>
            <a:p>
              <a:endParaRPr lang="en-US"/>
            </a:p>
          </p:txBody>
        </p:sp>
        <p:sp>
          <p:nvSpPr>
            <p:cNvPr id="8" name="TextBox 8"/>
            <p:cNvSpPr txBox="1"/>
            <p:nvPr/>
          </p:nvSpPr>
          <p:spPr>
            <a:xfrm>
              <a:off x="0" y="-76200"/>
              <a:ext cx="2873792" cy="628858"/>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337668" y="891431"/>
            <a:ext cx="4088209" cy="4380773"/>
            <a:chOff x="0" y="0"/>
            <a:chExt cx="1045096" cy="1119886"/>
          </a:xfrm>
        </p:grpSpPr>
        <p:sp>
          <p:nvSpPr>
            <p:cNvPr id="13" name="Freeform 13"/>
            <p:cNvSpPr/>
            <p:nvPr/>
          </p:nvSpPr>
          <p:spPr>
            <a:xfrm>
              <a:off x="0" y="0"/>
              <a:ext cx="1045096" cy="1119886"/>
            </a:xfrm>
            <a:custGeom>
              <a:avLst/>
              <a:gdLst/>
              <a:ahLst/>
              <a:cxnLst/>
              <a:rect l="l" t="t" r="r" b="b"/>
              <a:pathLst>
                <a:path w="1045096" h="1119886">
                  <a:moveTo>
                    <a:pt x="0" y="0"/>
                  </a:moveTo>
                  <a:lnTo>
                    <a:pt x="1045096" y="0"/>
                  </a:lnTo>
                  <a:lnTo>
                    <a:pt x="1045096" y="1119886"/>
                  </a:lnTo>
                  <a:lnTo>
                    <a:pt x="0" y="1119886"/>
                  </a:lnTo>
                  <a:close/>
                </a:path>
              </a:pathLst>
            </a:custGeom>
            <a:solidFill>
              <a:srgbClr val="FFFFFF"/>
            </a:solidFill>
          </p:spPr>
          <p:txBody>
            <a:bodyPr/>
            <a:lstStyle/>
            <a:p>
              <a:endParaRPr lang="en-US"/>
            </a:p>
          </p:txBody>
        </p:sp>
        <p:sp>
          <p:nvSpPr>
            <p:cNvPr id="14" name="TextBox 14"/>
            <p:cNvSpPr txBox="1"/>
            <p:nvPr/>
          </p:nvSpPr>
          <p:spPr>
            <a:xfrm>
              <a:off x="0" y="-9525"/>
              <a:ext cx="1045096" cy="1129411"/>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556577" y="1106626"/>
            <a:ext cx="3650390" cy="3587180"/>
          </a:xfrm>
          <a:custGeom>
            <a:avLst/>
            <a:gdLst/>
            <a:ahLst/>
            <a:cxnLst/>
            <a:rect l="l" t="t" r="r" b="b"/>
            <a:pathLst>
              <a:path w="3650390" h="3587180">
                <a:moveTo>
                  <a:pt x="0" y="0"/>
                </a:moveTo>
                <a:lnTo>
                  <a:pt x="3650390" y="0"/>
                </a:lnTo>
                <a:lnTo>
                  <a:pt x="3650390" y="3587180"/>
                </a:lnTo>
                <a:lnTo>
                  <a:pt x="0" y="3587180"/>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SYMPTOMS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526421" y="4865934"/>
            <a:ext cx="11693262" cy="1666984"/>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What are the behavioral changes or symptoms of pornography addiction?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4824679" cy="1058655"/>
            <a:chOff x="0" y="0"/>
            <a:chExt cx="1270697" cy="278823"/>
          </a:xfrm>
        </p:grpSpPr>
        <p:sp>
          <p:nvSpPr>
            <p:cNvPr id="7" name="Freeform 7"/>
            <p:cNvSpPr/>
            <p:nvPr/>
          </p:nvSpPr>
          <p:spPr>
            <a:xfrm>
              <a:off x="0" y="0"/>
              <a:ext cx="1270697" cy="278823"/>
            </a:xfrm>
            <a:custGeom>
              <a:avLst/>
              <a:gdLst/>
              <a:ahLst/>
              <a:cxnLst/>
              <a:rect l="l" t="t" r="r" b="b"/>
              <a:pathLst>
                <a:path w="1270697" h="278823">
                  <a:moveTo>
                    <a:pt x="0" y="0"/>
                  </a:moveTo>
                  <a:lnTo>
                    <a:pt x="1270697" y="0"/>
                  </a:lnTo>
                  <a:lnTo>
                    <a:pt x="1270697"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270697"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32281" y="3195843"/>
            <a:ext cx="560062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on Brain</a:t>
            </a:r>
          </a:p>
        </p:txBody>
      </p:sp>
      <p:sp>
        <p:nvSpPr>
          <p:cNvPr id="13" name="TextBox 13"/>
          <p:cNvSpPr txBox="1"/>
          <p:nvPr/>
        </p:nvSpPr>
        <p:spPr>
          <a:xfrm>
            <a:off x="1651610" y="4226535"/>
            <a:ext cx="746454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Brain Fog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Depression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Academic Decline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Poor Memory</a:t>
            </a:r>
          </a:p>
        </p:txBody>
      </p:sp>
      <p:sp>
        <p:nvSpPr>
          <p:cNvPr id="14" name="TextBox 14"/>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SYMPTOMS</a:t>
            </a:r>
          </a:p>
        </p:txBody>
      </p:sp>
      <p:grpSp>
        <p:nvGrpSpPr>
          <p:cNvPr id="15" name="Group 15"/>
          <p:cNvGrpSpPr/>
          <p:nvPr/>
        </p:nvGrpSpPr>
        <p:grpSpPr>
          <a:xfrm>
            <a:off x="13457777" y="891431"/>
            <a:ext cx="3968100" cy="4252069"/>
            <a:chOff x="0" y="0"/>
            <a:chExt cx="1045096" cy="1119886"/>
          </a:xfrm>
        </p:grpSpPr>
        <p:sp>
          <p:nvSpPr>
            <p:cNvPr id="16" name="Freeform 16"/>
            <p:cNvSpPr/>
            <p:nvPr/>
          </p:nvSpPr>
          <p:spPr>
            <a:xfrm>
              <a:off x="0" y="0"/>
              <a:ext cx="1045096" cy="1119886"/>
            </a:xfrm>
            <a:custGeom>
              <a:avLst/>
              <a:gdLst/>
              <a:ahLst/>
              <a:cxnLst/>
              <a:rect l="l" t="t" r="r" b="b"/>
              <a:pathLst>
                <a:path w="1045096" h="1119886">
                  <a:moveTo>
                    <a:pt x="0" y="0"/>
                  </a:moveTo>
                  <a:lnTo>
                    <a:pt x="1045096" y="0"/>
                  </a:lnTo>
                  <a:lnTo>
                    <a:pt x="1045096" y="1119886"/>
                  </a:lnTo>
                  <a:lnTo>
                    <a:pt x="0" y="1119886"/>
                  </a:lnTo>
                  <a:close/>
                </a:path>
              </a:pathLst>
            </a:custGeom>
            <a:solidFill>
              <a:srgbClr val="FFFFFF"/>
            </a:solidFill>
          </p:spPr>
          <p:txBody>
            <a:bodyPr/>
            <a:lstStyle/>
            <a:p>
              <a:endParaRPr lang="en-US"/>
            </a:p>
          </p:txBody>
        </p:sp>
        <p:sp>
          <p:nvSpPr>
            <p:cNvPr id="17" name="TextBox 17"/>
            <p:cNvSpPr txBox="1"/>
            <p:nvPr/>
          </p:nvSpPr>
          <p:spPr>
            <a:xfrm>
              <a:off x="0" y="-9525"/>
              <a:ext cx="1045096" cy="1129411"/>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3670255" y="1100303"/>
            <a:ext cx="3543144" cy="3481791"/>
          </a:xfrm>
          <a:custGeom>
            <a:avLst/>
            <a:gdLst/>
            <a:ahLst/>
            <a:cxnLst/>
            <a:rect l="l" t="t" r="r" b="b"/>
            <a:pathLst>
              <a:path w="3543144" h="3481791">
                <a:moveTo>
                  <a:pt x="0" y="0"/>
                </a:moveTo>
                <a:lnTo>
                  <a:pt x="3543144" y="0"/>
                </a:lnTo>
                <a:lnTo>
                  <a:pt x="3543144" y="3481791"/>
                </a:lnTo>
                <a:lnTo>
                  <a:pt x="0" y="3481791"/>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4237776" y="9282276"/>
            <a:ext cx="93035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id="20" name="TextBox 2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21" name="TextBox 2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4466662" cy="1058655"/>
            <a:chOff x="0" y="0"/>
            <a:chExt cx="1176405" cy="278823"/>
          </a:xfrm>
        </p:grpSpPr>
        <p:sp>
          <p:nvSpPr>
            <p:cNvPr id="7" name="Freeform 7"/>
            <p:cNvSpPr/>
            <p:nvPr/>
          </p:nvSpPr>
          <p:spPr>
            <a:xfrm>
              <a:off x="0" y="0"/>
              <a:ext cx="1176405" cy="278823"/>
            </a:xfrm>
            <a:custGeom>
              <a:avLst/>
              <a:gdLst/>
              <a:ahLst/>
              <a:cxnLst/>
              <a:rect l="l" t="t" r="r" b="b"/>
              <a:pathLst>
                <a:path w="1176405" h="278823">
                  <a:moveTo>
                    <a:pt x="0" y="0"/>
                  </a:moveTo>
                  <a:lnTo>
                    <a:pt x="1176405" y="0"/>
                  </a:lnTo>
                  <a:lnTo>
                    <a:pt x="1176405"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176405"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3195843"/>
            <a:ext cx="64717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Social Impact</a:t>
            </a:r>
          </a:p>
        </p:txBody>
      </p:sp>
      <p:sp>
        <p:nvSpPr>
          <p:cNvPr id="13" name="TextBox 13"/>
          <p:cNvSpPr txBox="1"/>
          <p:nvPr/>
        </p:nvSpPr>
        <p:spPr>
          <a:xfrm>
            <a:off x="1651610" y="4226535"/>
            <a:ext cx="1076060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Secrecy &amp; Isolation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Physically Inactive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Uninterested in Dating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Withdrawn from Interests &amp; Hobbies</a:t>
            </a:r>
          </a:p>
        </p:txBody>
      </p:sp>
      <p:sp>
        <p:nvSpPr>
          <p:cNvPr id="14" name="TextBox 14"/>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SYMPTOMS</a:t>
            </a:r>
          </a:p>
        </p:txBody>
      </p:sp>
      <p:grpSp>
        <p:nvGrpSpPr>
          <p:cNvPr id="15" name="Group 15"/>
          <p:cNvGrpSpPr/>
          <p:nvPr/>
        </p:nvGrpSpPr>
        <p:grpSpPr>
          <a:xfrm>
            <a:off x="13457777" y="891431"/>
            <a:ext cx="3968100" cy="4252069"/>
            <a:chOff x="0" y="0"/>
            <a:chExt cx="1045096" cy="1119886"/>
          </a:xfrm>
        </p:grpSpPr>
        <p:sp>
          <p:nvSpPr>
            <p:cNvPr id="16" name="Freeform 16"/>
            <p:cNvSpPr/>
            <p:nvPr/>
          </p:nvSpPr>
          <p:spPr>
            <a:xfrm>
              <a:off x="0" y="0"/>
              <a:ext cx="1045096" cy="1119886"/>
            </a:xfrm>
            <a:custGeom>
              <a:avLst/>
              <a:gdLst/>
              <a:ahLst/>
              <a:cxnLst/>
              <a:rect l="l" t="t" r="r" b="b"/>
              <a:pathLst>
                <a:path w="1045096" h="1119886">
                  <a:moveTo>
                    <a:pt x="0" y="0"/>
                  </a:moveTo>
                  <a:lnTo>
                    <a:pt x="1045096" y="0"/>
                  </a:lnTo>
                  <a:lnTo>
                    <a:pt x="1045096" y="1119886"/>
                  </a:lnTo>
                  <a:lnTo>
                    <a:pt x="0" y="1119886"/>
                  </a:lnTo>
                  <a:close/>
                </a:path>
              </a:pathLst>
            </a:custGeom>
            <a:solidFill>
              <a:srgbClr val="FFFFFF"/>
            </a:solidFill>
          </p:spPr>
          <p:txBody>
            <a:bodyPr/>
            <a:lstStyle/>
            <a:p>
              <a:endParaRPr lang="en-US"/>
            </a:p>
          </p:txBody>
        </p:sp>
        <p:sp>
          <p:nvSpPr>
            <p:cNvPr id="17" name="TextBox 17"/>
            <p:cNvSpPr txBox="1"/>
            <p:nvPr/>
          </p:nvSpPr>
          <p:spPr>
            <a:xfrm>
              <a:off x="0" y="-9525"/>
              <a:ext cx="1045096" cy="1129411"/>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3670255" y="1100303"/>
            <a:ext cx="3543144" cy="3481791"/>
          </a:xfrm>
          <a:custGeom>
            <a:avLst/>
            <a:gdLst/>
            <a:ahLst/>
            <a:cxnLst/>
            <a:rect l="l" t="t" r="r" b="b"/>
            <a:pathLst>
              <a:path w="3543144" h="3481791">
                <a:moveTo>
                  <a:pt x="0" y="0"/>
                </a:moveTo>
                <a:lnTo>
                  <a:pt x="3543144" y="0"/>
                </a:lnTo>
                <a:lnTo>
                  <a:pt x="3543144" y="3481791"/>
                </a:lnTo>
                <a:lnTo>
                  <a:pt x="0" y="3481791"/>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4237776" y="9282276"/>
            <a:ext cx="93035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id="20" name="TextBox 2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21" name="TextBox 2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183000" y="4740395"/>
            <a:ext cx="704345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6272"/>
                </a:solidFill>
                <a:latin typeface="Roboto"/>
                <a:ea typeface="Roboto"/>
                <a:cs typeface="Roboto"/>
                <a:sym typeface="Roboto"/>
              </a:rPr>
              <a:t>includes grooming, sextortion, pornography </a:t>
            </a:r>
          </a:p>
          <a:p>
            <a:pPr algn="ctr">
              <a:lnSpc>
                <a:spcPts val="5879"/>
              </a:lnSpc>
            </a:pPr>
            <a:r>
              <a:rPr lang="en-US" sz="4199">
                <a:solidFill>
                  <a:srgbClr val="006272"/>
                </a:solidFill>
                <a:latin typeface="Roboto"/>
                <a:ea typeface="Roboto"/>
                <a:cs typeface="Roboto"/>
                <a:sym typeface="Roboto"/>
              </a:rPr>
              <a:t>&amp; sex trafficking.</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5266233" cy="1058655"/>
            <a:chOff x="0" y="0"/>
            <a:chExt cx="1386991" cy="278823"/>
          </a:xfrm>
        </p:grpSpPr>
        <p:sp>
          <p:nvSpPr>
            <p:cNvPr id="7" name="Freeform 7"/>
            <p:cNvSpPr/>
            <p:nvPr/>
          </p:nvSpPr>
          <p:spPr>
            <a:xfrm>
              <a:off x="0" y="0"/>
              <a:ext cx="1386992" cy="278823"/>
            </a:xfrm>
            <a:custGeom>
              <a:avLst/>
              <a:gdLst/>
              <a:ahLst/>
              <a:cxnLst/>
              <a:rect l="l" t="t" r="r" b="b"/>
              <a:pathLst>
                <a:path w="1386992" h="278823">
                  <a:moveTo>
                    <a:pt x="0" y="0"/>
                  </a:moveTo>
                  <a:lnTo>
                    <a:pt x="1386992" y="0"/>
                  </a:lnTo>
                  <a:lnTo>
                    <a:pt x="1386992"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386991"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3195843"/>
            <a:ext cx="64717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Impact</a:t>
            </a:r>
          </a:p>
        </p:txBody>
      </p:sp>
      <p:sp>
        <p:nvSpPr>
          <p:cNvPr id="13" name="TextBox 13"/>
          <p:cNvSpPr txBox="1"/>
          <p:nvPr/>
        </p:nvSpPr>
        <p:spPr>
          <a:xfrm>
            <a:off x="1651610" y="4226535"/>
            <a:ext cx="10100449"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Irritability &amp; Shame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Lower Self-Esteem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Reduced Empathy to Suffering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Increased Sexual Aggression</a:t>
            </a:r>
          </a:p>
        </p:txBody>
      </p:sp>
      <p:sp>
        <p:nvSpPr>
          <p:cNvPr id="14" name="TextBox 14"/>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SYMPTOMS</a:t>
            </a:r>
          </a:p>
        </p:txBody>
      </p:sp>
      <p:grpSp>
        <p:nvGrpSpPr>
          <p:cNvPr id="15" name="Group 15"/>
          <p:cNvGrpSpPr/>
          <p:nvPr/>
        </p:nvGrpSpPr>
        <p:grpSpPr>
          <a:xfrm>
            <a:off x="13457777" y="891431"/>
            <a:ext cx="3968100" cy="4252069"/>
            <a:chOff x="0" y="0"/>
            <a:chExt cx="1045096" cy="1119886"/>
          </a:xfrm>
        </p:grpSpPr>
        <p:sp>
          <p:nvSpPr>
            <p:cNvPr id="16" name="Freeform 16"/>
            <p:cNvSpPr/>
            <p:nvPr/>
          </p:nvSpPr>
          <p:spPr>
            <a:xfrm>
              <a:off x="0" y="0"/>
              <a:ext cx="1045096" cy="1119886"/>
            </a:xfrm>
            <a:custGeom>
              <a:avLst/>
              <a:gdLst/>
              <a:ahLst/>
              <a:cxnLst/>
              <a:rect l="l" t="t" r="r" b="b"/>
              <a:pathLst>
                <a:path w="1045096" h="1119886">
                  <a:moveTo>
                    <a:pt x="0" y="0"/>
                  </a:moveTo>
                  <a:lnTo>
                    <a:pt x="1045096" y="0"/>
                  </a:lnTo>
                  <a:lnTo>
                    <a:pt x="1045096" y="1119886"/>
                  </a:lnTo>
                  <a:lnTo>
                    <a:pt x="0" y="1119886"/>
                  </a:lnTo>
                  <a:close/>
                </a:path>
              </a:pathLst>
            </a:custGeom>
            <a:solidFill>
              <a:srgbClr val="FFFFFF"/>
            </a:solidFill>
          </p:spPr>
          <p:txBody>
            <a:bodyPr/>
            <a:lstStyle/>
            <a:p>
              <a:endParaRPr lang="en-US"/>
            </a:p>
          </p:txBody>
        </p:sp>
        <p:sp>
          <p:nvSpPr>
            <p:cNvPr id="17" name="TextBox 17"/>
            <p:cNvSpPr txBox="1"/>
            <p:nvPr/>
          </p:nvSpPr>
          <p:spPr>
            <a:xfrm>
              <a:off x="0" y="-9525"/>
              <a:ext cx="1045096" cy="1129411"/>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3670255" y="1100303"/>
            <a:ext cx="3543144" cy="3481791"/>
          </a:xfrm>
          <a:custGeom>
            <a:avLst/>
            <a:gdLst/>
            <a:ahLst/>
            <a:cxnLst/>
            <a:rect l="l" t="t" r="r" b="b"/>
            <a:pathLst>
              <a:path w="3543144" h="3481791">
                <a:moveTo>
                  <a:pt x="0" y="0"/>
                </a:moveTo>
                <a:lnTo>
                  <a:pt x="3543144" y="0"/>
                </a:lnTo>
                <a:lnTo>
                  <a:pt x="3543144" y="3481791"/>
                </a:lnTo>
                <a:lnTo>
                  <a:pt x="0" y="3481791"/>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4237776" y="9282276"/>
            <a:ext cx="93035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id="20" name="TextBox 2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21" name="TextBox 2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058325" y="4443400"/>
            <a:ext cx="13302144" cy="2229665"/>
            <a:chOff x="0" y="0"/>
            <a:chExt cx="3503445" cy="587237"/>
          </a:xfrm>
        </p:grpSpPr>
        <p:sp>
          <p:nvSpPr>
            <p:cNvPr id="6" name="Freeform 6"/>
            <p:cNvSpPr/>
            <p:nvPr/>
          </p:nvSpPr>
          <p:spPr>
            <a:xfrm>
              <a:off x="0" y="0"/>
              <a:ext cx="3503445" cy="587237"/>
            </a:xfrm>
            <a:custGeom>
              <a:avLst/>
              <a:gdLst/>
              <a:ahLst/>
              <a:cxnLst/>
              <a:rect l="l" t="t" r="r" b="b"/>
              <a:pathLst>
                <a:path w="3503445" h="587237">
                  <a:moveTo>
                    <a:pt x="0" y="0"/>
                  </a:moveTo>
                  <a:lnTo>
                    <a:pt x="3503445" y="0"/>
                  </a:lnTo>
                  <a:lnTo>
                    <a:pt x="3503445" y="587237"/>
                  </a:lnTo>
                  <a:lnTo>
                    <a:pt x="0" y="587237"/>
                  </a:lnTo>
                  <a:close/>
                </a:path>
              </a:pathLst>
            </a:custGeom>
            <a:solidFill>
              <a:srgbClr val="303030"/>
            </a:solidFill>
          </p:spPr>
          <p:txBody>
            <a:bodyPr/>
            <a:lstStyle/>
            <a:p>
              <a:endParaRPr lang="en-US"/>
            </a:p>
          </p:txBody>
        </p:sp>
        <p:sp>
          <p:nvSpPr>
            <p:cNvPr id="7" name="TextBox 7"/>
            <p:cNvSpPr txBox="1"/>
            <p:nvPr/>
          </p:nvSpPr>
          <p:spPr>
            <a:xfrm>
              <a:off x="0" y="-9525"/>
              <a:ext cx="3503445" cy="59676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45186" y="1250072"/>
            <a:ext cx="1268104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ESCALATION</a:t>
            </a:r>
          </a:p>
        </p:txBody>
      </p:sp>
      <p:sp>
        <p:nvSpPr>
          <p:cNvPr id="9" name="TextBox 9"/>
          <p:cNvSpPr txBox="1"/>
          <p:nvPr/>
        </p:nvSpPr>
        <p:spPr>
          <a:xfrm>
            <a:off x="1366549" y="4735908"/>
            <a:ext cx="13192337"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online CSAM (child pornography) has increased over the past 15 years?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6050133" y="9229725"/>
            <a:ext cx="5165080"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THORN (2020, July 22). The Road to Safer: Equipping industry to end CSAM.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5" name="TextBox 15"/>
          <p:cNvSpPr txBox="1"/>
          <p:nvPr/>
        </p:nvSpPr>
        <p:spPr>
          <a:xfrm>
            <a:off x="1058325" y="6826782"/>
            <a:ext cx="13284945" cy="422238"/>
          </a:xfrm>
          <a:prstGeom prst="rect">
            <a:avLst/>
          </a:prstGeom>
        </p:spPr>
        <p:txBody>
          <a:bodyPr lIns="0" tIns="0" rIns="0" bIns="0" rtlCol="0" anchor="t">
            <a:spAutoFit/>
          </a:bodyPr>
          <a:lstStyle/>
          <a:p>
            <a:pPr algn="ctr">
              <a:lnSpc>
                <a:spcPts val="3499"/>
              </a:lnSpc>
            </a:pPr>
            <a:r>
              <a:rPr lang="en-US" sz="2499" b="1">
                <a:solidFill>
                  <a:srgbClr val="FF5757"/>
                </a:solidFill>
                <a:latin typeface="Roboto Bold"/>
                <a:ea typeface="Roboto Bold"/>
                <a:cs typeface="Roboto Bold"/>
                <a:sym typeface="Roboto Bold"/>
              </a:rPr>
              <a:t>CSAM</a:t>
            </a:r>
            <a:r>
              <a:rPr lang="en-US" sz="2499">
                <a:solidFill>
                  <a:srgbClr val="FF5757"/>
                </a:solidFill>
                <a:latin typeface="Roboto"/>
                <a:ea typeface="Roboto"/>
                <a:cs typeface="Roboto"/>
                <a:sym typeface="Roboto"/>
              </a:rPr>
              <a:t> (Child Sexual Abuse Material)</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468823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5947"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31441" y="4587433"/>
            <a:ext cx="13474855" cy="2029686"/>
            <a:chOff x="0" y="0"/>
            <a:chExt cx="3548933" cy="534567"/>
          </a:xfrm>
        </p:grpSpPr>
        <p:sp>
          <p:nvSpPr>
            <p:cNvPr id="7" name="Freeform 7"/>
            <p:cNvSpPr/>
            <p:nvPr/>
          </p:nvSpPr>
          <p:spPr>
            <a:xfrm>
              <a:off x="0" y="0"/>
              <a:ext cx="3548933" cy="534567"/>
            </a:xfrm>
            <a:custGeom>
              <a:avLst/>
              <a:gdLst/>
              <a:ahLst/>
              <a:cxnLst/>
              <a:rect l="l" t="t" r="r" b="b"/>
              <a:pathLst>
                <a:path w="3548933" h="534567">
                  <a:moveTo>
                    <a:pt x="0" y="0"/>
                  </a:moveTo>
                  <a:lnTo>
                    <a:pt x="3548933" y="0"/>
                  </a:lnTo>
                  <a:lnTo>
                    <a:pt x="3548933" y="534567"/>
                  </a:lnTo>
                  <a:lnTo>
                    <a:pt x="0" y="534567"/>
                  </a:lnTo>
                  <a:close/>
                </a:path>
              </a:pathLst>
            </a:custGeom>
            <a:solidFill>
              <a:srgbClr val="303030"/>
            </a:solidFill>
          </p:spPr>
          <p:txBody>
            <a:bodyPr/>
            <a:lstStyle/>
            <a:p>
              <a:endParaRPr lang="en-US"/>
            </a:p>
          </p:txBody>
        </p:sp>
        <p:sp>
          <p:nvSpPr>
            <p:cNvPr id="8" name="TextBox 8"/>
            <p:cNvSpPr txBox="1"/>
            <p:nvPr/>
          </p:nvSpPr>
          <p:spPr>
            <a:xfrm>
              <a:off x="0" y="-76200"/>
              <a:ext cx="3548933" cy="61076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Freeform 12"/>
          <p:cNvSpPr/>
          <p:nvPr/>
        </p:nvSpPr>
        <p:spPr>
          <a:xfrm>
            <a:off x="12400423" y="1028700"/>
            <a:ext cx="4858877" cy="2884750"/>
          </a:xfrm>
          <a:custGeom>
            <a:avLst/>
            <a:gdLst/>
            <a:ahLst/>
            <a:cxnLst/>
            <a:rect l="l" t="t" r="r" b="b"/>
            <a:pathLst>
              <a:path w="4858877" h="2884750">
                <a:moveTo>
                  <a:pt x="0" y="0"/>
                </a:moveTo>
                <a:lnTo>
                  <a:pt x="4858877" y="0"/>
                </a:lnTo>
                <a:lnTo>
                  <a:pt x="4858877" y="2884750"/>
                </a:lnTo>
                <a:lnTo>
                  <a:pt x="0" y="2884750"/>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VITIMIZATION</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5" name="TextBox 15"/>
          <p:cNvSpPr txBox="1"/>
          <p:nvPr/>
        </p:nvSpPr>
        <p:spPr>
          <a:xfrm>
            <a:off x="1600221" y="4773628"/>
            <a:ext cx="1311728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a young person be victimized by people who produce pornography?</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5266233" cy="1058655"/>
            <a:chOff x="0" y="0"/>
            <a:chExt cx="1386991" cy="278823"/>
          </a:xfrm>
        </p:grpSpPr>
        <p:sp>
          <p:nvSpPr>
            <p:cNvPr id="7" name="Freeform 7"/>
            <p:cNvSpPr/>
            <p:nvPr/>
          </p:nvSpPr>
          <p:spPr>
            <a:xfrm>
              <a:off x="0" y="0"/>
              <a:ext cx="1386992" cy="278823"/>
            </a:xfrm>
            <a:custGeom>
              <a:avLst/>
              <a:gdLst/>
              <a:ahLst/>
              <a:cxnLst/>
              <a:rect l="l" t="t" r="r" b="b"/>
              <a:pathLst>
                <a:path w="1386992" h="278823">
                  <a:moveTo>
                    <a:pt x="0" y="0"/>
                  </a:moveTo>
                  <a:lnTo>
                    <a:pt x="1386992" y="0"/>
                  </a:lnTo>
                  <a:lnTo>
                    <a:pt x="1386992"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386991"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3195843"/>
            <a:ext cx="64717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Impact</a:t>
            </a:r>
          </a:p>
        </p:txBody>
      </p:sp>
      <p:sp>
        <p:nvSpPr>
          <p:cNvPr id="13" name="TextBox 13"/>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VITIMIZATION</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5" name="TextBox 15"/>
          <p:cNvSpPr txBox="1"/>
          <p:nvPr/>
        </p:nvSpPr>
        <p:spPr>
          <a:xfrm>
            <a:off x="1028700" y="4250402"/>
            <a:ext cx="1680550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Humiliated:</a:t>
            </a:r>
            <a:r>
              <a:rPr lang="en-US" sz="4250" b="1">
                <a:solidFill>
                  <a:srgbClr val="004F59"/>
                </a:solidFill>
                <a:latin typeface="Roboto Bold"/>
                <a:ea typeface="Roboto Bold"/>
                <a:cs typeface="Roboto Bold"/>
                <a:sym typeface="Roboto Bold"/>
              </a:rPr>
              <a:t> Embarrassing photos can be used as coercion.</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5266233" cy="1058655"/>
            <a:chOff x="0" y="0"/>
            <a:chExt cx="1386991" cy="278823"/>
          </a:xfrm>
        </p:grpSpPr>
        <p:sp>
          <p:nvSpPr>
            <p:cNvPr id="7" name="Freeform 7"/>
            <p:cNvSpPr/>
            <p:nvPr/>
          </p:nvSpPr>
          <p:spPr>
            <a:xfrm>
              <a:off x="0" y="0"/>
              <a:ext cx="1386992" cy="278823"/>
            </a:xfrm>
            <a:custGeom>
              <a:avLst/>
              <a:gdLst/>
              <a:ahLst/>
              <a:cxnLst/>
              <a:rect l="l" t="t" r="r" b="b"/>
              <a:pathLst>
                <a:path w="1386992" h="278823">
                  <a:moveTo>
                    <a:pt x="0" y="0"/>
                  </a:moveTo>
                  <a:lnTo>
                    <a:pt x="1386992" y="0"/>
                  </a:lnTo>
                  <a:lnTo>
                    <a:pt x="1386992"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386991"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3195843"/>
            <a:ext cx="64717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Impact</a:t>
            </a:r>
          </a:p>
        </p:txBody>
      </p:sp>
      <p:sp>
        <p:nvSpPr>
          <p:cNvPr id="13" name="TextBox 13"/>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VITIMIZATION</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5" name="TextBox 15"/>
          <p:cNvSpPr txBox="1"/>
          <p:nvPr/>
        </p:nvSpPr>
        <p:spPr>
          <a:xfrm>
            <a:off x="1028700" y="4250402"/>
            <a:ext cx="16495221" cy="2528969"/>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Humiliated: Embarrassing photos can be used as coercion.</a:t>
            </a:r>
          </a:p>
          <a:p>
            <a:pPr algn="l">
              <a:lnSpc>
                <a:spcPts val="3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Pressured:</a:t>
            </a:r>
            <a:r>
              <a:rPr lang="en-US" sz="4250" b="1">
                <a:solidFill>
                  <a:srgbClr val="004F59"/>
                </a:solidFill>
                <a:latin typeface="Roboto Bold"/>
                <a:ea typeface="Roboto Bold"/>
                <a:cs typeface="Roboto Bold"/>
                <a:sym typeface="Roboto Bold"/>
              </a:rPr>
              <a:t> Victims can be convinced to make porn to earn money for basic needs, like food &amp; shelter.</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9972" y="3099941"/>
            <a:ext cx="5266233" cy="1058655"/>
            <a:chOff x="0" y="0"/>
            <a:chExt cx="1386991" cy="278823"/>
          </a:xfrm>
        </p:grpSpPr>
        <p:sp>
          <p:nvSpPr>
            <p:cNvPr id="7" name="Freeform 7"/>
            <p:cNvSpPr/>
            <p:nvPr/>
          </p:nvSpPr>
          <p:spPr>
            <a:xfrm>
              <a:off x="0" y="0"/>
              <a:ext cx="1386992" cy="278823"/>
            </a:xfrm>
            <a:custGeom>
              <a:avLst/>
              <a:gdLst/>
              <a:ahLst/>
              <a:cxnLst/>
              <a:rect l="l" t="t" r="r" b="b"/>
              <a:pathLst>
                <a:path w="1386992" h="278823">
                  <a:moveTo>
                    <a:pt x="0" y="0"/>
                  </a:moveTo>
                  <a:lnTo>
                    <a:pt x="1386992" y="0"/>
                  </a:lnTo>
                  <a:lnTo>
                    <a:pt x="1386992"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1386991" cy="35502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51610" y="3195843"/>
            <a:ext cx="64717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Impact</a:t>
            </a:r>
          </a:p>
        </p:txBody>
      </p:sp>
      <p:sp>
        <p:nvSpPr>
          <p:cNvPr id="13" name="TextBox 13"/>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VITIMIZATION</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5" name="TextBox 15"/>
          <p:cNvSpPr txBox="1"/>
          <p:nvPr/>
        </p:nvSpPr>
        <p:spPr>
          <a:xfrm>
            <a:off x="1028700" y="4250402"/>
            <a:ext cx="16573448" cy="352756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Humiliated: Embarrassing photos can be used as coercion.</a:t>
            </a:r>
          </a:p>
          <a:p>
            <a:pPr algn="l">
              <a:lnSpc>
                <a:spcPts val="3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Pressured: Victims can be convinced to make porn to earn money for basic needs, like food &amp; shelter.</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Tricked:</a:t>
            </a:r>
            <a:r>
              <a:rPr lang="en-US" sz="4250" b="1">
                <a:solidFill>
                  <a:srgbClr val="004F59"/>
                </a:solidFill>
                <a:latin typeface="Roboto Bold"/>
                <a:ea typeface="Roboto Bold"/>
                <a:cs typeface="Roboto Bold"/>
                <a:sym typeface="Roboto Bold"/>
              </a:rPr>
              <a:t> False promises or fake job offers, like modeling.</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17147"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TextBox 5"/>
          <p:cNvSpPr txBox="1"/>
          <p:nvPr/>
        </p:nvSpPr>
        <p:spPr>
          <a:xfrm>
            <a:off x="945186" y="1250072"/>
            <a:ext cx="104852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PUBLIC CRISIS</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196976" y="9229725"/>
            <a:ext cx="6871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Utah State Legislature (2016). Concurrent Resolution on the Public Health Crisis S.C.R.9. Le.Utah.gov.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grpSp>
        <p:nvGrpSpPr>
          <p:cNvPr id="11" name="Group 11"/>
          <p:cNvGrpSpPr/>
          <p:nvPr/>
        </p:nvGrpSpPr>
        <p:grpSpPr>
          <a:xfrm>
            <a:off x="1480713" y="4483711"/>
            <a:ext cx="12212882" cy="2043693"/>
            <a:chOff x="0" y="0"/>
            <a:chExt cx="3216561" cy="538257"/>
          </a:xfrm>
        </p:grpSpPr>
        <p:sp>
          <p:nvSpPr>
            <p:cNvPr id="12" name="Freeform 12"/>
            <p:cNvSpPr/>
            <p:nvPr/>
          </p:nvSpPr>
          <p:spPr>
            <a:xfrm>
              <a:off x="0" y="0"/>
              <a:ext cx="3216561" cy="538257"/>
            </a:xfrm>
            <a:custGeom>
              <a:avLst/>
              <a:gdLst/>
              <a:ahLst/>
              <a:cxnLst/>
              <a:rect l="l" t="t" r="r" b="b"/>
              <a:pathLst>
                <a:path w="3216561" h="538257">
                  <a:moveTo>
                    <a:pt x="0" y="0"/>
                  </a:moveTo>
                  <a:lnTo>
                    <a:pt x="3216561" y="0"/>
                  </a:lnTo>
                  <a:lnTo>
                    <a:pt x="3216561" y="538257"/>
                  </a:lnTo>
                  <a:lnTo>
                    <a:pt x="0" y="538257"/>
                  </a:lnTo>
                  <a:close/>
                </a:path>
              </a:pathLst>
            </a:custGeom>
            <a:solidFill>
              <a:srgbClr val="303030"/>
            </a:solidFill>
          </p:spPr>
          <p:txBody>
            <a:bodyPr/>
            <a:lstStyle/>
            <a:p>
              <a:endParaRPr lang="en-US"/>
            </a:p>
          </p:txBody>
        </p:sp>
        <p:sp>
          <p:nvSpPr>
            <p:cNvPr id="13" name="TextBox 13"/>
            <p:cNvSpPr txBox="1"/>
            <p:nvPr/>
          </p:nvSpPr>
          <p:spPr>
            <a:xfrm>
              <a:off x="0" y="-9525"/>
              <a:ext cx="3216561" cy="54778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97083" y="4639500"/>
            <a:ext cx="11777462"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many states declared pornography a public health crisis between 2016 and 2019? </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3942" y="4882368"/>
            <a:ext cx="12007374" cy="2030213"/>
            <a:chOff x="0" y="0"/>
            <a:chExt cx="3162436" cy="534706"/>
          </a:xfrm>
        </p:grpSpPr>
        <p:sp>
          <p:nvSpPr>
            <p:cNvPr id="7" name="Freeform 7"/>
            <p:cNvSpPr/>
            <p:nvPr/>
          </p:nvSpPr>
          <p:spPr>
            <a:xfrm>
              <a:off x="0" y="0"/>
              <a:ext cx="3162436" cy="534706"/>
            </a:xfrm>
            <a:custGeom>
              <a:avLst/>
              <a:gdLst/>
              <a:ahLst/>
              <a:cxnLst/>
              <a:rect l="l" t="t" r="r" b="b"/>
              <a:pathLst>
                <a:path w="3162436" h="534706">
                  <a:moveTo>
                    <a:pt x="0" y="0"/>
                  </a:moveTo>
                  <a:lnTo>
                    <a:pt x="3162436" y="0"/>
                  </a:lnTo>
                  <a:lnTo>
                    <a:pt x="3162436" y="534706"/>
                  </a:lnTo>
                  <a:lnTo>
                    <a:pt x="0" y="534706"/>
                  </a:lnTo>
                  <a:close/>
                </a:path>
              </a:pathLst>
            </a:custGeom>
            <a:solidFill>
              <a:srgbClr val="303030"/>
            </a:solidFill>
          </p:spPr>
          <p:txBody>
            <a:bodyPr/>
            <a:lstStyle/>
            <a:p>
              <a:endParaRPr lang="en-US"/>
            </a:p>
          </p:txBody>
        </p:sp>
        <p:sp>
          <p:nvSpPr>
            <p:cNvPr id="8" name="TextBox 8"/>
            <p:cNvSpPr txBox="1"/>
            <p:nvPr/>
          </p:nvSpPr>
          <p:spPr>
            <a:xfrm>
              <a:off x="0" y="-76200"/>
              <a:ext cx="3162436" cy="610906"/>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727667" y="1028700"/>
            <a:ext cx="4388758" cy="3459016"/>
            <a:chOff x="0" y="0"/>
            <a:chExt cx="1199779" cy="945610"/>
          </a:xfrm>
        </p:grpSpPr>
        <p:sp>
          <p:nvSpPr>
            <p:cNvPr id="13" name="Freeform 13"/>
            <p:cNvSpPr/>
            <p:nvPr/>
          </p:nvSpPr>
          <p:spPr>
            <a:xfrm>
              <a:off x="0" y="0"/>
              <a:ext cx="1199779" cy="945610"/>
            </a:xfrm>
            <a:custGeom>
              <a:avLst/>
              <a:gdLst/>
              <a:ahLst/>
              <a:cxnLst/>
              <a:rect l="l" t="t" r="r" b="b"/>
              <a:pathLst>
                <a:path w="1199779" h="945610">
                  <a:moveTo>
                    <a:pt x="0" y="0"/>
                  </a:moveTo>
                  <a:lnTo>
                    <a:pt x="1199779" y="0"/>
                  </a:lnTo>
                  <a:lnTo>
                    <a:pt x="1199779" y="945610"/>
                  </a:lnTo>
                  <a:lnTo>
                    <a:pt x="0" y="945610"/>
                  </a:lnTo>
                  <a:close/>
                </a:path>
              </a:pathLst>
            </a:custGeom>
            <a:solidFill>
              <a:srgbClr val="FFFFFF"/>
            </a:solidFill>
          </p:spPr>
          <p:txBody>
            <a:bodyPr/>
            <a:lstStyle/>
            <a:p>
              <a:endParaRPr lang="en-US"/>
            </a:p>
          </p:txBody>
        </p:sp>
        <p:sp>
          <p:nvSpPr>
            <p:cNvPr id="14" name="TextBox 14"/>
            <p:cNvSpPr txBox="1"/>
            <p:nvPr/>
          </p:nvSpPr>
          <p:spPr>
            <a:xfrm>
              <a:off x="0" y="-9525"/>
              <a:ext cx="1199779" cy="955135"/>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921359" y="1222294"/>
            <a:ext cx="4001373" cy="3071829"/>
          </a:xfrm>
          <a:custGeom>
            <a:avLst/>
            <a:gdLst/>
            <a:ahLst/>
            <a:cxnLst/>
            <a:rect l="l" t="t" r="r" b="b"/>
            <a:pathLst>
              <a:path w="4001373" h="3071829">
                <a:moveTo>
                  <a:pt x="0" y="0"/>
                </a:moveTo>
                <a:lnTo>
                  <a:pt x="4001374" y="0"/>
                </a:lnTo>
                <a:lnTo>
                  <a:pt x="4001374" y="3071828"/>
                </a:lnTo>
                <a:lnTo>
                  <a:pt x="0" y="3071828"/>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10025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LINK</a:t>
            </a:r>
          </a:p>
        </p:txBody>
      </p:sp>
      <p:sp>
        <p:nvSpPr>
          <p:cNvPr id="17" name="TextBox 17"/>
          <p:cNvSpPr txBox="1"/>
          <p:nvPr/>
        </p:nvSpPr>
        <p:spPr>
          <a:xfrm>
            <a:off x="1901844" y="5077129"/>
            <a:ext cx="12077887" cy="1545645"/>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The pornography industry is directly linked to the sex trafficking industry.</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732885"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method to promote, sell, and distribute a product or service.</a:t>
            </a:r>
          </a:p>
        </p:txBody>
      </p:sp>
      <p:grpSp>
        <p:nvGrpSpPr>
          <p:cNvPr id="9" name="Group 9"/>
          <p:cNvGrpSpPr/>
          <p:nvPr/>
        </p:nvGrpSpPr>
        <p:grpSpPr>
          <a:xfrm>
            <a:off x="1480713" y="3624926"/>
            <a:ext cx="7178033" cy="904943"/>
            <a:chOff x="0" y="0"/>
            <a:chExt cx="1890511" cy="238339"/>
          </a:xfrm>
        </p:grpSpPr>
        <p:sp>
          <p:nvSpPr>
            <p:cNvPr id="10" name="Freeform 10"/>
            <p:cNvSpPr/>
            <p:nvPr/>
          </p:nvSpPr>
          <p:spPr>
            <a:xfrm>
              <a:off x="0" y="0"/>
              <a:ext cx="1890511" cy="238339"/>
            </a:xfrm>
            <a:custGeom>
              <a:avLst/>
              <a:gdLst/>
              <a:ahLst/>
              <a:cxnLst/>
              <a:rect l="l" t="t" r="r" b="b"/>
              <a:pathLst>
                <a:path w="1890511" h="238339">
                  <a:moveTo>
                    <a:pt x="0" y="0"/>
                  </a:moveTo>
                  <a:lnTo>
                    <a:pt x="1890511" y="0"/>
                  </a:lnTo>
                  <a:lnTo>
                    <a:pt x="189051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9051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50783" y="3529676"/>
            <a:ext cx="707039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MARKETING TOOL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Freeform 14"/>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10025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LINK</a:t>
            </a:r>
          </a:p>
        </p:txBody>
      </p:sp>
      <p:sp>
        <p:nvSpPr>
          <p:cNvPr id="10" name="TextBox 10"/>
          <p:cNvSpPr txBox="1"/>
          <p:nvPr/>
        </p:nvSpPr>
        <p:spPr>
          <a:xfrm>
            <a:off x="4953517" y="9211770"/>
            <a:ext cx="7095767"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 Govinfo.gov.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grpSp>
        <p:nvGrpSpPr>
          <p:cNvPr id="12" name="Group 12"/>
          <p:cNvGrpSpPr/>
          <p:nvPr/>
        </p:nvGrpSpPr>
        <p:grpSpPr>
          <a:xfrm>
            <a:off x="1369972" y="3532982"/>
            <a:ext cx="15565188" cy="998986"/>
            <a:chOff x="0" y="0"/>
            <a:chExt cx="4099473" cy="263107"/>
          </a:xfrm>
        </p:grpSpPr>
        <p:sp>
          <p:nvSpPr>
            <p:cNvPr id="13" name="Freeform 13"/>
            <p:cNvSpPr/>
            <p:nvPr/>
          </p:nvSpPr>
          <p:spPr>
            <a:xfrm>
              <a:off x="0" y="0"/>
              <a:ext cx="4099473" cy="263107"/>
            </a:xfrm>
            <a:custGeom>
              <a:avLst/>
              <a:gdLst/>
              <a:ahLst/>
              <a:cxnLst/>
              <a:rect l="l" t="t" r="r" b="b"/>
              <a:pathLst>
                <a:path w="4099473" h="263107">
                  <a:moveTo>
                    <a:pt x="0" y="0"/>
                  </a:moveTo>
                  <a:lnTo>
                    <a:pt x="4099473" y="0"/>
                  </a:lnTo>
                  <a:lnTo>
                    <a:pt x="4099473" y="263107"/>
                  </a:lnTo>
                  <a:lnTo>
                    <a:pt x="0" y="263107"/>
                  </a:lnTo>
                  <a:close/>
                </a:path>
              </a:pathLst>
            </a:custGeom>
            <a:solidFill>
              <a:srgbClr val="303030"/>
            </a:solidFill>
          </p:spPr>
          <p:txBody>
            <a:bodyPr/>
            <a:lstStyle/>
            <a:p>
              <a:endParaRPr lang="en-US"/>
            </a:p>
          </p:txBody>
        </p:sp>
        <p:sp>
          <p:nvSpPr>
            <p:cNvPr id="14" name="TextBox 14"/>
            <p:cNvSpPr txBox="1"/>
            <p:nvPr/>
          </p:nvSpPr>
          <p:spPr>
            <a:xfrm>
              <a:off x="0" y="-76200"/>
              <a:ext cx="4099473" cy="339307"/>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651610" y="3608575"/>
            <a:ext cx="1605471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Victims of Trafficking and Violence Protection Act of 2000</a:t>
            </a:r>
          </a:p>
        </p:txBody>
      </p:sp>
      <p:sp>
        <p:nvSpPr>
          <p:cNvPr id="16" name="TextBox 16"/>
          <p:cNvSpPr txBox="1"/>
          <p:nvPr/>
        </p:nvSpPr>
        <p:spPr>
          <a:xfrm>
            <a:off x="1651610" y="4833324"/>
            <a:ext cx="14913866" cy="1197029"/>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Any attempt to involve a child in creating pornographic material is legally treated as sex trafficking.</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2487791"/>
            <a:ext cx="9526635" cy="1058655"/>
            <a:chOff x="0" y="0"/>
            <a:chExt cx="2509073" cy="278823"/>
          </a:xfrm>
        </p:grpSpPr>
        <p:sp>
          <p:nvSpPr>
            <p:cNvPr id="7" name="Freeform 7"/>
            <p:cNvSpPr/>
            <p:nvPr/>
          </p:nvSpPr>
          <p:spPr>
            <a:xfrm>
              <a:off x="0" y="0"/>
              <a:ext cx="2509073" cy="278823"/>
            </a:xfrm>
            <a:custGeom>
              <a:avLst/>
              <a:gdLst/>
              <a:ahLst/>
              <a:cxnLst/>
              <a:rect l="l" t="t" r="r" b="b"/>
              <a:pathLst>
                <a:path w="2509073" h="278823">
                  <a:moveTo>
                    <a:pt x="0" y="0"/>
                  </a:moveTo>
                  <a:lnTo>
                    <a:pt x="2509073" y="0"/>
                  </a:lnTo>
                  <a:lnTo>
                    <a:pt x="250907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50907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54351" y="2583693"/>
            <a:ext cx="913305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Traffickers Use Pornography</a:t>
            </a:r>
          </a:p>
        </p:txBody>
      </p:sp>
      <p:sp>
        <p:nvSpPr>
          <p:cNvPr id="10" name="TextBox 10"/>
          <p:cNvSpPr txBox="1"/>
          <p:nvPr/>
        </p:nvSpPr>
        <p:spPr>
          <a:xfrm>
            <a:off x="1131441" y="1109322"/>
            <a:ext cx="10025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LINK</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2" name="TextBox 12"/>
          <p:cNvSpPr txBox="1"/>
          <p:nvPr/>
        </p:nvSpPr>
        <p:spPr>
          <a:xfrm>
            <a:off x="1131441" y="3800177"/>
            <a:ext cx="15536776" cy="1305074"/>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Sextortion:</a:t>
            </a:r>
            <a:r>
              <a:rPr lang="en-US" sz="4250" b="1">
                <a:solidFill>
                  <a:srgbClr val="004F59"/>
                </a:solidFill>
                <a:latin typeface="Roboto Bold"/>
                <a:ea typeface="Roboto Bold"/>
                <a:cs typeface="Roboto Bold"/>
                <a:sym typeface="Roboto Bold"/>
              </a:rPr>
              <a:t> Traffickers cause victims to believe they can buy back their pornographic photos, selfies, and videos.</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2487791"/>
            <a:ext cx="9526635" cy="1058655"/>
            <a:chOff x="0" y="0"/>
            <a:chExt cx="2509073" cy="278823"/>
          </a:xfrm>
        </p:grpSpPr>
        <p:sp>
          <p:nvSpPr>
            <p:cNvPr id="7" name="Freeform 7"/>
            <p:cNvSpPr/>
            <p:nvPr/>
          </p:nvSpPr>
          <p:spPr>
            <a:xfrm>
              <a:off x="0" y="0"/>
              <a:ext cx="2509073" cy="278823"/>
            </a:xfrm>
            <a:custGeom>
              <a:avLst/>
              <a:gdLst/>
              <a:ahLst/>
              <a:cxnLst/>
              <a:rect l="l" t="t" r="r" b="b"/>
              <a:pathLst>
                <a:path w="2509073" h="278823">
                  <a:moveTo>
                    <a:pt x="0" y="0"/>
                  </a:moveTo>
                  <a:lnTo>
                    <a:pt x="2509073" y="0"/>
                  </a:lnTo>
                  <a:lnTo>
                    <a:pt x="250907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50907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131441" y="1109322"/>
            <a:ext cx="10025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LINK</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1" name="TextBox 11"/>
          <p:cNvSpPr txBox="1"/>
          <p:nvPr/>
        </p:nvSpPr>
        <p:spPr>
          <a:xfrm>
            <a:off x="1131441" y="3800177"/>
            <a:ext cx="15536776" cy="2972135"/>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Sextortion: Traffickers cause victims to believe they can buy back their pornographic photos, selfies, and videos.</a:t>
            </a:r>
          </a:p>
          <a:p>
            <a:pPr algn="l">
              <a:lnSpc>
                <a:spcPts val="299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Training:</a:t>
            </a:r>
            <a:r>
              <a:rPr lang="en-US" sz="4250" b="1">
                <a:solidFill>
                  <a:srgbClr val="004F59"/>
                </a:solidFill>
                <a:latin typeface="Roboto Bold"/>
                <a:ea typeface="Roboto Bold"/>
                <a:cs typeface="Roboto Bold"/>
                <a:sym typeface="Roboto Bold"/>
              </a:rPr>
              <a:t> Traffickers often use porn to train victims to perform sexual acts for buyers.</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54351" y="2583693"/>
            <a:ext cx="913305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Traffickers Use Pornography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2713" y="2487791"/>
            <a:ext cx="9526635" cy="1058655"/>
            <a:chOff x="0" y="0"/>
            <a:chExt cx="2509073" cy="278823"/>
          </a:xfrm>
        </p:grpSpPr>
        <p:sp>
          <p:nvSpPr>
            <p:cNvPr id="7" name="Freeform 7"/>
            <p:cNvSpPr/>
            <p:nvPr/>
          </p:nvSpPr>
          <p:spPr>
            <a:xfrm>
              <a:off x="0" y="0"/>
              <a:ext cx="2509073" cy="278823"/>
            </a:xfrm>
            <a:custGeom>
              <a:avLst/>
              <a:gdLst/>
              <a:ahLst/>
              <a:cxnLst/>
              <a:rect l="l" t="t" r="r" b="b"/>
              <a:pathLst>
                <a:path w="2509073" h="278823">
                  <a:moveTo>
                    <a:pt x="0" y="0"/>
                  </a:moveTo>
                  <a:lnTo>
                    <a:pt x="2509073" y="0"/>
                  </a:lnTo>
                  <a:lnTo>
                    <a:pt x="2509073" y="278823"/>
                  </a:lnTo>
                  <a:lnTo>
                    <a:pt x="0" y="278823"/>
                  </a:lnTo>
                  <a:close/>
                </a:path>
              </a:pathLst>
            </a:custGeom>
            <a:solidFill>
              <a:srgbClr val="303030"/>
            </a:solidFill>
          </p:spPr>
          <p:txBody>
            <a:bodyPr/>
            <a:lstStyle/>
            <a:p>
              <a:endParaRPr lang="en-US"/>
            </a:p>
          </p:txBody>
        </p:sp>
        <p:sp>
          <p:nvSpPr>
            <p:cNvPr id="8" name="TextBox 8"/>
            <p:cNvSpPr txBox="1"/>
            <p:nvPr/>
          </p:nvSpPr>
          <p:spPr>
            <a:xfrm>
              <a:off x="0" y="-76200"/>
              <a:ext cx="2509073" cy="35502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131441" y="1109322"/>
            <a:ext cx="10025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LINK</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1" name="TextBox 11"/>
          <p:cNvSpPr txBox="1"/>
          <p:nvPr/>
        </p:nvSpPr>
        <p:spPr>
          <a:xfrm>
            <a:off x="1131441" y="3800177"/>
            <a:ext cx="15536776" cy="4639196"/>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Sextortion: Traffickers cause victims to believe they can buy back their pornographic photos, selfies, and videos.</a:t>
            </a:r>
          </a:p>
          <a:p>
            <a:pPr algn="l">
              <a:lnSpc>
                <a:spcPts val="299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Training: Traffickers often use porn to train victims to perform sexual acts for buyers.</a:t>
            </a:r>
          </a:p>
          <a:p>
            <a:pPr algn="l">
              <a:lnSpc>
                <a:spcPts val="299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Income:</a:t>
            </a:r>
            <a:r>
              <a:rPr lang="en-US" sz="4250" b="1">
                <a:solidFill>
                  <a:srgbClr val="004F59"/>
                </a:solidFill>
                <a:latin typeface="Roboto Bold"/>
                <a:ea typeface="Roboto Bold"/>
                <a:cs typeface="Roboto Bold"/>
                <a:sym typeface="Roboto Bold"/>
              </a:rPr>
              <a:t> Traffickers sell pornographic images and advertise the victim online to sex buyers.</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54351" y="2583693"/>
            <a:ext cx="913305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Traffickers Use Pornography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55233" y="4466805"/>
            <a:ext cx="12017645" cy="1949670"/>
            <a:chOff x="0" y="0"/>
            <a:chExt cx="3165141" cy="513493"/>
          </a:xfrm>
        </p:grpSpPr>
        <p:sp>
          <p:nvSpPr>
            <p:cNvPr id="7" name="Freeform 7"/>
            <p:cNvSpPr/>
            <p:nvPr/>
          </p:nvSpPr>
          <p:spPr>
            <a:xfrm>
              <a:off x="0" y="0"/>
              <a:ext cx="3165141" cy="513493"/>
            </a:xfrm>
            <a:custGeom>
              <a:avLst/>
              <a:gdLst/>
              <a:ahLst/>
              <a:cxnLst/>
              <a:rect l="l" t="t" r="r" b="b"/>
              <a:pathLst>
                <a:path w="3165141" h="513493">
                  <a:moveTo>
                    <a:pt x="0" y="0"/>
                  </a:moveTo>
                  <a:lnTo>
                    <a:pt x="3165141" y="0"/>
                  </a:lnTo>
                  <a:lnTo>
                    <a:pt x="3165141" y="513493"/>
                  </a:lnTo>
                  <a:lnTo>
                    <a:pt x="0" y="513493"/>
                  </a:lnTo>
                  <a:close/>
                </a:path>
              </a:pathLst>
            </a:custGeom>
            <a:solidFill>
              <a:srgbClr val="303030"/>
            </a:solidFill>
          </p:spPr>
          <p:txBody>
            <a:bodyPr/>
            <a:lstStyle/>
            <a:p>
              <a:endParaRPr lang="en-US"/>
            </a:p>
          </p:txBody>
        </p:sp>
        <p:sp>
          <p:nvSpPr>
            <p:cNvPr id="8" name="TextBox 8"/>
            <p:cNvSpPr txBox="1"/>
            <p:nvPr/>
          </p:nvSpPr>
          <p:spPr>
            <a:xfrm>
              <a:off x="0" y="-76200"/>
              <a:ext cx="3165141" cy="58969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42613" y="4612890"/>
            <a:ext cx="12493751"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New technology makes it possible to remove pornographic images from the internet.</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5"/>
            <a:stretch>
              <a:fillRect/>
            </a:stretch>
          </a:blipFill>
        </p:spPr>
        <p:txBody>
          <a:bodyPr/>
          <a:lstStyle/>
          <a:p>
            <a:endParaRPr lang="en-US"/>
          </a:p>
        </p:txBody>
      </p:sp>
      <p:grpSp>
        <p:nvGrpSpPr>
          <p:cNvPr id="13" name="Group 13"/>
          <p:cNvGrpSpPr/>
          <p:nvPr/>
        </p:nvGrpSpPr>
        <p:grpSpPr>
          <a:xfrm>
            <a:off x="13905113" y="952594"/>
            <a:ext cx="3464980" cy="3464901"/>
            <a:chOff x="0" y="0"/>
            <a:chExt cx="1248950" cy="1248922"/>
          </a:xfrm>
        </p:grpSpPr>
        <p:sp>
          <p:nvSpPr>
            <p:cNvPr id="14" name="Freeform 14"/>
            <p:cNvSpPr/>
            <p:nvPr/>
          </p:nvSpPr>
          <p:spPr>
            <a:xfrm>
              <a:off x="0" y="0"/>
              <a:ext cx="1248950" cy="1248922"/>
            </a:xfrm>
            <a:custGeom>
              <a:avLst/>
              <a:gdLst/>
              <a:ahLst/>
              <a:cxnLst/>
              <a:rect l="l" t="t" r="r" b="b"/>
              <a:pathLst>
                <a:path w="1248950" h="1248922">
                  <a:moveTo>
                    <a:pt x="0" y="0"/>
                  </a:moveTo>
                  <a:lnTo>
                    <a:pt x="1248950" y="0"/>
                  </a:lnTo>
                  <a:lnTo>
                    <a:pt x="1248950" y="1248922"/>
                  </a:lnTo>
                  <a:lnTo>
                    <a:pt x="0" y="1248922"/>
                  </a:lnTo>
                  <a:close/>
                </a:path>
              </a:pathLst>
            </a:custGeom>
            <a:solidFill>
              <a:srgbClr val="FFFFFF"/>
            </a:solidFill>
          </p:spPr>
          <p:txBody>
            <a:bodyPr/>
            <a:lstStyle/>
            <a:p>
              <a:endParaRPr lang="en-US"/>
            </a:p>
          </p:txBody>
        </p:sp>
        <p:sp>
          <p:nvSpPr>
            <p:cNvPr id="15" name="TextBox 15"/>
            <p:cNvSpPr txBox="1"/>
            <p:nvPr/>
          </p:nvSpPr>
          <p:spPr>
            <a:xfrm>
              <a:off x="0" y="-9525"/>
              <a:ext cx="1248950" cy="1258447"/>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4030212" y="1082719"/>
            <a:ext cx="3184897" cy="2900187"/>
          </a:xfrm>
          <a:custGeom>
            <a:avLst/>
            <a:gdLst/>
            <a:ahLst/>
            <a:cxnLst/>
            <a:rect l="l" t="t" r="r" b="b"/>
            <a:pathLst>
              <a:path w="3184897" h="2900187">
                <a:moveTo>
                  <a:pt x="0" y="0"/>
                </a:moveTo>
                <a:lnTo>
                  <a:pt x="3184897" y="0"/>
                </a:lnTo>
                <a:lnTo>
                  <a:pt x="3184897" y="2900186"/>
                </a:lnTo>
                <a:lnTo>
                  <a:pt x="0" y="2900186"/>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5" name="TextBox 5"/>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grpSp>
        <p:nvGrpSpPr>
          <p:cNvPr id="7" name="Group 7"/>
          <p:cNvGrpSpPr/>
          <p:nvPr/>
        </p:nvGrpSpPr>
        <p:grpSpPr>
          <a:xfrm>
            <a:off x="1167012" y="3036110"/>
            <a:ext cx="15977988" cy="1011269"/>
            <a:chOff x="0" y="0"/>
            <a:chExt cx="4208194" cy="266342"/>
          </a:xfrm>
        </p:grpSpPr>
        <p:sp>
          <p:nvSpPr>
            <p:cNvPr id="8" name="Freeform 8"/>
            <p:cNvSpPr/>
            <p:nvPr/>
          </p:nvSpPr>
          <p:spPr>
            <a:xfrm>
              <a:off x="0" y="0"/>
              <a:ext cx="4208194" cy="266342"/>
            </a:xfrm>
            <a:custGeom>
              <a:avLst/>
              <a:gdLst/>
              <a:ahLst/>
              <a:cxnLst/>
              <a:rect l="l" t="t" r="r" b="b"/>
              <a:pathLst>
                <a:path w="4208194" h="266342">
                  <a:moveTo>
                    <a:pt x="0" y="0"/>
                  </a:moveTo>
                  <a:lnTo>
                    <a:pt x="4208194" y="0"/>
                  </a:lnTo>
                  <a:lnTo>
                    <a:pt x="4208194" y="266342"/>
                  </a:lnTo>
                  <a:lnTo>
                    <a:pt x="0" y="266342"/>
                  </a:lnTo>
                  <a:close/>
                </a:path>
              </a:pathLst>
            </a:custGeom>
            <a:solidFill>
              <a:srgbClr val="303030"/>
            </a:solidFill>
          </p:spPr>
          <p:txBody>
            <a:bodyPr/>
            <a:lstStyle/>
            <a:p>
              <a:endParaRPr lang="en-US"/>
            </a:p>
          </p:txBody>
        </p:sp>
        <p:sp>
          <p:nvSpPr>
            <p:cNvPr id="9" name="TextBox 9"/>
            <p:cNvSpPr txBox="1"/>
            <p:nvPr/>
          </p:nvSpPr>
          <p:spPr>
            <a:xfrm>
              <a:off x="0" y="-76200"/>
              <a:ext cx="4208194" cy="3425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22039" y="4259683"/>
            <a:ext cx="15837261" cy="762038"/>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Take It Down is a free and anonymous service.</a:t>
            </a:r>
          </a:p>
        </p:txBody>
      </p:sp>
      <p:sp>
        <p:nvSpPr>
          <p:cNvPr id="11" name="TextBox 11"/>
          <p:cNvSpPr txBox="1"/>
          <p:nvPr/>
        </p:nvSpPr>
        <p:spPr>
          <a:xfrm>
            <a:off x="1481730" y="3132903"/>
            <a:ext cx="1566327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National Center for Missing and Exploited Children (NCMEC)</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5" name="TextBox 5"/>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grpSp>
        <p:nvGrpSpPr>
          <p:cNvPr id="7" name="Group 7"/>
          <p:cNvGrpSpPr/>
          <p:nvPr/>
        </p:nvGrpSpPr>
        <p:grpSpPr>
          <a:xfrm>
            <a:off x="1167012" y="3036110"/>
            <a:ext cx="15977988" cy="1011269"/>
            <a:chOff x="0" y="0"/>
            <a:chExt cx="4208194" cy="266342"/>
          </a:xfrm>
        </p:grpSpPr>
        <p:sp>
          <p:nvSpPr>
            <p:cNvPr id="8" name="Freeform 8"/>
            <p:cNvSpPr/>
            <p:nvPr/>
          </p:nvSpPr>
          <p:spPr>
            <a:xfrm>
              <a:off x="0" y="0"/>
              <a:ext cx="4208194" cy="266342"/>
            </a:xfrm>
            <a:custGeom>
              <a:avLst/>
              <a:gdLst/>
              <a:ahLst/>
              <a:cxnLst/>
              <a:rect l="l" t="t" r="r" b="b"/>
              <a:pathLst>
                <a:path w="4208194" h="266342">
                  <a:moveTo>
                    <a:pt x="0" y="0"/>
                  </a:moveTo>
                  <a:lnTo>
                    <a:pt x="4208194" y="0"/>
                  </a:lnTo>
                  <a:lnTo>
                    <a:pt x="4208194" y="266342"/>
                  </a:lnTo>
                  <a:lnTo>
                    <a:pt x="0" y="266342"/>
                  </a:lnTo>
                  <a:close/>
                </a:path>
              </a:pathLst>
            </a:custGeom>
            <a:solidFill>
              <a:srgbClr val="303030"/>
            </a:solidFill>
          </p:spPr>
          <p:txBody>
            <a:bodyPr/>
            <a:lstStyle/>
            <a:p>
              <a:endParaRPr lang="en-US"/>
            </a:p>
          </p:txBody>
        </p:sp>
        <p:sp>
          <p:nvSpPr>
            <p:cNvPr id="9" name="TextBox 9"/>
            <p:cNvSpPr txBox="1"/>
            <p:nvPr/>
          </p:nvSpPr>
          <p:spPr>
            <a:xfrm>
              <a:off x="0" y="-76200"/>
              <a:ext cx="4208194" cy="3425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22039" y="4259683"/>
            <a:ext cx="15837261" cy="1562175"/>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Take It Down is a free and anonymous service.</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It stops online sharing of nude images for children under 18.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81730" y="3132903"/>
            <a:ext cx="1566327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National Center for Missing and Exploited Children (NCMEC)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5" name="TextBox 5"/>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grpSp>
        <p:nvGrpSpPr>
          <p:cNvPr id="7" name="Group 7"/>
          <p:cNvGrpSpPr/>
          <p:nvPr/>
        </p:nvGrpSpPr>
        <p:grpSpPr>
          <a:xfrm>
            <a:off x="1167012" y="3036110"/>
            <a:ext cx="15977988" cy="1011269"/>
            <a:chOff x="0" y="0"/>
            <a:chExt cx="4208194" cy="266342"/>
          </a:xfrm>
        </p:grpSpPr>
        <p:sp>
          <p:nvSpPr>
            <p:cNvPr id="8" name="Freeform 8"/>
            <p:cNvSpPr/>
            <p:nvPr/>
          </p:nvSpPr>
          <p:spPr>
            <a:xfrm>
              <a:off x="0" y="0"/>
              <a:ext cx="4208194" cy="266342"/>
            </a:xfrm>
            <a:custGeom>
              <a:avLst/>
              <a:gdLst/>
              <a:ahLst/>
              <a:cxnLst/>
              <a:rect l="l" t="t" r="r" b="b"/>
              <a:pathLst>
                <a:path w="4208194" h="266342">
                  <a:moveTo>
                    <a:pt x="0" y="0"/>
                  </a:moveTo>
                  <a:lnTo>
                    <a:pt x="4208194" y="0"/>
                  </a:lnTo>
                  <a:lnTo>
                    <a:pt x="4208194" y="266342"/>
                  </a:lnTo>
                  <a:lnTo>
                    <a:pt x="0" y="266342"/>
                  </a:lnTo>
                  <a:close/>
                </a:path>
              </a:pathLst>
            </a:custGeom>
            <a:solidFill>
              <a:srgbClr val="303030"/>
            </a:solidFill>
          </p:spPr>
          <p:txBody>
            <a:bodyPr/>
            <a:lstStyle/>
            <a:p>
              <a:endParaRPr lang="en-US"/>
            </a:p>
          </p:txBody>
        </p:sp>
        <p:sp>
          <p:nvSpPr>
            <p:cNvPr id="9" name="TextBox 9"/>
            <p:cNvSpPr txBox="1"/>
            <p:nvPr/>
          </p:nvSpPr>
          <p:spPr>
            <a:xfrm>
              <a:off x="0" y="-76200"/>
              <a:ext cx="4208194" cy="3425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22039" y="4259683"/>
            <a:ext cx="15837261" cy="2362313"/>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Take It Down is a free and anonymous service.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It stops online sharing of nude images for children under 18.</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Each photo/video has a unique ID or "digital fingerprint.”</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81730" y="3132903"/>
            <a:ext cx="1566327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National Center for Missing and Exploited Children (NCMEC)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5" name="TextBox 5"/>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grpSp>
        <p:nvGrpSpPr>
          <p:cNvPr id="7" name="Group 7"/>
          <p:cNvGrpSpPr/>
          <p:nvPr/>
        </p:nvGrpSpPr>
        <p:grpSpPr>
          <a:xfrm>
            <a:off x="1167012" y="3036110"/>
            <a:ext cx="15977988" cy="1011269"/>
            <a:chOff x="0" y="0"/>
            <a:chExt cx="4208194" cy="266342"/>
          </a:xfrm>
        </p:grpSpPr>
        <p:sp>
          <p:nvSpPr>
            <p:cNvPr id="8" name="Freeform 8"/>
            <p:cNvSpPr/>
            <p:nvPr/>
          </p:nvSpPr>
          <p:spPr>
            <a:xfrm>
              <a:off x="0" y="0"/>
              <a:ext cx="4208194" cy="266342"/>
            </a:xfrm>
            <a:custGeom>
              <a:avLst/>
              <a:gdLst/>
              <a:ahLst/>
              <a:cxnLst/>
              <a:rect l="l" t="t" r="r" b="b"/>
              <a:pathLst>
                <a:path w="4208194" h="266342">
                  <a:moveTo>
                    <a:pt x="0" y="0"/>
                  </a:moveTo>
                  <a:lnTo>
                    <a:pt x="4208194" y="0"/>
                  </a:lnTo>
                  <a:lnTo>
                    <a:pt x="4208194" y="266342"/>
                  </a:lnTo>
                  <a:lnTo>
                    <a:pt x="0" y="266342"/>
                  </a:lnTo>
                  <a:close/>
                </a:path>
              </a:pathLst>
            </a:custGeom>
            <a:solidFill>
              <a:srgbClr val="303030"/>
            </a:solidFill>
          </p:spPr>
          <p:txBody>
            <a:bodyPr/>
            <a:lstStyle/>
            <a:p>
              <a:endParaRPr lang="en-US"/>
            </a:p>
          </p:txBody>
        </p:sp>
        <p:sp>
          <p:nvSpPr>
            <p:cNvPr id="9" name="TextBox 9"/>
            <p:cNvSpPr txBox="1"/>
            <p:nvPr/>
          </p:nvSpPr>
          <p:spPr>
            <a:xfrm>
              <a:off x="0" y="-76200"/>
              <a:ext cx="4208194" cy="3425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22039" y="4259683"/>
            <a:ext cx="15837261" cy="3162450"/>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Take It Down is a free and anonymous service.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It stops online sharing of nude images for children under 18.</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Each photo/video has a unique ID or "digital fingerprint.”</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Each copy of the image always has the same ID.</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81730" y="3132903"/>
            <a:ext cx="1566327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National Center for Missing and Exploited Children (NCMEC)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35872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id="5" name="TextBox 5"/>
          <p:cNvSpPr txBox="1"/>
          <p:nvPr/>
        </p:nvSpPr>
        <p:spPr>
          <a:xfrm>
            <a:off x="6013803" y="9307012"/>
            <a:ext cx="6260395"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grpSp>
        <p:nvGrpSpPr>
          <p:cNvPr id="7" name="Group 7"/>
          <p:cNvGrpSpPr/>
          <p:nvPr/>
        </p:nvGrpSpPr>
        <p:grpSpPr>
          <a:xfrm>
            <a:off x="1167012" y="3036110"/>
            <a:ext cx="15977988" cy="1011269"/>
            <a:chOff x="0" y="0"/>
            <a:chExt cx="4208194" cy="266342"/>
          </a:xfrm>
        </p:grpSpPr>
        <p:sp>
          <p:nvSpPr>
            <p:cNvPr id="8" name="Freeform 8"/>
            <p:cNvSpPr/>
            <p:nvPr/>
          </p:nvSpPr>
          <p:spPr>
            <a:xfrm>
              <a:off x="0" y="0"/>
              <a:ext cx="4208194" cy="266342"/>
            </a:xfrm>
            <a:custGeom>
              <a:avLst/>
              <a:gdLst/>
              <a:ahLst/>
              <a:cxnLst/>
              <a:rect l="l" t="t" r="r" b="b"/>
              <a:pathLst>
                <a:path w="4208194" h="266342">
                  <a:moveTo>
                    <a:pt x="0" y="0"/>
                  </a:moveTo>
                  <a:lnTo>
                    <a:pt x="4208194" y="0"/>
                  </a:lnTo>
                  <a:lnTo>
                    <a:pt x="4208194" y="266342"/>
                  </a:lnTo>
                  <a:lnTo>
                    <a:pt x="0" y="266342"/>
                  </a:lnTo>
                  <a:close/>
                </a:path>
              </a:pathLst>
            </a:custGeom>
            <a:solidFill>
              <a:srgbClr val="303030"/>
            </a:solidFill>
          </p:spPr>
          <p:txBody>
            <a:bodyPr/>
            <a:lstStyle/>
            <a:p>
              <a:endParaRPr lang="en-US"/>
            </a:p>
          </p:txBody>
        </p:sp>
        <p:sp>
          <p:nvSpPr>
            <p:cNvPr id="9" name="TextBox 9"/>
            <p:cNvSpPr txBox="1"/>
            <p:nvPr/>
          </p:nvSpPr>
          <p:spPr>
            <a:xfrm>
              <a:off x="0" y="-76200"/>
              <a:ext cx="4208194" cy="3425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22039" y="4259683"/>
            <a:ext cx="15837261" cy="4519613"/>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Take It Down is a free and anonymous service.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It stops online sharing of nude images for children under 18.</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Each photo/video has a unique ID or "digital fingerprint.”</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Each copy of the image always has the same ID.</a:t>
            </a:r>
          </a:p>
          <a:p>
            <a:pPr marL="917569" lvl="1" indent="-458785" algn="l">
              <a:lnSpc>
                <a:spcPts val="5099"/>
              </a:lnSpc>
              <a:buFont typeface="Arial"/>
              <a:buChar char="•"/>
            </a:pPr>
            <a:r>
              <a:rPr lang="en-US" sz="4249" b="1">
                <a:solidFill>
                  <a:srgbClr val="004F59"/>
                </a:solidFill>
                <a:latin typeface="Roboto Bold"/>
                <a:ea typeface="Roboto Bold"/>
                <a:cs typeface="Roboto Bold"/>
                <a:sym typeface="Roboto Bold"/>
              </a:rPr>
              <a:t>Only the ID is shared with online platforms to remove all copies of the image.</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81730" y="3132903"/>
            <a:ext cx="1566327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National Center for Missing and Exploited Children (NCMEC)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374" y="395490"/>
            <a:ext cx="17298523" cy="9557165"/>
          </a:xfrm>
          <a:custGeom>
            <a:avLst/>
            <a:gdLst/>
            <a:ahLst/>
            <a:cxnLst/>
            <a:rect l="l" t="t" r="r" b="b"/>
            <a:pathLst>
              <a:path w="17298523" h="9557165">
                <a:moveTo>
                  <a:pt x="0" y="0"/>
                </a:moveTo>
                <a:lnTo>
                  <a:pt x="17298523" y="0"/>
                </a:lnTo>
                <a:lnTo>
                  <a:pt x="17298523" y="9557165"/>
                </a:lnTo>
                <a:lnTo>
                  <a:pt x="0" y="9557165"/>
                </a:lnTo>
                <a:lnTo>
                  <a:pt x="0" y="0"/>
                </a:lnTo>
                <a:close/>
              </a:path>
            </a:pathLst>
          </a:custGeom>
          <a:blipFill>
            <a:blip r:embed="rId3"/>
            <a:stretch>
              <a:fillRect t="-1689" b="-576"/>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8880" y="418094"/>
            <a:ext cx="17417056" cy="9532512"/>
          </a:xfrm>
          <a:custGeom>
            <a:avLst/>
            <a:gdLst/>
            <a:ahLst/>
            <a:cxnLst/>
            <a:rect l="l" t="t" r="r" b="b"/>
            <a:pathLst>
              <a:path w="17417056" h="9532512">
                <a:moveTo>
                  <a:pt x="0" y="0"/>
                </a:moveTo>
                <a:lnTo>
                  <a:pt x="17417055" y="0"/>
                </a:lnTo>
                <a:lnTo>
                  <a:pt x="17417055" y="9532512"/>
                </a:lnTo>
                <a:lnTo>
                  <a:pt x="0" y="9532512"/>
                </a:lnTo>
                <a:lnTo>
                  <a:pt x="0" y="0"/>
                </a:lnTo>
                <a:close/>
              </a:path>
            </a:pathLst>
          </a:custGeom>
          <a:blipFill>
            <a:blip r:embed="rId3"/>
            <a:stretch>
              <a:fillRect t="-2123" b="-652"/>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5087713" y="3236134"/>
            <a:ext cx="10589902" cy="271216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3" name="TextBox 13"/>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64</a:t>
            </a:r>
          </a:p>
        </p:txBody>
      </p:sp>
      <p:sp>
        <p:nvSpPr>
          <p:cNvPr id="15" name="Freeform 15"/>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Freeform 7"/>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480713" y="3023154"/>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42200"/>
            <a:ext cx="838459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119682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Freeform 7"/>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480713" y="3002700"/>
            <a:ext cx="7822665" cy="904943"/>
            <a:chOff x="0" y="0"/>
            <a:chExt cx="2060290" cy="238339"/>
          </a:xfrm>
        </p:grpSpPr>
        <p:sp>
          <p:nvSpPr>
            <p:cNvPr id="9" name="Freeform 9"/>
            <p:cNvSpPr/>
            <p:nvPr/>
          </p:nvSpPr>
          <p:spPr>
            <a:xfrm>
              <a:off x="0" y="0"/>
              <a:ext cx="2060291" cy="238339"/>
            </a:xfrm>
            <a:custGeom>
              <a:avLst/>
              <a:gdLst/>
              <a:ahLst/>
              <a:cxnLst/>
              <a:rect l="l" t="t" r="r" b="b"/>
              <a:pathLst>
                <a:path w="2060291" h="238339">
                  <a:moveTo>
                    <a:pt x="0" y="0"/>
                  </a:moveTo>
                  <a:lnTo>
                    <a:pt x="2060291" y="0"/>
                  </a:lnTo>
                  <a:lnTo>
                    <a:pt x="206029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6029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274017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80421" y="3042200"/>
            <a:ext cx="838459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Freeform 7"/>
          <p:cNvSpPr/>
          <p:nvPr/>
        </p:nvSpPr>
        <p:spPr>
          <a:xfrm>
            <a:off x="14343269" y="7061714"/>
            <a:ext cx="2463386" cy="2463386"/>
          </a:xfrm>
          <a:custGeom>
            <a:avLst/>
            <a:gdLst/>
            <a:ahLst/>
            <a:cxnLst/>
            <a:rect l="l" t="t" r="r" b="b"/>
            <a:pathLst>
              <a:path w="2463386" h="2463386">
                <a:moveTo>
                  <a:pt x="0" y="0"/>
                </a:moveTo>
                <a:lnTo>
                  <a:pt x="2463387" y="0"/>
                </a:lnTo>
                <a:lnTo>
                  <a:pt x="2463387" y="2463386"/>
                </a:lnTo>
                <a:lnTo>
                  <a:pt x="0" y="2463386"/>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480713" y="3019805"/>
            <a:ext cx="7870401" cy="904943"/>
            <a:chOff x="0" y="0"/>
            <a:chExt cx="2072863" cy="238339"/>
          </a:xfrm>
        </p:grpSpPr>
        <p:sp>
          <p:nvSpPr>
            <p:cNvPr id="9" name="Freeform 9"/>
            <p:cNvSpPr/>
            <p:nvPr/>
          </p:nvSpPr>
          <p:spPr>
            <a:xfrm>
              <a:off x="0" y="0"/>
              <a:ext cx="2072863" cy="238339"/>
            </a:xfrm>
            <a:custGeom>
              <a:avLst/>
              <a:gdLst/>
              <a:ahLst/>
              <a:cxnLst/>
              <a:rect l="l" t="t" r="r" b="b"/>
              <a:pathLst>
                <a:path w="2072863" h="238339">
                  <a:moveTo>
                    <a:pt x="0" y="0"/>
                  </a:moveTo>
                  <a:lnTo>
                    <a:pt x="2072863" y="0"/>
                  </a:lnTo>
                  <a:lnTo>
                    <a:pt x="2072863"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72863"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428327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80421" y="3042200"/>
            <a:ext cx="838459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8187</Words>
  <Application>Microsoft Office PowerPoint</Application>
  <PresentationFormat>Custom</PresentationFormat>
  <Paragraphs>1133</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Roboto Bold</vt:lpstr>
      <vt:lpstr>Arial</vt:lpstr>
      <vt:lpstr>Bebas Neue</vt:lpstr>
      <vt:lpstr>Poppins Medium 1</vt:lpstr>
      <vt:lpstr>Calibri</vt:lpstr>
      <vt:lpstr>League Spartan</vt:lpstr>
      <vt:lpstr>Cooperative Bold</vt:lpstr>
      <vt:lpstr>Poppins Medium 2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PowerPoint-Pornography_Link_WalkingWise-7-1-2025</dc:title>
  <cp:lastModifiedBy>Karla Highman</cp:lastModifiedBy>
  <cp:revision>2</cp:revision>
  <dcterms:created xsi:type="dcterms:W3CDTF">2006-08-16T00:00:00Z</dcterms:created>
  <dcterms:modified xsi:type="dcterms:W3CDTF">2025-07-01T20:27:20Z</dcterms:modified>
  <dc:identifier>DAGV07Wp3N8</dc:identifier>
</cp:coreProperties>
</file>