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1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Lst>
  <p:sldSz cx="18288000" cy="10287000"/>
  <p:notesSz cx="6858000" cy="9144000"/>
  <p:embeddedFontLst>
    <p:embeddedFont>
      <p:font typeface="League Spartan" charset="1" panose="00000800000000000000"/>
      <p:regular r:id="rId114"/>
    </p:embeddedFont>
    <p:embeddedFont>
      <p:font typeface="Cooperative Bold" charset="1" panose="00000800000000000000"/>
      <p:regular r:id="rId115"/>
    </p:embeddedFont>
    <p:embeddedFont>
      <p:font typeface="Poppins Medium" charset="1" panose="00000600000000000000"/>
      <p:regular r:id="rId116"/>
    </p:embeddedFont>
    <p:embeddedFont>
      <p:font typeface="Poppins Medium 1" charset="1" panose="02000000000000000000"/>
      <p:regular r:id="rId117"/>
    </p:embeddedFont>
    <p:embeddedFont>
      <p:font typeface="Roboto" charset="1" panose="02000000000000000000"/>
      <p:regular r:id="rId119"/>
    </p:embeddedFont>
    <p:embeddedFont>
      <p:font typeface="Roboto Bold Italics" charset="1" panose="02000000000000000000"/>
      <p:regular r:id="rId120"/>
    </p:embeddedFont>
    <p:embeddedFont>
      <p:font typeface="Cooperative" charset="1" panose="00000500000000000000"/>
      <p:regular r:id="rId121"/>
    </p:embeddedFont>
    <p:embeddedFont>
      <p:font typeface="Roboto Bold" charset="1" panose="02000000000000000000"/>
      <p:regular r:id="rId122"/>
    </p:embeddedFont>
    <p:embeddedFont>
      <p:font typeface="Bebas Neue" charset="1" panose="00000500000000000000"/>
      <p:regular r:id="rId129"/>
    </p:embeddedFont>
    <p:embeddedFont>
      <p:font typeface="Poppins Medium 2 Bold" charset="1" panose="00000700000000000000"/>
      <p:regular r:id="rId1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notesMasters/notesMaster1.xml" Type="http://schemas.openxmlformats.org/officeDocument/2006/relationships/notesMaster"/><Relationship Id="rId112" Target="theme/theme2.xml" Type="http://schemas.openxmlformats.org/officeDocument/2006/relationships/theme"/><Relationship Id="rId113" Target="notesSlides/notesSlide1.xml" Type="http://schemas.openxmlformats.org/officeDocument/2006/relationships/notesSlide"/><Relationship Id="rId114" Target="fonts/font114.fntdata" Type="http://schemas.openxmlformats.org/officeDocument/2006/relationships/font"/><Relationship Id="rId115" Target="fonts/font115.fntdata" Type="http://schemas.openxmlformats.org/officeDocument/2006/relationships/font"/><Relationship Id="rId116" Target="fonts/font116.fntdata" Type="http://schemas.openxmlformats.org/officeDocument/2006/relationships/font"/><Relationship Id="rId117" Target="fonts/font117.fntdata" Type="http://schemas.openxmlformats.org/officeDocument/2006/relationships/font"/><Relationship Id="rId118" Target="notesSlides/notesSlide2.xml" Type="http://schemas.openxmlformats.org/officeDocument/2006/relationships/notesSlide"/><Relationship Id="rId119" Target="fonts/font119.fntdata" Type="http://schemas.openxmlformats.org/officeDocument/2006/relationships/font"/><Relationship Id="rId12" Target="slides/slide7.xml" Type="http://schemas.openxmlformats.org/officeDocument/2006/relationships/slide"/><Relationship Id="rId120" Target="fonts/font120.fntdata" Type="http://schemas.openxmlformats.org/officeDocument/2006/relationships/font"/><Relationship Id="rId121" Target="fonts/font121.fntdata" Type="http://schemas.openxmlformats.org/officeDocument/2006/relationships/font"/><Relationship Id="rId122" Target="fonts/font122.fntdata" Type="http://schemas.openxmlformats.org/officeDocument/2006/relationships/font"/><Relationship Id="rId123" Target="notesSlides/notesSlide3.xml" Type="http://schemas.openxmlformats.org/officeDocument/2006/relationships/notesSlide"/><Relationship Id="rId124" Target="notesSlides/notesSlide4.xml" Type="http://schemas.openxmlformats.org/officeDocument/2006/relationships/notesSlide"/><Relationship Id="rId125" Target="notesSlides/notesSlide5.xml" Type="http://schemas.openxmlformats.org/officeDocument/2006/relationships/notesSlide"/><Relationship Id="rId126" Target="notesSlides/notesSlide6.xml" Type="http://schemas.openxmlformats.org/officeDocument/2006/relationships/notesSlide"/><Relationship Id="rId127" Target="notesSlides/notesSlide7.xml" Type="http://schemas.openxmlformats.org/officeDocument/2006/relationships/notesSlide"/><Relationship Id="rId128" Target="notesSlides/notesSlide8.xml" Type="http://schemas.openxmlformats.org/officeDocument/2006/relationships/notesSlide"/><Relationship Id="rId129" Target="fonts/font129.fntdata" Type="http://schemas.openxmlformats.org/officeDocument/2006/relationships/font"/><Relationship Id="rId13" Target="slides/slide8.xml" Type="http://schemas.openxmlformats.org/officeDocument/2006/relationships/slide"/><Relationship Id="rId130" Target="fonts/font130.fntdata" Type="http://schemas.openxmlformats.org/officeDocument/2006/relationships/font"/><Relationship Id="rId131" Target="notesSlides/notesSlide9.xml" Type="http://schemas.openxmlformats.org/officeDocument/2006/relationships/notesSlide"/><Relationship Id="rId132" Target="notesSlides/notesSlide10.xml" Type="http://schemas.openxmlformats.org/officeDocument/2006/relationships/notesSlide"/><Relationship Id="rId133" Target="notesSlides/notesSlide11.xml" Type="http://schemas.openxmlformats.org/officeDocument/2006/relationships/notesSlide"/><Relationship Id="rId134" Target="notesSlides/notesSlide12.xml" Type="http://schemas.openxmlformats.org/officeDocument/2006/relationships/notesSlide"/><Relationship Id="rId135" Target="notesSlides/notesSlide13.xml" Type="http://schemas.openxmlformats.org/officeDocument/2006/relationships/notesSlide"/><Relationship Id="rId136" Target="notesSlides/notesSlide14.xml" Type="http://schemas.openxmlformats.org/officeDocument/2006/relationships/notesSlide"/><Relationship Id="rId137" Target="notesSlides/notesSlide15.xml" Type="http://schemas.openxmlformats.org/officeDocument/2006/relationships/notesSlide"/><Relationship Id="rId138" Target="notesSlides/notesSlide16.xml" Type="http://schemas.openxmlformats.org/officeDocument/2006/relationships/notesSlide"/><Relationship Id="rId139" Target="notesSlides/notesSlide17.xml" Type="http://schemas.openxmlformats.org/officeDocument/2006/relationships/notesSlide"/><Relationship Id="rId14" Target="slides/slide9.xml" Type="http://schemas.openxmlformats.org/officeDocument/2006/relationships/slide"/><Relationship Id="rId140" Target="notesSlides/notesSlide18.xml" Type="http://schemas.openxmlformats.org/officeDocument/2006/relationships/notesSlide"/><Relationship Id="rId141" Target="notesSlides/notesSlide19.xml" Type="http://schemas.openxmlformats.org/officeDocument/2006/relationships/notesSlide"/><Relationship Id="rId142" Target="notesSlides/notesSlide20.xml" Type="http://schemas.openxmlformats.org/officeDocument/2006/relationships/notesSlide"/><Relationship Id="rId143" Target="notesSlides/notesSlide21.xml" Type="http://schemas.openxmlformats.org/officeDocument/2006/relationships/notesSlide"/><Relationship Id="rId144" Target="notesSlides/notesSlide22.xml" Type="http://schemas.openxmlformats.org/officeDocument/2006/relationships/notesSlide"/><Relationship Id="rId145" Target="notesSlides/notesSlide23.xml" Type="http://schemas.openxmlformats.org/officeDocument/2006/relationships/notesSlide"/><Relationship Id="rId146" Target="notesSlides/notesSlide24.xml" Type="http://schemas.openxmlformats.org/officeDocument/2006/relationships/notesSlide"/><Relationship Id="rId147" Target="notesSlides/notesSlide25.xml" Type="http://schemas.openxmlformats.org/officeDocument/2006/relationships/notesSlide"/><Relationship Id="rId148" Target="notesSlides/notesSlide26.xml" Type="http://schemas.openxmlformats.org/officeDocument/2006/relationships/notesSlide"/><Relationship Id="rId149" Target="notesSlides/notesSlide27.xml" Type="http://schemas.openxmlformats.org/officeDocument/2006/relationships/notesSlide"/><Relationship Id="rId15" Target="slides/slide10.xml" Type="http://schemas.openxmlformats.org/officeDocument/2006/relationships/slide"/><Relationship Id="rId150" Target="notesSlides/notesSlide28.xml" Type="http://schemas.openxmlformats.org/officeDocument/2006/relationships/notesSlide"/><Relationship Id="rId151" Target="notesSlides/notesSlide29.xml" Type="http://schemas.openxmlformats.org/officeDocument/2006/relationships/notesSlide"/><Relationship Id="rId152" Target="notesSlides/notesSlide30.xml" Type="http://schemas.openxmlformats.org/officeDocument/2006/relationships/notesSlide"/><Relationship Id="rId153" Target="notesSlides/notesSlide31.xml" Type="http://schemas.openxmlformats.org/officeDocument/2006/relationships/notesSlide"/><Relationship Id="rId154" Target="notesSlides/notesSlide32.xml" Type="http://schemas.openxmlformats.org/officeDocument/2006/relationships/notesSlide"/><Relationship Id="rId155" Target="notesSlides/notesSlide33.xml" Type="http://schemas.openxmlformats.org/officeDocument/2006/relationships/notesSlide"/><Relationship Id="rId156" Target="notesSlides/notesSlide34.xml" Type="http://schemas.openxmlformats.org/officeDocument/2006/relationships/notesSlide"/><Relationship Id="rId157" Target="notesSlides/notesSlide35.xml" Type="http://schemas.openxmlformats.org/officeDocument/2006/relationships/notesSlide"/><Relationship Id="rId158" Target="notesSlides/notesSlide36.xml" Type="http://schemas.openxmlformats.org/officeDocument/2006/relationships/notesSlide"/><Relationship Id="rId159" Target="notesSlides/notesSlide37.xml" Type="http://schemas.openxmlformats.org/officeDocument/2006/relationships/notesSlide"/><Relationship Id="rId16" Target="slides/slide11.xml" Type="http://schemas.openxmlformats.org/officeDocument/2006/relationships/slide"/><Relationship Id="rId160" Target="notesSlides/notesSlide38.xml" Type="http://schemas.openxmlformats.org/officeDocument/2006/relationships/notesSlide"/><Relationship Id="rId161" Target="notesSlides/notesSlide39.xml" Type="http://schemas.openxmlformats.org/officeDocument/2006/relationships/notesSlide"/><Relationship Id="rId162" Target="notesSlides/notesSlide40.xml" Type="http://schemas.openxmlformats.org/officeDocument/2006/relationships/notesSlide"/><Relationship Id="rId163" Target="notesSlides/notesSlide41.xml" Type="http://schemas.openxmlformats.org/officeDocument/2006/relationships/notesSlide"/><Relationship Id="rId164" Target="notesSlides/notesSlide42.xml" Type="http://schemas.openxmlformats.org/officeDocument/2006/relationships/notesSlide"/><Relationship Id="rId165" Target="notesSlides/notesSlide43.xml" Type="http://schemas.openxmlformats.org/officeDocument/2006/relationships/notesSlide"/><Relationship Id="rId166" Target="notesSlides/notesSlide44.xml" Type="http://schemas.openxmlformats.org/officeDocument/2006/relationships/notesSlide"/><Relationship Id="rId167" Target="notesSlides/notesSlide45.xml" Type="http://schemas.openxmlformats.org/officeDocument/2006/relationships/notesSlide"/><Relationship Id="rId168" Target="notesSlides/notesSlide46.xml" Type="http://schemas.openxmlformats.org/officeDocument/2006/relationships/notesSlide"/><Relationship Id="rId169" Target="notesSlides/notesSlide47.xml" Type="http://schemas.openxmlformats.org/officeDocument/2006/relationships/notesSlide"/><Relationship Id="rId17" Target="slides/slide12.xml" Type="http://schemas.openxmlformats.org/officeDocument/2006/relationships/slide"/><Relationship Id="rId170" Target="notesSlides/notesSlide48.xml" Type="http://schemas.openxmlformats.org/officeDocument/2006/relationships/notesSlide"/><Relationship Id="rId171" Target="notesSlides/notesSlide49.xml" Type="http://schemas.openxmlformats.org/officeDocument/2006/relationships/notesSlide"/><Relationship Id="rId172" Target="notesSlides/notesSlide50.xml" Type="http://schemas.openxmlformats.org/officeDocument/2006/relationships/notesSlide"/><Relationship Id="rId173" Target="notesSlides/notesSlide51.xml" Type="http://schemas.openxmlformats.org/officeDocument/2006/relationships/notesSlide"/><Relationship Id="rId174" Target="notesSlides/notesSlide52.xml" Type="http://schemas.openxmlformats.org/officeDocument/2006/relationships/notesSlide"/><Relationship Id="rId175" Target="notesSlides/notesSlide53.xml" Type="http://schemas.openxmlformats.org/officeDocument/2006/relationships/notesSlide"/><Relationship Id="rId176" Target="notesSlides/notesSlide54.xml" Type="http://schemas.openxmlformats.org/officeDocument/2006/relationships/notesSlide"/><Relationship Id="rId177" Target="notesSlides/notesSlide55.xml" Type="http://schemas.openxmlformats.org/officeDocument/2006/relationships/notesSlide"/><Relationship Id="rId178" Target="notesSlides/notesSlide56.xml" Type="http://schemas.openxmlformats.org/officeDocument/2006/relationships/notesSlide"/><Relationship Id="rId179" Target="notesSlides/notesSlide57.xml" Type="http://schemas.openxmlformats.org/officeDocument/2006/relationships/notesSlide"/><Relationship Id="rId18" Target="slides/slide13.xml" Type="http://schemas.openxmlformats.org/officeDocument/2006/relationships/slide"/><Relationship Id="rId180" Target="notesSlides/notesSlide58.xml" Type="http://schemas.openxmlformats.org/officeDocument/2006/relationships/notesSlide"/><Relationship Id="rId181" Target="notesSlides/notesSlide59.xml" Type="http://schemas.openxmlformats.org/officeDocument/2006/relationships/notesSlide"/><Relationship Id="rId182" Target="notesSlides/notesSlide60.xml" Type="http://schemas.openxmlformats.org/officeDocument/2006/relationships/notesSlide"/><Relationship Id="rId183" Target="notesSlides/notesSlide61.xml" Type="http://schemas.openxmlformats.org/officeDocument/2006/relationships/notesSlide"/><Relationship Id="rId184" Target="notesSlides/notesSlide62.xml" Type="http://schemas.openxmlformats.org/officeDocument/2006/relationships/notesSlide"/><Relationship Id="rId185" Target="notesSlides/notesSlide63.xml" Type="http://schemas.openxmlformats.org/officeDocument/2006/relationships/notesSlide"/><Relationship Id="rId186" Target="notesSlides/notesSlide64.xml" Type="http://schemas.openxmlformats.org/officeDocument/2006/relationships/notesSlide"/><Relationship Id="rId187" Target="notesSlides/notesSlide65.xml" Type="http://schemas.openxmlformats.org/officeDocument/2006/relationships/notesSlide"/><Relationship Id="rId188" Target="notesSlides/notesSlide66.xml" Type="http://schemas.openxmlformats.org/officeDocument/2006/relationships/notesSlide"/><Relationship Id="rId189" Target="notesSlides/notesSlide67.xml" Type="http://schemas.openxmlformats.org/officeDocument/2006/relationships/notesSlide"/><Relationship Id="rId19" Target="slides/slide14.xml" Type="http://schemas.openxmlformats.org/officeDocument/2006/relationships/slide"/><Relationship Id="rId190" Target="notesSlides/notesSlide68.xml" Type="http://schemas.openxmlformats.org/officeDocument/2006/relationships/notesSlide"/><Relationship Id="rId191" Target="notesSlides/notesSlide69.xml" Type="http://schemas.openxmlformats.org/officeDocument/2006/relationships/notesSlide"/><Relationship Id="rId192" Target="notesSlides/notesSlide70.xml" Type="http://schemas.openxmlformats.org/officeDocument/2006/relationships/notesSlide"/><Relationship Id="rId193" Target="notesSlides/notesSlide71.xml" Type="http://schemas.openxmlformats.org/officeDocument/2006/relationships/notesSlide"/><Relationship Id="rId194" Target="notesSlides/notesSlide72.xml" Type="http://schemas.openxmlformats.org/officeDocument/2006/relationships/notesSlide"/><Relationship Id="rId195" Target="notesSlides/notesSlide73.xml" Type="http://schemas.openxmlformats.org/officeDocument/2006/relationships/notesSlide"/><Relationship Id="rId196" Target="notesSlides/notesSlide74.xml" Type="http://schemas.openxmlformats.org/officeDocument/2006/relationships/notesSlide"/><Relationship Id="rId197" Target="notesSlides/notesSlide75.xml" Type="http://schemas.openxmlformats.org/officeDocument/2006/relationships/notesSlide"/><Relationship Id="rId198" Target="notesSlides/notesSlide76.xml" Type="http://schemas.openxmlformats.org/officeDocument/2006/relationships/notesSlide"/><Relationship Id="rId199" Target="notesSlides/notesSlide77.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78.xml" Type="http://schemas.openxmlformats.org/officeDocument/2006/relationships/notesSlide"/><Relationship Id="rId201" Target="notesSlides/notesSlide79.xml" Type="http://schemas.openxmlformats.org/officeDocument/2006/relationships/notesSlide"/><Relationship Id="rId202" Target="notesSlides/notesSlide80.xml" Type="http://schemas.openxmlformats.org/officeDocument/2006/relationships/notesSlide"/><Relationship Id="rId203" Target="notesSlides/notesSlide81.xml" Type="http://schemas.openxmlformats.org/officeDocument/2006/relationships/notesSlide"/><Relationship Id="rId204" Target="notesSlides/notesSlide82.xml" Type="http://schemas.openxmlformats.org/officeDocument/2006/relationships/notesSlide"/><Relationship Id="rId205" Target="notesSlides/notesSlide83.xml" Type="http://schemas.openxmlformats.org/officeDocument/2006/relationships/notesSlide"/><Relationship Id="rId206" Target="notesSlides/notesSlide84.xml" Type="http://schemas.openxmlformats.org/officeDocument/2006/relationships/notesSlide"/><Relationship Id="rId207" Target="notesSlides/notesSlide85.xml" Type="http://schemas.openxmlformats.org/officeDocument/2006/relationships/notesSlide"/><Relationship Id="rId208" Target="notesSlides/notesSlide86.xml" Type="http://schemas.openxmlformats.org/officeDocument/2006/relationships/notesSlide"/><Relationship Id="rId209" Target="notesSlides/notesSlide87.xml" Type="http://schemas.openxmlformats.org/officeDocument/2006/relationships/notesSlide"/><Relationship Id="rId21" Target="slides/slide16.xml" Type="http://schemas.openxmlformats.org/officeDocument/2006/relationships/slide"/><Relationship Id="rId210" Target="notesSlides/notesSlide88.xml" Type="http://schemas.openxmlformats.org/officeDocument/2006/relationships/notesSlide"/><Relationship Id="rId211" Target="notesSlides/notesSlide89.xml" Type="http://schemas.openxmlformats.org/officeDocument/2006/relationships/notesSlide"/><Relationship Id="rId212" Target="notesSlides/notesSlide90.xml" Type="http://schemas.openxmlformats.org/officeDocument/2006/relationships/notesSlide"/><Relationship Id="rId213" Target="notesSlides/notesSlide91.xml" Type="http://schemas.openxmlformats.org/officeDocument/2006/relationships/notesSlide"/><Relationship Id="rId214" Target="notesSlides/notesSlide92.xml" Type="http://schemas.openxmlformats.org/officeDocument/2006/relationships/notesSlide"/><Relationship Id="rId215" Target="notesSlides/notesSlide93.xml" Type="http://schemas.openxmlformats.org/officeDocument/2006/relationships/notesSlide"/><Relationship Id="rId216" Target="notesSlides/notesSlide94.xml" Type="http://schemas.openxmlformats.org/officeDocument/2006/relationships/notesSlide"/><Relationship Id="rId217" Target="notesSlides/notesSlide95.xml" Type="http://schemas.openxmlformats.org/officeDocument/2006/relationships/notesSlide"/><Relationship Id="rId218" Target="notesSlides/notesSlide96.xml" Type="http://schemas.openxmlformats.org/officeDocument/2006/relationships/notesSlide"/><Relationship Id="rId219" Target="notesSlides/notesSlide97.xml" Type="http://schemas.openxmlformats.org/officeDocument/2006/relationships/notesSlide"/><Relationship Id="rId22" Target="slides/slide17.xml" Type="http://schemas.openxmlformats.org/officeDocument/2006/relationships/slide"/><Relationship Id="rId220" Target="notesSlides/notesSlide98.xml" Type="http://schemas.openxmlformats.org/officeDocument/2006/relationships/notesSlide"/><Relationship Id="rId221" Target="notesSlides/notesSlide99.xml" Type="http://schemas.openxmlformats.org/officeDocument/2006/relationships/notesSlide"/><Relationship Id="rId222" Target="notesSlides/notesSlide100.xml" Type="http://schemas.openxmlformats.org/officeDocument/2006/relationships/notesSlide"/><Relationship Id="rId223" Target="notesSlides/notesSlide101.xml" Type="http://schemas.openxmlformats.org/officeDocument/2006/relationships/notesSlide"/><Relationship Id="rId224" Target="notesSlides/notesSlide102.xml" Type="http://schemas.openxmlformats.org/officeDocument/2006/relationships/notesSlide"/><Relationship Id="rId225" Target="notesSlides/notesSlide103.xml" Type="http://schemas.openxmlformats.org/officeDocument/2006/relationships/notesSlide"/><Relationship Id="rId226" Target="notesSlides/notesSlide104.xml" Type="http://schemas.openxmlformats.org/officeDocument/2006/relationships/notesSlide"/><Relationship Id="rId227" Target="notesSlides/notesSlide105.xml" Type="http://schemas.openxmlformats.org/officeDocument/2006/relationships/note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female and peer recruiters, please refer to the last page of Lesson Plan #10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simply means trying to get people to join something. Not all recruitment is bad.</a:t>
            </a:r>
          </a:p>
          <a:p>
            <a:r>
              <a:rPr lang="en-US"/>
              <a:t/>
            </a:r>
          </a:p>
          <a:p>
            <a:r>
              <a:rPr lang="en-US"/>
              <a:t>Legal organizations recruit openly, explain expectations, and allow people to say no without consequences.</a:t>
            </a:r>
          </a:p>
          <a:p>
            <a:r>
              <a:rPr lang="en-US"/>
              <a:t/>
            </a:r>
          </a:p>
          <a:p>
            <a:r>
              <a:rPr lang="en-US"/>
              <a:t>Illegal recruitment often involves lies, pressure, or manipulation, especially targeting people who are vulnerable.</a:t>
            </a:r>
          </a:p>
          <a:p>
            <a:r>
              <a:rPr lang="en-US"/>
              <a:t/>
            </a:r>
          </a:p>
          <a:p>
            <a:r>
              <a:rPr lang="en-US"/>
              <a:t>This discussion is meant to help students understand that traffickers use recruitment the same way businesses do—but for harm and profit.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METAPHOR</a:t>
            </a:r>
          </a:p>
          <a:p>
            <a:r>
              <a:rPr lang="en-US"/>
              <a:t>A metaphor helps explain an idea by comparing it to something familiar or easier to understand. For example, saying “the classroom was a zoo” helps explain that it was loud or chaotic by comparing it to something people recognize.</a:t>
            </a:r>
          </a:p>
          <a:p>
            <a:r>
              <a:rPr lang="en-US"/>
              <a:t/>
            </a:r>
          </a:p>
          <a:p>
            <a:r>
              <a:rPr lang="en-US"/>
              <a:t>WOLF IN SHEEP’S CLOTHING</a:t>
            </a:r>
          </a:p>
          <a:p>
            <a:r>
              <a:rPr lang="en-US"/>
              <a:t>The phrase “wolf in sheep’s clothing” comes from a story in which a wolf disguises itself as a sheep to secretly enter the flock and harm the sheep.</a:t>
            </a:r>
          </a:p>
          <a:p>
            <a:r>
              <a:rPr lang="en-US"/>
              <a:t/>
            </a:r>
          </a:p>
          <a:p>
            <a:r>
              <a:rPr lang="en-US"/>
              <a:t>This metaphor describes people who hide their true intentions by pretending to be kind, trustworthy, or safe to gain acceptance. Their goal is often to manipulate or control someone. Over time, their true intentions are revealed through their actions.</a:t>
            </a:r>
          </a:p>
          <a:p>
            <a:r>
              <a:rPr lang="en-US"/>
              <a:t/>
            </a:r>
          </a:p>
          <a:p>
            <a:r>
              <a:rPr lang="en-US"/>
              <a:t>In real life, a recruiter may act like a friend, offer support, or show special attention to gain trust. In some cases, the person may even be someone familiar, such as a peer or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METAPHOR</a:t>
            </a:r>
          </a:p>
          <a:p>
            <a:r>
              <a:rPr lang="en-US"/>
              <a:t>A metaphor helps explain an idea by comparing it to something familiar or easier to understand. For example, saying “the classroom was a zoo” helps explain that it was loud or chaotic by comparing it to something people recognize.</a:t>
            </a:r>
          </a:p>
          <a:p>
            <a:r>
              <a:rPr lang="en-US"/>
              <a:t/>
            </a:r>
          </a:p>
          <a:p>
            <a:r>
              <a:rPr lang="en-US"/>
              <a:t>WOLF IN SHEEP’S CLOTHING</a:t>
            </a:r>
          </a:p>
          <a:p>
            <a:r>
              <a:rPr lang="en-US"/>
              <a:t>The phrase “wolf in sheep’s clothing” comes from a story in which a wolf disguises itself as a sheep to secretly enter the flock and harm the sheep.</a:t>
            </a:r>
          </a:p>
          <a:p>
            <a:r>
              <a:rPr lang="en-US"/>
              <a:t/>
            </a:r>
          </a:p>
          <a:p>
            <a:r>
              <a:rPr lang="en-US"/>
              <a:t>This metaphor describes people who hide their true intentions by pretending to be kind, trustworthy, or safe to gain acceptance. Their goal is often to manipulate or control someone. Over time, their true intentions are revealed through their actions.</a:t>
            </a:r>
          </a:p>
          <a:p>
            <a:r>
              <a:rPr lang="en-US"/>
              <a:t/>
            </a:r>
          </a:p>
          <a:p>
            <a:r>
              <a:rPr lang="en-US"/>
              <a:t>In real life, a recruiter may act like a friend, offer support, or show special attention to gain trust. In some cases, the person may even be someone familiar, such as a peer or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METAPHOR</a:t>
            </a:r>
          </a:p>
          <a:p>
            <a:r>
              <a:rPr lang="en-US"/>
              <a:t>A metaphor helps explain an idea by comparing it to something familiar or easier to understand. For example, saying “the classroom was a zoo” helps explain that it was loud or chaotic by comparing it to something people recognize.</a:t>
            </a:r>
          </a:p>
          <a:p>
            <a:r>
              <a:rPr lang="en-US"/>
              <a:t/>
            </a:r>
          </a:p>
          <a:p>
            <a:r>
              <a:rPr lang="en-US"/>
              <a:t>WOLF IN SHEEP’S CLOTHING</a:t>
            </a:r>
          </a:p>
          <a:p>
            <a:r>
              <a:rPr lang="en-US"/>
              <a:t>The phrase “wolf in sheep’s clothing” comes from a story in which a wolf disguises itself as a sheep to secretly enter the flock and harm the sheep.</a:t>
            </a:r>
          </a:p>
          <a:p>
            <a:r>
              <a:rPr lang="en-US"/>
              <a:t/>
            </a:r>
          </a:p>
          <a:p>
            <a:r>
              <a:rPr lang="en-US"/>
              <a:t>This metaphor describes people who hide their true intentions by pretending to be kind, trustworthy, or safe to gain acceptance. Their goal is often to manipulate or control someone. Over time, their true intentions are revealed through their actions.</a:t>
            </a:r>
          </a:p>
          <a:p>
            <a:r>
              <a:rPr lang="en-US"/>
              <a:t/>
            </a:r>
          </a:p>
          <a:p>
            <a:r>
              <a:rPr lang="en-US"/>
              <a:t>In real life, a recruiter may act like a friend, offer support, or show special attention to gain trust. In some cases, the person may even be someone familiar, such as a peer or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question is about understanding manipulation—not blaming victims.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CHARACTERISTICS</a:t>
            </a:r>
          </a:p>
          <a:p>
            <a:r>
              <a:rPr lang="en-US"/>
              <a:t>Characteristics refer to observable roles, patterns, responsibilities, or behaviors associated with a position—not personality traits or moral qualities.</a:t>
            </a:r>
          </a:p>
          <a:p>
            <a:r>
              <a:rPr lang="en-US"/>
              <a:t/>
            </a:r>
          </a:p>
          <a:p>
            <a:r>
              <a:rPr lang="en-US"/>
              <a:t>OPERATIONS</a:t>
            </a:r>
          </a:p>
          <a:p>
            <a:r>
              <a:rPr lang="en-US"/>
              <a:t>Traffickers operate illegal businesses and may assign a victim to a leadership role often called the bottom girl. In this role, she is placed in a position of authority over others and may be considered second in command. She often has a longer history with the trafficker and is expected to meet high demands and maintain control within the operation.</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CHARACTERISTICS</a:t>
            </a:r>
          </a:p>
          <a:p>
            <a:r>
              <a:rPr lang="en-US"/>
              <a:t>Characteristics refer to observable roles, patterns, responsibilities, or behaviors associated with a position—not personality traits or moral qualities.</a:t>
            </a:r>
          </a:p>
          <a:p>
            <a:r>
              <a:rPr lang="en-US"/>
              <a:t/>
            </a:r>
          </a:p>
          <a:p>
            <a:r>
              <a:rPr lang="en-US"/>
              <a:t>OPERATIONS</a:t>
            </a:r>
          </a:p>
          <a:p>
            <a:r>
              <a:rPr lang="en-US"/>
              <a:t>Traffickers operate illegal businesses and may assign a victim to a leadership role often called the bottom girl. In this role, she is placed in a position of authority over others and may be considered second in command. She often has a longer history with the trafficker and is expected to meet high demands and maintain control within the operation.</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CHARACTERISTICS</a:t>
            </a:r>
          </a:p>
          <a:p>
            <a:r>
              <a:rPr lang="en-US"/>
              <a:t>Characteristics refer to observable roles, patterns, responsibilities, or behaviors associated with a position—not personality traits or moral qualities.</a:t>
            </a:r>
          </a:p>
          <a:p>
            <a:r>
              <a:rPr lang="en-US"/>
              <a:t/>
            </a:r>
          </a:p>
          <a:p>
            <a:r>
              <a:rPr lang="en-US"/>
              <a:t>OPERATIONS</a:t>
            </a:r>
          </a:p>
          <a:p>
            <a:r>
              <a:rPr lang="en-US"/>
              <a:t>Traffickers operate illegal businesses and may assign a victim to a leadership role often called the bottom girl. In this role, she is placed in a position of authority over others and may be considered second in command. She often has a longer history with the trafficker and is expected to meet high demands and maintain control within the operation.</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CHARACTERISTICS</a:t>
            </a:r>
          </a:p>
          <a:p>
            <a:r>
              <a:rPr lang="en-US"/>
              <a:t>Characteristics refer to observable roles, patterns, responsibilities, or behaviors associated with a position—not personality traits or moral qualities.</a:t>
            </a:r>
          </a:p>
          <a:p>
            <a:r>
              <a:rPr lang="en-US"/>
              <a:t/>
            </a:r>
          </a:p>
          <a:p>
            <a:r>
              <a:rPr lang="en-US"/>
              <a:t>OPERATIONS</a:t>
            </a:r>
          </a:p>
          <a:p>
            <a:r>
              <a:rPr lang="en-US"/>
              <a:t>Traffickers operate illegal businesses and may assign a victim to a leadership role often called the bottom girl. In this role, she is placed in a position of authority over others and may be considered second in command. She often has a longer history with the trafficker and is expected to meet high demands and maintain control within the operation.</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CHARACTERISTICS</a:t>
            </a:r>
          </a:p>
          <a:p>
            <a:r>
              <a:rPr lang="en-US"/>
              <a:t>Characteristics refer to observable roles, patterns, responsibilities, or behaviors associated with a position—not personality traits or moral qualities.</a:t>
            </a:r>
          </a:p>
          <a:p>
            <a:r>
              <a:rPr lang="en-US"/>
              <a:t/>
            </a:r>
          </a:p>
          <a:p>
            <a:r>
              <a:rPr lang="en-US"/>
              <a:t>OPERATIONS</a:t>
            </a:r>
          </a:p>
          <a:p>
            <a:r>
              <a:rPr lang="en-US"/>
              <a:t>Traffickers operate illegal businesses and may assign a victim to a leadership role often called the bottom girl. In this role, she is placed in a position of authority over others and may be considered second in command. She often has a longer history with the trafficker and is expected to meet high demands and maintain control within the operation.</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RESPONSIBILITIES</a:t>
            </a:r>
          </a:p>
          <a:p>
            <a:r>
              <a:rPr lang="en-US"/>
              <a:t>The bottom girl is often required to manage parts of the trafficker’s operation. </a:t>
            </a:r>
          </a:p>
          <a:p>
            <a:r>
              <a:rPr lang="en-US"/>
              <a:t/>
            </a:r>
          </a:p>
          <a:p>
            <a:r>
              <a:rPr lang="en-US"/>
              <a:t>Her role may include recruiting new victims, arranging meetings with buyers, collecting money from buyers, transporting victims to buyers, and monitoring or controlling others under the trafficker's control. She may also be expected to enforce rules and handle situations if arrests occur.</a:t>
            </a:r>
          </a:p>
          <a:p>
            <a:r>
              <a:rPr lang="en-US"/>
              <a:t/>
            </a:r>
          </a:p>
          <a:p>
            <a:r>
              <a:rPr lang="en-US"/>
              <a:t>It is important to remember that these responsibilities are typically carried out under pressure, control, or fear—not free choice.</a:t>
            </a:r>
          </a:p>
          <a:p>
            <a:r>
              <a:rPr lang="en-US"/>
              <a:t/>
            </a:r>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are often responding to control and pressure, not making free or independent choices. Trauma bonds can affect judgment and decision-making, increasing vulnerability to manipulation and control.</a:t>
            </a:r>
          </a:p>
          <a:p>
            <a:r>
              <a:rPr lang="en-US"/>
              <a:t/>
            </a:r>
          </a:p>
          <a:p>
            <a:r>
              <a:rPr lang="en-US"/>
              <a:t>In trafficking situations, responsibility always lies with the trafficker. When victims recruit peers, it is typically connected to fear, survival needs, or emotional control—not true choice.</a:t>
            </a:r>
          </a:p>
          <a:p>
            <a:r>
              <a:rPr lang="en-US"/>
              <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are often responding to control and pressure, not making free or independent choices. Trauma bonds can affect judgment and decision-making, increasing vulnerability to manipulation and control.</a:t>
            </a:r>
          </a:p>
          <a:p>
            <a:r>
              <a:rPr lang="en-US"/>
              <a:t/>
            </a:r>
          </a:p>
          <a:p>
            <a:r>
              <a:rPr lang="en-US"/>
              <a:t>In trafficking situations, responsibility always lies with the trafficker. When victims recruit peers, it is typically connected to fear, survival needs, or emotional control—not true choice.</a:t>
            </a:r>
          </a:p>
          <a:p>
            <a:r>
              <a:rPr lang="en-US"/>
              <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BONDS</a:t>
            </a:r>
          </a:p>
          <a:p>
            <a:r>
              <a:rPr lang="en-US"/>
              <a:t>Victims are often responding to control and pressure, not making free or independent choices. Trauma bonds can affect judgment and decision-making, increasing vulnerability to manipulation and control.</a:t>
            </a:r>
          </a:p>
          <a:p>
            <a:r>
              <a:rPr lang="en-US"/>
              <a:t/>
            </a:r>
          </a:p>
          <a:p>
            <a:r>
              <a:rPr lang="en-US"/>
              <a:t>In trafficking situations, responsibility always lies with the trafficker. When victims recruit peers, it is typically connected to fear, survival needs, or emotional control—not true choice.</a:t>
            </a:r>
          </a:p>
          <a:p>
            <a:r>
              <a:rPr lang="en-US"/>
              <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RIVALRY</a:t>
            </a:r>
          </a:p>
          <a:p>
            <a:r>
              <a:rPr lang="en-US"/>
              <a:t>Creating rivalry is a common control tactic used in trafficking situations. By encouraging competition and creating a false sense of ranking or status, traffickers can isolate victims from one another and reduce trust within the group. This makes it harder for victims to support each other or recognize the trafficker’s control. As a result, victims may become more compliant and dependent on the trafficker for approval, safety, or a sense of belonging.</a:t>
            </a:r>
          </a:p>
          <a:p>
            <a:r>
              <a:rPr lang="en-US"/>
              <a:t/>
            </a:r>
          </a:p>
          <a:p>
            <a:r>
              <a:rPr lang="en-US"/>
              <a:t>The bottom girl may appear to receive special treatment or status, which can lead others to want her position. Traffickers may show favoritism by giving her more attention or authority, which can create jealousy and pressure within the group. This competition can push others to work harder or take greater risks in an effort to gain approval. Ultimately, the trafficker uses rivalry to increase control and make more money.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RIVALRY</a:t>
            </a:r>
          </a:p>
          <a:p>
            <a:r>
              <a:rPr lang="en-US"/>
              <a:t>Creating rivalry is a common control tactic used in trafficking situations. By encouraging competition and creating a false sense of ranking or status, traffickers can isolate victims from one another and reduce trust within the group. This makes it harder for victims to support each other or recognize the trafficker’s control. As a result, victims may become more compliant and dependent on the trafficker for approval, safety, or a sense of belonging.</a:t>
            </a:r>
          </a:p>
          <a:p>
            <a:r>
              <a:rPr lang="en-US"/>
              <a:t/>
            </a:r>
          </a:p>
          <a:p>
            <a:r>
              <a:rPr lang="en-US"/>
              <a:t>The bottom girl may appear to receive special treatment or status, which can lead others to want her position. Traffickers may show favoritism by giving her more attention or authority, which can create jealousy and pressure within the group. This competition can push others to work harder or take greater risks in an effort to gain approval. Ultimately, the trafficker uses rivalry to increase control and make more money.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RIVALRY</a:t>
            </a:r>
          </a:p>
          <a:p>
            <a:r>
              <a:rPr lang="en-US"/>
              <a:t>Creating rivalry is a common control tactic used in trafficking situations. By encouraging competition and creating a false sense of ranking or status, traffickers can isolate victims from one another and reduce trust within the group. This makes it harder for victims to support each other or recognize the trafficker’s control. As a result, victims may become more compliant and dependent on the trafficker for approval, safety, or a sense of belonging.</a:t>
            </a:r>
          </a:p>
          <a:p>
            <a:r>
              <a:rPr lang="en-US"/>
              <a:t/>
            </a:r>
          </a:p>
          <a:p>
            <a:r>
              <a:rPr lang="en-US"/>
              <a:t>The bottom girl may appear to receive special treatment or status, which can lead others to want her position. Traffickers may show favoritism by giving her more attention or authority, which can create jealousy and pressure within the group. This competition can push others to work harder or take greater risks in an effort to gain approval. Ultimately, the trafficker uses rivalry to increase control and make more money.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is based on behavior—not gender. Both men and women can use manipulation and control to exploit others.</a:t>
            </a:r>
          </a:p>
          <a:p>
            <a:r>
              <a:rPr lang="en-US"/>
              <a:t/>
            </a:r>
          </a:p>
          <a:p>
            <a:r>
              <a:rPr lang="en-US"/>
              <a:t>Women can be involved in trafficking in different ways, including organized operations, family-based exploitation, and online recruitment.</a:t>
            </a:r>
          </a:p>
          <a:p>
            <a:r>
              <a:rPr lang="en-US"/>
              <a:t/>
            </a:r>
          </a:p>
          <a:p>
            <a:r>
              <a:rPr lang="en-US"/>
              <a:t>Female traffickers may use trust, caregiving roles, or deception to recruit victims. They may appear more approachable or less threatening, which can make it easier to gain trust—especially with other girls. This is why it’s important to focus on behaviors and warning signs, not assumptions based on gender.</a:t>
            </a:r>
          </a:p>
          <a:p>
            <a:r>
              <a:rPr lang="en-US"/>
              <a:t/>
            </a:r>
          </a:p>
          <a:p>
            <a:r>
              <a:rPr lang="en-US"/>
              <a:t>Their involvement shows that trafficking is not limited by gender, and the tactics used are often similar to those used by male traffickers.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FEMALE TRAFFICKERS</a:t>
            </a:r>
          </a:p>
          <a:p>
            <a:r>
              <a:rPr lang="en-US"/>
              <a:t>Women of different ages can be involved in sex trafficking. In some cases, they may appear less threatening, which can make it easier to gain trust and deceive victims. The term “madam” is often used to describe a female trafficker.</a:t>
            </a:r>
          </a:p>
          <a:p>
            <a:r>
              <a:rPr lang="en-US"/>
              <a:t/>
            </a:r>
          </a:p>
          <a:p>
            <a:r>
              <a:rPr lang="en-US"/>
              <a:t>Rather than presenting as a “boyfriend” figure, women may take on roles that feel familiar or safe, such as a caregiver, mentor, friend, or romantic partner. They may also present themselves as successful or glamorous to attract attention and build influence.</a:t>
            </a:r>
          </a:p>
          <a:p>
            <a:r>
              <a:rPr lang="en-US"/>
              <a:t/>
            </a:r>
          </a:p>
          <a:p>
            <a:r>
              <a:rPr lang="en-US"/>
              <a:t>FAMILY TRAFFICKING</a:t>
            </a:r>
          </a:p>
          <a:p>
            <a:r>
              <a:rPr lang="en-US"/>
              <a:t>In some cases, women exploit children or other family members. This may be influenced by financial pressure, manipulation, or coercion from others.</a:t>
            </a:r>
          </a:p>
          <a:p>
            <a:r>
              <a:rPr lang="en-US"/>
              <a:t/>
            </a:r>
          </a:p>
          <a:p>
            <a:r>
              <a:rPr lang="en-US"/>
              <a:t>ONLINE PLATFORMS</a:t>
            </a:r>
          </a:p>
          <a:p>
            <a:r>
              <a:rPr lang="en-US"/>
              <a:t>Some women use social media or messaging platforms to recruit victims. They may use fake job offers, modeling opportunities, or pretend relationships to build trust and lure individuals into unsafe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FEMALE TRAFFICKERS</a:t>
            </a:r>
          </a:p>
          <a:p>
            <a:r>
              <a:rPr lang="en-US"/>
              <a:t>Women of different ages can be involved in sex trafficking. In some cases, they may appear less threatening, which can make it easier to gain trust and deceive victims. The term “madam” is often used to describe a female trafficker.</a:t>
            </a:r>
          </a:p>
          <a:p>
            <a:r>
              <a:rPr lang="en-US"/>
              <a:t/>
            </a:r>
          </a:p>
          <a:p>
            <a:r>
              <a:rPr lang="en-US"/>
              <a:t>Rather than presenting as a “boyfriend” figure, women may take on roles that feel familiar or safe, such as a caregiver, mentor, friend, or romantic partner. They may also present themselves as successful or glamorous to attract attention and build influence.</a:t>
            </a:r>
          </a:p>
          <a:p>
            <a:r>
              <a:rPr lang="en-US"/>
              <a:t/>
            </a:r>
          </a:p>
          <a:p>
            <a:r>
              <a:rPr lang="en-US"/>
              <a:t>FAMILY TRAFFICKING</a:t>
            </a:r>
          </a:p>
          <a:p>
            <a:r>
              <a:rPr lang="en-US"/>
              <a:t>In some cases, women exploit children or other family members. This may be influenced by financial pressure, manipulation, or coercion from others.</a:t>
            </a:r>
          </a:p>
          <a:p>
            <a:r>
              <a:rPr lang="en-US"/>
              <a:t/>
            </a:r>
          </a:p>
          <a:p>
            <a:r>
              <a:rPr lang="en-US"/>
              <a:t>ONLINE PLATFORMS</a:t>
            </a:r>
          </a:p>
          <a:p>
            <a:r>
              <a:rPr lang="en-US"/>
              <a:t>Some women use social media or messaging platforms to recruit victims. They may use fake job offers, modeling opportunities, or pretend relationships to build trust and lure individuals into unsafe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FEMALE TRAFFICKERS</a:t>
            </a:r>
          </a:p>
          <a:p>
            <a:r>
              <a:rPr lang="en-US"/>
              <a:t>Women of different ages can be involved in sex trafficking. In some cases, they may appear less threatening, which can make it easier to gain trust and deceive victims. The term “madam” is often used to describe a female trafficker.</a:t>
            </a:r>
          </a:p>
          <a:p>
            <a:r>
              <a:rPr lang="en-US"/>
              <a:t/>
            </a:r>
          </a:p>
          <a:p>
            <a:r>
              <a:rPr lang="en-US"/>
              <a:t>Rather than presenting as a “boyfriend” figure, women may take on roles that feel familiar or safe, such as a caregiver, mentor, friend, or romantic partner. They may also present themselves as successful or glamorous to attract attention and build influence.</a:t>
            </a:r>
          </a:p>
          <a:p>
            <a:r>
              <a:rPr lang="en-US"/>
              <a:t/>
            </a:r>
          </a:p>
          <a:p>
            <a:r>
              <a:rPr lang="en-US"/>
              <a:t>FAMILY TRAFFICKING</a:t>
            </a:r>
          </a:p>
          <a:p>
            <a:r>
              <a:rPr lang="en-US"/>
              <a:t>In some cases, women exploit children or other family members. This may be influenced by financial pressure, manipulation, or coercion from others.</a:t>
            </a:r>
          </a:p>
          <a:p>
            <a:r>
              <a:rPr lang="en-US"/>
              <a:t/>
            </a:r>
          </a:p>
          <a:p>
            <a:r>
              <a:rPr lang="en-US"/>
              <a:t>ONLINE PLATFORMS</a:t>
            </a:r>
          </a:p>
          <a:p>
            <a:r>
              <a:rPr lang="en-US"/>
              <a:t>Some women use social media or messaging platforms to recruit victims. They may use fake job offers, modeling opportunities, or pretend relationships to build trust and lure individuals into unsafe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FEMALE TRAFFICKERS</a:t>
            </a:r>
          </a:p>
          <a:p>
            <a:r>
              <a:rPr lang="en-US"/>
              <a:t>Women of different ages can be involved in sex trafficking. In some cases, they may appear less threatening, which can make it easier to gain trust and deceive victims. The term “madam” is often used to describe a female trafficker.</a:t>
            </a:r>
          </a:p>
          <a:p>
            <a:r>
              <a:rPr lang="en-US"/>
              <a:t/>
            </a:r>
          </a:p>
          <a:p>
            <a:r>
              <a:rPr lang="en-US"/>
              <a:t>Rather than presenting as a “boyfriend” figure, women may take on roles that feel familiar or safe, such as a caregiver, mentor, friend, or romantic partner. They may also present themselves as successful or glamorous to attract attention and build influence.</a:t>
            </a:r>
          </a:p>
          <a:p>
            <a:r>
              <a:rPr lang="en-US"/>
              <a:t/>
            </a:r>
          </a:p>
          <a:p>
            <a:r>
              <a:rPr lang="en-US"/>
              <a:t>FAMILY TRAFFICKING</a:t>
            </a:r>
          </a:p>
          <a:p>
            <a:r>
              <a:rPr lang="en-US"/>
              <a:t>In some cases, women exploit children or other family members. This may be influenced by financial pressure, manipulation, or coercion from others.</a:t>
            </a:r>
          </a:p>
          <a:p>
            <a:r>
              <a:rPr lang="en-US"/>
              <a:t/>
            </a:r>
          </a:p>
          <a:p>
            <a:r>
              <a:rPr lang="en-US"/>
              <a:t>ONLINE PLATFORMS</a:t>
            </a:r>
          </a:p>
          <a:p>
            <a:r>
              <a:rPr lang="en-US"/>
              <a:t>Some women use social media or messaging platforms to recruit victims. They may use fake job offers, modeling opportunities, or pretend relationships to build trust and lure individuals into unsafe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RECRUITMENT STRATEGIES</a:t>
            </a:r>
          </a:p>
          <a:p>
            <a:r>
              <a:rPr lang="en-US"/>
              <a:t>Peer recruiters often exploit trust, friendship, and shared goals to manipulate friends into trafficking. </a:t>
            </a:r>
          </a:p>
          <a:p>
            <a:r>
              <a:rPr lang="en-US"/>
              <a:t/>
            </a:r>
          </a:p>
          <a:p>
            <a:r>
              <a:rPr lang="en-US"/>
              <a:t>Tactics include normalizing exploitation, gradually introducing peers to trafficking environments, offering promises of independence, and connecting them to adults or authority figures who will exploit them. </a:t>
            </a:r>
          </a:p>
          <a:p>
            <a:r>
              <a:rPr lang="en-US"/>
              <a:t/>
            </a:r>
          </a:p>
          <a:p>
            <a:r>
              <a:rPr lang="en-US"/>
              <a:t>These strategies leverage emotional bonds, peer influence, and unmet needs to gain compliance.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BUILDS TRUST &amp; INFLUENCE</a:t>
            </a:r>
          </a:p>
          <a:p>
            <a:r>
              <a:rPr lang="en-US"/>
              <a:t/>
            </a:r>
          </a:p>
          <a:p>
            <a:r>
              <a:rPr lang="en-US"/>
              <a:t>Recruitment often begins with building trust. These behaviors may feel normal or even supportive at first, which is why they can be difficult to recognize.</a:t>
            </a:r>
          </a:p>
          <a:p>
            <a:r>
              <a:rPr lang="en-US"/>
              <a:t/>
            </a:r>
          </a:p>
          <a:p>
            <a:r>
              <a:rPr lang="en-US"/>
              <a:t>NORMALIZE: A peer may make harmful behaviors seem acceptable or common by saying things like “everyone is doing it” or “it’s no big deal.” This lowers a person’s guard and makes risky situations feel normal.</a:t>
            </a:r>
          </a:p>
          <a:p>
            <a:r>
              <a:rPr lang="en-US"/>
              <a:t/>
            </a:r>
          </a:p>
          <a:p>
            <a:r>
              <a:rPr lang="en-US"/>
              <a:t>IMPOSTER: A recruiter may pretend to be a caring, supportive, or trustworthy friend. They may listen, offer help, or show special attention to gain trust before introducing harmful situations.</a:t>
            </a:r>
          </a:p>
          <a:p>
            <a:r>
              <a:rPr lang="en-US"/>
              <a:t/>
            </a:r>
          </a:p>
          <a:p>
            <a:r>
              <a:rPr lang="en-US"/>
              <a:t>MANIPULATE: A peer may use friendships or social situations—like group hangouts or double dates—to gradually influence someone’s decisions. This can make the situation feel safe, even when it is not.</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BUILDS TRUST &amp; INFLUENCE</a:t>
            </a:r>
          </a:p>
          <a:p>
            <a:r>
              <a:rPr lang="en-US"/>
              <a:t/>
            </a:r>
          </a:p>
          <a:p>
            <a:r>
              <a:rPr lang="en-US"/>
              <a:t>Recruitment often begins with building trust. These behaviors may feel normal or even supportive at first, which is why they can be difficult to recognize.</a:t>
            </a:r>
          </a:p>
          <a:p>
            <a:r>
              <a:rPr lang="en-US"/>
              <a:t/>
            </a:r>
          </a:p>
          <a:p>
            <a:r>
              <a:rPr lang="en-US"/>
              <a:t>NORMALIZE: A peer may make harmful behaviors seem acceptable or common by saying things like “everyone is doing it” or “it’s no big deal.” This lowers a person’s guard and makes risky situations feel normal.</a:t>
            </a:r>
          </a:p>
          <a:p>
            <a:r>
              <a:rPr lang="en-US"/>
              <a:t/>
            </a:r>
          </a:p>
          <a:p>
            <a:r>
              <a:rPr lang="en-US"/>
              <a:t>IMPOSTER: A recruiter may pretend to be a caring, supportive, or trustworthy friend. They may listen, offer help, or show special attention to gain trust before introducing harmful situations.</a:t>
            </a:r>
          </a:p>
          <a:p>
            <a:r>
              <a:rPr lang="en-US"/>
              <a:t/>
            </a:r>
          </a:p>
          <a:p>
            <a:r>
              <a:rPr lang="en-US"/>
              <a:t>MANIPULATE: A peer may use friendships or social situations—like group hangouts or double dates—to gradually influence someone’s decisions. This can make the situation feel safe, even when it is not.</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BUILDS TRUST &amp; INFLUENCE</a:t>
            </a:r>
          </a:p>
          <a:p>
            <a:r>
              <a:rPr lang="en-US"/>
              <a:t/>
            </a:r>
          </a:p>
          <a:p>
            <a:r>
              <a:rPr lang="en-US"/>
              <a:t>Recruitment often begins with building trust. These behaviors may feel normal or even supportive at first, which is why they can be difficult to recognize.</a:t>
            </a:r>
          </a:p>
          <a:p>
            <a:r>
              <a:rPr lang="en-US"/>
              <a:t/>
            </a:r>
          </a:p>
          <a:p>
            <a:r>
              <a:rPr lang="en-US"/>
              <a:t>NORMALIZE: A peer may make harmful behaviors seem acceptable or common by saying things like “everyone is doing it” or “it’s no big deal.” This lowers a person’s guard and makes risky situations feel normal.</a:t>
            </a:r>
          </a:p>
          <a:p>
            <a:r>
              <a:rPr lang="en-US"/>
              <a:t/>
            </a:r>
          </a:p>
          <a:p>
            <a:r>
              <a:rPr lang="en-US"/>
              <a:t>IMPOSTER: A recruiter may pretend to be a caring, supportive, or trustworthy friend. They may listen, offer help, or show special attention to gain trust before introducing harmful situations.</a:t>
            </a:r>
          </a:p>
          <a:p>
            <a:r>
              <a:rPr lang="en-US"/>
              <a:t/>
            </a:r>
          </a:p>
          <a:p>
            <a:r>
              <a:rPr lang="en-US"/>
              <a:t>MANIPULATE: A peer may use friendships or social situations—like group hangouts or double dates—to gradually influence someone’s decisions. This can make the situation feel safe, even when it is not.</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CREATES APPEAL</a:t>
            </a:r>
          </a:p>
          <a:p>
            <a:r>
              <a:rPr lang="en-US"/>
              <a:t>Recruiters often make the situation look attractive or exciting to draw others in. They focus on what someone wants or is missing, making risky situations seem appealing.</a:t>
            </a:r>
          </a:p>
          <a:p>
            <a:r>
              <a:rPr lang="en-US"/>
              <a:t/>
            </a:r>
          </a:p>
          <a:p>
            <a:r>
              <a:rPr lang="en-US"/>
              <a:t>GLAMORIZE: A peer may make the lifestyle look exciting, successful, or fun—showing off money, clothes, or attention to create interest.</a:t>
            </a:r>
          </a:p>
          <a:p>
            <a:r>
              <a:rPr lang="en-US"/>
              <a:t/>
            </a:r>
          </a:p>
          <a:p>
            <a:r>
              <a:rPr lang="en-US"/>
              <a:t>EASY MONEY: They may talk about how quickly and easily money can be made, without explaining the risks or harm involved.</a:t>
            </a:r>
          </a:p>
          <a:p>
            <a:r>
              <a:rPr lang="en-US"/>
              <a:t/>
            </a:r>
          </a:p>
          <a:p>
            <a:r>
              <a:rPr lang="en-US"/>
              <a:t>PROMISES: A recruiter may promise a better life, more freedom, independence, or escape from current problems. These promises are often misleading or false.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CREATES APPEAL</a:t>
            </a:r>
          </a:p>
          <a:p>
            <a:r>
              <a:rPr lang="en-US"/>
              <a:t>Recruiters often make the situation look attractive or exciting to draw others in. They focus on what someone wants or is missing, making risky situations seem appealing.</a:t>
            </a:r>
          </a:p>
          <a:p>
            <a:r>
              <a:rPr lang="en-US"/>
              <a:t/>
            </a:r>
          </a:p>
          <a:p>
            <a:r>
              <a:rPr lang="en-US"/>
              <a:t>GLAMORIZE: A peer may make the lifestyle look exciting, successful, or fun—showing off money, clothes, or attention to create interest.</a:t>
            </a:r>
          </a:p>
          <a:p>
            <a:r>
              <a:rPr lang="en-US"/>
              <a:t/>
            </a:r>
          </a:p>
          <a:p>
            <a:r>
              <a:rPr lang="en-US"/>
              <a:t>EASY MONEY: They may talk about how quickly and easily money can be made, without explaining the risks or harm involved.</a:t>
            </a:r>
          </a:p>
          <a:p>
            <a:r>
              <a:rPr lang="en-US"/>
              <a:t/>
            </a:r>
          </a:p>
          <a:p>
            <a:r>
              <a:rPr lang="en-US"/>
              <a:t>PROMISES: A recruiter may promise a better life, more freedom, independence, or escape from current problems. These promises are often misleading or false.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CREATES APPEAL</a:t>
            </a:r>
          </a:p>
          <a:p>
            <a:r>
              <a:rPr lang="en-US"/>
              <a:t>Recruiters often make the situation look attractive or exciting to draw others in. They focus on what someone wants or is missing, making risky situations seem appealing.</a:t>
            </a:r>
          </a:p>
          <a:p>
            <a:r>
              <a:rPr lang="en-US"/>
              <a:t/>
            </a:r>
          </a:p>
          <a:p>
            <a:r>
              <a:rPr lang="en-US"/>
              <a:t>GLAMORIZE: A peer may make the lifestyle look exciting, successful, or fun—showing off money, clothes, or attention to create interest.</a:t>
            </a:r>
          </a:p>
          <a:p>
            <a:r>
              <a:rPr lang="en-US"/>
              <a:t/>
            </a:r>
          </a:p>
          <a:p>
            <a:r>
              <a:rPr lang="en-US"/>
              <a:t>EASY MONEY: They may talk about how quickly and easily money can be made, without explaining the risks or harm involved.</a:t>
            </a:r>
          </a:p>
          <a:p>
            <a:r>
              <a:rPr lang="en-US"/>
              <a:t/>
            </a:r>
          </a:p>
          <a:p>
            <a:r>
              <a:rPr lang="en-US"/>
              <a:t>PROMISES: A recruiter may promise a better life, more freedom, independence, or escape from current problems. These promises are often misleading or false.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USES ACCESS &amp; OPPORTUNITY</a:t>
            </a:r>
          </a:p>
          <a:p>
            <a:r>
              <a:rPr lang="en-US"/>
              <a:t>Recruiters may create situations that make it easier to introduce someone to unsafe people or environments. These situations often feel social or harmless at first.</a:t>
            </a:r>
          </a:p>
          <a:p>
            <a:r>
              <a:rPr lang="en-US"/>
              <a:t/>
            </a:r>
          </a:p>
          <a:p>
            <a:r>
              <a:rPr lang="en-US"/>
              <a:t>INVITATIONS: A peer may invite someone to parties, hangouts, or trips where the environment is less supervised or unfamiliar. These settings can be used to introduce risk without raising concern.</a:t>
            </a:r>
          </a:p>
          <a:p>
            <a:r>
              <a:rPr lang="en-US"/>
              <a:t/>
            </a:r>
          </a:p>
          <a:p>
            <a:r>
              <a:rPr lang="en-US"/>
              <a:t>SUBSTANCE USE: They may offer drugs, alcohol, or access to parties. Substance use can lower awareness and decision-making, making someone more vulnerable.</a:t>
            </a:r>
          </a:p>
          <a:p>
            <a:r>
              <a:rPr lang="en-US"/>
              <a:t/>
            </a:r>
          </a:p>
          <a:p>
            <a:r>
              <a:rPr lang="en-US"/>
              <a:t>CONNECTIONS: A peer may introduce friends to adults who seem important or trustworthy, such as a boyfriend, boss, or job recruiter. These introductions can be a setup for manipulation or control.</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USES ACCESS &amp; OPPORTUNITY</a:t>
            </a:r>
          </a:p>
          <a:p>
            <a:r>
              <a:rPr lang="en-US"/>
              <a:t>Recruiters may create situations that make it easier to introduce someone to unsafe people or environments. These situations often feel social or harmless at first.</a:t>
            </a:r>
          </a:p>
          <a:p>
            <a:r>
              <a:rPr lang="en-US"/>
              <a:t/>
            </a:r>
          </a:p>
          <a:p>
            <a:r>
              <a:rPr lang="en-US"/>
              <a:t>INVITATIONS: A peer may invite someone to parties, hangouts, or trips where the environment is less supervised or unfamiliar. These settings can be used to introduce risk without raising concern.</a:t>
            </a:r>
          </a:p>
          <a:p>
            <a:r>
              <a:rPr lang="en-US"/>
              <a:t/>
            </a:r>
          </a:p>
          <a:p>
            <a:r>
              <a:rPr lang="en-US"/>
              <a:t>SUBSTANCE USE: They may offer drugs, alcohol, or access to parties. Substance use can lower awareness and decision-making, making someone more vulnerable.</a:t>
            </a:r>
          </a:p>
          <a:p>
            <a:r>
              <a:rPr lang="en-US"/>
              <a:t/>
            </a:r>
          </a:p>
          <a:p>
            <a:r>
              <a:rPr lang="en-US"/>
              <a:t>CONNECTIONS: A peer may introduce friends to adults who seem important or trustworthy, such as a boyfriend, boss, or job recruiter. These introductions can be a setup for manipulation or control.</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Awareness increases confidence, and confidence supports safer decision-making.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USES ACCESS &amp; OPPORTUNITY</a:t>
            </a:r>
          </a:p>
          <a:p>
            <a:r>
              <a:rPr lang="en-US"/>
              <a:t>Recruiters may create situations that make it easier to introduce someone to unsafe people or environments. These situations often feel social or harmless at first.</a:t>
            </a:r>
          </a:p>
          <a:p>
            <a:r>
              <a:rPr lang="en-US"/>
              <a:t/>
            </a:r>
          </a:p>
          <a:p>
            <a:r>
              <a:rPr lang="en-US"/>
              <a:t>INVITATIONS: A peer may invite someone to parties, hangouts, or trips where the environment is less supervised or unfamiliar. These settings can be used to introduce risk without raising concern.</a:t>
            </a:r>
          </a:p>
          <a:p>
            <a:r>
              <a:rPr lang="en-US"/>
              <a:t/>
            </a:r>
          </a:p>
          <a:p>
            <a:r>
              <a:rPr lang="en-US"/>
              <a:t>SUBSTANCE USE: They may offer drugs, alcohol, or access to parties. Substance use can lower awareness and decision-making, making someone more vulnerable.</a:t>
            </a:r>
          </a:p>
          <a:p>
            <a:r>
              <a:rPr lang="en-US"/>
              <a:t/>
            </a:r>
          </a:p>
          <a:p>
            <a:r>
              <a:rPr lang="en-US"/>
              <a:t>CONNECTIONS: A peer may introduce friends to adults who seem important or trustworthy, such as a boyfriend, boss, or job recruiter. These introductions can be a setup for manipulation or control.</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TARGETS VULNERABILITY</a:t>
            </a:r>
          </a:p>
          <a:p>
            <a:r>
              <a:rPr lang="en-US"/>
              <a:t>Recruiters often pay attention to who might need extra support or connection. They may take advantage of difficult situations or unmet needs.</a:t>
            </a:r>
          </a:p>
          <a:p>
            <a:r>
              <a:rPr lang="en-US"/>
              <a:t/>
            </a:r>
          </a:p>
          <a:p>
            <a:r>
              <a:rPr lang="en-US"/>
              <a:t>VULNERABLE FRIENDS: A peer may focus on someone who feels isolated, has limited support, or is going through challenges at home. They may offer friendship or a sense of belonging to build trust.</a:t>
            </a:r>
          </a:p>
          <a:p>
            <a:r>
              <a:rPr lang="en-US"/>
              <a:t/>
            </a:r>
          </a:p>
          <a:p>
            <a:r>
              <a:rPr lang="en-US"/>
              <a:t>PERSONAL CHALLENGES: Recruiters may target individuals dealing with emotional, mental, or physical challenges. They may present themselves as someone who understands or can help, while leading the person into a harmful situation.</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TARGETS VULNERABILITY</a:t>
            </a:r>
          </a:p>
          <a:p>
            <a:r>
              <a:rPr lang="en-US"/>
              <a:t>Recruiters often pay attention to who might need extra support or connection. They may take advantage of difficult situations or unmet needs.</a:t>
            </a:r>
          </a:p>
          <a:p>
            <a:r>
              <a:rPr lang="en-US"/>
              <a:t/>
            </a:r>
          </a:p>
          <a:p>
            <a:r>
              <a:rPr lang="en-US"/>
              <a:t>VULNERABLE FRIENDS: A peer may focus on someone who feels isolated, has limited support, or is going through challenges at home. They may offer friendship or a sense of belonging to build trust.</a:t>
            </a:r>
          </a:p>
          <a:p>
            <a:r>
              <a:rPr lang="en-US"/>
              <a:t/>
            </a:r>
          </a:p>
          <a:p>
            <a:r>
              <a:rPr lang="en-US"/>
              <a:t>PERSONAL CHALLENGES: Recruiters may target individuals dealing with emotional, mental, or physical challenges. They may present themselves as someone who understands or can help, while leading the person into a harmful situation.</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cases, traffickers pretend to be romantic partners. These “boyfriend recruiters” build trust and emotional connection before using manipulation or control.</a:t>
            </a:r>
          </a:p>
          <a:p>
            <a:r>
              <a:rPr lang="en-US"/>
              <a:t/>
            </a:r>
          </a:p>
          <a:p>
            <a:r>
              <a:rPr lang="en-US"/>
              <a:t>Some “boyfriend recruiters” operate as part of a larger trafficking network and collaborate with peers, gangs, or adults within the commercial sex trade. This highlights that exploitation can be both personal and organized.</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take advantage of trust and emotional attachment to gain control. They may build what feels like a real relationship, then use pressure, manipulation, or threats to influence decisions. In some cases, they push their partner into commercial sex for financial gain or use connections to maintain control.</a:t>
            </a:r>
          </a:p>
          <a:p>
            <a:r>
              <a:rPr lang="en-US"/>
              <a:t/>
            </a:r>
          </a:p>
          <a:p>
            <a:r>
              <a:rPr lang="en-US"/>
              <a:t>These tactics rely on the emotional bond that has been created, making it difficult to recognize the manipulation. What may seem like a caring relationship at first can actually be a way to control and exploit someone.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take advantage of trust and emotional attachment to gain control. They may build what feels like a real relationship, then use pressure, manipulation, or threats to influence decisions. In some cases, they push their partner into commercial sex for financial gain or use connections to maintain control.</a:t>
            </a:r>
          </a:p>
          <a:p>
            <a:r>
              <a:rPr lang="en-US"/>
              <a:t/>
            </a:r>
          </a:p>
          <a:p>
            <a:r>
              <a:rPr lang="en-US"/>
              <a:t>These tactics rely on the emotional bond that has been created, making it difficult to recognize the manipulation. What may seem like a caring relationship at first can actually be a way to control and exploit someone.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a:t>
            </a:r>
          </a:p>
          <a:p>
            <a:r>
              <a:rPr lang="en-US"/>
              <a:t>Boyfriend recruiters often take advantage of trust and emotional attachment to gain control. They may build what feels like a real relationship, then use pressure, manipulation, or threats to influence decisions. In some cases, they push their partner into commercial sex for financial gain or use connections to maintain control.</a:t>
            </a:r>
          </a:p>
          <a:p>
            <a:r>
              <a:rPr lang="en-US"/>
              <a:t/>
            </a:r>
          </a:p>
          <a:p>
            <a:r>
              <a:rPr lang="en-US"/>
              <a:t>These tactics rely on the emotional bond that has been created, making it difficult to recognize the manipulation. What may seem like a caring relationship at first can actually be a way to control and exploit someone.</a:t>
            </a:r>
          </a:p>
          <a:p>
            <a:r>
              <a:rPr lang="en-US"/>
              <a:t/>
            </a:r>
          </a:p>
          <a:p>
            <a:r>
              <a:rPr lang="en-US"/>
              <a:t/>
            </a:r>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gain control over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PEER RECRUITMENT </a:t>
            </a:r>
          </a:p>
          <a:p>
            <a:r>
              <a:rPr lang="en-US"/>
              <a:t>Recruiting peers is not about someone choosing to hurt others; instead, it reflects how control, fear, and manipulation can affect a person’s decisions. </a:t>
            </a:r>
          </a:p>
          <a:p>
            <a:r>
              <a:rPr lang="en-US"/>
              <a:t/>
            </a:r>
          </a:p>
          <a:p>
            <a:r>
              <a:rPr lang="en-US"/>
              <a:t>Victims may feel pressure to comply, believe they have no other options, or think their situation is normal. In some cases, they may believe they are helping or protecting themselves.</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PEER RECRUITMENT </a:t>
            </a:r>
          </a:p>
          <a:p>
            <a:r>
              <a:rPr lang="en-US"/>
              <a:t>Recruiting peers is not about someone choosing to hurt others; instead, it reflects how control, fear, and manipulation can affect a person’s decisions. </a:t>
            </a:r>
          </a:p>
          <a:p>
            <a:r>
              <a:rPr lang="en-US"/>
              <a:t/>
            </a:r>
          </a:p>
          <a:p>
            <a:r>
              <a:rPr lang="en-US"/>
              <a:t>Victims may feel pressure to comply, believe they have no other options, or think their situation is normal. In some cases, they may believe they are helping or protecting themselves.</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PEER RECRUITMENT </a:t>
            </a:r>
          </a:p>
          <a:p>
            <a:r>
              <a:rPr lang="en-US"/>
              <a:t>Recruiting peers is not about someone choosing to hurt others; instead, it reflects how control, fear, and manipulation can affect a person’s decisions. </a:t>
            </a:r>
          </a:p>
          <a:p>
            <a:r>
              <a:rPr lang="en-US"/>
              <a:t/>
            </a:r>
          </a:p>
          <a:p>
            <a:r>
              <a:rPr lang="en-US"/>
              <a:t>Victims may feel pressure to comply, believe they have no other options, or think their situation is normal. In some cases, they may believe they are helping or protecting themselves.</a:t>
            </a:r>
          </a:p>
          <a:p>
            <a:r>
              <a:rPr lang="en-US"/>
              <a:t/>
            </a:r>
          </a:p>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pressured to recruit others due to threats, manipulation, or demands to meet quotas. In some cases, cooperating can seem like the safest way to avoid harm or punishment. </a:t>
            </a:r>
          </a:p>
          <a:p>
            <a:r>
              <a:rPr lang="en-US"/>
              <a:t/>
            </a:r>
          </a:p>
          <a:p>
            <a:r>
              <a:rPr lang="en-US"/>
              <a:t>Acting as a recruiter may temporarily improve their safety or status within the situation. Many victims do not fully understand the impact of their actions and remain under the trafficker’s control throughout the process.</a:t>
            </a:r>
          </a:p>
          <a:p>
            <a:r>
              <a:rPr lang="en-US"/>
              <a:t/>
            </a:r>
          </a:p>
          <a:p>
            <a:r>
              <a:rPr lang="en-US"/>
              <a:t/>
            </a:r>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pressured to recruit others due to threats, manipulation, or demands to meet quotas. In some cases, cooperating can seem like the safest way to avoid harm or punishment. </a:t>
            </a:r>
          </a:p>
          <a:p>
            <a:r>
              <a:rPr lang="en-US"/>
              <a:t/>
            </a:r>
          </a:p>
          <a:p>
            <a:r>
              <a:rPr lang="en-US"/>
              <a:t>Acting as a recruiter may temporarily improve their safety or status within the situation. Many victims do not fully understand the impact of their actions and remain under the trafficker’s control throughout the process.</a:t>
            </a:r>
          </a:p>
          <a:p>
            <a:r>
              <a:rPr lang="en-US"/>
              <a:t/>
            </a:r>
          </a:p>
          <a:p>
            <a:r>
              <a:rPr lang="en-US"/>
              <a:t/>
            </a:r>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pressured to recruit others due to threats, manipulation, or demands to meet quotas. In some cases, cooperating can seem like the safest way to avoid harm or punishment. </a:t>
            </a:r>
          </a:p>
          <a:p>
            <a:r>
              <a:rPr lang="en-US"/>
              <a:t/>
            </a:r>
          </a:p>
          <a:p>
            <a:r>
              <a:rPr lang="en-US"/>
              <a:t>Acting as a recruiter may temporarily improve their safety or status within the situation. Many victims do not fully understand the impact of their actions and remain under the trafficker’s control throughout the process.</a:t>
            </a:r>
          </a:p>
          <a:p>
            <a:r>
              <a:rPr lang="en-US"/>
              <a:t/>
            </a:r>
          </a:p>
          <a:p>
            <a:r>
              <a:rPr lang="en-US"/>
              <a:t/>
            </a:r>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pressured to recruit others due to threats, manipulation, or demands to meet quotas. In some cases, cooperating can seem like the safest way to avoid harm or punishment. </a:t>
            </a:r>
          </a:p>
          <a:p>
            <a:r>
              <a:rPr lang="en-US"/>
              <a:t/>
            </a:r>
          </a:p>
          <a:p>
            <a:r>
              <a:rPr lang="en-US"/>
              <a:t>Acting as a recruiter may temporarily improve their safety or status within the situation. Many victims do not fully understand the impact of their actions and remain under the trafficker’s control throughout the process.</a:t>
            </a:r>
          </a:p>
          <a:p>
            <a:r>
              <a:rPr lang="en-US"/>
              <a:t/>
            </a:r>
          </a:p>
          <a:p>
            <a:r>
              <a:rPr lang="en-US"/>
              <a:t/>
            </a:r>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PRESSURE</a:t>
            </a:r>
          </a:p>
          <a:p>
            <a:r>
              <a:rPr lang="en-US"/>
              <a:t>Victims may be forced or pressured to recruit others due to threats, manipulation, or demands to meet quotas. In some cases, cooperating can seem like the safest way to avoid harm or punishment. </a:t>
            </a:r>
          </a:p>
          <a:p>
            <a:r>
              <a:rPr lang="en-US"/>
              <a:t/>
            </a:r>
          </a:p>
          <a:p>
            <a:r>
              <a:rPr lang="en-US"/>
              <a:t>Acting as a recruiter may temporarily improve their safety or status within the situation. Many victims do not fully understand the impact of their actions and remain under the trafficker’s control throughout the process.</a:t>
            </a:r>
          </a:p>
          <a:p>
            <a:r>
              <a:rPr lang="en-US"/>
              <a:t/>
            </a:r>
          </a:p>
          <a:p>
            <a:r>
              <a:rPr lang="en-US"/>
              <a:t/>
            </a:r>
          </a:p>
          <a:p>
            <a:r>
              <a:rPr lang="en-US"/>
              <a:t>Source</a:t>
            </a:r>
          </a:p>
          <a:p>
            <a:r>
              <a:rPr lang="en-US"/>
              <a:t>Family and Youth Services Bureau. (2022). TIPSHEET: Peer‑to‑Peer Human Trafficking Recruitment in RHY Settings: Trauma‑Informed Response. U.S. Department of Health and Human Services.  Retrieved January 23, 2026, from https://www.childrensmentalhealthmatters.org/files/2022/11/Tipsheet-on-Peer-to-Peer-Recruitment-human-trafficking.pdf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PAST ABUSE AND EXPERIENCES</a:t>
            </a:r>
          </a:p>
          <a:p>
            <a:r>
              <a:rPr lang="en-US"/>
              <a:t>Peer recruiters and bottom girls are often survivors of earlier harm, including neglect or emotional, physical, or sexual abuse. These experiences can shape how they understand relationships, trust, and behavior.</a:t>
            </a:r>
          </a:p>
          <a:p>
            <a:r>
              <a:rPr lang="en-US"/>
              <a:t/>
            </a:r>
          </a:p>
          <a:p>
            <a:r>
              <a:rPr lang="en-US"/>
              <a:t>Over time, exposure to harmful environments can make exploitation seem normal or acceptable. As a result, a recruiter may not fully recognize that bringing friends into the trafficker’s circle is harmful.</a:t>
            </a:r>
          </a:p>
          <a:p>
            <a:r>
              <a:rPr lang="en-US"/>
              <a:t/>
            </a:r>
          </a:p>
          <a:p>
            <a:r>
              <a:rPr lang="en-US"/>
              <a:t>In some cases, they may believe they are offering access to a better life or meeting immediate needs, such as money, housing, or stability. They may also think they are helping friends who are struggling, even when those actions lead to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PAST ABUSE AND EXPERIENCES</a:t>
            </a:r>
          </a:p>
          <a:p>
            <a:r>
              <a:rPr lang="en-US"/>
              <a:t>Peer recruiters and bottom girls are often survivors of earlier harm, including neglect or emotional, physical, or sexual abuse. These experiences can shape how they understand relationships, trust, and behavior.</a:t>
            </a:r>
          </a:p>
          <a:p>
            <a:r>
              <a:rPr lang="en-US"/>
              <a:t/>
            </a:r>
          </a:p>
          <a:p>
            <a:r>
              <a:rPr lang="en-US"/>
              <a:t>Over time, exposure to harmful environments can make exploitation seem normal or acceptable. As a result, a recruiter may not fully recognize that bringing friends into the trafficker’s circle is harmful.</a:t>
            </a:r>
          </a:p>
          <a:p>
            <a:r>
              <a:rPr lang="en-US"/>
              <a:t/>
            </a:r>
          </a:p>
          <a:p>
            <a:r>
              <a:rPr lang="en-US"/>
              <a:t>In some cases, they may believe they are offering access to a better life or meeting immediate needs, such as money, housing, or stability. They may also think they are helping friends who are struggling, even when those actions lead to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PAST ABUSE AND EXPERIENCES</a:t>
            </a:r>
          </a:p>
          <a:p>
            <a:r>
              <a:rPr lang="en-US"/>
              <a:t>Peer recruiters and bottom girls are often survivors of earlier harm, including neglect or emotional, physical, or sexual abuse. These experiences can shape how they understand relationships, trust, and behavior.</a:t>
            </a:r>
          </a:p>
          <a:p>
            <a:r>
              <a:rPr lang="en-US"/>
              <a:t/>
            </a:r>
          </a:p>
          <a:p>
            <a:r>
              <a:rPr lang="en-US"/>
              <a:t>Over time, exposure to harmful environments can make exploitation seem normal or acceptable. As a result, a recruiter may not fully recognize that bringing friends into the trafficker’s circle is harmful.</a:t>
            </a:r>
          </a:p>
          <a:p>
            <a:r>
              <a:rPr lang="en-US"/>
              <a:t/>
            </a:r>
          </a:p>
          <a:p>
            <a:r>
              <a:rPr lang="en-US"/>
              <a:t>In some cases, they may believe they are offering access to a better life or meeting immediate needs, such as money, housing, or stability. They may also think they are helping friends who are struggling, even when those actions lead to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EXPLOITED RECRUITERS</a:t>
            </a:r>
          </a:p>
          <a:p>
            <a:r>
              <a:rPr lang="en-US"/>
              <a:t>Recruiters can be exploited and controlled just like other victims, often experiencing manipulation, intimidation, and coercion.</a:t>
            </a:r>
          </a:p>
          <a:p>
            <a:r>
              <a:rPr lang="en-US"/>
              <a:t/>
            </a:r>
          </a:p>
          <a:p>
            <a:r>
              <a:rPr lang="en-US"/>
              <a:t>For example, a trafficker may threaten or harm them if they do not meet financial demands, recruit others, or maintain control over those in the operation. These expectations are often enforced through fear and pressure, not free choice.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EXPLOITED RECRUITERS</a:t>
            </a:r>
          </a:p>
          <a:p>
            <a:r>
              <a:rPr lang="en-US"/>
              <a:t>Recruiters can be exploited and controlled just like other victims, often experiencing manipulation, intimidation, and coercion.</a:t>
            </a:r>
          </a:p>
          <a:p>
            <a:r>
              <a:rPr lang="en-US"/>
              <a:t/>
            </a:r>
          </a:p>
          <a:p>
            <a:r>
              <a:rPr lang="en-US"/>
              <a:t>For example, a trafficker may threaten or harm them if they do not meet financial demands, recruit others, or maintain control over those in the operation. These expectations are often enforced through fear and pressure, not free choice.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EXPLOITED RECRUITERS</a:t>
            </a:r>
          </a:p>
          <a:p>
            <a:r>
              <a:rPr lang="en-US"/>
              <a:t>Recruiters can be exploited and controlled just like other victims, often experiencing manipulation, intimidation, and coercion.</a:t>
            </a:r>
          </a:p>
          <a:p>
            <a:r>
              <a:rPr lang="en-US"/>
              <a:t/>
            </a:r>
          </a:p>
          <a:p>
            <a:r>
              <a:rPr lang="en-US"/>
              <a:t>For example, a trafficker may threaten or harm them if they do not meet financial demands, recruit others, or maintain control over those in the operation. These expectations are often enforced through fear and pressure, not free choice.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OPINION </a:t>
            </a:r>
          </a:p>
          <a:p>
            <a:r>
              <a:rPr lang="en-US"/>
              <a:t>This question is designed to encourage critical thinking about accountability and the complexity of human trafficking. In some cases, recruiters may be held legally responsible, while in others, they may also be victims who are being controlled or exploited.</a:t>
            </a:r>
          </a:p>
          <a:p>
            <a:r>
              <a:rPr lang="en-US"/>
              <a:t/>
            </a:r>
          </a:p>
          <a:p>
            <a:r>
              <a:rPr lang="en-US"/>
              <a:t>Encourage students to think about factors such as intent, pressure, and level of control:</a:t>
            </a:r>
          </a:p>
          <a:p>
            <a:r>
              <a:rPr lang="en-US"/>
              <a:t/>
            </a:r>
          </a:p>
          <a:p>
            <a:r>
              <a:rPr lang="en-US"/>
              <a:t>Did the person understand that their actions were harmful?</a:t>
            </a:r>
          </a:p>
          <a:p>
            <a:r>
              <a:rPr lang="en-US"/>
              <a:t>Were they being pressured, threatened, or manipulated?</a:t>
            </a:r>
          </a:p>
          <a:p>
            <a:r>
              <a:rPr lang="en-US"/>
              <a:t>Did they have the ability to make independent choices?</a:t>
            </a:r>
          </a:p>
          <a:p>
            <a:r>
              <a:rPr lang="en-US"/>
              <a:t/>
            </a:r>
          </a:p>
          <a:p>
            <a:r>
              <a:rPr lang="en-US"/>
              <a:t>Remind students that these situations are often complex, and decisions in the legal system are made on a case-by-case basis.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r>
              <a:rPr lang="en-US"/>
              <a:t>Legal frameworks recognize that recruiters can have dual roles as perpetrators and victims. Laws distinguish between recruiting minors, coercing adults, and situations in which the recruiter was previously trafficked.</a:t>
            </a:r>
          </a:p>
          <a:p>
            <a:r>
              <a:rPr lang="en-US"/>
              <a:t/>
            </a:r>
          </a:p>
          <a:p>
            <a:r>
              <a:rPr lang="en-US"/>
              <a:t/>
            </a:r>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r>
              <a:rPr lang="en-US"/>
              <a:t>Legal frameworks recognize that recruiters can have dual roles as perpetrators and victims. Laws distinguish between recruiting minors, coercing adults, and situations in which the recruiter was previously trafficked.</a:t>
            </a:r>
          </a:p>
          <a:p>
            <a:r>
              <a:rPr lang="en-US"/>
              <a:t/>
            </a:r>
          </a:p>
          <a:p>
            <a:r>
              <a:rPr lang="en-US"/>
              <a:t/>
            </a:r>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LAWS</a:t>
            </a:r>
          </a:p>
          <a:p>
            <a:r>
              <a:rPr lang="en-US"/>
              <a:t>Legal frameworks recognize that recruiters can have dual roles as perpetrators and victims. Laws distinguish between recruiting minors, coercing adults, and situations in which the recruiter was previously trafficked.</a:t>
            </a:r>
          </a:p>
          <a:p>
            <a:r>
              <a:rPr lang="en-US"/>
              <a:t/>
            </a:r>
          </a:p>
          <a:p>
            <a:r>
              <a:rPr lang="en-US"/>
              <a:t/>
            </a:r>
          </a:p>
          <a:p>
            <a:r>
              <a:rPr lang="en-US"/>
              <a:t>Source</a:t>
            </a:r>
          </a:p>
          <a:p>
            <a:r>
              <a:rPr lang="en-US"/>
              <a:t>Trafficking Victims Protection Act of 2000, Pub. L. No. 106-386, 114 Stat. 1464 (2000). Retrieved January 23, 2026, from https://www.congress.gov/106/plaws/publ386/PLAW-106publ386.pdf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r>
              <a:rPr lang="en-US"/>
              <a:t/>
            </a:r>
          </a:p>
          <a:p>
            <a:r>
              <a:rPr lang="en-US"/>
              <a:t>Each state has its own Safe Harbor Laws, which explain how minors should be treated within that state’s justice and child welfare systems. </a:t>
            </a:r>
          </a:p>
          <a:p>
            <a:r>
              <a:rPr lang="en-US"/>
              <a:t/>
            </a:r>
          </a:p>
          <a:p>
            <a:r>
              <a:rPr lang="en-US"/>
              <a:t>While federal law sets the overall expectation, states are responsible for establishing and enforcing their own Safe Harbor policies, including access to services such as counseling, shelter, and legal support.</a:t>
            </a:r>
          </a:p>
          <a:p>
            <a:r>
              <a:rPr lang="en-US"/>
              <a:t/>
            </a:r>
          </a:p>
          <a:p>
            <a:r>
              <a:rPr lang="en-US"/>
              <a:t>Minors can never legally consent to commercial sex, which is why their protection under the law is stronger, in that it does not require that children prove that the use of force, fraud, and coercion was used against them.</a:t>
            </a:r>
          </a:p>
          <a:p>
            <a:r>
              <a:rPr lang="en-US"/>
              <a:t/>
            </a:r>
          </a:p>
          <a:p>
            <a:r>
              <a:rPr lang="en-US"/>
              <a:t>Source</a:t>
            </a:r>
          </a:p>
          <a:p>
            <a:r>
              <a:rPr lang="en-US"/>
              <a:t>H.R.3244 - Victims of Trafficking and Violence Protection Act of 2000</a:t>
            </a:r>
          </a:p>
          <a:p>
            <a:r>
              <a:rPr lang="en-US"/>
              <a:t>https://www.congress.gov/bill/106th-congress/house-bill/3244</a:t>
            </a:r>
          </a:p>
          <a:p>
            <a:r>
              <a:rPr lang="en-US"/>
              <a:t/>
            </a:r>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r>
              <a:rPr lang="en-US"/>
              <a:t/>
            </a:r>
          </a:p>
          <a:p>
            <a:r>
              <a:rPr lang="en-US"/>
              <a:t>Each state has its own Safe Harbor Laws, which explain how minors should be treated within that state’s justice and child welfare systems. </a:t>
            </a:r>
          </a:p>
          <a:p>
            <a:r>
              <a:rPr lang="en-US"/>
              <a:t/>
            </a:r>
          </a:p>
          <a:p>
            <a:r>
              <a:rPr lang="en-US"/>
              <a:t>While federal law sets the overall expectation, states are responsible for establishing and enforcing their own Safe Harbor policies, including access to services such as counseling, shelter, and legal support.</a:t>
            </a:r>
          </a:p>
          <a:p>
            <a:r>
              <a:rPr lang="en-US"/>
              <a:t/>
            </a:r>
          </a:p>
          <a:p>
            <a:r>
              <a:rPr lang="en-US"/>
              <a:t>Minors can never legally consent to commercial sex, which is why their protection under the law is stronger, in that it does not require that children prove that the use of force, fraud, and coercion was used against them.</a:t>
            </a:r>
          </a:p>
          <a:p>
            <a:r>
              <a:rPr lang="en-US"/>
              <a:t/>
            </a:r>
          </a:p>
          <a:p>
            <a:r>
              <a:rPr lang="en-US"/>
              <a:t>Source</a:t>
            </a:r>
          </a:p>
          <a:p>
            <a:r>
              <a:rPr lang="en-US"/>
              <a:t>H.R.3244 - Victims of Trafficking and Violence Protection Act of 2000</a:t>
            </a:r>
          </a:p>
          <a:p>
            <a:r>
              <a:rPr lang="en-US"/>
              <a:t>https://www.congress.gov/bill/106th-congress/house-bill/3244</a:t>
            </a:r>
          </a:p>
          <a:p>
            <a:r>
              <a:rPr lang="en-US"/>
              <a:t/>
            </a:r>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 HARBOR LAWS</a:t>
            </a:r>
          </a:p>
          <a:p>
            <a:r>
              <a:rPr lang="en-US"/>
              <a:t>In the United States, federal law recognizes minors involved in sex trafficking as victims and encourages protection rather than punishment. </a:t>
            </a:r>
          </a:p>
          <a:p>
            <a:r>
              <a:rPr lang="en-US"/>
              <a:t/>
            </a:r>
          </a:p>
          <a:p>
            <a:r>
              <a:rPr lang="en-US"/>
              <a:t>Each state has its own Safe Harbor Laws, which explain how minors should be treated within that state’s justice and child welfare systems. </a:t>
            </a:r>
          </a:p>
          <a:p>
            <a:r>
              <a:rPr lang="en-US"/>
              <a:t/>
            </a:r>
          </a:p>
          <a:p>
            <a:r>
              <a:rPr lang="en-US"/>
              <a:t>While federal law sets the overall expectation, states are responsible for establishing and enforcing their own Safe Harbor policies, including access to services such as counseling, shelter, and legal support.</a:t>
            </a:r>
          </a:p>
          <a:p>
            <a:r>
              <a:rPr lang="en-US"/>
              <a:t/>
            </a:r>
          </a:p>
          <a:p>
            <a:r>
              <a:rPr lang="en-US"/>
              <a:t>Minors can never legally consent to commercial sex, which is why their protection under the law is stronger, in that it does not require that children prove that the use of force, fraud, and coercion was used against them.</a:t>
            </a:r>
          </a:p>
          <a:p>
            <a:r>
              <a:rPr lang="en-US"/>
              <a:t/>
            </a:r>
          </a:p>
          <a:p>
            <a:r>
              <a:rPr lang="en-US"/>
              <a:t>Source</a:t>
            </a:r>
          </a:p>
          <a:p>
            <a:r>
              <a:rPr lang="en-US"/>
              <a:t>H.R.3244 - Victims of Trafficking and Violence Protection Act of 2000</a:t>
            </a:r>
          </a:p>
          <a:p>
            <a:r>
              <a:rPr lang="en-US"/>
              <a:t>https://www.congress.gov/bill/106th-congress/house-bill/3244</a:t>
            </a:r>
          </a:p>
          <a:p>
            <a:r>
              <a:rPr lang="en-US"/>
              <a:t/>
            </a:r>
          </a:p>
          <a:p>
            <a:r>
              <a:rPr lang="en-US"/>
              <a:t>Safe Harbor Laws can protect individuals from being prosecuted for certain crimes committed while they were trafficked.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 Id="rId3" Target="../media/image24.png" Type="http://schemas.openxmlformats.org/officeDocument/2006/relationships/imag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24.png"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24.pn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25.pn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 Id="rId3" Target="../media/image26.png" Type="http://schemas.openxmlformats.org/officeDocument/2006/relationships/imag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 Id="rId3" Target="../media/image27.png" Type="http://schemas.openxmlformats.org/officeDocument/2006/relationships/image"/><Relationship Id="rId4" Target="../media/image28.jpeg" Type="http://schemas.openxmlformats.org/officeDocument/2006/relationships/image"/><Relationship Id="rId5"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1.png" Type="http://schemas.openxmlformats.org/officeDocument/2006/relationships/image"/><Relationship Id="rId4" Target="https://www.walkingwise.com"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7.png" Type="http://schemas.openxmlformats.org/officeDocument/2006/relationships/image"/><Relationship Id="rId4" Target="../media/image12.png" Type="http://schemas.openxmlformats.org/officeDocument/2006/relationships/image"/><Relationship Id="rId5"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1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15.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16.png" Type="http://schemas.openxmlformats.org/officeDocument/2006/relationships/image"/><Relationship Id="rId4" Target="../media/image7.pn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17.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7.png" Type="http://schemas.openxmlformats.org/officeDocument/2006/relationships/image"/><Relationship Id="rId4" Target="../media/image19.png" Type="http://schemas.openxmlformats.org/officeDocument/2006/relationships/image"/><Relationship Id="rId5" Target="../media/image6.pn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 Id="rId3" Target="../media/image7.png" Type="http://schemas.openxmlformats.org/officeDocument/2006/relationships/image"/><Relationship Id="rId4" Target="../media/image20.png" Type="http://schemas.openxmlformats.org/officeDocument/2006/relationships/image"/><Relationship Id="rId5" Target="../media/image6.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7.png" Type="http://schemas.openxmlformats.org/officeDocument/2006/relationships/image"/><Relationship Id="rId4" Target="../media/image6.png" Type="http://schemas.openxmlformats.org/officeDocument/2006/relationships/image"/><Relationship Id="rId5" Target="../media/image21.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22.pn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23.pn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 Id="rId3" Target="../media/image24.png" Type="http://schemas.openxmlformats.org/officeDocument/2006/relationships/imag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24.png"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 Id="rId3" Target="../media/image2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3"/>
            <a:stretch>
              <a:fillRect l="0" t="0" r="0" b="0"/>
            </a:stretch>
          </a:blipFill>
        </p:spPr>
      </p:sp>
      <p:sp>
        <p:nvSpPr>
          <p:cNvPr name="TextBox 5" id="5"/>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Freeform 6" id="6"/>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4"/>
            <a:stretch>
              <a:fillRect l="0" t="0" r="0" b="0"/>
            </a:stretch>
          </a:blipFill>
        </p:spPr>
      </p:sp>
      <p:sp>
        <p:nvSpPr>
          <p:cNvPr name="TextBox 7" id="7"/>
          <p:cNvSpPr txBox="true"/>
          <p:nvPr/>
        </p:nvSpPr>
        <p:spPr>
          <a:xfrm rot="0">
            <a:off x="454522" y="5259229"/>
            <a:ext cx="17417056" cy="2407267"/>
          </a:xfrm>
          <a:prstGeom prst="rect">
            <a:avLst/>
          </a:prstGeom>
        </p:spPr>
        <p:txBody>
          <a:bodyPr anchor="t" rtlCol="false" tIns="0" lIns="0" bIns="0" rIns="0">
            <a:spAutoFit/>
          </a:bodyPr>
          <a:lstStyle/>
          <a:p>
            <a:pPr algn="ctr">
              <a:lnSpc>
                <a:spcPts val="12282"/>
              </a:lnSpc>
            </a:pPr>
            <a:r>
              <a:rPr lang="en-US" sz="12793" b="true">
                <a:solidFill>
                  <a:srgbClr val="F44D9F"/>
                </a:solidFill>
                <a:latin typeface="Cooperative Bold"/>
                <a:ea typeface="Cooperative Bold"/>
                <a:cs typeface="Cooperative Bold"/>
                <a:sym typeface="Cooperative Bold"/>
              </a:rPr>
              <a:t>recruiters</a:t>
            </a:r>
          </a:p>
          <a:p>
            <a:pPr algn="ctr">
              <a:lnSpc>
                <a:spcPts val="6417"/>
              </a:lnSpc>
            </a:pPr>
            <a:r>
              <a:rPr lang="en-US" b="true" sz="7130" spc="-399">
                <a:solidFill>
                  <a:srgbClr val="F44D9F"/>
                </a:solidFill>
                <a:latin typeface="Poppins Medium"/>
                <a:ea typeface="Poppins Medium"/>
                <a:cs typeface="Poppins Medium"/>
                <a:sym typeface="Poppins Medium"/>
              </a:rPr>
              <a:t>FEMALE &amp; PEER</a:t>
            </a:r>
          </a:p>
        </p:txBody>
      </p:sp>
      <p:sp>
        <p:nvSpPr>
          <p:cNvPr name="TextBox 8" id="8"/>
          <p:cNvSpPr txBox="true"/>
          <p:nvPr/>
        </p:nvSpPr>
        <p:spPr>
          <a:xfrm rot="0">
            <a:off x="454522" y="7818773"/>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1"/>
                <a:ea typeface="Poppins Medium 1"/>
                <a:cs typeface="Poppins Medium 1"/>
                <a:sym typeface="Poppins Medium 1"/>
              </a:rPr>
              <a:t>BY WALKING WISE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903602" y="4454639"/>
            <a:ext cx="13005094" cy="1924360"/>
            <a:chOff x="0" y="0"/>
            <a:chExt cx="3425210" cy="506827"/>
          </a:xfrm>
        </p:grpSpPr>
        <p:sp>
          <p:nvSpPr>
            <p:cNvPr name="Freeform 7" id="7"/>
            <p:cNvSpPr/>
            <p:nvPr/>
          </p:nvSpPr>
          <p:spPr>
            <a:xfrm flipH="false" flipV="false" rot="0">
              <a:off x="0" y="0"/>
              <a:ext cx="3425210" cy="506827"/>
            </a:xfrm>
            <a:custGeom>
              <a:avLst/>
              <a:gdLst/>
              <a:ahLst/>
              <a:cxnLst/>
              <a:rect r="r" b="b" t="t" l="l"/>
              <a:pathLst>
                <a:path h="506827" w="3425210">
                  <a:moveTo>
                    <a:pt x="0" y="0"/>
                  </a:moveTo>
                  <a:lnTo>
                    <a:pt x="3425210" y="0"/>
                  </a:lnTo>
                  <a:lnTo>
                    <a:pt x="3425210" y="506827"/>
                  </a:lnTo>
                  <a:lnTo>
                    <a:pt x="0" y="506827"/>
                  </a:lnTo>
                  <a:close/>
                </a:path>
              </a:pathLst>
            </a:custGeom>
            <a:solidFill>
              <a:srgbClr val="303030"/>
            </a:solidFill>
          </p:spPr>
        </p:sp>
        <p:sp>
          <p:nvSpPr>
            <p:cNvPr name="TextBox 8" id="8"/>
            <p:cNvSpPr txBox="true"/>
            <p:nvPr/>
          </p:nvSpPr>
          <p:spPr>
            <a:xfrm>
              <a:off x="0" y="-9525"/>
              <a:ext cx="3425210" cy="51635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3555392" y="4552708"/>
            <a:ext cx="1213286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type of organization uses recruitment to attract people?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171736" y="925535"/>
            <a:ext cx="2923851" cy="3591602"/>
            <a:chOff x="0" y="0"/>
            <a:chExt cx="1133369" cy="1392209"/>
          </a:xfrm>
        </p:grpSpPr>
        <p:sp>
          <p:nvSpPr>
            <p:cNvPr name="Freeform 6" id="6"/>
            <p:cNvSpPr/>
            <p:nvPr/>
          </p:nvSpPr>
          <p:spPr>
            <a:xfrm flipH="false" flipV="false" rot="0">
              <a:off x="0" y="0"/>
              <a:ext cx="1133369" cy="1392209"/>
            </a:xfrm>
            <a:custGeom>
              <a:avLst/>
              <a:gdLst/>
              <a:ahLst/>
              <a:cxnLst/>
              <a:rect r="r" b="b" t="t" l="l"/>
              <a:pathLst>
                <a:path h="1392209" w="1133369">
                  <a:moveTo>
                    <a:pt x="0" y="0"/>
                  </a:moveTo>
                  <a:lnTo>
                    <a:pt x="1133369" y="0"/>
                  </a:lnTo>
                  <a:lnTo>
                    <a:pt x="1133369" y="1392209"/>
                  </a:lnTo>
                  <a:lnTo>
                    <a:pt x="0" y="1392209"/>
                  </a:lnTo>
                  <a:close/>
                </a:path>
              </a:pathLst>
            </a:custGeom>
            <a:solidFill>
              <a:srgbClr val="FFFFFF"/>
            </a:solidFill>
          </p:spPr>
        </p:sp>
        <p:sp>
          <p:nvSpPr>
            <p:cNvPr name="TextBox 7" id="7"/>
            <p:cNvSpPr txBox="true"/>
            <p:nvPr/>
          </p:nvSpPr>
          <p:spPr>
            <a:xfrm>
              <a:off x="0" y="-47625"/>
              <a:ext cx="1133369" cy="1439834"/>
            </a:xfrm>
            <a:prstGeom prst="rect">
              <a:avLst/>
            </a:prstGeom>
          </p:spPr>
          <p:txBody>
            <a:bodyPr anchor="ctr" rtlCol="false" tIns="50800" lIns="50800" bIns="50800" rIns="50800"/>
            <a:lstStyle/>
            <a:p>
              <a:pPr algn="ctr">
                <a:lnSpc>
                  <a:spcPts val="2100"/>
                </a:lnSpc>
              </a:pPr>
            </a:p>
          </p:txBody>
        </p:sp>
      </p:grpSp>
      <p:grpSp>
        <p:nvGrpSpPr>
          <p:cNvPr name="Group 8" id="8"/>
          <p:cNvGrpSpPr/>
          <p:nvPr/>
        </p:nvGrpSpPr>
        <p:grpSpPr>
          <a:xfrm rot="0">
            <a:off x="1480713" y="2807061"/>
            <a:ext cx="5801526" cy="807115"/>
            <a:chOff x="0" y="0"/>
            <a:chExt cx="1527974" cy="212574"/>
          </a:xfrm>
        </p:grpSpPr>
        <p:sp>
          <p:nvSpPr>
            <p:cNvPr name="Freeform 9" id="9"/>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0" id="10"/>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383462" y="1152606"/>
            <a:ext cx="2513771" cy="3119182"/>
          </a:xfrm>
          <a:custGeom>
            <a:avLst/>
            <a:gdLst/>
            <a:ahLst/>
            <a:cxnLst/>
            <a:rect r="r" b="b" t="t" l="l"/>
            <a:pathLst>
              <a:path h="3119182" w="2513771">
                <a:moveTo>
                  <a:pt x="0" y="0"/>
                </a:moveTo>
                <a:lnTo>
                  <a:pt x="2513772" y="0"/>
                </a:lnTo>
                <a:lnTo>
                  <a:pt x="2513772" y="3119182"/>
                </a:lnTo>
                <a:lnTo>
                  <a:pt x="0" y="3119182"/>
                </a:lnTo>
                <a:lnTo>
                  <a:pt x="0" y="0"/>
                </a:lnTo>
                <a:close/>
              </a:path>
            </a:pathLst>
          </a:custGeom>
          <a:blipFill>
            <a:blip r:embed="rId3"/>
            <a:stretch>
              <a:fillRect l="0" t="0" r="0" b="0"/>
            </a:stretch>
          </a:blipFill>
        </p:spPr>
      </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19437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171736" y="925535"/>
            <a:ext cx="2923851" cy="3591602"/>
            <a:chOff x="0" y="0"/>
            <a:chExt cx="1133369" cy="1392209"/>
          </a:xfrm>
        </p:grpSpPr>
        <p:sp>
          <p:nvSpPr>
            <p:cNvPr name="Freeform 6" id="6"/>
            <p:cNvSpPr/>
            <p:nvPr/>
          </p:nvSpPr>
          <p:spPr>
            <a:xfrm flipH="false" flipV="false" rot="0">
              <a:off x="0" y="0"/>
              <a:ext cx="1133369" cy="1392209"/>
            </a:xfrm>
            <a:custGeom>
              <a:avLst/>
              <a:gdLst/>
              <a:ahLst/>
              <a:cxnLst/>
              <a:rect r="r" b="b" t="t" l="l"/>
              <a:pathLst>
                <a:path h="1392209" w="1133369">
                  <a:moveTo>
                    <a:pt x="0" y="0"/>
                  </a:moveTo>
                  <a:lnTo>
                    <a:pt x="1133369" y="0"/>
                  </a:lnTo>
                  <a:lnTo>
                    <a:pt x="1133369" y="1392209"/>
                  </a:lnTo>
                  <a:lnTo>
                    <a:pt x="0" y="1392209"/>
                  </a:lnTo>
                  <a:close/>
                </a:path>
              </a:pathLst>
            </a:custGeom>
            <a:solidFill>
              <a:srgbClr val="FFFFFF"/>
            </a:solidFill>
          </p:spPr>
        </p:sp>
        <p:sp>
          <p:nvSpPr>
            <p:cNvPr name="TextBox 7" id="7"/>
            <p:cNvSpPr txBox="true"/>
            <p:nvPr/>
          </p:nvSpPr>
          <p:spPr>
            <a:xfrm>
              <a:off x="0" y="-47625"/>
              <a:ext cx="1133369" cy="1439834"/>
            </a:xfrm>
            <a:prstGeom prst="rect">
              <a:avLst/>
            </a:prstGeom>
          </p:spPr>
          <p:txBody>
            <a:bodyPr anchor="ctr" rtlCol="false" tIns="50800" lIns="50800" bIns="50800" rIns="50800"/>
            <a:lstStyle/>
            <a:p>
              <a:pPr algn="ctr">
                <a:lnSpc>
                  <a:spcPts val="2100"/>
                </a:lnSpc>
              </a:pPr>
            </a:p>
          </p:txBody>
        </p:sp>
      </p:grpSp>
      <p:grpSp>
        <p:nvGrpSpPr>
          <p:cNvPr name="Group 8" id="8"/>
          <p:cNvGrpSpPr/>
          <p:nvPr/>
        </p:nvGrpSpPr>
        <p:grpSpPr>
          <a:xfrm rot="0">
            <a:off x="1480713" y="2807061"/>
            <a:ext cx="5801526" cy="807115"/>
            <a:chOff x="0" y="0"/>
            <a:chExt cx="1527974" cy="212574"/>
          </a:xfrm>
        </p:grpSpPr>
        <p:sp>
          <p:nvSpPr>
            <p:cNvPr name="Freeform 9" id="9"/>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0" id="10"/>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383462" y="1152606"/>
            <a:ext cx="2513771" cy="3119182"/>
          </a:xfrm>
          <a:custGeom>
            <a:avLst/>
            <a:gdLst/>
            <a:ahLst/>
            <a:cxnLst/>
            <a:rect r="r" b="b" t="t" l="l"/>
            <a:pathLst>
              <a:path h="3119182" w="2513771">
                <a:moveTo>
                  <a:pt x="0" y="0"/>
                </a:moveTo>
                <a:lnTo>
                  <a:pt x="2513772" y="0"/>
                </a:lnTo>
                <a:lnTo>
                  <a:pt x="2513772" y="3119182"/>
                </a:lnTo>
                <a:lnTo>
                  <a:pt x="0" y="3119182"/>
                </a:lnTo>
                <a:lnTo>
                  <a:pt x="0" y="0"/>
                </a:lnTo>
                <a:close/>
              </a:path>
            </a:pathLst>
          </a:custGeom>
          <a:blipFill>
            <a:blip r:embed="rId3"/>
            <a:stretch>
              <a:fillRect l="0" t="0" r="0" b="0"/>
            </a:stretch>
          </a:blipFill>
        </p:spPr>
      </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31153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tell a trustworthy teacher, coach, school nurse, social worker, counselor, resource officer, or principal.</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171736" y="925535"/>
            <a:ext cx="2923851" cy="3591602"/>
            <a:chOff x="0" y="0"/>
            <a:chExt cx="1133369" cy="1392209"/>
          </a:xfrm>
        </p:grpSpPr>
        <p:sp>
          <p:nvSpPr>
            <p:cNvPr name="Freeform 6" id="6"/>
            <p:cNvSpPr/>
            <p:nvPr/>
          </p:nvSpPr>
          <p:spPr>
            <a:xfrm flipH="false" flipV="false" rot="0">
              <a:off x="0" y="0"/>
              <a:ext cx="1133369" cy="1392209"/>
            </a:xfrm>
            <a:custGeom>
              <a:avLst/>
              <a:gdLst/>
              <a:ahLst/>
              <a:cxnLst/>
              <a:rect r="r" b="b" t="t" l="l"/>
              <a:pathLst>
                <a:path h="1392209" w="1133369">
                  <a:moveTo>
                    <a:pt x="0" y="0"/>
                  </a:moveTo>
                  <a:lnTo>
                    <a:pt x="1133369" y="0"/>
                  </a:lnTo>
                  <a:lnTo>
                    <a:pt x="1133369" y="1392209"/>
                  </a:lnTo>
                  <a:lnTo>
                    <a:pt x="0" y="1392209"/>
                  </a:lnTo>
                  <a:close/>
                </a:path>
              </a:pathLst>
            </a:custGeom>
            <a:solidFill>
              <a:srgbClr val="FFFFFF"/>
            </a:solidFill>
          </p:spPr>
        </p:sp>
        <p:sp>
          <p:nvSpPr>
            <p:cNvPr name="TextBox 7" id="7"/>
            <p:cNvSpPr txBox="true"/>
            <p:nvPr/>
          </p:nvSpPr>
          <p:spPr>
            <a:xfrm>
              <a:off x="0" y="-47625"/>
              <a:ext cx="1133369" cy="1439834"/>
            </a:xfrm>
            <a:prstGeom prst="rect">
              <a:avLst/>
            </a:prstGeom>
          </p:spPr>
          <p:txBody>
            <a:bodyPr anchor="ctr" rtlCol="false" tIns="50800" lIns="50800" bIns="50800" rIns="50800"/>
            <a:lstStyle/>
            <a:p>
              <a:pPr algn="ctr">
                <a:lnSpc>
                  <a:spcPts val="2100"/>
                </a:lnSpc>
              </a:pPr>
            </a:p>
          </p:txBody>
        </p:sp>
      </p:grpSp>
      <p:grpSp>
        <p:nvGrpSpPr>
          <p:cNvPr name="Group 8" id="8"/>
          <p:cNvGrpSpPr/>
          <p:nvPr/>
        </p:nvGrpSpPr>
        <p:grpSpPr>
          <a:xfrm rot="0">
            <a:off x="1480713" y="2807061"/>
            <a:ext cx="5801526" cy="807115"/>
            <a:chOff x="0" y="0"/>
            <a:chExt cx="1527974" cy="212574"/>
          </a:xfrm>
        </p:grpSpPr>
        <p:sp>
          <p:nvSpPr>
            <p:cNvPr name="Freeform 9" id="9"/>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0" id="10"/>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383462" y="1152606"/>
            <a:ext cx="2513771" cy="3119182"/>
          </a:xfrm>
          <a:custGeom>
            <a:avLst/>
            <a:gdLst/>
            <a:ahLst/>
            <a:cxnLst/>
            <a:rect r="r" b="b" t="t" l="l"/>
            <a:pathLst>
              <a:path h="3119182" w="2513771">
                <a:moveTo>
                  <a:pt x="0" y="0"/>
                </a:moveTo>
                <a:lnTo>
                  <a:pt x="2513772" y="0"/>
                </a:lnTo>
                <a:lnTo>
                  <a:pt x="2513772" y="3119182"/>
                </a:lnTo>
                <a:lnTo>
                  <a:pt x="0" y="3119182"/>
                </a:lnTo>
                <a:lnTo>
                  <a:pt x="0" y="0"/>
                </a:lnTo>
                <a:close/>
              </a:path>
            </a:pathLst>
          </a:custGeom>
          <a:blipFill>
            <a:blip r:embed="rId3"/>
            <a:stretch>
              <a:fillRect l="0" t="0" r="0" b="0"/>
            </a:stretch>
          </a:blipFill>
        </p:spPr>
      </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school or a public library.</a:t>
            </a:r>
          </a:p>
          <a:p>
            <a:pPr algn="l">
              <a:lnSpc>
                <a:spcPts val="3399"/>
              </a:lnSpc>
            </a:pP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104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541295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46952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76927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8627653" y="1179189"/>
            <a:ext cx="8137452" cy="7561349"/>
          </a:xfrm>
          <a:custGeom>
            <a:avLst/>
            <a:gdLst/>
            <a:ahLst/>
            <a:cxnLst/>
            <a:rect r="r" b="b" t="t" l="l"/>
            <a:pathLst>
              <a:path h="7561349" w="8137452">
                <a:moveTo>
                  <a:pt x="0" y="0"/>
                </a:moveTo>
                <a:lnTo>
                  <a:pt x="8137452" y="0"/>
                </a:lnTo>
                <a:lnTo>
                  <a:pt x="8137452" y="7561350"/>
                </a:lnTo>
                <a:lnTo>
                  <a:pt x="0" y="7561350"/>
                </a:lnTo>
                <a:lnTo>
                  <a:pt x="0" y="0"/>
                </a:lnTo>
                <a:close/>
              </a:path>
            </a:pathLst>
          </a:custGeom>
          <a:blipFill>
            <a:blip r:embed="rId5"/>
            <a:stretch>
              <a:fillRect l="0" t="0" r="0" b="0"/>
            </a:stretch>
          </a:blipFill>
        </p:spPr>
      </p:sp>
      <p:sp>
        <p:nvSpPr>
          <p:cNvPr name="TextBox 10" id="10"/>
          <p:cNvSpPr txBox="true"/>
          <p:nvPr/>
        </p:nvSpPr>
        <p:spPr>
          <a:xfrm rot="0">
            <a:off x="241365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97273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75974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BFDFD"/>
                </a:solidFill>
                <a:latin typeface="Roboto"/>
                <a:ea typeface="Roboto"/>
                <a:cs typeface="Roboto"/>
                <a:sym typeface="Roboto"/>
              </a:rPr>
              <a:t>105</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9133182" y="3772189"/>
            <a:ext cx="21105" cy="4220978"/>
          </a:xfrm>
          <a:custGeom>
            <a:avLst/>
            <a:gdLst/>
            <a:ahLst/>
            <a:cxnLst/>
            <a:rect r="r" b="b" t="t" l="l"/>
            <a:pathLst>
              <a:path h="4220978" w="21105">
                <a:moveTo>
                  <a:pt x="0" y="0"/>
                </a:moveTo>
                <a:lnTo>
                  <a:pt x="21105" y="0"/>
                </a:lnTo>
                <a:lnTo>
                  <a:pt x="21105" y="4220978"/>
                </a:lnTo>
                <a:lnTo>
                  <a:pt x="0" y="42209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620650" y="4608617"/>
            <a:ext cx="7120273" cy="3384550"/>
          </a:xfrm>
          <a:prstGeom prst="rect">
            <a:avLst/>
          </a:prstGeom>
        </p:spPr>
        <p:txBody>
          <a:bodyPr anchor="t" rtlCol="false" tIns="0" lIns="0" bIns="0" rIns="0">
            <a:spAutoFit/>
          </a:bodyPr>
          <a:lstStyle/>
          <a:p>
            <a:pPr algn="l" marL="917576" indent="-458788" lvl="1">
              <a:lnSpc>
                <a:spcPts val="6800"/>
              </a:lnSpc>
              <a:buFont typeface="Arial"/>
              <a:buChar char="•"/>
            </a:pPr>
            <a:r>
              <a:rPr lang="en-US" sz="4250">
                <a:solidFill>
                  <a:srgbClr val="303030"/>
                </a:solidFill>
                <a:latin typeface="Roboto"/>
                <a:ea typeface="Roboto"/>
                <a:cs typeface="Roboto"/>
                <a:sym typeface="Roboto"/>
              </a:rPr>
              <a:t>Businesses</a:t>
            </a:r>
          </a:p>
          <a:p>
            <a:pPr algn="l" marL="917576" indent="-458788" lvl="1">
              <a:lnSpc>
                <a:spcPts val="6800"/>
              </a:lnSpc>
              <a:buFont typeface="Arial"/>
              <a:buChar char="•"/>
            </a:pPr>
            <a:r>
              <a:rPr lang="en-US" sz="4250">
                <a:solidFill>
                  <a:srgbClr val="303030"/>
                </a:solidFill>
                <a:latin typeface="Roboto"/>
                <a:ea typeface="Roboto"/>
                <a:cs typeface="Roboto"/>
                <a:sym typeface="Roboto"/>
              </a:rPr>
              <a:t>Military</a:t>
            </a:r>
          </a:p>
          <a:p>
            <a:pPr algn="l" marL="917576" indent="-458788" lvl="1">
              <a:lnSpc>
                <a:spcPts val="6800"/>
              </a:lnSpc>
              <a:buFont typeface="Arial"/>
              <a:buChar char="•"/>
            </a:pPr>
            <a:r>
              <a:rPr lang="en-US" sz="4250">
                <a:solidFill>
                  <a:srgbClr val="303030"/>
                </a:solidFill>
                <a:latin typeface="Roboto"/>
                <a:ea typeface="Roboto"/>
                <a:cs typeface="Roboto"/>
                <a:sym typeface="Roboto"/>
              </a:rPr>
              <a:t>Colleges &amp; Trade Schools</a:t>
            </a:r>
          </a:p>
          <a:p>
            <a:pPr algn="l" marL="917576" indent="-458788" lvl="1">
              <a:lnSpc>
                <a:spcPts val="6800"/>
              </a:lnSpc>
              <a:buFont typeface="Arial"/>
              <a:buChar char="•"/>
            </a:pPr>
            <a:r>
              <a:rPr lang="en-US" sz="4250">
                <a:solidFill>
                  <a:srgbClr val="303030"/>
                </a:solidFill>
                <a:latin typeface="Roboto"/>
                <a:ea typeface="Roboto"/>
                <a:cs typeface="Roboto"/>
                <a:sym typeface="Roboto"/>
              </a:rPr>
              <a:t>Sports Teams &amp; Clubs</a:t>
            </a:r>
          </a:p>
        </p:txBody>
      </p:sp>
      <p:sp>
        <p:nvSpPr>
          <p:cNvPr name="TextBox 11" id="11"/>
          <p:cNvSpPr txBox="true"/>
          <p:nvPr/>
        </p:nvSpPr>
        <p:spPr>
          <a:xfrm rot="0">
            <a:off x="2098139" y="3676939"/>
            <a:ext cx="5381854" cy="771451"/>
          </a:xfrm>
          <a:prstGeom prst="rect">
            <a:avLst/>
          </a:prstGeom>
        </p:spPr>
        <p:txBody>
          <a:bodyPr anchor="t" rtlCol="false" tIns="0" lIns="0" bIns="0" rIns="0">
            <a:spAutoFit/>
          </a:bodyPr>
          <a:lstStyle/>
          <a:p>
            <a:pPr algn="l">
              <a:lnSpc>
                <a:spcPts val="6299"/>
              </a:lnSpc>
            </a:pPr>
            <a:r>
              <a:rPr lang="en-US" sz="4499" b="true">
                <a:solidFill>
                  <a:srgbClr val="9D1BE3"/>
                </a:solidFill>
                <a:latin typeface="Roboto Bold"/>
                <a:ea typeface="Roboto Bold"/>
                <a:cs typeface="Roboto Bold"/>
                <a:sym typeface="Roboto Bold"/>
              </a:rPr>
              <a:t>Legal Recruitment</a:t>
            </a:r>
          </a:p>
        </p:txBody>
      </p:sp>
      <p:sp>
        <p:nvSpPr>
          <p:cNvPr name="TextBox 12" id="12"/>
          <p:cNvSpPr txBox="true"/>
          <p:nvPr/>
        </p:nvSpPr>
        <p:spPr>
          <a:xfrm rot="0">
            <a:off x="9133713" y="4608617"/>
            <a:ext cx="8031066" cy="3384550"/>
          </a:xfrm>
          <a:prstGeom prst="rect">
            <a:avLst/>
          </a:prstGeom>
        </p:spPr>
        <p:txBody>
          <a:bodyPr anchor="t" rtlCol="false" tIns="0" lIns="0" bIns="0" rIns="0">
            <a:spAutoFit/>
          </a:bodyPr>
          <a:lstStyle/>
          <a:p>
            <a:pPr algn="l" marL="917576" indent="-458788" lvl="1">
              <a:lnSpc>
                <a:spcPts val="6800"/>
              </a:lnSpc>
              <a:buFont typeface="Arial"/>
              <a:buChar char="•"/>
            </a:pPr>
            <a:r>
              <a:rPr lang="en-US" sz="4250">
                <a:solidFill>
                  <a:srgbClr val="303030"/>
                </a:solidFill>
                <a:latin typeface="Roboto"/>
                <a:ea typeface="Roboto"/>
                <a:cs typeface="Roboto"/>
                <a:sym typeface="Roboto"/>
              </a:rPr>
              <a:t>Organized Crime Groups</a:t>
            </a:r>
          </a:p>
          <a:p>
            <a:pPr algn="l" marL="917576" indent="-458788" lvl="1">
              <a:lnSpc>
                <a:spcPts val="6800"/>
              </a:lnSpc>
              <a:buFont typeface="Arial"/>
              <a:buChar char="•"/>
            </a:pPr>
            <a:r>
              <a:rPr lang="en-US" sz="4250">
                <a:solidFill>
                  <a:srgbClr val="303030"/>
                </a:solidFill>
                <a:latin typeface="Roboto"/>
                <a:ea typeface="Roboto"/>
                <a:cs typeface="Roboto"/>
                <a:sym typeface="Roboto"/>
              </a:rPr>
              <a:t>Street Gangs</a:t>
            </a:r>
          </a:p>
          <a:p>
            <a:pPr algn="l" marL="917576" indent="-458788" lvl="1">
              <a:lnSpc>
                <a:spcPts val="6800"/>
              </a:lnSpc>
              <a:buFont typeface="Arial"/>
              <a:buChar char="•"/>
            </a:pPr>
            <a:r>
              <a:rPr lang="en-US" sz="4250">
                <a:solidFill>
                  <a:srgbClr val="303030"/>
                </a:solidFill>
                <a:latin typeface="Roboto"/>
                <a:ea typeface="Roboto"/>
                <a:cs typeface="Roboto"/>
                <a:sym typeface="Roboto"/>
              </a:rPr>
              <a:t>Labor Trafficking Networks</a:t>
            </a:r>
          </a:p>
          <a:p>
            <a:pPr algn="l" marL="917576" indent="-458788" lvl="1">
              <a:lnSpc>
                <a:spcPts val="6800"/>
              </a:lnSpc>
              <a:buFont typeface="Arial"/>
              <a:buChar char="•"/>
            </a:pPr>
            <a:r>
              <a:rPr lang="en-US" sz="4250">
                <a:solidFill>
                  <a:srgbClr val="303030"/>
                </a:solidFill>
                <a:latin typeface="Roboto"/>
                <a:ea typeface="Roboto"/>
                <a:cs typeface="Roboto"/>
                <a:sym typeface="Roboto"/>
              </a:rPr>
              <a:t>Sex Trafficking Operations</a:t>
            </a:r>
          </a:p>
        </p:txBody>
      </p:sp>
      <p:sp>
        <p:nvSpPr>
          <p:cNvPr name="TextBox 13" id="13"/>
          <p:cNvSpPr txBox="true"/>
          <p:nvPr/>
        </p:nvSpPr>
        <p:spPr>
          <a:xfrm rot="0">
            <a:off x="9475387" y="3676939"/>
            <a:ext cx="5381854" cy="771451"/>
          </a:xfrm>
          <a:prstGeom prst="rect">
            <a:avLst/>
          </a:prstGeom>
        </p:spPr>
        <p:txBody>
          <a:bodyPr anchor="t" rtlCol="false" tIns="0" lIns="0" bIns="0" rIns="0">
            <a:spAutoFit/>
          </a:bodyPr>
          <a:lstStyle/>
          <a:p>
            <a:pPr algn="l">
              <a:lnSpc>
                <a:spcPts val="6299"/>
              </a:lnSpc>
            </a:pPr>
            <a:r>
              <a:rPr lang="en-US" sz="4499" b="true">
                <a:solidFill>
                  <a:srgbClr val="9D1BE3"/>
                </a:solidFill>
                <a:latin typeface="Roboto Bold"/>
                <a:ea typeface="Roboto Bold"/>
                <a:cs typeface="Roboto Bold"/>
                <a:sym typeface="Roboto Bold"/>
              </a:rPr>
              <a:t>Illegal Recruitment</a:t>
            </a:r>
          </a:p>
        </p:txBody>
      </p:sp>
      <p:sp>
        <p:nvSpPr>
          <p:cNvPr name="TextBox 14" id="14"/>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47364"/>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0" t="-2143" r="0" b="-1321"/>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5" id="5"/>
          <p:cNvGrpSpPr/>
          <p:nvPr/>
        </p:nvGrpSpPr>
        <p:grpSpPr>
          <a:xfrm rot="0">
            <a:off x="5292786" y="8591854"/>
            <a:ext cx="8631917" cy="666446"/>
            <a:chOff x="0" y="0"/>
            <a:chExt cx="2663497" cy="205641"/>
          </a:xfrm>
        </p:grpSpPr>
        <p:sp>
          <p:nvSpPr>
            <p:cNvPr name="Freeform 6" id="6"/>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7" id="7"/>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34061" y="4574906"/>
            <a:ext cx="14053955"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Being clever and strategic, sometimes in ways that are not completely honest or fair.</a:t>
            </a:r>
          </a:p>
        </p:txBody>
      </p:sp>
      <p:grpSp>
        <p:nvGrpSpPr>
          <p:cNvPr name="Group 9" id="9"/>
          <p:cNvGrpSpPr/>
          <p:nvPr/>
        </p:nvGrpSpPr>
        <p:grpSpPr>
          <a:xfrm rot="0">
            <a:off x="1480713" y="3637496"/>
            <a:ext cx="4246930" cy="904943"/>
            <a:chOff x="0" y="0"/>
            <a:chExt cx="1118533" cy="238339"/>
          </a:xfrm>
        </p:grpSpPr>
        <p:sp>
          <p:nvSpPr>
            <p:cNvPr name="Freeform 10" id="10"/>
            <p:cNvSpPr/>
            <p:nvPr/>
          </p:nvSpPr>
          <p:spPr>
            <a:xfrm flipH="false" flipV="false" rot="0">
              <a:off x="0" y="0"/>
              <a:ext cx="1118533" cy="238339"/>
            </a:xfrm>
            <a:custGeom>
              <a:avLst/>
              <a:gdLst/>
              <a:ahLst/>
              <a:cxnLst/>
              <a:rect r="r" b="b" t="t" l="l"/>
              <a:pathLst>
                <a:path h="238339" w="1118533">
                  <a:moveTo>
                    <a:pt x="0" y="0"/>
                  </a:moveTo>
                  <a:lnTo>
                    <a:pt x="1118533" y="0"/>
                  </a:lnTo>
                  <a:lnTo>
                    <a:pt x="1118533" y="238339"/>
                  </a:lnTo>
                  <a:lnTo>
                    <a:pt x="0" y="238339"/>
                  </a:lnTo>
                  <a:close/>
                </a:path>
              </a:pathLst>
            </a:custGeom>
            <a:solidFill>
              <a:srgbClr val="303030"/>
            </a:solidFill>
          </p:spPr>
        </p:sp>
        <p:sp>
          <p:nvSpPr>
            <p:cNvPr name="TextBox 11" id="11"/>
            <p:cNvSpPr txBox="true"/>
            <p:nvPr/>
          </p:nvSpPr>
          <p:spPr>
            <a:xfrm>
              <a:off x="0" y="-76200"/>
              <a:ext cx="111853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34061" y="3513774"/>
            <a:ext cx="3852882"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SHREWD</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4843764"/>
            <a:ext cx="13340314" cy="1916809"/>
            <a:chOff x="0" y="0"/>
            <a:chExt cx="3513498" cy="504839"/>
          </a:xfrm>
        </p:grpSpPr>
        <p:sp>
          <p:nvSpPr>
            <p:cNvPr name="Freeform 5" id="5"/>
            <p:cNvSpPr/>
            <p:nvPr/>
          </p:nvSpPr>
          <p:spPr>
            <a:xfrm flipH="false" flipV="false" rot="0">
              <a:off x="0" y="0"/>
              <a:ext cx="3513498" cy="504839"/>
            </a:xfrm>
            <a:custGeom>
              <a:avLst/>
              <a:gdLst/>
              <a:ahLst/>
              <a:cxnLst/>
              <a:rect r="r" b="b" t="t" l="l"/>
              <a:pathLst>
                <a:path h="504839" w="3513498">
                  <a:moveTo>
                    <a:pt x="0" y="0"/>
                  </a:moveTo>
                  <a:lnTo>
                    <a:pt x="3513498" y="0"/>
                  </a:lnTo>
                  <a:lnTo>
                    <a:pt x="3513498" y="504839"/>
                  </a:lnTo>
                  <a:lnTo>
                    <a:pt x="0" y="504839"/>
                  </a:lnTo>
                  <a:close/>
                </a:path>
              </a:pathLst>
            </a:custGeom>
            <a:solidFill>
              <a:srgbClr val="303030"/>
            </a:solidFill>
          </p:spPr>
        </p:sp>
        <p:sp>
          <p:nvSpPr>
            <p:cNvPr name="TextBox 6" id="6"/>
            <p:cNvSpPr txBox="true"/>
            <p:nvPr/>
          </p:nvSpPr>
          <p:spPr>
            <a:xfrm>
              <a:off x="0" y="-76200"/>
              <a:ext cx="3513498" cy="581039"/>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TextBox 8" id="8"/>
          <p:cNvSpPr txBox="true"/>
          <p:nvPr/>
        </p:nvSpPr>
        <p:spPr>
          <a:xfrm rot="0">
            <a:off x="1756077" y="4973520"/>
            <a:ext cx="1319190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does “a wolf in sheep’s clothing” mean, and how does it explain unsafe recruiter behavior?</a:t>
            </a:r>
          </a:p>
        </p:txBody>
      </p:sp>
      <p:grpSp>
        <p:nvGrpSpPr>
          <p:cNvPr name="Group 9" id="9"/>
          <p:cNvGrpSpPr/>
          <p:nvPr/>
        </p:nvGrpSpPr>
        <p:grpSpPr>
          <a:xfrm rot="0">
            <a:off x="13486956" y="970907"/>
            <a:ext cx="3857957" cy="3007913"/>
            <a:chOff x="0" y="0"/>
            <a:chExt cx="1160720" cy="904973"/>
          </a:xfrm>
        </p:grpSpPr>
        <p:sp>
          <p:nvSpPr>
            <p:cNvPr name="Freeform 10" id="10"/>
            <p:cNvSpPr/>
            <p:nvPr/>
          </p:nvSpPr>
          <p:spPr>
            <a:xfrm flipH="false" flipV="false" rot="0">
              <a:off x="0" y="0"/>
              <a:ext cx="1160721" cy="904973"/>
            </a:xfrm>
            <a:custGeom>
              <a:avLst/>
              <a:gdLst/>
              <a:ahLst/>
              <a:cxnLst/>
              <a:rect r="r" b="b" t="t" l="l"/>
              <a:pathLst>
                <a:path h="904973" w="1160721">
                  <a:moveTo>
                    <a:pt x="0" y="0"/>
                  </a:moveTo>
                  <a:lnTo>
                    <a:pt x="1160721" y="0"/>
                  </a:lnTo>
                  <a:lnTo>
                    <a:pt x="1160721" y="904973"/>
                  </a:lnTo>
                  <a:lnTo>
                    <a:pt x="0" y="904973"/>
                  </a:lnTo>
                  <a:close/>
                </a:path>
              </a:pathLst>
            </a:custGeom>
            <a:solidFill>
              <a:srgbClr val="FFFFFF"/>
            </a:solidFill>
          </p:spPr>
        </p:sp>
        <p:sp>
          <p:nvSpPr>
            <p:cNvPr name="TextBox 11" id="11"/>
            <p:cNvSpPr txBox="true"/>
            <p:nvPr/>
          </p:nvSpPr>
          <p:spPr>
            <a:xfrm>
              <a:off x="0" y="-76200"/>
              <a:ext cx="1160720" cy="981173"/>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3672851" y="1146816"/>
            <a:ext cx="3486167" cy="2662056"/>
          </a:xfrm>
          <a:custGeom>
            <a:avLst/>
            <a:gdLst/>
            <a:ahLst/>
            <a:cxnLst/>
            <a:rect r="r" b="b" t="t" l="l"/>
            <a:pathLst>
              <a:path h="2662056" w="3486167">
                <a:moveTo>
                  <a:pt x="0" y="0"/>
                </a:moveTo>
                <a:lnTo>
                  <a:pt x="3486167" y="0"/>
                </a:lnTo>
                <a:lnTo>
                  <a:pt x="3486167" y="2662056"/>
                </a:lnTo>
                <a:lnTo>
                  <a:pt x="0" y="2662056"/>
                </a:lnTo>
                <a:lnTo>
                  <a:pt x="0" y="0"/>
                </a:lnTo>
                <a:close/>
              </a:path>
            </a:pathLst>
          </a:custGeom>
          <a:blipFill>
            <a:blip r:embed="rId4"/>
            <a:stretch>
              <a:fillRect l="0" t="0" r="0" b="0"/>
            </a:stretch>
          </a:blipFill>
        </p:spPr>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5">
              <a:alphaModFix amt="71000"/>
            </a:blip>
            <a:stretch>
              <a:fillRect l="0" t="0" r="0" b="0"/>
            </a:stretch>
          </a:blipFill>
        </p:spPr>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131441" y="1109322"/>
            <a:ext cx="1257233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90263" y="3322469"/>
            <a:ext cx="8418186" cy="991632"/>
            <a:chOff x="0" y="0"/>
            <a:chExt cx="2217135" cy="261171"/>
          </a:xfrm>
        </p:grpSpPr>
        <p:sp>
          <p:nvSpPr>
            <p:cNvPr name="Freeform 5" id="5"/>
            <p:cNvSpPr/>
            <p:nvPr/>
          </p:nvSpPr>
          <p:spPr>
            <a:xfrm flipH="false" flipV="false" rot="0">
              <a:off x="0" y="0"/>
              <a:ext cx="2217135" cy="261171"/>
            </a:xfrm>
            <a:custGeom>
              <a:avLst/>
              <a:gdLst/>
              <a:ahLst/>
              <a:cxnLst/>
              <a:rect r="r" b="b" t="t" l="l"/>
              <a:pathLst>
                <a:path h="261171" w="2217135">
                  <a:moveTo>
                    <a:pt x="0" y="0"/>
                  </a:moveTo>
                  <a:lnTo>
                    <a:pt x="2217135" y="0"/>
                  </a:lnTo>
                  <a:lnTo>
                    <a:pt x="2217135" y="261171"/>
                  </a:lnTo>
                  <a:lnTo>
                    <a:pt x="0" y="261171"/>
                  </a:lnTo>
                  <a:close/>
                </a:path>
              </a:pathLst>
            </a:custGeom>
            <a:solidFill>
              <a:srgbClr val="303030"/>
            </a:solidFill>
          </p:spPr>
        </p:sp>
        <p:sp>
          <p:nvSpPr>
            <p:cNvPr name="TextBox 6" id="6"/>
            <p:cNvSpPr txBox="true"/>
            <p:nvPr/>
          </p:nvSpPr>
          <p:spPr>
            <a:xfrm>
              <a:off x="0" y="-76200"/>
              <a:ext cx="2217135"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89971" y="3384910"/>
            <a:ext cx="928843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Metaphors Help Explain Ideas</a:t>
            </a:r>
          </a:p>
        </p:txBody>
      </p:sp>
      <p:sp>
        <p:nvSpPr>
          <p:cNvPr name="TextBox 8" id="8"/>
          <p:cNvSpPr txBox="true"/>
          <p:nvPr/>
        </p:nvSpPr>
        <p:spPr>
          <a:xfrm rot="0">
            <a:off x="2093626" y="4675823"/>
            <a:ext cx="1525128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Hidden Danger:</a:t>
            </a:r>
            <a:r>
              <a:rPr lang="en-US" b="true" sz="4250">
                <a:solidFill>
                  <a:srgbClr val="004F59"/>
                </a:solidFill>
                <a:latin typeface="Roboto Bold"/>
                <a:ea typeface="Roboto Bold"/>
                <a:cs typeface="Roboto Bold"/>
                <a:sym typeface="Roboto Bold"/>
              </a:rPr>
              <a:t> A</a:t>
            </a:r>
            <a:r>
              <a:rPr lang="en-US" b="true" sz="4250">
                <a:solidFill>
                  <a:srgbClr val="004F59"/>
                </a:solidFill>
                <a:latin typeface="Roboto Bold"/>
                <a:ea typeface="Roboto Bold"/>
                <a:cs typeface="Roboto Bold"/>
                <a:sym typeface="Roboto Bold"/>
              </a:rPr>
              <a:t> “wolf in sheep's clothing” is someone who appears safe or kind but actually has harmful intentions.</a:t>
            </a:r>
          </a:p>
        </p:txBody>
      </p:sp>
      <p:sp>
        <p:nvSpPr>
          <p:cNvPr name="TextBox 9" id="9"/>
          <p:cNvSpPr txBox="true"/>
          <p:nvPr/>
        </p:nvSpPr>
        <p:spPr>
          <a:xfrm rot="0">
            <a:off x="1131441" y="1109322"/>
            <a:ext cx="1257233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90263" y="3322469"/>
            <a:ext cx="8418186" cy="991632"/>
            <a:chOff x="0" y="0"/>
            <a:chExt cx="2217135" cy="261171"/>
          </a:xfrm>
        </p:grpSpPr>
        <p:sp>
          <p:nvSpPr>
            <p:cNvPr name="Freeform 5" id="5"/>
            <p:cNvSpPr/>
            <p:nvPr/>
          </p:nvSpPr>
          <p:spPr>
            <a:xfrm flipH="false" flipV="false" rot="0">
              <a:off x="0" y="0"/>
              <a:ext cx="2217135" cy="261171"/>
            </a:xfrm>
            <a:custGeom>
              <a:avLst/>
              <a:gdLst/>
              <a:ahLst/>
              <a:cxnLst/>
              <a:rect r="r" b="b" t="t" l="l"/>
              <a:pathLst>
                <a:path h="261171" w="2217135">
                  <a:moveTo>
                    <a:pt x="0" y="0"/>
                  </a:moveTo>
                  <a:lnTo>
                    <a:pt x="2217135" y="0"/>
                  </a:lnTo>
                  <a:lnTo>
                    <a:pt x="2217135" y="261171"/>
                  </a:lnTo>
                  <a:lnTo>
                    <a:pt x="0" y="261171"/>
                  </a:lnTo>
                  <a:close/>
                </a:path>
              </a:pathLst>
            </a:custGeom>
            <a:solidFill>
              <a:srgbClr val="303030"/>
            </a:solidFill>
          </p:spPr>
        </p:sp>
        <p:sp>
          <p:nvSpPr>
            <p:cNvPr name="TextBox 6" id="6"/>
            <p:cNvSpPr txBox="true"/>
            <p:nvPr/>
          </p:nvSpPr>
          <p:spPr>
            <a:xfrm>
              <a:off x="0" y="-76200"/>
              <a:ext cx="2217135"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89971" y="3384910"/>
            <a:ext cx="928843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Metaphors Help Explain Ideas</a:t>
            </a:r>
          </a:p>
        </p:txBody>
      </p:sp>
      <p:sp>
        <p:nvSpPr>
          <p:cNvPr name="TextBox 8" id="8"/>
          <p:cNvSpPr txBox="true"/>
          <p:nvPr/>
        </p:nvSpPr>
        <p:spPr>
          <a:xfrm rot="0">
            <a:off x="2093626" y="4675823"/>
            <a:ext cx="1525128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False Appearances:</a:t>
            </a:r>
            <a:r>
              <a:rPr lang="en-US" b="true" sz="4250">
                <a:solidFill>
                  <a:srgbClr val="004F59"/>
                </a:solidFill>
                <a:latin typeface="Roboto Bold"/>
                <a:ea typeface="Roboto Bold"/>
                <a:cs typeface="Roboto Bold"/>
                <a:sym typeface="Roboto Bold"/>
              </a:rPr>
              <a:t> They may act friendly, supportive, or trustworthy to gain acceptance.</a:t>
            </a:r>
          </a:p>
        </p:txBody>
      </p:sp>
      <p:sp>
        <p:nvSpPr>
          <p:cNvPr name="TextBox 9" id="9"/>
          <p:cNvSpPr txBox="true"/>
          <p:nvPr/>
        </p:nvSpPr>
        <p:spPr>
          <a:xfrm rot="0">
            <a:off x="1131441" y="1109322"/>
            <a:ext cx="1257233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90263" y="3322469"/>
            <a:ext cx="8418186" cy="991632"/>
            <a:chOff x="0" y="0"/>
            <a:chExt cx="2217135" cy="261171"/>
          </a:xfrm>
        </p:grpSpPr>
        <p:sp>
          <p:nvSpPr>
            <p:cNvPr name="Freeform 5" id="5"/>
            <p:cNvSpPr/>
            <p:nvPr/>
          </p:nvSpPr>
          <p:spPr>
            <a:xfrm flipH="false" flipV="false" rot="0">
              <a:off x="0" y="0"/>
              <a:ext cx="2217135" cy="261171"/>
            </a:xfrm>
            <a:custGeom>
              <a:avLst/>
              <a:gdLst/>
              <a:ahLst/>
              <a:cxnLst/>
              <a:rect r="r" b="b" t="t" l="l"/>
              <a:pathLst>
                <a:path h="261171" w="2217135">
                  <a:moveTo>
                    <a:pt x="0" y="0"/>
                  </a:moveTo>
                  <a:lnTo>
                    <a:pt x="2217135" y="0"/>
                  </a:lnTo>
                  <a:lnTo>
                    <a:pt x="2217135" y="261171"/>
                  </a:lnTo>
                  <a:lnTo>
                    <a:pt x="0" y="261171"/>
                  </a:lnTo>
                  <a:close/>
                </a:path>
              </a:pathLst>
            </a:custGeom>
            <a:solidFill>
              <a:srgbClr val="303030"/>
            </a:solidFill>
          </p:spPr>
        </p:sp>
        <p:sp>
          <p:nvSpPr>
            <p:cNvPr name="TextBox 6" id="6"/>
            <p:cNvSpPr txBox="true"/>
            <p:nvPr/>
          </p:nvSpPr>
          <p:spPr>
            <a:xfrm>
              <a:off x="0" y="-76200"/>
              <a:ext cx="2217135"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89971" y="3384910"/>
            <a:ext cx="928843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Metaphors Help Explain Ideas</a:t>
            </a:r>
          </a:p>
        </p:txBody>
      </p:sp>
      <p:sp>
        <p:nvSpPr>
          <p:cNvPr name="TextBox 8" id="8"/>
          <p:cNvSpPr txBox="true"/>
          <p:nvPr/>
        </p:nvSpPr>
        <p:spPr>
          <a:xfrm rot="0">
            <a:off x="2093626" y="4675823"/>
            <a:ext cx="1525128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Deception:</a:t>
            </a:r>
            <a:r>
              <a:rPr lang="en-US" b="true" sz="4250">
                <a:solidFill>
                  <a:srgbClr val="004F59"/>
                </a:solidFill>
                <a:latin typeface="Roboto Bold"/>
                <a:ea typeface="Roboto Bold"/>
                <a:cs typeface="Roboto Bold"/>
                <a:sym typeface="Roboto Bold"/>
              </a:rPr>
              <a:t> Unsafe r</a:t>
            </a:r>
            <a:r>
              <a:rPr lang="en-US" b="true" sz="4250">
                <a:solidFill>
                  <a:srgbClr val="004F59"/>
                </a:solidFill>
                <a:latin typeface="Roboto Bold"/>
                <a:ea typeface="Roboto Bold"/>
                <a:cs typeface="Roboto Bold"/>
                <a:sym typeface="Roboto Bold"/>
              </a:rPr>
              <a:t>ecruiters may use kindness, attention, or friendship to hide their true, harmful motives.</a:t>
            </a:r>
          </a:p>
        </p:txBody>
      </p:sp>
      <p:sp>
        <p:nvSpPr>
          <p:cNvPr name="TextBox 9" id="9"/>
          <p:cNvSpPr txBox="true"/>
          <p:nvPr/>
        </p:nvSpPr>
        <p:spPr>
          <a:xfrm rot="0">
            <a:off x="1131441" y="1109322"/>
            <a:ext cx="1257233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&amp; SHEEP METAPHOR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694520" y="4578689"/>
            <a:ext cx="1613968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An exploited person given a leadership role by their trafficker (pimp) to help control others and manage the operation. </a:t>
            </a:r>
          </a:p>
        </p:txBody>
      </p:sp>
      <p:grpSp>
        <p:nvGrpSpPr>
          <p:cNvPr name="Group 9" id="9"/>
          <p:cNvGrpSpPr/>
          <p:nvPr/>
        </p:nvGrpSpPr>
        <p:grpSpPr>
          <a:xfrm rot="0">
            <a:off x="1300471" y="3637496"/>
            <a:ext cx="5874833" cy="904943"/>
            <a:chOff x="0" y="0"/>
            <a:chExt cx="1547281" cy="238339"/>
          </a:xfrm>
        </p:grpSpPr>
        <p:sp>
          <p:nvSpPr>
            <p:cNvPr name="Freeform 10" id="10"/>
            <p:cNvSpPr/>
            <p:nvPr/>
          </p:nvSpPr>
          <p:spPr>
            <a:xfrm flipH="false" flipV="false" rot="0">
              <a:off x="0" y="0"/>
              <a:ext cx="1547281" cy="238339"/>
            </a:xfrm>
            <a:custGeom>
              <a:avLst/>
              <a:gdLst/>
              <a:ahLst/>
              <a:cxnLst/>
              <a:rect r="r" b="b" t="t" l="l"/>
              <a:pathLst>
                <a:path h="238339" w="1547281">
                  <a:moveTo>
                    <a:pt x="0" y="0"/>
                  </a:moveTo>
                  <a:lnTo>
                    <a:pt x="1547281" y="0"/>
                  </a:lnTo>
                  <a:lnTo>
                    <a:pt x="1547281" y="238339"/>
                  </a:lnTo>
                  <a:lnTo>
                    <a:pt x="0" y="238339"/>
                  </a:lnTo>
                  <a:close/>
                </a:path>
              </a:pathLst>
            </a:custGeom>
            <a:solidFill>
              <a:srgbClr val="303030"/>
            </a:solidFill>
          </p:spPr>
        </p:sp>
        <p:sp>
          <p:nvSpPr>
            <p:cNvPr name="TextBox 11" id="11"/>
            <p:cNvSpPr txBox="true"/>
            <p:nvPr/>
          </p:nvSpPr>
          <p:spPr>
            <a:xfrm>
              <a:off x="0" y="-76200"/>
              <a:ext cx="154728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694520"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BOTTOM GIRL</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762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374760" y="4861883"/>
            <a:ext cx="11456586" cy="2041133"/>
            <a:chOff x="0" y="0"/>
            <a:chExt cx="3017372" cy="537582"/>
          </a:xfrm>
        </p:grpSpPr>
        <p:sp>
          <p:nvSpPr>
            <p:cNvPr name="Freeform 5" id="5"/>
            <p:cNvSpPr/>
            <p:nvPr/>
          </p:nvSpPr>
          <p:spPr>
            <a:xfrm flipH="false" flipV="false" rot="0">
              <a:off x="0" y="0"/>
              <a:ext cx="3017372" cy="537582"/>
            </a:xfrm>
            <a:custGeom>
              <a:avLst/>
              <a:gdLst/>
              <a:ahLst/>
              <a:cxnLst/>
              <a:rect r="r" b="b" t="t" l="l"/>
              <a:pathLst>
                <a:path h="537582" w="3017372">
                  <a:moveTo>
                    <a:pt x="0" y="0"/>
                  </a:moveTo>
                  <a:lnTo>
                    <a:pt x="3017372" y="0"/>
                  </a:lnTo>
                  <a:lnTo>
                    <a:pt x="3017372" y="537582"/>
                  </a:lnTo>
                  <a:lnTo>
                    <a:pt x="0" y="537582"/>
                  </a:lnTo>
                  <a:close/>
                </a:path>
              </a:pathLst>
            </a:custGeom>
            <a:solidFill>
              <a:srgbClr val="303030"/>
            </a:solidFill>
          </p:spPr>
        </p:sp>
        <p:sp>
          <p:nvSpPr>
            <p:cNvPr name="TextBox 6" id="6"/>
            <p:cNvSpPr txBox="true"/>
            <p:nvPr/>
          </p:nvSpPr>
          <p:spPr>
            <a:xfrm>
              <a:off x="0" y="-76200"/>
              <a:ext cx="3017372" cy="61378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grpSp>
        <p:nvGrpSpPr>
          <p:cNvPr name="Group 8" id="8"/>
          <p:cNvGrpSpPr/>
          <p:nvPr/>
        </p:nvGrpSpPr>
        <p:grpSpPr>
          <a:xfrm rot="0">
            <a:off x="12955670" y="914400"/>
            <a:ext cx="4341730" cy="3419627"/>
            <a:chOff x="0" y="0"/>
            <a:chExt cx="1676083" cy="1320114"/>
          </a:xfrm>
        </p:grpSpPr>
        <p:sp>
          <p:nvSpPr>
            <p:cNvPr name="Freeform 9" id="9"/>
            <p:cNvSpPr/>
            <p:nvPr/>
          </p:nvSpPr>
          <p:spPr>
            <a:xfrm flipH="false" flipV="false" rot="0">
              <a:off x="0" y="0"/>
              <a:ext cx="1676083" cy="1320114"/>
            </a:xfrm>
            <a:custGeom>
              <a:avLst/>
              <a:gdLst/>
              <a:ahLst/>
              <a:cxnLst/>
              <a:rect r="r" b="b" t="t" l="l"/>
              <a:pathLst>
                <a:path h="1320114" w="1676083">
                  <a:moveTo>
                    <a:pt x="0" y="0"/>
                  </a:moveTo>
                  <a:lnTo>
                    <a:pt x="1676083" y="0"/>
                  </a:lnTo>
                  <a:lnTo>
                    <a:pt x="1676083" y="1320114"/>
                  </a:lnTo>
                  <a:lnTo>
                    <a:pt x="0" y="1320114"/>
                  </a:lnTo>
                  <a:close/>
                </a:path>
              </a:pathLst>
            </a:custGeom>
            <a:solidFill>
              <a:srgbClr val="FFFFFF"/>
            </a:solidFill>
          </p:spPr>
        </p:sp>
        <p:sp>
          <p:nvSpPr>
            <p:cNvPr name="TextBox 10" id="10"/>
            <p:cNvSpPr txBox="true"/>
            <p:nvPr/>
          </p:nvSpPr>
          <p:spPr>
            <a:xfrm>
              <a:off x="0" y="-76200"/>
              <a:ext cx="1676083" cy="139631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2" id="12"/>
          <p:cNvSpPr/>
          <p:nvPr/>
        </p:nvSpPr>
        <p:spPr>
          <a:xfrm flipH="false" flipV="false" rot="0">
            <a:off x="13129942" y="1090890"/>
            <a:ext cx="4023071" cy="2791006"/>
          </a:xfrm>
          <a:custGeom>
            <a:avLst/>
            <a:gdLst/>
            <a:ahLst/>
            <a:cxnLst/>
            <a:rect r="r" b="b" t="t" l="l"/>
            <a:pathLst>
              <a:path h="2791006" w="4023071">
                <a:moveTo>
                  <a:pt x="0" y="0"/>
                </a:moveTo>
                <a:lnTo>
                  <a:pt x="4023071" y="0"/>
                </a:lnTo>
                <a:lnTo>
                  <a:pt x="4023071" y="2791006"/>
                </a:lnTo>
                <a:lnTo>
                  <a:pt x="0" y="2791006"/>
                </a:lnTo>
                <a:lnTo>
                  <a:pt x="0" y="0"/>
                </a:lnTo>
                <a:close/>
              </a:path>
            </a:pathLst>
          </a:custGeom>
          <a:blipFill>
            <a:blip r:embed="rId5"/>
            <a:stretch>
              <a:fillRect l="0" t="0" r="0" b="0"/>
            </a:stretch>
          </a:blipFill>
        </p:spPr>
      </p:sp>
      <p:sp>
        <p:nvSpPr>
          <p:cNvPr name="TextBox 13" id="13"/>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4" id="14"/>
          <p:cNvSpPr txBox="true"/>
          <p:nvPr/>
        </p:nvSpPr>
        <p:spPr>
          <a:xfrm rot="0">
            <a:off x="1827243" y="5053849"/>
            <a:ext cx="11128426"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the characteristics of a “Bottom Girl” in the commercial sex trade?</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792360" y="3180710"/>
            <a:ext cx="9292734" cy="924207"/>
            <a:chOff x="0" y="0"/>
            <a:chExt cx="2447469" cy="243413"/>
          </a:xfrm>
        </p:grpSpPr>
        <p:sp>
          <p:nvSpPr>
            <p:cNvPr name="Freeform 5" id="5"/>
            <p:cNvSpPr/>
            <p:nvPr/>
          </p:nvSpPr>
          <p:spPr>
            <a:xfrm flipH="false" flipV="false" rot="0">
              <a:off x="0" y="0"/>
              <a:ext cx="2447469" cy="243413"/>
            </a:xfrm>
            <a:custGeom>
              <a:avLst/>
              <a:gdLst/>
              <a:ahLst/>
              <a:cxnLst/>
              <a:rect r="r" b="b" t="t" l="l"/>
              <a:pathLst>
                <a:path h="243413" w="2447469">
                  <a:moveTo>
                    <a:pt x="0" y="0"/>
                  </a:moveTo>
                  <a:lnTo>
                    <a:pt x="2447469" y="0"/>
                  </a:lnTo>
                  <a:lnTo>
                    <a:pt x="2447469" y="243413"/>
                  </a:lnTo>
                  <a:lnTo>
                    <a:pt x="0" y="243413"/>
                  </a:lnTo>
                  <a:close/>
                </a:path>
              </a:pathLst>
            </a:custGeom>
            <a:solidFill>
              <a:srgbClr val="303030"/>
            </a:solidFill>
          </p:spPr>
        </p:sp>
        <p:sp>
          <p:nvSpPr>
            <p:cNvPr name="TextBox 6" id="6"/>
            <p:cNvSpPr txBox="true"/>
            <p:nvPr/>
          </p:nvSpPr>
          <p:spPr>
            <a:xfrm>
              <a:off x="0" y="-76200"/>
              <a:ext cx="2447469"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20643" y="320943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Characteristics of the Bottom Girl </a:t>
            </a:r>
          </a:p>
        </p:txBody>
      </p:sp>
      <p:sp>
        <p:nvSpPr>
          <p:cNvPr name="TextBox 8" id="8"/>
          <p:cNvSpPr txBox="true"/>
          <p:nvPr/>
        </p:nvSpPr>
        <p:spPr>
          <a:xfrm rot="0">
            <a:off x="1387972" y="4325658"/>
            <a:ext cx="16985753" cy="688975"/>
          </a:xfrm>
          <a:prstGeom prst="rect">
            <a:avLst/>
          </a:prstGeom>
        </p:spPr>
        <p:txBody>
          <a:bodyPr anchor="t" rtlCol="false" tIns="0" lIns="0" bIns="0" rIns="0">
            <a:spAutoFit/>
          </a:bodyPr>
          <a:lstStyle/>
          <a:p>
            <a:pPr algn="l" marL="917576" indent="-458788" lvl="1">
              <a:lnSpc>
                <a:spcPts val="5525"/>
              </a:lnSpc>
              <a:buFont typeface="Arial"/>
              <a:buChar char="•"/>
            </a:pPr>
            <a:r>
              <a:rPr lang="en-US" b="true" sz="4250">
                <a:solidFill>
                  <a:srgbClr val="9D1BE3"/>
                </a:solidFill>
                <a:latin typeface="Roboto Bold"/>
                <a:ea typeface="Roboto Bold"/>
                <a:cs typeface="Roboto Bold"/>
                <a:sym typeface="Roboto Bold"/>
              </a:rPr>
              <a:t>Position:</a:t>
            </a:r>
            <a:r>
              <a:rPr lang="en-US" b="true" sz="4250">
                <a:solidFill>
                  <a:srgbClr val="004F59"/>
                </a:solidFill>
                <a:latin typeface="Roboto Bold"/>
                <a:ea typeface="Roboto Bold"/>
                <a:cs typeface="Roboto Bold"/>
                <a:sym typeface="Roboto Bold"/>
              </a:rPr>
              <a:t> Placed in a leadership role within the operation.</a:t>
            </a:r>
          </a:p>
        </p:txBody>
      </p:sp>
      <p:sp>
        <p:nvSpPr>
          <p:cNvPr name="TextBox 9" id="9"/>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0" id="10"/>
          <p:cNvSpPr txBox="true"/>
          <p:nvPr/>
        </p:nvSpPr>
        <p:spPr>
          <a:xfrm rot="0">
            <a:off x="4321118" y="9282225"/>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792360" y="3180710"/>
            <a:ext cx="9292734" cy="924207"/>
            <a:chOff x="0" y="0"/>
            <a:chExt cx="2447469" cy="243413"/>
          </a:xfrm>
        </p:grpSpPr>
        <p:sp>
          <p:nvSpPr>
            <p:cNvPr name="Freeform 5" id="5"/>
            <p:cNvSpPr/>
            <p:nvPr/>
          </p:nvSpPr>
          <p:spPr>
            <a:xfrm flipH="false" flipV="false" rot="0">
              <a:off x="0" y="0"/>
              <a:ext cx="2447469" cy="243413"/>
            </a:xfrm>
            <a:custGeom>
              <a:avLst/>
              <a:gdLst/>
              <a:ahLst/>
              <a:cxnLst/>
              <a:rect r="r" b="b" t="t" l="l"/>
              <a:pathLst>
                <a:path h="243413" w="2447469">
                  <a:moveTo>
                    <a:pt x="0" y="0"/>
                  </a:moveTo>
                  <a:lnTo>
                    <a:pt x="2447469" y="0"/>
                  </a:lnTo>
                  <a:lnTo>
                    <a:pt x="2447469" y="243413"/>
                  </a:lnTo>
                  <a:lnTo>
                    <a:pt x="0" y="243413"/>
                  </a:lnTo>
                  <a:close/>
                </a:path>
              </a:pathLst>
            </a:custGeom>
            <a:solidFill>
              <a:srgbClr val="303030"/>
            </a:solidFill>
          </p:spPr>
        </p:sp>
        <p:sp>
          <p:nvSpPr>
            <p:cNvPr name="TextBox 6" id="6"/>
            <p:cNvSpPr txBox="true"/>
            <p:nvPr/>
          </p:nvSpPr>
          <p:spPr>
            <a:xfrm>
              <a:off x="0" y="-76200"/>
              <a:ext cx="2447469"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20643" y="320943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Characteristics of the Bottom Girl </a:t>
            </a:r>
          </a:p>
        </p:txBody>
      </p:sp>
      <p:sp>
        <p:nvSpPr>
          <p:cNvPr name="TextBox 8" id="8"/>
          <p:cNvSpPr txBox="true"/>
          <p:nvPr/>
        </p:nvSpPr>
        <p:spPr>
          <a:xfrm rot="0">
            <a:off x="1387972" y="4325658"/>
            <a:ext cx="16985753" cy="1574800"/>
          </a:xfrm>
          <a:prstGeom prst="rect">
            <a:avLst/>
          </a:prstGeom>
        </p:spPr>
        <p:txBody>
          <a:bodyPr anchor="t" rtlCol="false" tIns="0" lIns="0" bIns="0" rIns="0">
            <a:spAutoFit/>
          </a:bodyPr>
          <a:lstStyle/>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Position: Placed in a leadership role within the operation.</a:t>
            </a:r>
          </a:p>
          <a:p>
            <a:pPr algn="l">
              <a:lnSpc>
                <a:spcPts val="1560"/>
              </a:lnSpc>
            </a:pPr>
          </a:p>
          <a:p>
            <a:pPr algn="l" marL="917576" indent="-458788" lvl="1">
              <a:lnSpc>
                <a:spcPts val="5525"/>
              </a:lnSpc>
              <a:buFont typeface="Arial"/>
              <a:buChar char="•"/>
            </a:pPr>
            <a:r>
              <a:rPr lang="en-US" b="true" sz="4250">
                <a:solidFill>
                  <a:srgbClr val="9D1BE3"/>
                </a:solidFill>
                <a:latin typeface="Roboto Bold"/>
                <a:ea typeface="Roboto Bold"/>
                <a:cs typeface="Roboto Bold"/>
                <a:sym typeface="Roboto Bold"/>
              </a:rPr>
              <a:t>Long History:</a:t>
            </a:r>
            <a:r>
              <a:rPr lang="en-US" b="true" sz="4250">
                <a:solidFill>
                  <a:srgbClr val="004F59"/>
                </a:solidFill>
                <a:latin typeface="Roboto Bold"/>
                <a:ea typeface="Roboto Bold"/>
                <a:cs typeface="Roboto Bold"/>
                <a:sym typeface="Roboto Bold"/>
              </a:rPr>
              <a:t> Usually has a longer history with the trafficker.</a:t>
            </a:r>
          </a:p>
        </p:txBody>
      </p:sp>
      <p:sp>
        <p:nvSpPr>
          <p:cNvPr name="TextBox 9" id="9"/>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0" id="10"/>
          <p:cNvSpPr txBox="true"/>
          <p:nvPr/>
        </p:nvSpPr>
        <p:spPr>
          <a:xfrm rot="0">
            <a:off x="4321118" y="9282225"/>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792360" y="3180710"/>
            <a:ext cx="9292734" cy="924207"/>
            <a:chOff x="0" y="0"/>
            <a:chExt cx="2447469" cy="243413"/>
          </a:xfrm>
        </p:grpSpPr>
        <p:sp>
          <p:nvSpPr>
            <p:cNvPr name="Freeform 5" id="5"/>
            <p:cNvSpPr/>
            <p:nvPr/>
          </p:nvSpPr>
          <p:spPr>
            <a:xfrm flipH="false" flipV="false" rot="0">
              <a:off x="0" y="0"/>
              <a:ext cx="2447469" cy="243413"/>
            </a:xfrm>
            <a:custGeom>
              <a:avLst/>
              <a:gdLst/>
              <a:ahLst/>
              <a:cxnLst/>
              <a:rect r="r" b="b" t="t" l="l"/>
              <a:pathLst>
                <a:path h="243413" w="2447469">
                  <a:moveTo>
                    <a:pt x="0" y="0"/>
                  </a:moveTo>
                  <a:lnTo>
                    <a:pt x="2447469" y="0"/>
                  </a:lnTo>
                  <a:lnTo>
                    <a:pt x="2447469" y="243413"/>
                  </a:lnTo>
                  <a:lnTo>
                    <a:pt x="0" y="243413"/>
                  </a:lnTo>
                  <a:close/>
                </a:path>
              </a:pathLst>
            </a:custGeom>
            <a:solidFill>
              <a:srgbClr val="303030"/>
            </a:solidFill>
          </p:spPr>
        </p:sp>
        <p:sp>
          <p:nvSpPr>
            <p:cNvPr name="TextBox 6" id="6"/>
            <p:cNvSpPr txBox="true"/>
            <p:nvPr/>
          </p:nvSpPr>
          <p:spPr>
            <a:xfrm>
              <a:off x="0" y="-76200"/>
              <a:ext cx="2447469"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20643" y="320943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Characteristics of the Bottom Girl </a:t>
            </a:r>
          </a:p>
        </p:txBody>
      </p:sp>
      <p:sp>
        <p:nvSpPr>
          <p:cNvPr name="TextBox 8" id="8"/>
          <p:cNvSpPr txBox="true"/>
          <p:nvPr/>
        </p:nvSpPr>
        <p:spPr>
          <a:xfrm rot="0">
            <a:off x="1387972" y="4325658"/>
            <a:ext cx="16985753" cy="2460625"/>
          </a:xfrm>
          <a:prstGeom prst="rect">
            <a:avLst/>
          </a:prstGeom>
        </p:spPr>
        <p:txBody>
          <a:bodyPr anchor="t" rtlCol="false" tIns="0" lIns="0" bIns="0" rIns="0">
            <a:spAutoFit/>
          </a:bodyPr>
          <a:lstStyle/>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Position: Placed in a leadership role within the operation.</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Long History: Usually has a longer history with the trafficker.</a:t>
            </a:r>
          </a:p>
          <a:p>
            <a:pPr algn="l">
              <a:lnSpc>
                <a:spcPts val="1560"/>
              </a:lnSpc>
            </a:pPr>
          </a:p>
          <a:p>
            <a:pPr algn="l" marL="917576" indent="-458788" lvl="1">
              <a:lnSpc>
                <a:spcPts val="5525"/>
              </a:lnSpc>
              <a:buFont typeface="Arial"/>
              <a:buChar char="•"/>
            </a:pPr>
            <a:r>
              <a:rPr lang="en-US" b="true" sz="4250">
                <a:solidFill>
                  <a:srgbClr val="9D1BE3"/>
                </a:solidFill>
                <a:latin typeface="Roboto Bold"/>
                <a:ea typeface="Roboto Bold"/>
                <a:cs typeface="Roboto Bold"/>
                <a:sym typeface="Roboto Bold"/>
              </a:rPr>
              <a:t>Trusted:</a:t>
            </a:r>
            <a:r>
              <a:rPr lang="en-US" b="true" sz="4250">
                <a:solidFill>
                  <a:srgbClr val="004F59"/>
                </a:solidFill>
                <a:latin typeface="Roboto Bold"/>
                <a:ea typeface="Roboto Bold"/>
                <a:cs typeface="Roboto Bold"/>
                <a:sym typeface="Roboto Bold"/>
              </a:rPr>
              <a:t> Seen as loyal and dependable by the trafficker.</a:t>
            </a:r>
          </a:p>
        </p:txBody>
      </p:sp>
      <p:sp>
        <p:nvSpPr>
          <p:cNvPr name="TextBox 9" id="9"/>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0" id="10"/>
          <p:cNvSpPr txBox="true"/>
          <p:nvPr/>
        </p:nvSpPr>
        <p:spPr>
          <a:xfrm rot="0">
            <a:off x="4321118" y="9282225"/>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792360" y="3180710"/>
            <a:ext cx="9292734" cy="924207"/>
            <a:chOff x="0" y="0"/>
            <a:chExt cx="2447469" cy="243413"/>
          </a:xfrm>
        </p:grpSpPr>
        <p:sp>
          <p:nvSpPr>
            <p:cNvPr name="Freeform 5" id="5"/>
            <p:cNvSpPr/>
            <p:nvPr/>
          </p:nvSpPr>
          <p:spPr>
            <a:xfrm flipH="false" flipV="false" rot="0">
              <a:off x="0" y="0"/>
              <a:ext cx="2447469" cy="243413"/>
            </a:xfrm>
            <a:custGeom>
              <a:avLst/>
              <a:gdLst/>
              <a:ahLst/>
              <a:cxnLst/>
              <a:rect r="r" b="b" t="t" l="l"/>
              <a:pathLst>
                <a:path h="243413" w="2447469">
                  <a:moveTo>
                    <a:pt x="0" y="0"/>
                  </a:moveTo>
                  <a:lnTo>
                    <a:pt x="2447469" y="0"/>
                  </a:lnTo>
                  <a:lnTo>
                    <a:pt x="2447469" y="243413"/>
                  </a:lnTo>
                  <a:lnTo>
                    <a:pt x="0" y="243413"/>
                  </a:lnTo>
                  <a:close/>
                </a:path>
              </a:pathLst>
            </a:custGeom>
            <a:solidFill>
              <a:srgbClr val="303030"/>
            </a:solidFill>
          </p:spPr>
        </p:sp>
        <p:sp>
          <p:nvSpPr>
            <p:cNvPr name="TextBox 6" id="6"/>
            <p:cNvSpPr txBox="true"/>
            <p:nvPr/>
          </p:nvSpPr>
          <p:spPr>
            <a:xfrm>
              <a:off x="0" y="-76200"/>
              <a:ext cx="2447469"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20643" y="320943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Characteristics of the Bottom Girl </a:t>
            </a:r>
          </a:p>
        </p:txBody>
      </p:sp>
      <p:sp>
        <p:nvSpPr>
          <p:cNvPr name="TextBox 8" id="8"/>
          <p:cNvSpPr txBox="true"/>
          <p:nvPr/>
        </p:nvSpPr>
        <p:spPr>
          <a:xfrm rot="0">
            <a:off x="1387972" y="4325658"/>
            <a:ext cx="16985753" cy="3346450"/>
          </a:xfrm>
          <a:prstGeom prst="rect">
            <a:avLst/>
          </a:prstGeom>
        </p:spPr>
        <p:txBody>
          <a:bodyPr anchor="t" rtlCol="false" tIns="0" lIns="0" bIns="0" rIns="0">
            <a:spAutoFit/>
          </a:bodyPr>
          <a:lstStyle/>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Position: Placed in a leadership role within the operation.</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Long History: Usually has a longer history with the trafficker.</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Trusted: Seen as loyal and dependable by the trafficker.</a:t>
            </a:r>
          </a:p>
          <a:p>
            <a:pPr algn="l">
              <a:lnSpc>
                <a:spcPts val="1560"/>
              </a:lnSpc>
            </a:pPr>
          </a:p>
          <a:p>
            <a:pPr algn="l" marL="917576" indent="-458788" lvl="1">
              <a:lnSpc>
                <a:spcPts val="5525"/>
              </a:lnSpc>
              <a:buFont typeface="Arial"/>
              <a:buChar char="•"/>
            </a:pPr>
            <a:r>
              <a:rPr lang="en-US" b="true" sz="4250">
                <a:solidFill>
                  <a:srgbClr val="9D1BE3"/>
                </a:solidFill>
                <a:latin typeface="Roboto Bold"/>
                <a:ea typeface="Roboto Bold"/>
                <a:cs typeface="Roboto Bold"/>
                <a:sym typeface="Roboto Bold"/>
              </a:rPr>
              <a:t>Expectations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Required to meet the trafficker’s financial goals.</a:t>
            </a:r>
          </a:p>
        </p:txBody>
      </p:sp>
      <p:sp>
        <p:nvSpPr>
          <p:cNvPr name="TextBox 9" id="9"/>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0" id="10"/>
          <p:cNvSpPr txBox="true"/>
          <p:nvPr/>
        </p:nvSpPr>
        <p:spPr>
          <a:xfrm rot="0">
            <a:off x="4321118" y="9282225"/>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792360" y="3180710"/>
            <a:ext cx="9292734" cy="924207"/>
            <a:chOff x="0" y="0"/>
            <a:chExt cx="2447469" cy="243413"/>
          </a:xfrm>
        </p:grpSpPr>
        <p:sp>
          <p:nvSpPr>
            <p:cNvPr name="Freeform 5" id="5"/>
            <p:cNvSpPr/>
            <p:nvPr/>
          </p:nvSpPr>
          <p:spPr>
            <a:xfrm flipH="false" flipV="false" rot="0">
              <a:off x="0" y="0"/>
              <a:ext cx="2447469" cy="243413"/>
            </a:xfrm>
            <a:custGeom>
              <a:avLst/>
              <a:gdLst/>
              <a:ahLst/>
              <a:cxnLst/>
              <a:rect r="r" b="b" t="t" l="l"/>
              <a:pathLst>
                <a:path h="243413" w="2447469">
                  <a:moveTo>
                    <a:pt x="0" y="0"/>
                  </a:moveTo>
                  <a:lnTo>
                    <a:pt x="2447469" y="0"/>
                  </a:lnTo>
                  <a:lnTo>
                    <a:pt x="2447469" y="243413"/>
                  </a:lnTo>
                  <a:lnTo>
                    <a:pt x="0" y="243413"/>
                  </a:lnTo>
                  <a:close/>
                </a:path>
              </a:pathLst>
            </a:custGeom>
            <a:solidFill>
              <a:srgbClr val="303030"/>
            </a:solidFill>
          </p:spPr>
        </p:sp>
        <p:sp>
          <p:nvSpPr>
            <p:cNvPr name="TextBox 6" id="6"/>
            <p:cNvSpPr txBox="true"/>
            <p:nvPr/>
          </p:nvSpPr>
          <p:spPr>
            <a:xfrm>
              <a:off x="0" y="-76200"/>
              <a:ext cx="2447469"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20643" y="320943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Characteristics of the Bottom Girl </a:t>
            </a:r>
          </a:p>
        </p:txBody>
      </p:sp>
      <p:sp>
        <p:nvSpPr>
          <p:cNvPr name="TextBox 8" id="8"/>
          <p:cNvSpPr txBox="true"/>
          <p:nvPr/>
        </p:nvSpPr>
        <p:spPr>
          <a:xfrm rot="0">
            <a:off x="1387972" y="4325658"/>
            <a:ext cx="16985753" cy="4232275"/>
          </a:xfrm>
          <a:prstGeom prst="rect">
            <a:avLst/>
          </a:prstGeom>
        </p:spPr>
        <p:txBody>
          <a:bodyPr anchor="t" rtlCol="false" tIns="0" lIns="0" bIns="0" rIns="0">
            <a:spAutoFit/>
          </a:bodyPr>
          <a:lstStyle/>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Position: Placed in a leadership role within the operation.</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Long History: Usually has a longer history with the trafficker.</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Trusted: Seen as loyal and dependable by the trafficker.</a:t>
            </a:r>
          </a:p>
          <a:p>
            <a:pPr algn="l">
              <a:lnSpc>
                <a:spcPts val="1560"/>
              </a:lnSpc>
            </a:pPr>
          </a:p>
          <a:p>
            <a:pPr algn="l" marL="917576" indent="-458788" lvl="1">
              <a:lnSpc>
                <a:spcPts val="5525"/>
              </a:lnSpc>
              <a:buFont typeface="Arial"/>
              <a:buChar char="•"/>
            </a:pPr>
            <a:r>
              <a:rPr lang="en-US" b="true" sz="4250">
                <a:solidFill>
                  <a:srgbClr val="FFFFFF"/>
                </a:solidFill>
                <a:latin typeface="Roboto Bold"/>
                <a:ea typeface="Roboto Bold"/>
                <a:cs typeface="Roboto Bold"/>
                <a:sym typeface="Roboto Bold"/>
              </a:rPr>
              <a:t>Expectations</a:t>
            </a:r>
            <a:r>
              <a:rPr lang="en-US" b="true" sz="4250">
                <a:solidFill>
                  <a:srgbClr val="FFFFFF"/>
                </a:solidFill>
                <a:latin typeface="Roboto Bold"/>
                <a:ea typeface="Roboto Bold"/>
                <a:cs typeface="Roboto Bold"/>
                <a:sym typeface="Roboto Bold"/>
              </a:rPr>
              <a:t>: Required to meet the trafficker’s financial goals.</a:t>
            </a:r>
          </a:p>
          <a:p>
            <a:pPr algn="l">
              <a:lnSpc>
                <a:spcPts val="1560"/>
              </a:lnSpc>
            </a:pPr>
          </a:p>
          <a:p>
            <a:pPr algn="l" marL="917576" indent="-458788" lvl="1">
              <a:lnSpc>
                <a:spcPts val="5525"/>
              </a:lnSpc>
              <a:buFont typeface="Arial"/>
              <a:buChar char="•"/>
            </a:pPr>
            <a:r>
              <a:rPr lang="en-US" b="true" sz="4250">
                <a:solidFill>
                  <a:srgbClr val="9D1BE3"/>
                </a:solidFill>
                <a:latin typeface="Roboto Bold"/>
                <a:ea typeface="Roboto Bold"/>
                <a:cs typeface="Roboto Bold"/>
                <a:sym typeface="Roboto Bold"/>
              </a:rPr>
              <a:t>Control:</a:t>
            </a:r>
            <a:r>
              <a:rPr lang="en-US" b="true" sz="4250">
                <a:solidFill>
                  <a:srgbClr val="004F59"/>
                </a:solidFill>
                <a:latin typeface="Roboto Bold"/>
                <a:ea typeface="Roboto Bold"/>
                <a:cs typeface="Roboto Bold"/>
                <a:sym typeface="Roboto Bold"/>
              </a:rPr>
              <a:t> Often is forced to manage and recruit others.</a:t>
            </a:r>
          </a:p>
        </p:txBody>
      </p:sp>
      <p:sp>
        <p:nvSpPr>
          <p:cNvPr name="TextBox 9" id="9"/>
          <p:cNvSpPr txBox="true"/>
          <p:nvPr/>
        </p:nvSpPr>
        <p:spPr>
          <a:xfrm rot="0">
            <a:off x="1131441" y="1109322"/>
            <a:ext cx="1072402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name="TextBox 10" id="10"/>
          <p:cNvSpPr txBox="true"/>
          <p:nvPr/>
        </p:nvSpPr>
        <p:spPr>
          <a:xfrm rot="0">
            <a:off x="4321118" y="9282225"/>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762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4792192"/>
            <a:ext cx="9834536" cy="2040101"/>
            <a:chOff x="0" y="0"/>
            <a:chExt cx="2590166" cy="537310"/>
          </a:xfrm>
        </p:grpSpPr>
        <p:sp>
          <p:nvSpPr>
            <p:cNvPr name="Freeform 5" id="5"/>
            <p:cNvSpPr/>
            <p:nvPr/>
          </p:nvSpPr>
          <p:spPr>
            <a:xfrm flipH="false" flipV="false" rot="0">
              <a:off x="0" y="0"/>
              <a:ext cx="2590166" cy="537310"/>
            </a:xfrm>
            <a:custGeom>
              <a:avLst/>
              <a:gdLst/>
              <a:ahLst/>
              <a:cxnLst/>
              <a:rect r="r" b="b" t="t" l="l"/>
              <a:pathLst>
                <a:path h="537310" w="2590166">
                  <a:moveTo>
                    <a:pt x="0" y="0"/>
                  </a:moveTo>
                  <a:lnTo>
                    <a:pt x="2590166" y="0"/>
                  </a:lnTo>
                  <a:lnTo>
                    <a:pt x="2590166" y="537310"/>
                  </a:lnTo>
                  <a:lnTo>
                    <a:pt x="0" y="537310"/>
                  </a:lnTo>
                  <a:close/>
                </a:path>
              </a:pathLst>
            </a:custGeom>
            <a:solidFill>
              <a:srgbClr val="303030"/>
            </a:solidFill>
          </p:spPr>
        </p:sp>
        <p:sp>
          <p:nvSpPr>
            <p:cNvPr name="TextBox 6" id="6"/>
            <p:cNvSpPr txBox="true"/>
            <p:nvPr/>
          </p:nvSpPr>
          <p:spPr>
            <a:xfrm>
              <a:off x="0" y="-76200"/>
              <a:ext cx="2590166" cy="613510"/>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grpSp>
        <p:nvGrpSpPr>
          <p:cNvPr name="Group 9" id="9"/>
          <p:cNvGrpSpPr/>
          <p:nvPr/>
        </p:nvGrpSpPr>
        <p:grpSpPr>
          <a:xfrm rot="0">
            <a:off x="12241418" y="887148"/>
            <a:ext cx="4621779" cy="3905044"/>
            <a:chOff x="0" y="0"/>
            <a:chExt cx="1784193" cy="1507505"/>
          </a:xfrm>
        </p:grpSpPr>
        <p:sp>
          <p:nvSpPr>
            <p:cNvPr name="Freeform 10" id="10"/>
            <p:cNvSpPr/>
            <p:nvPr/>
          </p:nvSpPr>
          <p:spPr>
            <a:xfrm flipH="false" flipV="false" rot="0">
              <a:off x="0" y="0"/>
              <a:ext cx="1784193" cy="1507505"/>
            </a:xfrm>
            <a:custGeom>
              <a:avLst/>
              <a:gdLst/>
              <a:ahLst/>
              <a:cxnLst/>
              <a:rect r="r" b="b" t="t" l="l"/>
              <a:pathLst>
                <a:path h="1507505" w="1784193">
                  <a:moveTo>
                    <a:pt x="0" y="0"/>
                  </a:moveTo>
                  <a:lnTo>
                    <a:pt x="1784193" y="0"/>
                  </a:lnTo>
                  <a:lnTo>
                    <a:pt x="1784193" y="1507505"/>
                  </a:lnTo>
                  <a:lnTo>
                    <a:pt x="0" y="1507505"/>
                  </a:lnTo>
                  <a:close/>
                </a:path>
              </a:pathLst>
            </a:custGeom>
            <a:solidFill>
              <a:srgbClr val="FFFFFF"/>
            </a:solidFill>
          </p:spPr>
        </p:sp>
        <p:sp>
          <p:nvSpPr>
            <p:cNvPr name="TextBox 11" id="11"/>
            <p:cNvSpPr txBox="true"/>
            <p:nvPr/>
          </p:nvSpPr>
          <p:spPr>
            <a:xfrm>
              <a:off x="0" y="-76200"/>
              <a:ext cx="1784193" cy="158370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028700" y="1086520"/>
            <a:ext cx="12572339"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RESPONSIBILITIES</a:t>
            </a:r>
          </a:p>
        </p:txBody>
      </p:sp>
      <p:sp>
        <p:nvSpPr>
          <p:cNvPr name="Freeform 13" id="13"/>
          <p:cNvSpPr/>
          <p:nvPr/>
        </p:nvSpPr>
        <p:spPr>
          <a:xfrm flipH="false" flipV="false" rot="0">
            <a:off x="12450354" y="1076325"/>
            <a:ext cx="4193836" cy="3193716"/>
          </a:xfrm>
          <a:custGeom>
            <a:avLst/>
            <a:gdLst/>
            <a:ahLst/>
            <a:cxnLst/>
            <a:rect r="r" b="b" t="t" l="l"/>
            <a:pathLst>
              <a:path h="3193716" w="4193836">
                <a:moveTo>
                  <a:pt x="0" y="0"/>
                </a:moveTo>
                <a:lnTo>
                  <a:pt x="4193836" y="0"/>
                </a:lnTo>
                <a:lnTo>
                  <a:pt x="4193836" y="3193716"/>
                </a:lnTo>
                <a:lnTo>
                  <a:pt x="0" y="3193716"/>
                </a:lnTo>
                <a:lnTo>
                  <a:pt x="0" y="0"/>
                </a:lnTo>
                <a:close/>
              </a:path>
            </a:pathLst>
          </a:custGeom>
          <a:blipFill>
            <a:blip r:embed="rId5"/>
            <a:stretch>
              <a:fillRect l="0" t="0" r="0" b="0"/>
            </a:stretch>
          </a:blipFill>
        </p:spPr>
      </p:sp>
      <p:sp>
        <p:nvSpPr>
          <p:cNvPr name="TextBox 14" id="14"/>
          <p:cNvSpPr txBox="true"/>
          <p:nvPr/>
        </p:nvSpPr>
        <p:spPr>
          <a:xfrm rot="0">
            <a:off x="1819958" y="4986043"/>
            <a:ext cx="9642599"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the responsibilities of the </a:t>
            </a:r>
          </a:p>
          <a:p>
            <a:pPr algn="l">
              <a:lnSpc>
                <a:spcPts val="6299"/>
              </a:lnSpc>
            </a:pPr>
            <a:r>
              <a:rPr lang="en-US" sz="4499" b="true">
                <a:solidFill>
                  <a:srgbClr val="FFFFFF"/>
                </a:solidFill>
                <a:latin typeface="Roboto Bold"/>
                <a:ea typeface="Roboto Bold"/>
                <a:cs typeface="Roboto Bold"/>
                <a:sym typeface="Roboto Bold"/>
              </a:rPr>
              <a:t>“Bottom Girl?”</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Schedules: </a:t>
            </a:r>
            <a:r>
              <a:rPr lang="en-US" b="true" sz="4250">
                <a:solidFill>
                  <a:srgbClr val="004F59"/>
                </a:solidFill>
                <a:latin typeface="Roboto Bold"/>
                <a:ea typeface="Roboto Bold"/>
                <a:cs typeface="Roboto Bold"/>
                <a:sym typeface="Roboto Bold"/>
              </a:rPr>
              <a:t>Arranges meetings with ‘clients’ or buyers</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Schedules: </a:t>
            </a:r>
            <a:r>
              <a:rPr lang="en-US" b="true" sz="4250">
                <a:solidFill>
                  <a:srgbClr val="004F59"/>
                </a:solidFill>
                <a:latin typeface="Roboto Bold"/>
                <a:ea typeface="Roboto Bold"/>
                <a:cs typeface="Roboto Bold"/>
                <a:sym typeface="Roboto Bold"/>
              </a:rPr>
              <a:t>Arranges meetings with ‘clients’ or buyers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Transports: </a:t>
            </a:r>
            <a:r>
              <a:rPr lang="en-US" b="true" sz="4250">
                <a:solidFill>
                  <a:srgbClr val="004F59"/>
                </a:solidFill>
                <a:latin typeface="Roboto Bold"/>
                <a:ea typeface="Roboto Bold"/>
                <a:cs typeface="Roboto Bold"/>
                <a:sym typeface="Roboto Bold"/>
              </a:rPr>
              <a:t>Drives victims to locations</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Schedules: </a:t>
            </a:r>
            <a:r>
              <a:rPr lang="en-US" b="true" sz="4250">
                <a:solidFill>
                  <a:srgbClr val="004F59"/>
                </a:solidFill>
                <a:latin typeface="Roboto Bold"/>
                <a:ea typeface="Roboto Bold"/>
                <a:cs typeface="Roboto Bold"/>
                <a:sym typeface="Roboto Bold"/>
              </a:rPr>
              <a:t>Arranges meetings with ‘clients’ or buyers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Transports: </a:t>
            </a:r>
            <a:r>
              <a:rPr lang="en-US" b="true" sz="4250">
                <a:solidFill>
                  <a:srgbClr val="004F59"/>
                </a:solidFill>
                <a:latin typeface="Roboto Bold"/>
                <a:ea typeface="Roboto Bold"/>
                <a:cs typeface="Roboto Bold"/>
                <a:sym typeface="Roboto Bold"/>
              </a:rPr>
              <a:t>Drives victims to locations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Finances:</a:t>
            </a:r>
            <a:r>
              <a:rPr lang="en-US" b="true" sz="4250">
                <a:solidFill>
                  <a:srgbClr val="004F59"/>
                </a:solidFill>
                <a:latin typeface="Roboto Bold"/>
                <a:ea typeface="Roboto Bold"/>
                <a:cs typeface="Roboto Bold"/>
                <a:sym typeface="Roboto Bold"/>
              </a:rPr>
              <a:t> Collects money for the trafficker.</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2314611" y="8605080"/>
            <a:ext cx="692944" cy="207645"/>
          </a:xfrm>
          <a:prstGeom prst="rect">
            <a:avLst/>
          </a:prstGeom>
        </p:spPr>
        <p:txBody>
          <a:bodyPr anchor="t" rtlCol="false" tIns="0" lIns="0" bIns="0" rIns="0">
            <a:spAutoFit/>
          </a:bodyPr>
          <a:lstStyle/>
          <a:p>
            <a:pPr algn="ctr">
              <a:lnSpc>
                <a:spcPts val="1679"/>
              </a:lnSpc>
            </a:pPr>
            <a:r>
              <a:rPr lang="en-US" sz="1200">
                <a:solidFill>
                  <a:srgbClr val="000000"/>
                </a:solidFill>
                <a:latin typeface="Roboto"/>
                <a:ea typeface="Roboto"/>
                <a:cs typeface="Roboto"/>
                <a:sym typeface="Roboto"/>
              </a:rPr>
              <a:t>R4272026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Schedules: </a:t>
            </a:r>
            <a:r>
              <a:rPr lang="en-US" b="true" sz="4250">
                <a:solidFill>
                  <a:srgbClr val="004F59"/>
                </a:solidFill>
                <a:latin typeface="Roboto Bold"/>
                <a:ea typeface="Roboto Bold"/>
                <a:cs typeface="Roboto Bold"/>
                <a:sym typeface="Roboto Bold"/>
              </a:rPr>
              <a:t>Arranges meetings with ‘clients’ or buyers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Transports: </a:t>
            </a:r>
            <a:r>
              <a:rPr lang="en-US" b="true" sz="4250">
                <a:solidFill>
                  <a:srgbClr val="004F59"/>
                </a:solidFill>
                <a:latin typeface="Roboto Bold"/>
                <a:ea typeface="Roboto Bold"/>
                <a:cs typeface="Roboto Bold"/>
                <a:sym typeface="Roboto Bold"/>
              </a:rPr>
              <a:t>Drives victims to locations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Finances:</a:t>
            </a:r>
            <a:r>
              <a:rPr lang="en-US" b="true" sz="4250">
                <a:solidFill>
                  <a:srgbClr val="004F59"/>
                </a:solidFill>
                <a:latin typeface="Roboto Bold"/>
                <a:ea typeface="Roboto Bold"/>
                <a:cs typeface="Roboto Bold"/>
                <a:sym typeface="Roboto Bold"/>
              </a:rPr>
              <a:t> Collects money for the trafficker.</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Disciplines:</a:t>
            </a:r>
            <a:r>
              <a:rPr lang="en-US" b="true" sz="4250">
                <a:solidFill>
                  <a:srgbClr val="004F59"/>
                </a:solidFill>
                <a:latin typeface="Roboto Bold"/>
                <a:ea typeface="Roboto Bold"/>
                <a:cs typeface="Roboto Bold"/>
                <a:sym typeface="Roboto Bold"/>
              </a:rPr>
              <a:t> Enforces the trafficker’s rules.</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89991" y="3238441"/>
            <a:ext cx="9397902" cy="904943"/>
            <a:chOff x="0" y="0"/>
            <a:chExt cx="2475168" cy="238339"/>
          </a:xfrm>
        </p:grpSpPr>
        <p:sp>
          <p:nvSpPr>
            <p:cNvPr name="Freeform 5" id="5"/>
            <p:cNvSpPr/>
            <p:nvPr/>
          </p:nvSpPr>
          <p:spPr>
            <a:xfrm flipH="false" flipV="false" rot="0">
              <a:off x="0" y="0"/>
              <a:ext cx="2475168" cy="238339"/>
            </a:xfrm>
            <a:custGeom>
              <a:avLst/>
              <a:gdLst/>
              <a:ahLst/>
              <a:cxnLst/>
              <a:rect r="r" b="b" t="t" l="l"/>
              <a:pathLst>
                <a:path h="238339" w="2475168">
                  <a:moveTo>
                    <a:pt x="0" y="0"/>
                  </a:moveTo>
                  <a:lnTo>
                    <a:pt x="2475168" y="0"/>
                  </a:lnTo>
                  <a:lnTo>
                    <a:pt x="2475168" y="238339"/>
                  </a:lnTo>
                  <a:lnTo>
                    <a:pt x="0" y="238339"/>
                  </a:lnTo>
                  <a:close/>
                </a:path>
              </a:pathLst>
            </a:custGeom>
            <a:solidFill>
              <a:srgbClr val="303030"/>
            </a:solidFill>
          </p:spPr>
        </p:sp>
        <p:sp>
          <p:nvSpPr>
            <p:cNvPr name="TextBox 6" id="6"/>
            <p:cNvSpPr txBox="true"/>
            <p:nvPr/>
          </p:nvSpPr>
          <p:spPr>
            <a:xfrm>
              <a:off x="0" y="-76200"/>
              <a:ext cx="2475168"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89698" y="3276565"/>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Responsiblities of the Bottom Girl</a:t>
            </a:r>
          </a:p>
        </p:txBody>
      </p:sp>
      <p:sp>
        <p:nvSpPr>
          <p:cNvPr name="TextBox 8" id="8"/>
          <p:cNvSpPr txBox="true"/>
          <p:nvPr/>
        </p:nvSpPr>
        <p:spPr>
          <a:xfrm rot="0">
            <a:off x="1889991" y="4264752"/>
            <a:ext cx="15635712" cy="44926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Recruits: </a:t>
            </a:r>
            <a:r>
              <a:rPr lang="en-US" b="true" sz="4250">
                <a:solidFill>
                  <a:srgbClr val="004F59"/>
                </a:solidFill>
                <a:latin typeface="Roboto Bold"/>
                <a:ea typeface="Roboto Bold"/>
                <a:cs typeface="Roboto Bold"/>
                <a:sym typeface="Roboto Bold"/>
              </a:rPr>
              <a:t>Identifies and grooms new victims </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Schedules: </a:t>
            </a:r>
            <a:r>
              <a:rPr lang="en-US" b="true" sz="4250">
                <a:solidFill>
                  <a:srgbClr val="004F59"/>
                </a:solidFill>
                <a:latin typeface="Roboto Bold"/>
                <a:ea typeface="Roboto Bold"/>
                <a:cs typeface="Roboto Bold"/>
                <a:sym typeface="Roboto Bold"/>
              </a:rPr>
              <a:t>Arranges meetings with ‘clients’ or buyers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Transports: </a:t>
            </a:r>
            <a:r>
              <a:rPr lang="en-US" b="true" sz="4250">
                <a:solidFill>
                  <a:srgbClr val="004F59"/>
                </a:solidFill>
                <a:latin typeface="Roboto Bold"/>
                <a:ea typeface="Roboto Bold"/>
                <a:cs typeface="Roboto Bold"/>
                <a:sym typeface="Roboto Bold"/>
              </a:rPr>
              <a:t>Drives victims to locations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Finances:</a:t>
            </a:r>
            <a:r>
              <a:rPr lang="en-US" b="true" sz="4250">
                <a:solidFill>
                  <a:srgbClr val="004F59"/>
                </a:solidFill>
                <a:latin typeface="Roboto Bold"/>
                <a:ea typeface="Roboto Bold"/>
                <a:cs typeface="Roboto Bold"/>
                <a:sym typeface="Roboto Bold"/>
              </a:rPr>
              <a:t> Collects money for the trafficker.</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Disciplines:</a:t>
            </a:r>
            <a:r>
              <a:rPr lang="en-US" b="true" sz="4250">
                <a:solidFill>
                  <a:srgbClr val="004F59"/>
                </a:solidFill>
                <a:latin typeface="Roboto Bold"/>
                <a:ea typeface="Roboto Bold"/>
                <a:cs typeface="Roboto Bold"/>
                <a:sym typeface="Roboto Bold"/>
              </a:rPr>
              <a:t> Enforces the trafficker’s rules.</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Legal Duties: </a:t>
            </a:r>
            <a:r>
              <a:rPr lang="en-US" b="true" sz="4250">
                <a:solidFill>
                  <a:srgbClr val="004F59"/>
                </a:solidFill>
                <a:latin typeface="Roboto Bold"/>
                <a:ea typeface="Roboto Bold"/>
                <a:cs typeface="Roboto Bold"/>
                <a:sym typeface="Roboto Bold"/>
              </a:rPr>
              <a:t>May post bail for the trafficker &amp; others.</a:t>
            </a:r>
          </a:p>
        </p:txBody>
      </p:sp>
      <p:sp>
        <p:nvSpPr>
          <p:cNvPr name="TextBox 9" id="9"/>
          <p:cNvSpPr txBox="true"/>
          <p:nvPr/>
        </p:nvSpPr>
        <p:spPr>
          <a:xfrm rot="0">
            <a:off x="1131441" y="1109322"/>
            <a:ext cx="12614478"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874762" y="4597011"/>
            <a:ext cx="1422173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Overwhelming someone with attention, affection, or gifts to gain control in a relationship.</a:t>
            </a:r>
          </a:p>
        </p:txBody>
      </p:sp>
      <p:grpSp>
        <p:nvGrpSpPr>
          <p:cNvPr name="Group 7" id="7"/>
          <p:cNvGrpSpPr/>
          <p:nvPr/>
        </p:nvGrpSpPr>
        <p:grpSpPr>
          <a:xfrm rot="0">
            <a:off x="1480713" y="3637496"/>
            <a:ext cx="6285570" cy="904943"/>
            <a:chOff x="0" y="0"/>
            <a:chExt cx="1655459" cy="238339"/>
          </a:xfrm>
        </p:grpSpPr>
        <p:sp>
          <p:nvSpPr>
            <p:cNvPr name="Freeform 8" id="8"/>
            <p:cNvSpPr/>
            <p:nvPr/>
          </p:nvSpPr>
          <p:spPr>
            <a:xfrm flipH="false" flipV="false" rot="0">
              <a:off x="0" y="0"/>
              <a:ext cx="1655459" cy="238339"/>
            </a:xfrm>
            <a:custGeom>
              <a:avLst/>
              <a:gdLst/>
              <a:ahLst/>
              <a:cxnLst/>
              <a:rect r="r" b="b" t="t" l="l"/>
              <a:pathLst>
                <a:path h="238339" w="1655459">
                  <a:moveTo>
                    <a:pt x="0" y="0"/>
                  </a:moveTo>
                  <a:lnTo>
                    <a:pt x="1655459" y="0"/>
                  </a:lnTo>
                  <a:lnTo>
                    <a:pt x="1655459" y="238339"/>
                  </a:lnTo>
                  <a:lnTo>
                    <a:pt x="0" y="238339"/>
                  </a:lnTo>
                  <a:close/>
                </a:path>
              </a:pathLst>
            </a:custGeom>
            <a:solidFill>
              <a:srgbClr val="303030"/>
            </a:solidFill>
          </p:spPr>
        </p:sp>
        <p:sp>
          <p:nvSpPr>
            <p:cNvPr name="TextBox 9" id="9"/>
            <p:cNvSpPr txBox="true"/>
            <p:nvPr/>
          </p:nvSpPr>
          <p:spPr>
            <a:xfrm>
              <a:off x="0" y="-76200"/>
              <a:ext cx="1655459"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74762"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LOVE BOMBING</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77160" y="4625586"/>
            <a:ext cx="15924987"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strong emotional attachment that forms through repeated cycles of kindness and harm, making it difficult to recognize abuse or leave a situation. </a:t>
            </a:r>
          </a:p>
        </p:txBody>
      </p:sp>
      <p:grpSp>
        <p:nvGrpSpPr>
          <p:cNvPr name="Group 7" id="7"/>
          <p:cNvGrpSpPr/>
          <p:nvPr/>
        </p:nvGrpSpPr>
        <p:grpSpPr>
          <a:xfrm rot="0">
            <a:off x="1480713" y="3637496"/>
            <a:ext cx="6184143" cy="904943"/>
            <a:chOff x="0" y="0"/>
            <a:chExt cx="1628745" cy="238339"/>
          </a:xfrm>
        </p:grpSpPr>
        <p:sp>
          <p:nvSpPr>
            <p:cNvPr name="Freeform 8" id="8"/>
            <p:cNvSpPr/>
            <p:nvPr/>
          </p:nvSpPr>
          <p:spPr>
            <a:xfrm flipH="false" flipV="false" rot="0">
              <a:off x="0" y="0"/>
              <a:ext cx="1628745" cy="238339"/>
            </a:xfrm>
            <a:custGeom>
              <a:avLst/>
              <a:gdLst/>
              <a:ahLst/>
              <a:cxnLst/>
              <a:rect r="r" b="b" t="t" l="l"/>
              <a:pathLst>
                <a:path h="238339" w="1628745">
                  <a:moveTo>
                    <a:pt x="0" y="0"/>
                  </a:moveTo>
                  <a:lnTo>
                    <a:pt x="1628745" y="0"/>
                  </a:lnTo>
                  <a:lnTo>
                    <a:pt x="1628745" y="238339"/>
                  </a:lnTo>
                  <a:lnTo>
                    <a:pt x="0" y="238339"/>
                  </a:lnTo>
                  <a:close/>
                </a:path>
              </a:pathLst>
            </a:custGeom>
            <a:solidFill>
              <a:srgbClr val="303030"/>
            </a:solidFill>
          </p:spPr>
        </p:sp>
        <p:sp>
          <p:nvSpPr>
            <p:cNvPr name="TextBox 9" id="9"/>
            <p:cNvSpPr txBox="true"/>
            <p:nvPr/>
          </p:nvSpPr>
          <p:spPr>
            <a:xfrm>
              <a:off x="0" y="-76200"/>
              <a:ext cx="1628745"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74762" y="3513774"/>
            <a:ext cx="5790094"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TRAUMA BOND</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48742" y="5068775"/>
            <a:ext cx="11950216" cy="1788097"/>
            <a:chOff x="0" y="0"/>
            <a:chExt cx="3147382" cy="470939"/>
          </a:xfrm>
        </p:grpSpPr>
        <p:sp>
          <p:nvSpPr>
            <p:cNvPr name="Freeform 5" id="5"/>
            <p:cNvSpPr/>
            <p:nvPr/>
          </p:nvSpPr>
          <p:spPr>
            <a:xfrm flipH="false" flipV="false" rot="0">
              <a:off x="0" y="0"/>
              <a:ext cx="3147382" cy="470939"/>
            </a:xfrm>
            <a:custGeom>
              <a:avLst/>
              <a:gdLst/>
              <a:ahLst/>
              <a:cxnLst/>
              <a:rect r="r" b="b" t="t" l="l"/>
              <a:pathLst>
                <a:path h="470939" w="3147382">
                  <a:moveTo>
                    <a:pt x="0" y="0"/>
                  </a:moveTo>
                  <a:lnTo>
                    <a:pt x="3147382" y="0"/>
                  </a:lnTo>
                  <a:lnTo>
                    <a:pt x="3147382" y="470939"/>
                  </a:lnTo>
                  <a:lnTo>
                    <a:pt x="0" y="470939"/>
                  </a:lnTo>
                  <a:close/>
                </a:path>
              </a:pathLst>
            </a:custGeom>
            <a:solidFill>
              <a:srgbClr val="303030"/>
            </a:solidFill>
          </p:spPr>
        </p:sp>
        <p:sp>
          <p:nvSpPr>
            <p:cNvPr name="TextBox 6" id="6"/>
            <p:cNvSpPr txBox="true"/>
            <p:nvPr/>
          </p:nvSpPr>
          <p:spPr>
            <a:xfrm>
              <a:off x="0" y="-76200"/>
              <a:ext cx="3147382" cy="547139"/>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grpSp>
        <p:nvGrpSpPr>
          <p:cNvPr name="Group 8" id="8"/>
          <p:cNvGrpSpPr/>
          <p:nvPr/>
        </p:nvGrpSpPr>
        <p:grpSpPr>
          <a:xfrm rot="0">
            <a:off x="11857777" y="1233147"/>
            <a:ext cx="5258648" cy="3129903"/>
            <a:chOff x="0" y="0"/>
            <a:chExt cx="1430286" cy="851295"/>
          </a:xfrm>
        </p:grpSpPr>
        <p:sp>
          <p:nvSpPr>
            <p:cNvPr name="Freeform 9" id="9"/>
            <p:cNvSpPr/>
            <p:nvPr/>
          </p:nvSpPr>
          <p:spPr>
            <a:xfrm flipH="false" flipV="false" rot="0">
              <a:off x="0" y="0"/>
              <a:ext cx="1430286" cy="851295"/>
            </a:xfrm>
            <a:custGeom>
              <a:avLst/>
              <a:gdLst/>
              <a:ahLst/>
              <a:cxnLst/>
              <a:rect r="r" b="b" t="t" l="l"/>
              <a:pathLst>
                <a:path h="851295" w="1430286">
                  <a:moveTo>
                    <a:pt x="0" y="0"/>
                  </a:moveTo>
                  <a:lnTo>
                    <a:pt x="1430286" y="0"/>
                  </a:lnTo>
                  <a:lnTo>
                    <a:pt x="1430286" y="851295"/>
                  </a:lnTo>
                  <a:lnTo>
                    <a:pt x="0" y="851295"/>
                  </a:lnTo>
                  <a:close/>
                </a:path>
              </a:pathLst>
            </a:custGeom>
            <a:solidFill>
              <a:srgbClr val="FFFFFF"/>
            </a:solidFill>
          </p:spPr>
        </p:sp>
        <p:sp>
          <p:nvSpPr>
            <p:cNvPr name="TextBox 10" id="10"/>
            <p:cNvSpPr txBox="true"/>
            <p:nvPr/>
          </p:nvSpPr>
          <p:spPr>
            <a:xfrm>
              <a:off x="0" y="-76200"/>
              <a:ext cx="1430286" cy="927495"/>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058324" y="5138455"/>
            <a:ext cx="1157873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emotional abuse lead someone to recruit their friends or peers?</a:t>
            </a:r>
          </a:p>
        </p:txBody>
      </p:sp>
      <p:sp>
        <p:nvSpPr>
          <p:cNvPr name="Freeform 12" id="12"/>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3" id="13"/>
          <p:cNvSpPr/>
          <p:nvPr/>
        </p:nvSpPr>
        <p:spPr>
          <a:xfrm flipH="false" flipV="false" rot="0">
            <a:off x="12042251" y="1432039"/>
            <a:ext cx="4889701" cy="2732120"/>
          </a:xfrm>
          <a:custGeom>
            <a:avLst/>
            <a:gdLst/>
            <a:ahLst/>
            <a:cxnLst/>
            <a:rect r="r" b="b" t="t" l="l"/>
            <a:pathLst>
              <a:path h="2732120" w="4889701">
                <a:moveTo>
                  <a:pt x="0" y="0"/>
                </a:moveTo>
                <a:lnTo>
                  <a:pt x="4889700" y="0"/>
                </a:lnTo>
                <a:lnTo>
                  <a:pt x="4889700" y="2732120"/>
                </a:lnTo>
                <a:lnTo>
                  <a:pt x="0" y="2732120"/>
                </a:lnTo>
                <a:lnTo>
                  <a:pt x="0" y="0"/>
                </a:lnTo>
                <a:close/>
              </a:path>
            </a:pathLst>
          </a:custGeom>
          <a:blipFill>
            <a:blip r:embed="rId5"/>
            <a:stretch>
              <a:fillRect l="0" t="0" r="0" b="0"/>
            </a:stretch>
          </a:blipFill>
        </p:spPr>
      </p:sp>
      <p:sp>
        <p:nvSpPr>
          <p:cNvPr name="TextBox 14" id="14"/>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06948" y="3331751"/>
            <a:ext cx="8196187" cy="953103"/>
            <a:chOff x="0" y="0"/>
            <a:chExt cx="2158667" cy="251023"/>
          </a:xfrm>
        </p:grpSpPr>
        <p:sp>
          <p:nvSpPr>
            <p:cNvPr name="Freeform 5" id="5"/>
            <p:cNvSpPr/>
            <p:nvPr/>
          </p:nvSpPr>
          <p:spPr>
            <a:xfrm flipH="false" flipV="false" rot="0">
              <a:off x="0" y="0"/>
              <a:ext cx="2158666" cy="251023"/>
            </a:xfrm>
            <a:custGeom>
              <a:avLst/>
              <a:gdLst/>
              <a:ahLst/>
              <a:cxnLst/>
              <a:rect r="r" b="b" t="t" l="l"/>
              <a:pathLst>
                <a:path h="251023" w="2158666">
                  <a:moveTo>
                    <a:pt x="0" y="0"/>
                  </a:moveTo>
                  <a:lnTo>
                    <a:pt x="2158666" y="0"/>
                  </a:lnTo>
                  <a:lnTo>
                    <a:pt x="2158666" y="251023"/>
                  </a:lnTo>
                  <a:lnTo>
                    <a:pt x="0" y="251023"/>
                  </a:lnTo>
                  <a:close/>
                </a:path>
              </a:pathLst>
            </a:custGeom>
            <a:solidFill>
              <a:srgbClr val="303030"/>
            </a:solidFill>
          </p:spPr>
        </p:sp>
        <p:sp>
          <p:nvSpPr>
            <p:cNvPr name="TextBox 6" id="6"/>
            <p:cNvSpPr txBox="true"/>
            <p:nvPr/>
          </p:nvSpPr>
          <p:spPr>
            <a:xfrm>
              <a:off x="0" y="-76200"/>
              <a:ext cx="215866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70005" y="4669003"/>
            <a:ext cx="14511654"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Grooming:</a:t>
            </a:r>
            <a:r>
              <a:rPr lang="en-US" b="true" sz="4250">
                <a:solidFill>
                  <a:srgbClr val="004F59"/>
                </a:solidFill>
                <a:latin typeface="Roboto Bold"/>
                <a:ea typeface="Roboto Bold"/>
                <a:cs typeface="Roboto Bold"/>
                <a:sym typeface="Roboto Bold"/>
              </a:rPr>
              <a:t> Traffickers use attention,</a:t>
            </a:r>
            <a:r>
              <a:rPr lang="en-US" b="true" sz="4250">
                <a:solidFill>
                  <a:srgbClr val="004F59"/>
                </a:solidFill>
                <a:latin typeface="Roboto Bold"/>
                <a:ea typeface="Roboto Bold"/>
                <a:cs typeface="Roboto Bold"/>
                <a:sym typeface="Roboto Bold"/>
              </a:rPr>
              <a:t> gifts, and praise to build trust and create a false sense of love.</a:t>
            </a:r>
            <a:r>
              <a:rPr lang="en-US" b="true" sz="4250">
                <a:solidFill>
                  <a:srgbClr val="004F59"/>
                </a:solidFill>
                <a:latin typeface="Roboto Bold"/>
                <a:ea typeface="Roboto Bold"/>
                <a:cs typeface="Roboto Bold"/>
                <a:sym typeface="Roboto Bold"/>
              </a:rPr>
              <a:t> </a:t>
            </a:r>
          </a:p>
        </p:txBody>
      </p:sp>
      <p:sp>
        <p:nvSpPr>
          <p:cNvPr name="TextBox 8" id="8"/>
          <p:cNvSpPr txBox="true"/>
          <p:nvPr/>
        </p:nvSpPr>
        <p:spPr>
          <a:xfrm rot="0">
            <a:off x="2270005" y="3384477"/>
            <a:ext cx="872056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Reward &amp; Punishment Cycle</a:t>
            </a:r>
          </a:p>
        </p:txBody>
      </p:sp>
      <p:sp>
        <p:nvSpPr>
          <p:cNvPr name="TextBox 9" id="9"/>
          <p:cNvSpPr txBox="true"/>
          <p:nvPr/>
        </p:nvSpPr>
        <p:spPr>
          <a:xfrm rot="0">
            <a:off x="4382397" y="9177436"/>
            <a:ext cx="1082605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06948" y="3331751"/>
            <a:ext cx="8196187" cy="953103"/>
            <a:chOff x="0" y="0"/>
            <a:chExt cx="2158667" cy="251023"/>
          </a:xfrm>
        </p:grpSpPr>
        <p:sp>
          <p:nvSpPr>
            <p:cNvPr name="Freeform 5" id="5"/>
            <p:cNvSpPr/>
            <p:nvPr/>
          </p:nvSpPr>
          <p:spPr>
            <a:xfrm flipH="false" flipV="false" rot="0">
              <a:off x="0" y="0"/>
              <a:ext cx="2158666" cy="251023"/>
            </a:xfrm>
            <a:custGeom>
              <a:avLst/>
              <a:gdLst/>
              <a:ahLst/>
              <a:cxnLst/>
              <a:rect r="r" b="b" t="t" l="l"/>
              <a:pathLst>
                <a:path h="251023" w="2158666">
                  <a:moveTo>
                    <a:pt x="0" y="0"/>
                  </a:moveTo>
                  <a:lnTo>
                    <a:pt x="2158666" y="0"/>
                  </a:lnTo>
                  <a:lnTo>
                    <a:pt x="2158666" y="251023"/>
                  </a:lnTo>
                  <a:lnTo>
                    <a:pt x="0" y="251023"/>
                  </a:lnTo>
                  <a:close/>
                </a:path>
              </a:pathLst>
            </a:custGeom>
            <a:solidFill>
              <a:srgbClr val="303030"/>
            </a:solidFill>
          </p:spPr>
        </p:sp>
        <p:sp>
          <p:nvSpPr>
            <p:cNvPr name="TextBox 6" id="6"/>
            <p:cNvSpPr txBox="true"/>
            <p:nvPr/>
          </p:nvSpPr>
          <p:spPr>
            <a:xfrm>
              <a:off x="0" y="-76200"/>
              <a:ext cx="215866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70005" y="4669003"/>
            <a:ext cx="1476013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Control:</a:t>
            </a:r>
            <a:r>
              <a:rPr lang="en-US" b="true" sz="4250">
                <a:solidFill>
                  <a:srgbClr val="004F59"/>
                </a:solidFill>
                <a:latin typeface="Roboto Bold"/>
                <a:ea typeface="Roboto Bold"/>
                <a:cs typeface="Roboto Bold"/>
                <a:sym typeface="Roboto Bold"/>
              </a:rPr>
              <a:t> Over time, t</a:t>
            </a:r>
            <a:r>
              <a:rPr lang="en-US" b="true" sz="4250">
                <a:solidFill>
                  <a:srgbClr val="004F59"/>
                </a:solidFill>
                <a:latin typeface="Roboto Bold"/>
                <a:ea typeface="Roboto Bold"/>
                <a:cs typeface="Roboto Bold"/>
                <a:sym typeface="Roboto Bold"/>
              </a:rPr>
              <a:t>raffickers introduce fear, threats, or harm to gain obedience and maintain control.</a:t>
            </a:r>
          </a:p>
        </p:txBody>
      </p:sp>
      <p:sp>
        <p:nvSpPr>
          <p:cNvPr name="TextBox 8" id="8"/>
          <p:cNvSpPr txBox="true"/>
          <p:nvPr/>
        </p:nvSpPr>
        <p:spPr>
          <a:xfrm rot="0">
            <a:off x="2270005" y="3384477"/>
            <a:ext cx="872056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Reward &amp; Punishment Cycle</a:t>
            </a:r>
          </a:p>
        </p:txBody>
      </p:sp>
      <p:sp>
        <p:nvSpPr>
          <p:cNvPr name="TextBox 9" id="9"/>
          <p:cNvSpPr txBox="true"/>
          <p:nvPr/>
        </p:nvSpPr>
        <p:spPr>
          <a:xfrm rot="0">
            <a:off x="4382397" y="9177436"/>
            <a:ext cx="1082605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06948" y="3331751"/>
            <a:ext cx="8196187" cy="953103"/>
            <a:chOff x="0" y="0"/>
            <a:chExt cx="2158667" cy="251023"/>
          </a:xfrm>
        </p:grpSpPr>
        <p:sp>
          <p:nvSpPr>
            <p:cNvPr name="Freeform 5" id="5"/>
            <p:cNvSpPr/>
            <p:nvPr/>
          </p:nvSpPr>
          <p:spPr>
            <a:xfrm flipH="false" flipV="false" rot="0">
              <a:off x="0" y="0"/>
              <a:ext cx="2158666" cy="251023"/>
            </a:xfrm>
            <a:custGeom>
              <a:avLst/>
              <a:gdLst/>
              <a:ahLst/>
              <a:cxnLst/>
              <a:rect r="r" b="b" t="t" l="l"/>
              <a:pathLst>
                <a:path h="251023" w="2158666">
                  <a:moveTo>
                    <a:pt x="0" y="0"/>
                  </a:moveTo>
                  <a:lnTo>
                    <a:pt x="2158666" y="0"/>
                  </a:lnTo>
                  <a:lnTo>
                    <a:pt x="2158666" y="251023"/>
                  </a:lnTo>
                  <a:lnTo>
                    <a:pt x="0" y="251023"/>
                  </a:lnTo>
                  <a:close/>
                </a:path>
              </a:pathLst>
            </a:custGeom>
            <a:solidFill>
              <a:srgbClr val="303030"/>
            </a:solidFill>
          </p:spPr>
        </p:sp>
        <p:sp>
          <p:nvSpPr>
            <p:cNvPr name="TextBox 6" id="6"/>
            <p:cNvSpPr txBox="true"/>
            <p:nvPr/>
          </p:nvSpPr>
          <p:spPr>
            <a:xfrm>
              <a:off x="0" y="-76200"/>
              <a:ext cx="215866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70005" y="4669003"/>
            <a:ext cx="1507487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Trauma Bond:</a:t>
            </a:r>
            <a:r>
              <a:rPr lang="en-US" b="true" sz="4250">
                <a:solidFill>
                  <a:srgbClr val="004F59"/>
                </a:solidFill>
                <a:latin typeface="Roboto Bold"/>
                <a:ea typeface="Roboto Bold"/>
                <a:cs typeface="Roboto Bold"/>
                <a:sym typeface="Roboto Bold"/>
              </a:rPr>
              <a:t> A cycle of kindness and abuse that creates an attachment, preventing clear thinking or independent choices.</a:t>
            </a:r>
          </a:p>
        </p:txBody>
      </p:sp>
      <p:sp>
        <p:nvSpPr>
          <p:cNvPr name="TextBox 8" id="8"/>
          <p:cNvSpPr txBox="true"/>
          <p:nvPr/>
        </p:nvSpPr>
        <p:spPr>
          <a:xfrm rot="0">
            <a:off x="2270005" y="3384477"/>
            <a:ext cx="872056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Reward &amp; Punishment Cycle</a:t>
            </a:r>
          </a:p>
        </p:txBody>
      </p:sp>
      <p:sp>
        <p:nvSpPr>
          <p:cNvPr name="TextBox 9" id="9"/>
          <p:cNvSpPr txBox="true"/>
          <p:nvPr/>
        </p:nvSpPr>
        <p:spPr>
          <a:xfrm rot="0">
            <a:off x="4382397" y="9177436"/>
            <a:ext cx="1082605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749477" y="4416381"/>
            <a:ext cx="17127985"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Taking advantage of someone in an unfair or harmful way for personal gain; abusing power, trust, or a person’s vulnerability.</a:t>
            </a:r>
          </a:p>
          <a:p>
            <a:pPr algn="l">
              <a:lnSpc>
                <a:spcPts val="6880"/>
              </a:lnSpc>
            </a:pPr>
          </a:p>
        </p:txBody>
      </p:sp>
      <p:grpSp>
        <p:nvGrpSpPr>
          <p:cNvPr name="Group 9" id="9"/>
          <p:cNvGrpSpPr/>
          <p:nvPr/>
        </p:nvGrpSpPr>
        <p:grpSpPr>
          <a:xfrm rot="0">
            <a:off x="1480713" y="3351746"/>
            <a:ext cx="6192221" cy="904943"/>
            <a:chOff x="0" y="0"/>
            <a:chExt cx="1630873" cy="238339"/>
          </a:xfrm>
        </p:grpSpPr>
        <p:sp>
          <p:nvSpPr>
            <p:cNvPr name="Freeform 10" id="10"/>
            <p:cNvSpPr/>
            <p:nvPr/>
          </p:nvSpPr>
          <p:spPr>
            <a:xfrm flipH="false" flipV="false" rot="0">
              <a:off x="0" y="0"/>
              <a:ext cx="1630873" cy="238339"/>
            </a:xfrm>
            <a:custGeom>
              <a:avLst/>
              <a:gdLst/>
              <a:ahLst/>
              <a:cxnLst/>
              <a:rect r="r" b="b" t="t" l="l"/>
              <a:pathLst>
                <a:path h="238339" w="1630873">
                  <a:moveTo>
                    <a:pt x="0" y="0"/>
                  </a:moveTo>
                  <a:lnTo>
                    <a:pt x="1630873" y="0"/>
                  </a:lnTo>
                  <a:lnTo>
                    <a:pt x="1630873" y="238339"/>
                  </a:lnTo>
                  <a:lnTo>
                    <a:pt x="0" y="238339"/>
                  </a:lnTo>
                  <a:close/>
                </a:path>
              </a:pathLst>
            </a:custGeom>
            <a:solidFill>
              <a:srgbClr val="303030"/>
            </a:solidFill>
          </p:spPr>
        </p:sp>
        <p:sp>
          <p:nvSpPr>
            <p:cNvPr name="TextBox 11" id="11"/>
            <p:cNvSpPr txBox="true"/>
            <p:nvPr/>
          </p:nvSpPr>
          <p:spPr>
            <a:xfrm>
              <a:off x="0" y="-76200"/>
              <a:ext cx="163087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22802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EXPLOITATION</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6672" y="364114"/>
            <a:ext cx="17574656" cy="9558772"/>
            <a:chOff x="0" y="0"/>
            <a:chExt cx="5540031" cy="3013197"/>
          </a:xfrm>
        </p:grpSpPr>
        <p:sp>
          <p:nvSpPr>
            <p:cNvPr name="Freeform 3" id="3"/>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4" id="4"/>
          <p:cNvGrpSpPr/>
          <p:nvPr/>
        </p:nvGrpSpPr>
        <p:grpSpPr>
          <a:xfrm rot="0">
            <a:off x="2002923" y="4745663"/>
            <a:ext cx="13709565" cy="1902827"/>
            <a:chOff x="0" y="0"/>
            <a:chExt cx="3610750" cy="501156"/>
          </a:xfrm>
        </p:grpSpPr>
        <p:sp>
          <p:nvSpPr>
            <p:cNvPr name="Freeform 5" id="5"/>
            <p:cNvSpPr/>
            <p:nvPr/>
          </p:nvSpPr>
          <p:spPr>
            <a:xfrm flipH="false" flipV="false" rot="0">
              <a:off x="0" y="0"/>
              <a:ext cx="3610750" cy="501156"/>
            </a:xfrm>
            <a:custGeom>
              <a:avLst/>
              <a:gdLst/>
              <a:ahLst/>
              <a:cxnLst/>
              <a:rect r="r" b="b" t="t" l="l"/>
              <a:pathLst>
                <a:path h="501156" w="3610750">
                  <a:moveTo>
                    <a:pt x="0" y="0"/>
                  </a:moveTo>
                  <a:lnTo>
                    <a:pt x="3610750" y="0"/>
                  </a:lnTo>
                  <a:lnTo>
                    <a:pt x="3610750" y="501156"/>
                  </a:lnTo>
                  <a:lnTo>
                    <a:pt x="0" y="501156"/>
                  </a:lnTo>
                  <a:close/>
                </a:path>
              </a:pathLst>
            </a:custGeom>
            <a:solidFill>
              <a:srgbClr val="303030"/>
            </a:solidFill>
          </p:spPr>
        </p:sp>
        <p:sp>
          <p:nvSpPr>
            <p:cNvPr name="TextBox 6" id="6"/>
            <p:cNvSpPr txBox="true"/>
            <p:nvPr/>
          </p:nvSpPr>
          <p:spPr>
            <a:xfrm>
              <a:off x="0" y="-76200"/>
              <a:ext cx="3610750" cy="57735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150491" y="1109322"/>
            <a:ext cx="10787823"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name="TextBox 8" id="8"/>
          <p:cNvSpPr txBox="true"/>
          <p:nvPr/>
        </p:nvSpPr>
        <p:spPr>
          <a:xfrm rot="0">
            <a:off x="2458869" y="4792267"/>
            <a:ext cx="13253620" cy="1666876"/>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Why do traffickers (pimps) create rivalries among the people they control?</a:t>
            </a:r>
          </a:p>
        </p:txBody>
      </p:sp>
      <p:grpSp>
        <p:nvGrpSpPr>
          <p:cNvPr name="Group 9" id="9"/>
          <p:cNvGrpSpPr/>
          <p:nvPr/>
        </p:nvGrpSpPr>
        <p:grpSpPr>
          <a:xfrm rot="0">
            <a:off x="12441516" y="1028700"/>
            <a:ext cx="4674909" cy="3210507"/>
            <a:chOff x="0" y="0"/>
            <a:chExt cx="1394196" cy="957468"/>
          </a:xfrm>
        </p:grpSpPr>
        <p:sp>
          <p:nvSpPr>
            <p:cNvPr name="Freeform 10" id="10"/>
            <p:cNvSpPr/>
            <p:nvPr/>
          </p:nvSpPr>
          <p:spPr>
            <a:xfrm flipH="false" flipV="false" rot="0">
              <a:off x="0" y="0"/>
              <a:ext cx="1394196" cy="957468"/>
            </a:xfrm>
            <a:custGeom>
              <a:avLst/>
              <a:gdLst/>
              <a:ahLst/>
              <a:cxnLst/>
              <a:rect r="r" b="b" t="t" l="l"/>
              <a:pathLst>
                <a:path h="957468" w="1394196">
                  <a:moveTo>
                    <a:pt x="0" y="0"/>
                  </a:moveTo>
                  <a:lnTo>
                    <a:pt x="1394196" y="0"/>
                  </a:lnTo>
                  <a:lnTo>
                    <a:pt x="1394196" y="957468"/>
                  </a:lnTo>
                  <a:lnTo>
                    <a:pt x="0" y="957468"/>
                  </a:lnTo>
                  <a:close/>
                </a:path>
              </a:pathLst>
            </a:custGeom>
            <a:solidFill>
              <a:srgbClr val="FFFFFF"/>
            </a:solidFill>
          </p:spPr>
        </p:sp>
        <p:sp>
          <p:nvSpPr>
            <p:cNvPr name="TextBox 11" id="11"/>
            <p:cNvSpPr txBox="true"/>
            <p:nvPr/>
          </p:nvSpPr>
          <p:spPr>
            <a:xfrm>
              <a:off x="0" y="-76200"/>
              <a:ext cx="1394196" cy="1033668"/>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2631688" y="1210731"/>
            <a:ext cx="4347147" cy="2828990"/>
          </a:xfrm>
          <a:custGeom>
            <a:avLst/>
            <a:gdLst/>
            <a:ahLst/>
            <a:cxnLst/>
            <a:rect r="r" b="b" t="t" l="l"/>
            <a:pathLst>
              <a:path h="2828990" w="4347147">
                <a:moveTo>
                  <a:pt x="0" y="0"/>
                </a:moveTo>
                <a:lnTo>
                  <a:pt x="4347147" y="0"/>
                </a:lnTo>
                <a:lnTo>
                  <a:pt x="4347147" y="2828990"/>
                </a:lnTo>
                <a:lnTo>
                  <a:pt x="0" y="2828990"/>
                </a:lnTo>
                <a:lnTo>
                  <a:pt x="0" y="0"/>
                </a:lnTo>
                <a:close/>
              </a:path>
            </a:pathLst>
          </a:custGeom>
          <a:blipFill>
            <a:blip r:embed="rId3"/>
            <a:stretch>
              <a:fillRect l="0" t="0" r="0" b="0"/>
            </a:stretch>
          </a:blipFill>
        </p:spPr>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5">
              <a:alphaModFix amt="71000"/>
            </a:blip>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87190"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name="Group 5" id="5"/>
          <p:cNvGrpSpPr/>
          <p:nvPr/>
        </p:nvGrpSpPr>
        <p:grpSpPr>
          <a:xfrm rot="0">
            <a:off x="1651016" y="3315080"/>
            <a:ext cx="11281975" cy="904943"/>
            <a:chOff x="0" y="0"/>
            <a:chExt cx="2971384" cy="238339"/>
          </a:xfrm>
        </p:grpSpPr>
        <p:sp>
          <p:nvSpPr>
            <p:cNvPr name="Freeform 6" id="6"/>
            <p:cNvSpPr/>
            <p:nvPr/>
          </p:nvSpPr>
          <p:spPr>
            <a:xfrm flipH="false" flipV="false" rot="0">
              <a:off x="0" y="0"/>
              <a:ext cx="2971385" cy="238339"/>
            </a:xfrm>
            <a:custGeom>
              <a:avLst/>
              <a:gdLst/>
              <a:ahLst/>
              <a:cxnLst/>
              <a:rect r="r" b="b" t="t" l="l"/>
              <a:pathLst>
                <a:path h="238339" w="2971385">
                  <a:moveTo>
                    <a:pt x="0" y="0"/>
                  </a:moveTo>
                  <a:lnTo>
                    <a:pt x="2971385" y="0"/>
                  </a:lnTo>
                  <a:lnTo>
                    <a:pt x="2971385" y="238339"/>
                  </a:lnTo>
                  <a:lnTo>
                    <a:pt x="0" y="238339"/>
                  </a:lnTo>
                  <a:close/>
                </a:path>
              </a:pathLst>
            </a:custGeom>
            <a:solidFill>
              <a:srgbClr val="303030"/>
            </a:solidFill>
          </p:spPr>
        </p:sp>
        <p:sp>
          <p:nvSpPr>
            <p:cNvPr name="TextBox 7" id="7"/>
            <p:cNvSpPr txBox="true"/>
            <p:nvPr/>
          </p:nvSpPr>
          <p:spPr>
            <a:xfrm>
              <a:off x="0" y="-76200"/>
              <a:ext cx="2971384" cy="314539"/>
            </a:xfrm>
            <a:prstGeom prst="rect">
              <a:avLst/>
            </a:prstGeom>
          </p:spPr>
          <p:txBody>
            <a:bodyPr anchor="ctr" rtlCol="false" tIns="50800" lIns="50800" bIns="50800" rIns="50800"/>
            <a:lstStyle/>
            <a:p>
              <a:pPr algn="l">
                <a:lnSpc>
                  <a:spcPts val="3074"/>
                </a:lnSpc>
              </a:pPr>
            </a:p>
          </p:txBody>
        </p:sp>
      </p:grpSp>
      <p:sp>
        <p:nvSpPr>
          <p:cNvPr name="TextBox 8" id="8"/>
          <p:cNvSpPr txBox="true"/>
          <p:nvPr/>
        </p:nvSpPr>
        <p:spPr>
          <a:xfrm rot="0">
            <a:off x="1939238" y="3334126"/>
            <a:ext cx="11343061"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Creating Competition for Control &amp; Profit</a:t>
            </a:r>
          </a:p>
        </p:txBody>
      </p:sp>
      <p:sp>
        <p:nvSpPr>
          <p:cNvPr name="TextBox 9" id="9"/>
          <p:cNvSpPr txBox="true"/>
          <p:nvPr/>
        </p:nvSpPr>
        <p:spPr>
          <a:xfrm rot="0">
            <a:off x="1939238" y="4807809"/>
            <a:ext cx="14275327" cy="1157605"/>
          </a:xfrm>
          <a:prstGeom prst="rect">
            <a:avLst/>
          </a:prstGeom>
        </p:spPr>
        <p:txBody>
          <a:bodyPr anchor="t" rtlCol="false" tIns="0" lIns="0" bIns="0" rIns="0">
            <a:spAutoFit/>
          </a:bodyPr>
          <a:lstStyle/>
          <a:p>
            <a:pPr algn="l">
              <a:lnSpc>
                <a:spcPts val="4565"/>
              </a:lnSpc>
            </a:pPr>
            <a:r>
              <a:rPr lang="en-US" b="true" sz="4150">
                <a:solidFill>
                  <a:srgbClr val="9D1BE3"/>
                </a:solidFill>
                <a:latin typeface="Roboto Bold"/>
                <a:ea typeface="Roboto Bold"/>
                <a:cs typeface="Roboto Bold"/>
                <a:sym typeface="Roboto Bold"/>
              </a:rPr>
              <a:t>Flaunt Status:</a:t>
            </a:r>
            <a:r>
              <a:rPr lang="en-US" b="true" sz="4150">
                <a:solidFill>
                  <a:srgbClr val="004F59"/>
                </a:solidFill>
                <a:latin typeface="Roboto Bold"/>
                <a:ea typeface="Roboto Bold"/>
                <a:cs typeface="Roboto Bold"/>
                <a:sym typeface="Roboto Bold"/>
              </a:rPr>
              <a:t> Traffickers may single out the Bottom Girl to make it seem like she has power, rewards, or privilege.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87190"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name="Group 5" id="5"/>
          <p:cNvGrpSpPr/>
          <p:nvPr/>
        </p:nvGrpSpPr>
        <p:grpSpPr>
          <a:xfrm rot="0">
            <a:off x="1651016" y="3315080"/>
            <a:ext cx="11132888" cy="904943"/>
            <a:chOff x="0" y="0"/>
            <a:chExt cx="2932119" cy="238339"/>
          </a:xfrm>
        </p:grpSpPr>
        <p:sp>
          <p:nvSpPr>
            <p:cNvPr name="Freeform 6" id="6"/>
            <p:cNvSpPr/>
            <p:nvPr/>
          </p:nvSpPr>
          <p:spPr>
            <a:xfrm flipH="false" flipV="false" rot="0">
              <a:off x="0" y="0"/>
              <a:ext cx="2932119" cy="238339"/>
            </a:xfrm>
            <a:custGeom>
              <a:avLst/>
              <a:gdLst/>
              <a:ahLst/>
              <a:cxnLst/>
              <a:rect r="r" b="b" t="t" l="l"/>
              <a:pathLst>
                <a:path h="238339" w="2932119">
                  <a:moveTo>
                    <a:pt x="0" y="0"/>
                  </a:moveTo>
                  <a:lnTo>
                    <a:pt x="2932119" y="0"/>
                  </a:lnTo>
                  <a:lnTo>
                    <a:pt x="2932119" y="238339"/>
                  </a:lnTo>
                  <a:lnTo>
                    <a:pt x="0" y="238339"/>
                  </a:lnTo>
                  <a:close/>
                </a:path>
              </a:pathLst>
            </a:custGeom>
            <a:solidFill>
              <a:srgbClr val="303030"/>
            </a:solidFill>
          </p:spPr>
        </p:sp>
        <p:sp>
          <p:nvSpPr>
            <p:cNvPr name="TextBox 7" id="7"/>
            <p:cNvSpPr txBox="true"/>
            <p:nvPr/>
          </p:nvSpPr>
          <p:spPr>
            <a:xfrm>
              <a:off x="0" y="-76200"/>
              <a:ext cx="2932119" cy="314539"/>
            </a:xfrm>
            <a:prstGeom prst="rect">
              <a:avLst/>
            </a:prstGeom>
          </p:spPr>
          <p:txBody>
            <a:bodyPr anchor="ctr" rtlCol="false" tIns="50800" lIns="50800" bIns="50800" rIns="50800"/>
            <a:lstStyle/>
            <a:p>
              <a:pPr algn="l">
                <a:lnSpc>
                  <a:spcPts val="3074"/>
                </a:lnSpc>
              </a:pPr>
            </a:p>
          </p:txBody>
        </p:sp>
      </p:grpSp>
      <p:sp>
        <p:nvSpPr>
          <p:cNvPr name="TextBox 8" id="8"/>
          <p:cNvSpPr txBox="true"/>
          <p:nvPr/>
        </p:nvSpPr>
        <p:spPr>
          <a:xfrm rot="0">
            <a:off x="1939238" y="3334126"/>
            <a:ext cx="11343061"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Creating Competition for Control &amp; Profit</a:t>
            </a:r>
          </a:p>
        </p:txBody>
      </p:sp>
      <p:sp>
        <p:nvSpPr>
          <p:cNvPr name="TextBox 9" id="9"/>
          <p:cNvSpPr txBox="true"/>
          <p:nvPr/>
        </p:nvSpPr>
        <p:spPr>
          <a:xfrm rot="0">
            <a:off x="1939238" y="4807809"/>
            <a:ext cx="15053893" cy="1157605"/>
          </a:xfrm>
          <a:prstGeom prst="rect">
            <a:avLst/>
          </a:prstGeom>
        </p:spPr>
        <p:txBody>
          <a:bodyPr anchor="t" rtlCol="false" tIns="0" lIns="0" bIns="0" rIns="0">
            <a:spAutoFit/>
          </a:bodyPr>
          <a:lstStyle/>
          <a:p>
            <a:pPr algn="l">
              <a:lnSpc>
                <a:spcPts val="4565"/>
              </a:lnSpc>
            </a:pPr>
            <a:r>
              <a:rPr lang="en-US" b="true" sz="4150">
                <a:solidFill>
                  <a:srgbClr val="9D1BE3"/>
                </a:solidFill>
                <a:latin typeface="Roboto Bold"/>
                <a:ea typeface="Roboto Bold"/>
                <a:cs typeface="Roboto Bold"/>
                <a:sym typeface="Roboto Bold"/>
              </a:rPr>
              <a:t>Create Competition:</a:t>
            </a:r>
            <a:r>
              <a:rPr lang="en-US" b="true" sz="4150">
                <a:solidFill>
                  <a:srgbClr val="004F59"/>
                </a:solidFill>
                <a:latin typeface="Roboto Bold"/>
                <a:ea typeface="Roboto Bold"/>
                <a:cs typeface="Roboto Bold"/>
                <a:sym typeface="Roboto Bold"/>
              </a:rPr>
              <a:t> F</a:t>
            </a:r>
            <a:r>
              <a:rPr lang="en-US" b="true" sz="4150">
                <a:solidFill>
                  <a:srgbClr val="004F59"/>
                </a:solidFill>
                <a:latin typeface="Roboto Bold"/>
                <a:ea typeface="Roboto Bold"/>
                <a:cs typeface="Roboto Bold"/>
                <a:sym typeface="Roboto Bold"/>
              </a:rPr>
              <a:t>avoritism can cause jealousy and pressure others to compete for approval or a higher position.</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87190"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grpSp>
        <p:nvGrpSpPr>
          <p:cNvPr name="Group 5" id="5"/>
          <p:cNvGrpSpPr/>
          <p:nvPr/>
        </p:nvGrpSpPr>
        <p:grpSpPr>
          <a:xfrm rot="0">
            <a:off x="1461663" y="3315080"/>
            <a:ext cx="11215715" cy="904943"/>
            <a:chOff x="0" y="0"/>
            <a:chExt cx="2953933" cy="238339"/>
          </a:xfrm>
        </p:grpSpPr>
        <p:sp>
          <p:nvSpPr>
            <p:cNvPr name="Freeform 6" id="6"/>
            <p:cNvSpPr/>
            <p:nvPr/>
          </p:nvSpPr>
          <p:spPr>
            <a:xfrm flipH="false" flipV="false" rot="0">
              <a:off x="0" y="0"/>
              <a:ext cx="2953933" cy="238339"/>
            </a:xfrm>
            <a:custGeom>
              <a:avLst/>
              <a:gdLst/>
              <a:ahLst/>
              <a:cxnLst/>
              <a:rect r="r" b="b" t="t" l="l"/>
              <a:pathLst>
                <a:path h="238339" w="2953933">
                  <a:moveTo>
                    <a:pt x="0" y="0"/>
                  </a:moveTo>
                  <a:lnTo>
                    <a:pt x="2953933" y="0"/>
                  </a:lnTo>
                  <a:lnTo>
                    <a:pt x="2953933" y="238339"/>
                  </a:lnTo>
                  <a:lnTo>
                    <a:pt x="0" y="238339"/>
                  </a:lnTo>
                  <a:close/>
                </a:path>
              </a:pathLst>
            </a:custGeom>
            <a:solidFill>
              <a:srgbClr val="303030"/>
            </a:solidFill>
          </p:spPr>
        </p:sp>
        <p:sp>
          <p:nvSpPr>
            <p:cNvPr name="TextBox 7" id="7"/>
            <p:cNvSpPr txBox="true"/>
            <p:nvPr/>
          </p:nvSpPr>
          <p:spPr>
            <a:xfrm>
              <a:off x="0" y="-76200"/>
              <a:ext cx="2953933" cy="314539"/>
            </a:xfrm>
            <a:prstGeom prst="rect">
              <a:avLst/>
            </a:prstGeom>
          </p:spPr>
          <p:txBody>
            <a:bodyPr anchor="ctr" rtlCol="false" tIns="50800" lIns="50800" bIns="50800" rIns="50800"/>
            <a:lstStyle/>
            <a:p>
              <a:pPr algn="l">
                <a:lnSpc>
                  <a:spcPts val="3074"/>
                </a:lnSpc>
              </a:pPr>
            </a:p>
          </p:txBody>
        </p:sp>
      </p:grpSp>
      <p:sp>
        <p:nvSpPr>
          <p:cNvPr name="TextBox 8" id="8"/>
          <p:cNvSpPr txBox="true"/>
          <p:nvPr/>
        </p:nvSpPr>
        <p:spPr>
          <a:xfrm rot="0">
            <a:off x="1749885" y="3334126"/>
            <a:ext cx="11343061"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Creating Competition for Control &amp; Profit</a:t>
            </a:r>
          </a:p>
        </p:txBody>
      </p:sp>
      <p:sp>
        <p:nvSpPr>
          <p:cNvPr name="TextBox 9" id="9"/>
          <p:cNvSpPr txBox="true"/>
          <p:nvPr/>
        </p:nvSpPr>
        <p:spPr>
          <a:xfrm rot="0">
            <a:off x="1625556" y="4807809"/>
            <a:ext cx="16212040" cy="1157605"/>
          </a:xfrm>
          <a:prstGeom prst="rect">
            <a:avLst/>
          </a:prstGeom>
        </p:spPr>
        <p:txBody>
          <a:bodyPr anchor="t" rtlCol="false" tIns="0" lIns="0" bIns="0" rIns="0">
            <a:spAutoFit/>
          </a:bodyPr>
          <a:lstStyle/>
          <a:p>
            <a:pPr algn="l">
              <a:lnSpc>
                <a:spcPts val="4565"/>
              </a:lnSpc>
            </a:pPr>
            <a:r>
              <a:rPr lang="en-US" b="true" sz="4150">
                <a:solidFill>
                  <a:srgbClr val="9D1BE3"/>
                </a:solidFill>
                <a:latin typeface="Roboto Bold"/>
                <a:ea typeface="Roboto Bold"/>
                <a:cs typeface="Roboto Bold"/>
                <a:sym typeface="Roboto Bold"/>
              </a:rPr>
              <a:t>Increased Profits:</a:t>
            </a:r>
            <a:r>
              <a:rPr lang="en-US" b="true" sz="4150">
                <a:solidFill>
                  <a:srgbClr val="004F59"/>
                </a:solidFill>
                <a:latin typeface="Roboto Bold"/>
                <a:ea typeface="Roboto Bold"/>
                <a:cs typeface="Roboto Bold"/>
                <a:sym typeface="Roboto Bold"/>
              </a:rPr>
              <a:t> T</a:t>
            </a:r>
            <a:r>
              <a:rPr lang="en-US" b="true" sz="4150">
                <a:solidFill>
                  <a:srgbClr val="004F59"/>
                </a:solidFill>
                <a:latin typeface="Roboto Bold"/>
                <a:ea typeface="Roboto Bold"/>
                <a:cs typeface="Roboto Bold"/>
                <a:sym typeface="Roboto Bold"/>
              </a:rPr>
              <a:t>raffickers use rivalry to push people to work longer and take greater risks to make more money for themselves.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8345"/>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2661083" y="4687979"/>
            <a:ext cx="12656947" cy="2024006"/>
            <a:chOff x="0" y="0"/>
            <a:chExt cx="3333517" cy="533071"/>
          </a:xfrm>
        </p:grpSpPr>
        <p:sp>
          <p:nvSpPr>
            <p:cNvPr name="Freeform 5" id="5"/>
            <p:cNvSpPr/>
            <p:nvPr/>
          </p:nvSpPr>
          <p:spPr>
            <a:xfrm flipH="false" flipV="false" rot="0">
              <a:off x="0" y="0"/>
              <a:ext cx="3333517" cy="533071"/>
            </a:xfrm>
            <a:custGeom>
              <a:avLst/>
              <a:gdLst/>
              <a:ahLst/>
              <a:cxnLst/>
              <a:rect r="r" b="b" t="t" l="l"/>
              <a:pathLst>
                <a:path h="533071" w="3333517">
                  <a:moveTo>
                    <a:pt x="0" y="0"/>
                  </a:moveTo>
                  <a:lnTo>
                    <a:pt x="3333517" y="0"/>
                  </a:lnTo>
                  <a:lnTo>
                    <a:pt x="3333517" y="533071"/>
                  </a:lnTo>
                  <a:lnTo>
                    <a:pt x="0" y="533071"/>
                  </a:lnTo>
                  <a:close/>
                </a:path>
              </a:pathLst>
            </a:custGeom>
            <a:solidFill>
              <a:srgbClr val="303030"/>
            </a:solidFill>
          </p:spPr>
        </p:sp>
        <p:sp>
          <p:nvSpPr>
            <p:cNvPr name="TextBox 6" id="6"/>
            <p:cNvSpPr txBox="true"/>
            <p:nvPr/>
          </p:nvSpPr>
          <p:spPr>
            <a:xfrm>
              <a:off x="0" y="-76200"/>
              <a:ext cx="3333517" cy="6092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269725" y="4832759"/>
            <a:ext cx="1185877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Can women be involved in human trafficking by operating as traffickers?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9" id="9"/>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237807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YES</a:t>
            </a:r>
          </a:p>
          <a:p>
            <a:pPr algn="l">
              <a:lnSpc>
                <a:spcPts val="6399"/>
              </a:lnSpc>
            </a:pPr>
            <a:r>
              <a:rPr lang="en-US" sz="3999" b="true">
                <a:solidFill>
                  <a:srgbClr val="FBFDFD"/>
                </a:solidFill>
                <a:latin typeface="Roboto Bold"/>
                <a:ea typeface="Roboto Bold"/>
                <a:cs typeface="Roboto Bold"/>
                <a:sym typeface="Roboto Bold"/>
              </a:rPr>
              <a:t>B)  NO</a:t>
            </a:r>
          </a:p>
          <a:p>
            <a:pPr algn="l">
              <a:lnSpc>
                <a:spcPts val="6399"/>
              </a:lnSpc>
            </a:pPr>
            <a:r>
              <a:rPr lang="en-US" sz="3999" b="true">
                <a:solidFill>
                  <a:srgbClr val="FBFDFD"/>
                </a:solidFill>
                <a:latin typeface="Roboto Bold"/>
                <a:ea typeface="Roboto Bold"/>
                <a:cs typeface="Roboto Bold"/>
                <a:sym typeface="Roboto Bold"/>
              </a:rPr>
              <a:t>C)  UNSURE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619357"/>
            <a:ext cx="12541829"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Can women operate as sex traffickers?</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4425091" y="4762062"/>
            <a:ext cx="9437818"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Yes, </a:t>
            </a:r>
            <a:r>
              <a:rPr lang="en-US" sz="5499">
                <a:solidFill>
                  <a:srgbClr val="303030"/>
                </a:solidFill>
                <a:latin typeface="Roboto"/>
                <a:ea typeface="Roboto"/>
                <a:cs typeface="Roboto"/>
                <a:sym typeface="Roboto"/>
              </a:rPr>
              <a:t>women can be involved as human traffickers.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62041" y="3331057"/>
            <a:ext cx="7508316" cy="943471"/>
            <a:chOff x="0" y="0"/>
            <a:chExt cx="1977499" cy="248486"/>
          </a:xfrm>
        </p:grpSpPr>
        <p:sp>
          <p:nvSpPr>
            <p:cNvPr name="Freeform 5" id="5"/>
            <p:cNvSpPr/>
            <p:nvPr/>
          </p:nvSpPr>
          <p:spPr>
            <a:xfrm flipH="false" flipV="false" rot="0">
              <a:off x="0" y="0"/>
              <a:ext cx="1977499" cy="248486"/>
            </a:xfrm>
            <a:custGeom>
              <a:avLst/>
              <a:gdLst/>
              <a:ahLst/>
              <a:cxnLst/>
              <a:rect r="r" b="b" t="t" l="l"/>
              <a:pathLst>
                <a:path h="248486" w="1977499">
                  <a:moveTo>
                    <a:pt x="0" y="0"/>
                  </a:moveTo>
                  <a:lnTo>
                    <a:pt x="1977499" y="0"/>
                  </a:lnTo>
                  <a:lnTo>
                    <a:pt x="1977499" y="248486"/>
                  </a:lnTo>
                  <a:lnTo>
                    <a:pt x="0" y="248486"/>
                  </a:lnTo>
                  <a:close/>
                </a:path>
              </a:pathLst>
            </a:custGeom>
            <a:solidFill>
              <a:srgbClr val="303030"/>
            </a:solidFill>
          </p:spPr>
        </p:sp>
        <p:sp>
          <p:nvSpPr>
            <p:cNvPr name="TextBox 6" id="6"/>
            <p:cNvSpPr txBox="true"/>
            <p:nvPr/>
          </p:nvSpPr>
          <p:spPr>
            <a:xfrm>
              <a:off x="0" y="-76200"/>
              <a:ext cx="1977499" cy="32468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59656" y="3369418"/>
            <a:ext cx="11328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Different Roles &amp; Methods</a:t>
            </a:r>
          </a:p>
        </p:txBody>
      </p:sp>
      <p:sp>
        <p:nvSpPr>
          <p:cNvPr name="TextBox 8" id="8"/>
          <p:cNvSpPr txBox="true"/>
          <p:nvPr/>
        </p:nvSpPr>
        <p:spPr>
          <a:xfrm rot="0">
            <a:off x="2559656" y="4686770"/>
            <a:ext cx="1452514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Madams:</a:t>
            </a:r>
            <a:r>
              <a:rPr lang="en-US" b="true" sz="4250">
                <a:solidFill>
                  <a:srgbClr val="004F59"/>
                </a:solidFill>
                <a:latin typeface="Roboto Bold"/>
                <a:ea typeface="Roboto Bold"/>
                <a:cs typeface="Roboto Bold"/>
                <a:sym typeface="Roboto Bold"/>
              </a:rPr>
              <a:t> Some women may run brothels, escort services, or illicit massage parlors.</a:t>
            </a:r>
          </a:p>
        </p:txBody>
      </p:sp>
      <p:sp>
        <p:nvSpPr>
          <p:cNvPr name="TextBox 9" id="9"/>
          <p:cNvSpPr txBox="true"/>
          <p:nvPr/>
        </p:nvSpPr>
        <p:spPr>
          <a:xfrm rot="0">
            <a:off x="1131441" y="1109322"/>
            <a:ext cx="10724020"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62041" y="3331057"/>
            <a:ext cx="7508316" cy="943471"/>
            <a:chOff x="0" y="0"/>
            <a:chExt cx="1977499" cy="248486"/>
          </a:xfrm>
        </p:grpSpPr>
        <p:sp>
          <p:nvSpPr>
            <p:cNvPr name="Freeform 5" id="5"/>
            <p:cNvSpPr/>
            <p:nvPr/>
          </p:nvSpPr>
          <p:spPr>
            <a:xfrm flipH="false" flipV="false" rot="0">
              <a:off x="0" y="0"/>
              <a:ext cx="1977499" cy="248486"/>
            </a:xfrm>
            <a:custGeom>
              <a:avLst/>
              <a:gdLst/>
              <a:ahLst/>
              <a:cxnLst/>
              <a:rect r="r" b="b" t="t" l="l"/>
              <a:pathLst>
                <a:path h="248486" w="1977499">
                  <a:moveTo>
                    <a:pt x="0" y="0"/>
                  </a:moveTo>
                  <a:lnTo>
                    <a:pt x="1977499" y="0"/>
                  </a:lnTo>
                  <a:lnTo>
                    <a:pt x="1977499" y="248486"/>
                  </a:lnTo>
                  <a:lnTo>
                    <a:pt x="0" y="248486"/>
                  </a:lnTo>
                  <a:close/>
                </a:path>
              </a:pathLst>
            </a:custGeom>
            <a:solidFill>
              <a:srgbClr val="303030"/>
            </a:solidFill>
          </p:spPr>
        </p:sp>
        <p:sp>
          <p:nvSpPr>
            <p:cNvPr name="TextBox 6" id="6"/>
            <p:cNvSpPr txBox="true"/>
            <p:nvPr/>
          </p:nvSpPr>
          <p:spPr>
            <a:xfrm>
              <a:off x="0" y="-76200"/>
              <a:ext cx="1977499" cy="32468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59656" y="3369418"/>
            <a:ext cx="11328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Different Roles &amp; Methods</a:t>
            </a:r>
          </a:p>
        </p:txBody>
      </p:sp>
      <p:sp>
        <p:nvSpPr>
          <p:cNvPr name="TextBox 8" id="8"/>
          <p:cNvSpPr txBox="true"/>
          <p:nvPr/>
        </p:nvSpPr>
        <p:spPr>
          <a:xfrm rot="0">
            <a:off x="2559656" y="4677245"/>
            <a:ext cx="1452514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Family Trafficker:</a:t>
            </a:r>
            <a:r>
              <a:rPr lang="en-US" b="true" sz="4250">
                <a:solidFill>
                  <a:srgbClr val="004F59"/>
                </a:solidFill>
                <a:latin typeface="Roboto Bold"/>
                <a:ea typeface="Roboto Bold"/>
                <a:cs typeface="Roboto Bold"/>
                <a:sym typeface="Roboto Bold"/>
              </a:rPr>
              <a:t> In some cases, w</a:t>
            </a:r>
            <a:r>
              <a:rPr lang="en-US" b="true" sz="4250">
                <a:solidFill>
                  <a:srgbClr val="004F59"/>
                </a:solidFill>
                <a:latin typeface="Roboto Bold"/>
                <a:ea typeface="Roboto Bold"/>
                <a:cs typeface="Roboto Bold"/>
                <a:sym typeface="Roboto Bold"/>
              </a:rPr>
              <a:t>omen exploit children within their own families.</a:t>
            </a:r>
          </a:p>
        </p:txBody>
      </p:sp>
      <p:sp>
        <p:nvSpPr>
          <p:cNvPr name="TextBox 9" id="9"/>
          <p:cNvSpPr txBox="true"/>
          <p:nvPr/>
        </p:nvSpPr>
        <p:spPr>
          <a:xfrm rot="0">
            <a:off x="1131441" y="1109322"/>
            <a:ext cx="10724020"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62041" y="3331057"/>
            <a:ext cx="7508316" cy="943471"/>
            <a:chOff x="0" y="0"/>
            <a:chExt cx="1977499" cy="248486"/>
          </a:xfrm>
        </p:grpSpPr>
        <p:sp>
          <p:nvSpPr>
            <p:cNvPr name="Freeform 5" id="5"/>
            <p:cNvSpPr/>
            <p:nvPr/>
          </p:nvSpPr>
          <p:spPr>
            <a:xfrm flipH="false" flipV="false" rot="0">
              <a:off x="0" y="0"/>
              <a:ext cx="1977499" cy="248486"/>
            </a:xfrm>
            <a:custGeom>
              <a:avLst/>
              <a:gdLst/>
              <a:ahLst/>
              <a:cxnLst/>
              <a:rect r="r" b="b" t="t" l="l"/>
              <a:pathLst>
                <a:path h="248486" w="1977499">
                  <a:moveTo>
                    <a:pt x="0" y="0"/>
                  </a:moveTo>
                  <a:lnTo>
                    <a:pt x="1977499" y="0"/>
                  </a:lnTo>
                  <a:lnTo>
                    <a:pt x="1977499" y="248486"/>
                  </a:lnTo>
                  <a:lnTo>
                    <a:pt x="0" y="248486"/>
                  </a:lnTo>
                  <a:close/>
                </a:path>
              </a:pathLst>
            </a:custGeom>
            <a:solidFill>
              <a:srgbClr val="303030"/>
            </a:solidFill>
          </p:spPr>
        </p:sp>
        <p:sp>
          <p:nvSpPr>
            <p:cNvPr name="TextBox 6" id="6"/>
            <p:cNvSpPr txBox="true"/>
            <p:nvPr/>
          </p:nvSpPr>
          <p:spPr>
            <a:xfrm>
              <a:off x="0" y="-76200"/>
              <a:ext cx="1977499" cy="32468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59656" y="3369418"/>
            <a:ext cx="11328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Different Roles &amp; Methods</a:t>
            </a:r>
          </a:p>
        </p:txBody>
      </p:sp>
      <p:sp>
        <p:nvSpPr>
          <p:cNvPr name="TextBox 8" id="8"/>
          <p:cNvSpPr txBox="true"/>
          <p:nvPr/>
        </p:nvSpPr>
        <p:spPr>
          <a:xfrm rot="0">
            <a:off x="2559656" y="4677245"/>
            <a:ext cx="1452514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Online Recruiter:</a:t>
            </a:r>
            <a:r>
              <a:rPr lang="en-US" b="true" sz="4250">
                <a:solidFill>
                  <a:srgbClr val="004F59"/>
                </a:solidFill>
                <a:latin typeface="Roboto Bold"/>
                <a:ea typeface="Roboto Bold"/>
                <a:cs typeface="Roboto Bold"/>
                <a:sym typeface="Roboto Bold"/>
              </a:rPr>
              <a:t> Some may use fake job offers or pretend to be an online-only friend or girlfriend.</a:t>
            </a:r>
          </a:p>
        </p:txBody>
      </p:sp>
      <p:sp>
        <p:nvSpPr>
          <p:cNvPr name="TextBox 9" id="9"/>
          <p:cNvSpPr txBox="true"/>
          <p:nvPr/>
        </p:nvSpPr>
        <p:spPr>
          <a:xfrm rot="0">
            <a:off x="1131441" y="1109322"/>
            <a:ext cx="10724020"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62041" y="3331057"/>
            <a:ext cx="7508316" cy="943471"/>
            <a:chOff x="0" y="0"/>
            <a:chExt cx="1977499" cy="248486"/>
          </a:xfrm>
        </p:grpSpPr>
        <p:sp>
          <p:nvSpPr>
            <p:cNvPr name="Freeform 5" id="5"/>
            <p:cNvSpPr/>
            <p:nvPr/>
          </p:nvSpPr>
          <p:spPr>
            <a:xfrm flipH="false" flipV="false" rot="0">
              <a:off x="0" y="0"/>
              <a:ext cx="1977499" cy="248486"/>
            </a:xfrm>
            <a:custGeom>
              <a:avLst/>
              <a:gdLst/>
              <a:ahLst/>
              <a:cxnLst/>
              <a:rect r="r" b="b" t="t" l="l"/>
              <a:pathLst>
                <a:path h="248486" w="1977499">
                  <a:moveTo>
                    <a:pt x="0" y="0"/>
                  </a:moveTo>
                  <a:lnTo>
                    <a:pt x="1977499" y="0"/>
                  </a:lnTo>
                  <a:lnTo>
                    <a:pt x="1977499" y="248486"/>
                  </a:lnTo>
                  <a:lnTo>
                    <a:pt x="0" y="248486"/>
                  </a:lnTo>
                  <a:close/>
                </a:path>
              </a:pathLst>
            </a:custGeom>
            <a:solidFill>
              <a:srgbClr val="303030"/>
            </a:solidFill>
          </p:spPr>
        </p:sp>
        <p:sp>
          <p:nvSpPr>
            <p:cNvPr name="TextBox 6" id="6"/>
            <p:cNvSpPr txBox="true"/>
            <p:nvPr/>
          </p:nvSpPr>
          <p:spPr>
            <a:xfrm>
              <a:off x="0" y="-76200"/>
              <a:ext cx="1977499" cy="32468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59656" y="3369418"/>
            <a:ext cx="11328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Different Roles &amp; Methods</a:t>
            </a:r>
          </a:p>
        </p:txBody>
      </p:sp>
      <p:sp>
        <p:nvSpPr>
          <p:cNvPr name="TextBox 8" id="8"/>
          <p:cNvSpPr txBox="true"/>
          <p:nvPr/>
        </p:nvSpPr>
        <p:spPr>
          <a:xfrm rot="0">
            <a:off x="2559656" y="4677245"/>
            <a:ext cx="1452514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False Caregiver:</a:t>
            </a:r>
            <a:r>
              <a:rPr lang="en-US" b="true" sz="4250">
                <a:solidFill>
                  <a:srgbClr val="004F59"/>
                </a:solidFill>
                <a:latin typeface="Roboto Bold"/>
                <a:ea typeface="Roboto Bold"/>
                <a:cs typeface="Roboto Bold"/>
                <a:sym typeface="Roboto Bold"/>
              </a:rPr>
              <a:t> Some may pretend to be a trusted adult or behave like a m</a:t>
            </a:r>
            <a:r>
              <a:rPr lang="en-US" b="true" sz="4250">
                <a:solidFill>
                  <a:srgbClr val="004F59"/>
                </a:solidFill>
                <a:latin typeface="Roboto Bold"/>
                <a:ea typeface="Roboto Bold"/>
                <a:cs typeface="Roboto Bold"/>
                <a:sym typeface="Roboto Bold"/>
              </a:rPr>
              <a:t>other figure.</a:t>
            </a:r>
          </a:p>
        </p:txBody>
      </p:sp>
      <p:sp>
        <p:nvSpPr>
          <p:cNvPr name="TextBox 9" id="9"/>
          <p:cNvSpPr txBox="true"/>
          <p:nvPr/>
        </p:nvSpPr>
        <p:spPr>
          <a:xfrm rot="0">
            <a:off x="1131441" y="1109322"/>
            <a:ext cx="10724020"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name="TextBox 10" id="10"/>
          <p:cNvSpPr txBox="true"/>
          <p:nvPr/>
        </p:nvSpPr>
        <p:spPr>
          <a:xfrm rot="0">
            <a:off x="4321118" y="9371773"/>
            <a:ext cx="8824290"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73939"/>
            <a:ext cx="14600227"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Influence from friends or peers that encourages someone to act in a certain way to fit in or be accepted.</a:t>
            </a:r>
          </a:p>
        </p:txBody>
      </p:sp>
      <p:grpSp>
        <p:nvGrpSpPr>
          <p:cNvPr name="Group 9" id="9"/>
          <p:cNvGrpSpPr/>
          <p:nvPr/>
        </p:nvGrpSpPr>
        <p:grpSpPr>
          <a:xfrm rot="0">
            <a:off x="1480713" y="3570821"/>
            <a:ext cx="6546949" cy="904943"/>
            <a:chOff x="0" y="0"/>
            <a:chExt cx="1724299" cy="238339"/>
          </a:xfrm>
        </p:grpSpPr>
        <p:sp>
          <p:nvSpPr>
            <p:cNvPr name="Freeform 10" id="10"/>
            <p:cNvSpPr/>
            <p:nvPr/>
          </p:nvSpPr>
          <p:spPr>
            <a:xfrm flipH="false" flipV="false" rot="0">
              <a:off x="0" y="0"/>
              <a:ext cx="1724299" cy="238339"/>
            </a:xfrm>
            <a:custGeom>
              <a:avLst/>
              <a:gdLst/>
              <a:ahLst/>
              <a:cxnLst/>
              <a:rect r="r" b="b" t="t" l="l"/>
              <a:pathLst>
                <a:path h="238339" w="1724299">
                  <a:moveTo>
                    <a:pt x="0" y="0"/>
                  </a:moveTo>
                  <a:lnTo>
                    <a:pt x="1724299" y="0"/>
                  </a:lnTo>
                  <a:lnTo>
                    <a:pt x="1724299" y="238339"/>
                  </a:lnTo>
                  <a:lnTo>
                    <a:pt x="0" y="238339"/>
                  </a:lnTo>
                  <a:close/>
                </a:path>
              </a:pathLst>
            </a:custGeom>
            <a:solidFill>
              <a:srgbClr val="303030"/>
            </a:solidFill>
          </p:spPr>
        </p:sp>
        <p:sp>
          <p:nvSpPr>
            <p:cNvPr name="TextBox 11" id="11"/>
            <p:cNvSpPr txBox="true"/>
            <p:nvPr/>
          </p:nvSpPr>
          <p:spPr>
            <a:xfrm>
              <a:off x="0" y="-76200"/>
              <a:ext cx="1724299"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45662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PEER PRESSURE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8345"/>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grpSp>
        <p:nvGrpSpPr>
          <p:cNvPr name="Group 5" id="5"/>
          <p:cNvGrpSpPr/>
          <p:nvPr/>
        </p:nvGrpSpPr>
        <p:grpSpPr>
          <a:xfrm rot="0">
            <a:off x="1480713" y="5238750"/>
            <a:ext cx="13007657" cy="1787343"/>
            <a:chOff x="0" y="0"/>
            <a:chExt cx="3425885" cy="470741"/>
          </a:xfrm>
        </p:grpSpPr>
        <p:sp>
          <p:nvSpPr>
            <p:cNvPr name="Freeform 6" id="6"/>
            <p:cNvSpPr/>
            <p:nvPr/>
          </p:nvSpPr>
          <p:spPr>
            <a:xfrm flipH="false" flipV="false" rot="0">
              <a:off x="0" y="0"/>
              <a:ext cx="3425885" cy="470741"/>
            </a:xfrm>
            <a:custGeom>
              <a:avLst/>
              <a:gdLst/>
              <a:ahLst/>
              <a:cxnLst/>
              <a:rect r="r" b="b" t="t" l="l"/>
              <a:pathLst>
                <a:path h="470741" w="3425885">
                  <a:moveTo>
                    <a:pt x="0" y="0"/>
                  </a:moveTo>
                  <a:lnTo>
                    <a:pt x="3425885" y="0"/>
                  </a:lnTo>
                  <a:lnTo>
                    <a:pt x="3425885" y="470741"/>
                  </a:lnTo>
                  <a:lnTo>
                    <a:pt x="0" y="470741"/>
                  </a:lnTo>
                  <a:close/>
                </a:path>
              </a:pathLst>
            </a:custGeom>
            <a:solidFill>
              <a:srgbClr val="303030"/>
            </a:solidFill>
          </p:spPr>
        </p:sp>
        <p:sp>
          <p:nvSpPr>
            <p:cNvPr name="TextBox 7" id="7"/>
            <p:cNvSpPr txBox="true"/>
            <p:nvPr/>
          </p:nvSpPr>
          <p:spPr>
            <a:xfrm>
              <a:off x="0" y="-76200"/>
              <a:ext cx="3425885" cy="5469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02414" y="5303878"/>
            <a:ext cx="1258595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a peer may recruit friends or acquaintances into a trafficking situation?   </a:t>
            </a:r>
          </a:p>
        </p:txBody>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grpSp>
        <p:nvGrpSpPr>
          <p:cNvPr name="Group 11" id="11"/>
          <p:cNvGrpSpPr/>
          <p:nvPr/>
        </p:nvGrpSpPr>
        <p:grpSpPr>
          <a:xfrm rot="0">
            <a:off x="13516457" y="1055728"/>
            <a:ext cx="3572822" cy="3811441"/>
            <a:chOff x="0" y="0"/>
            <a:chExt cx="1366530" cy="1457797"/>
          </a:xfrm>
        </p:grpSpPr>
        <p:sp>
          <p:nvSpPr>
            <p:cNvPr name="Freeform 12" id="12"/>
            <p:cNvSpPr/>
            <p:nvPr/>
          </p:nvSpPr>
          <p:spPr>
            <a:xfrm flipH="false" flipV="false" rot="0">
              <a:off x="0" y="0"/>
              <a:ext cx="1366530" cy="1457797"/>
            </a:xfrm>
            <a:custGeom>
              <a:avLst/>
              <a:gdLst/>
              <a:ahLst/>
              <a:cxnLst/>
              <a:rect r="r" b="b" t="t" l="l"/>
              <a:pathLst>
                <a:path h="1457797" w="1366530">
                  <a:moveTo>
                    <a:pt x="0" y="0"/>
                  </a:moveTo>
                  <a:lnTo>
                    <a:pt x="1366530" y="0"/>
                  </a:lnTo>
                  <a:lnTo>
                    <a:pt x="1366530" y="1457797"/>
                  </a:lnTo>
                  <a:lnTo>
                    <a:pt x="0" y="1457797"/>
                  </a:lnTo>
                  <a:close/>
                </a:path>
              </a:pathLst>
            </a:custGeom>
            <a:solidFill>
              <a:srgbClr val="FFFFFF"/>
            </a:solidFill>
          </p:spPr>
        </p:sp>
        <p:sp>
          <p:nvSpPr>
            <p:cNvPr name="TextBox 13" id="13"/>
            <p:cNvSpPr txBox="true"/>
            <p:nvPr/>
          </p:nvSpPr>
          <p:spPr>
            <a:xfrm>
              <a:off x="0" y="-76200"/>
              <a:ext cx="1366530" cy="1533997"/>
            </a:xfrm>
            <a:prstGeom prst="rect">
              <a:avLst/>
            </a:prstGeom>
          </p:spPr>
          <p:txBody>
            <a:bodyPr anchor="ctr" rtlCol="false" tIns="50800" lIns="50800" bIns="50800" rIns="50800"/>
            <a:lstStyle/>
            <a:p>
              <a:pPr algn="ctr">
                <a:lnSpc>
                  <a:spcPts val="3074"/>
                </a:lnSpc>
              </a:pPr>
            </a:p>
          </p:txBody>
        </p:sp>
      </p:grpSp>
      <p:sp>
        <p:nvSpPr>
          <p:cNvPr name="Freeform 14" id="14"/>
          <p:cNvSpPr/>
          <p:nvPr/>
        </p:nvSpPr>
        <p:spPr>
          <a:xfrm flipH="false" flipV="false" rot="0">
            <a:off x="13680061" y="1260176"/>
            <a:ext cx="3266343" cy="3200417"/>
          </a:xfrm>
          <a:custGeom>
            <a:avLst/>
            <a:gdLst/>
            <a:ahLst/>
            <a:cxnLst/>
            <a:rect r="r" b="b" t="t" l="l"/>
            <a:pathLst>
              <a:path h="3200417" w="3266343">
                <a:moveTo>
                  <a:pt x="0" y="0"/>
                </a:moveTo>
                <a:lnTo>
                  <a:pt x="3266343" y="0"/>
                </a:lnTo>
                <a:lnTo>
                  <a:pt x="3266343" y="3200416"/>
                </a:lnTo>
                <a:lnTo>
                  <a:pt x="0" y="320041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65807"/>
            <a:ext cx="15949739" cy="608542"/>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Normalize:</a:t>
            </a:r>
            <a:r>
              <a:rPr lang="en-US" b="true" sz="4250">
                <a:solidFill>
                  <a:srgbClr val="004F59"/>
                </a:solidFill>
                <a:latin typeface="Roboto Bold"/>
                <a:ea typeface="Roboto Bold"/>
                <a:cs typeface="Roboto Bold"/>
                <a:sym typeface="Roboto Bold"/>
              </a:rPr>
              <a:t> Makes harmful behavior acceptable or “normal.”</a:t>
            </a:r>
          </a:p>
        </p:txBody>
      </p:sp>
      <p:sp>
        <p:nvSpPr>
          <p:cNvPr name="TextBox 5" id="5"/>
          <p:cNvSpPr txBox="true"/>
          <p:nvPr/>
        </p:nvSpPr>
        <p:spPr>
          <a:xfrm rot="0">
            <a:off x="4313426" y="9229725"/>
            <a:ext cx="9393076"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6" id="6"/>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516466" y="3335875"/>
            <a:ext cx="6780148" cy="904943"/>
            <a:chOff x="0" y="0"/>
            <a:chExt cx="1785718" cy="238339"/>
          </a:xfrm>
        </p:grpSpPr>
        <p:sp>
          <p:nvSpPr>
            <p:cNvPr name="Freeform 10" id="10"/>
            <p:cNvSpPr/>
            <p:nvPr/>
          </p:nvSpPr>
          <p:spPr>
            <a:xfrm flipH="false" flipV="false" rot="0">
              <a:off x="0" y="0"/>
              <a:ext cx="1785718" cy="238339"/>
            </a:xfrm>
            <a:custGeom>
              <a:avLst/>
              <a:gdLst/>
              <a:ahLst/>
              <a:cxnLst/>
              <a:rect r="r" b="b" t="t" l="l"/>
              <a:pathLst>
                <a:path h="238339" w="1785718">
                  <a:moveTo>
                    <a:pt x="0" y="0"/>
                  </a:moveTo>
                  <a:lnTo>
                    <a:pt x="1785718" y="0"/>
                  </a:lnTo>
                  <a:lnTo>
                    <a:pt x="1785718" y="238339"/>
                  </a:lnTo>
                  <a:lnTo>
                    <a:pt x="0" y="238339"/>
                  </a:lnTo>
                  <a:close/>
                </a:path>
              </a:pathLst>
            </a:custGeom>
            <a:solidFill>
              <a:srgbClr val="303030"/>
            </a:solidFill>
          </p:spPr>
        </p:sp>
        <p:sp>
          <p:nvSpPr>
            <p:cNvPr name="TextBox 11" id="11"/>
            <p:cNvSpPr txBox="true"/>
            <p:nvPr/>
          </p:nvSpPr>
          <p:spPr>
            <a:xfrm>
              <a:off x="0" y="-76200"/>
              <a:ext cx="17857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92374" y="3345400"/>
            <a:ext cx="117950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Builds Trust &amp; Influence</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65807"/>
            <a:ext cx="15949739" cy="1590677"/>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Normalize: Makes harmful behavior acceptable or “normal.”</a:t>
            </a:r>
          </a:p>
          <a:p>
            <a:pPr algn="l">
              <a:lnSpc>
                <a:spcPts val="2200"/>
              </a:lnSpc>
            </a:pPr>
          </a:p>
          <a:p>
            <a:pPr algn="l">
              <a:lnSpc>
                <a:spcPts val="88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Imposter</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Pretends to be a supportive or trustworthy friend.</a:t>
            </a:r>
          </a:p>
        </p:txBody>
      </p:sp>
      <p:sp>
        <p:nvSpPr>
          <p:cNvPr name="TextBox 5" id="5"/>
          <p:cNvSpPr txBox="true"/>
          <p:nvPr/>
        </p:nvSpPr>
        <p:spPr>
          <a:xfrm rot="0">
            <a:off x="4313426" y="9229725"/>
            <a:ext cx="9393076"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6" id="6"/>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516466" y="3335875"/>
            <a:ext cx="6780148" cy="904943"/>
            <a:chOff x="0" y="0"/>
            <a:chExt cx="1785718" cy="238339"/>
          </a:xfrm>
        </p:grpSpPr>
        <p:sp>
          <p:nvSpPr>
            <p:cNvPr name="Freeform 10" id="10"/>
            <p:cNvSpPr/>
            <p:nvPr/>
          </p:nvSpPr>
          <p:spPr>
            <a:xfrm flipH="false" flipV="false" rot="0">
              <a:off x="0" y="0"/>
              <a:ext cx="1785718" cy="238339"/>
            </a:xfrm>
            <a:custGeom>
              <a:avLst/>
              <a:gdLst/>
              <a:ahLst/>
              <a:cxnLst/>
              <a:rect r="r" b="b" t="t" l="l"/>
              <a:pathLst>
                <a:path h="238339" w="1785718">
                  <a:moveTo>
                    <a:pt x="0" y="0"/>
                  </a:moveTo>
                  <a:lnTo>
                    <a:pt x="1785718" y="0"/>
                  </a:lnTo>
                  <a:lnTo>
                    <a:pt x="1785718" y="238339"/>
                  </a:lnTo>
                  <a:lnTo>
                    <a:pt x="0" y="238339"/>
                  </a:lnTo>
                  <a:close/>
                </a:path>
              </a:pathLst>
            </a:custGeom>
            <a:solidFill>
              <a:srgbClr val="303030"/>
            </a:solidFill>
          </p:spPr>
        </p:sp>
        <p:sp>
          <p:nvSpPr>
            <p:cNvPr name="TextBox 11" id="11"/>
            <p:cNvSpPr txBox="true"/>
            <p:nvPr/>
          </p:nvSpPr>
          <p:spPr>
            <a:xfrm>
              <a:off x="0" y="-76200"/>
              <a:ext cx="17857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92374" y="3345400"/>
            <a:ext cx="117950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Builds Trust &amp; Influence</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65807"/>
            <a:ext cx="15949739" cy="3165478"/>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Normalize: Makes harmful behavior acceptable or “normal.”</a:t>
            </a:r>
          </a:p>
          <a:p>
            <a:pPr algn="l">
              <a:lnSpc>
                <a:spcPts val="2200"/>
              </a:lnSpc>
            </a:pPr>
          </a:p>
          <a:p>
            <a:pPr algn="l">
              <a:lnSpc>
                <a:spcPts val="88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Imposter</a:t>
            </a:r>
            <a:r>
              <a:rPr lang="en-US" b="true" sz="4250">
                <a:solidFill>
                  <a:srgbClr val="FFFFFF"/>
                </a:solidFill>
                <a:latin typeface="Roboto Bold"/>
                <a:ea typeface="Roboto Bold"/>
                <a:cs typeface="Roboto Bold"/>
                <a:sym typeface="Roboto Bold"/>
              </a:rPr>
              <a:t>: Pretends to be a supportive or trustworthy friend.</a:t>
            </a:r>
          </a:p>
          <a:p>
            <a:pPr algn="l">
              <a:lnSpc>
                <a:spcPts val="2200"/>
              </a:lnSpc>
            </a:pPr>
          </a:p>
          <a:p>
            <a:pPr algn="l">
              <a:lnSpc>
                <a:spcPts val="88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Manipulate</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Uses friendships or situations (such as group hangouts) to lower defenses</a:t>
            </a:r>
            <a:r>
              <a:rPr lang="en-US" b="true" sz="4250">
                <a:solidFill>
                  <a:srgbClr val="004F59"/>
                </a:solidFill>
                <a:latin typeface="Roboto Bold"/>
                <a:ea typeface="Roboto Bold"/>
                <a:cs typeface="Roboto Bold"/>
                <a:sym typeface="Roboto Bold"/>
              </a:rPr>
              <a:t>.</a:t>
            </a:r>
          </a:p>
        </p:txBody>
      </p:sp>
      <p:sp>
        <p:nvSpPr>
          <p:cNvPr name="TextBox 5" id="5"/>
          <p:cNvSpPr txBox="true"/>
          <p:nvPr/>
        </p:nvSpPr>
        <p:spPr>
          <a:xfrm rot="0">
            <a:off x="4313426" y="9229725"/>
            <a:ext cx="9393076"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6" id="6"/>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516466" y="3335875"/>
            <a:ext cx="6780148" cy="904943"/>
            <a:chOff x="0" y="0"/>
            <a:chExt cx="1785718" cy="238339"/>
          </a:xfrm>
        </p:grpSpPr>
        <p:sp>
          <p:nvSpPr>
            <p:cNvPr name="Freeform 10" id="10"/>
            <p:cNvSpPr/>
            <p:nvPr/>
          </p:nvSpPr>
          <p:spPr>
            <a:xfrm flipH="false" flipV="false" rot="0">
              <a:off x="0" y="0"/>
              <a:ext cx="1785718" cy="238339"/>
            </a:xfrm>
            <a:custGeom>
              <a:avLst/>
              <a:gdLst/>
              <a:ahLst/>
              <a:cxnLst/>
              <a:rect r="r" b="b" t="t" l="l"/>
              <a:pathLst>
                <a:path h="238339" w="1785718">
                  <a:moveTo>
                    <a:pt x="0" y="0"/>
                  </a:moveTo>
                  <a:lnTo>
                    <a:pt x="1785718" y="0"/>
                  </a:lnTo>
                  <a:lnTo>
                    <a:pt x="1785718" y="238339"/>
                  </a:lnTo>
                  <a:lnTo>
                    <a:pt x="0" y="238339"/>
                  </a:lnTo>
                  <a:close/>
                </a:path>
              </a:pathLst>
            </a:custGeom>
            <a:solidFill>
              <a:srgbClr val="303030"/>
            </a:solidFill>
          </p:spPr>
        </p:sp>
        <p:sp>
          <p:nvSpPr>
            <p:cNvPr name="TextBox 11" id="11"/>
            <p:cNvSpPr txBox="true"/>
            <p:nvPr/>
          </p:nvSpPr>
          <p:spPr>
            <a:xfrm>
              <a:off x="0" y="-76200"/>
              <a:ext cx="17857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92374" y="3345400"/>
            <a:ext cx="117950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Builds Trust &amp; Influence</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33088" y="4803001"/>
            <a:ext cx="16606877"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Glamorize:</a:t>
            </a:r>
            <a:r>
              <a:rPr lang="en-US" b="true" sz="4250">
                <a:solidFill>
                  <a:srgbClr val="004F59"/>
                </a:solidFill>
                <a:latin typeface="Roboto Bold"/>
                <a:ea typeface="Roboto Bold"/>
                <a:cs typeface="Roboto Bold"/>
                <a:sym typeface="Roboto Bold"/>
              </a:rPr>
              <a:t> Makes the lifestyle seem exciting or successful.</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85101" y="3354925"/>
            <a:ext cx="4718455" cy="904943"/>
            <a:chOff x="0" y="0"/>
            <a:chExt cx="1242721" cy="238339"/>
          </a:xfrm>
        </p:grpSpPr>
        <p:sp>
          <p:nvSpPr>
            <p:cNvPr name="Freeform 10" id="10"/>
            <p:cNvSpPr/>
            <p:nvPr/>
          </p:nvSpPr>
          <p:spPr>
            <a:xfrm flipH="false" flipV="false" rot="0">
              <a:off x="0" y="0"/>
              <a:ext cx="1242721" cy="238339"/>
            </a:xfrm>
            <a:custGeom>
              <a:avLst/>
              <a:gdLst/>
              <a:ahLst/>
              <a:cxnLst/>
              <a:rect r="r" b="b" t="t" l="l"/>
              <a:pathLst>
                <a:path h="238339" w="1242721">
                  <a:moveTo>
                    <a:pt x="0" y="0"/>
                  </a:moveTo>
                  <a:lnTo>
                    <a:pt x="1242721" y="0"/>
                  </a:lnTo>
                  <a:lnTo>
                    <a:pt x="1242721" y="238339"/>
                  </a:lnTo>
                  <a:lnTo>
                    <a:pt x="0" y="238339"/>
                  </a:lnTo>
                  <a:close/>
                </a:path>
              </a:pathLst>
            </a:custGeom>
            <a:solidFill>
              <a:srgbClr val="303030"/>
            </a:solidFill>
          </p:spPr>
        </p:sp>
        <p:sp>
          <p:nvSpPr>
            <p:cNvPr name="TextBox 11" id="11"/>
            <p:cNvSpPr txBox="true"/>
            <p:nvPr/>
          </p:nvSpPr>
          <p:spPr>
            <a:xfrm>
              <a:off x="0" y="-76200"/>
              <a:ext cx="124272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09190" y="3364450"/>
            <a:ext cx="411140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Creates Appeal</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33088" y="4803001"/>
            <a:ext cx="16606877" cy="1490662"/>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Glamorize: Makes the lifestyle seem exciting or successful.</a:t>
            </a:r>
          </a:p>
          <a:p>
            <a:pPr algn="l">
              <a:lnSpc>
                <a:spcPts val="1320"/>
              </a:lnSpc>
            </a:pP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Easy Money</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Talks about quick or easy ways to earn money</a:t>
            </a:r>
            <a:r>
              <a:rPr lang="en-US" b="true" sz="4250">
                <a:solidFill>
                  <a:srgbClr val="004F59"/>
                </a:solidFill>
                <a:latin typeface="Roboto Bold"/>
                <a:ea typeface="Roboto Bold"/>
                <a:cs typeface="Roboto Bold"/>
                <a:sym typeface="Roboto Bold"/>
              </a:rPr>
              <a:t>.</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85101" y="3354925"/>
            <a:ext cx="4718455" cy="904943"/>
            <a:chOff x="0" y="0"/>
            <a:chExt cx="1242721" cy="238339"/>
          </a:xfrm>
        </p:grpSpPr>
        <p:sp>
          <p:nvSpPr>
            <p:cNvPr name="Freeform 10" id="10"/>
            <p:cNvSpPr/>
            <p:nvPr/>
          </p:nvSpPr>
          <p:spPr>
            <a:xfrm flipH="false" flipV="false" rot="0">
              <a:off x="0" y="0"/>
              <a:ext cx="1242721" cy="238339"/>
            </a:xfrm>
            <a:custGeom>
              <a:avLst/>
              <a:gdLst/>
              <a:ahLst/>
              <a:cxnLst/>
              <a:rect r="r" b="b" t="t" l="l"/>
              <a:pathLst>
                <a:path h="238339" w="1242721">
                  <a:moveTo>
                    <a:pt x="0" y="0"/>
                  </a:moveTo>
                  <a:lnTo>
                    <a:pt x="1242721" y="0"/>
                  </a:lnTo>
                  <a:lnTo>
                    <a:pt x="1242721" y="238339"/>
                  </a:lnTo>
                  <a:lnTo>
                    <a:pt x="0" y="238339"/>
                  </a:lnTo>
                  <a:close/>
                </a:path>
              </a:pathLst>
            </a:custGeom>
            <a:solidFill>
              <a:srgbClr val="303030"/>
            </a:solidFill>
          </p:spPr>
        </p:sp>
        <p:sp>
          <p:nvSpPr>
            <p:cNvPr name="TextBox 11" id="11"/>
            <p:cNvSpPr txBox="true"/>
            <p:nvPr/>
          </p:nvSpPr>
          <p:spPr>
            <a:xfrm>
              <a:off x="0" y="-76200"/>
              <a:ext cx="124272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09190" y="3364450"/>
            <a:ext cx="411140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Creates Appeal</a:t>
            </a:r>
          </a:p>
        </p:txBody>
      </p:sp>
    </p:spTree>
  </p:cSld>
  <p:clrMapOvr>
    <a:masterClrMapping/>
  </p:clrMapOvr>
</p:sld>
</file>

<file path=ppt/slides/slide5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33088" y="4803001"/>
            <a:ext cx="16606877" cy="23780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Glamorize: Makes the lifestyle seem exciting or successful.</a:t>
            </a:r>
          </a:p>
          <a:p>
            <a:pPr algn="l">
              <a:lnSpc>
                <a:spcPts val="1320"/>
              </a:lnSpc>
            </a:pP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Easy Money</a:t>
            </a:r>
            <a:r>
              <a:rPr lang="en-US" b="true" sz="4250">
                <a:solidFill>
                  <a:srgbClr val="FFFFFF"/>
                </a:solidFill>
                <a:latin typeface="Roboto Bold"/>
                <a:ea typeface="Roboto Bold"/>
                <a:cs typeface="Roboto Bold"/>
                <a:sym typeface="Roboto Bold"/>
              </a:rPr>
              <a:t>: Talks about quick or easy ways to earn money</a:t>
            </a:r>
            <a:r>
              <a:rPr lang="en-US" b="true" sz="4250">
                <a:solidFill>
                  <a:srgbClr val="FFFFFF"/>
                </a:solidFill>
                <a:latin typeface="Roboto Bold"/>
                <a:ea typeface="Roboto Bold"/>
                <a:cs typeface="Roboto Bold"/>
                <a:sym typeface="Roboto Bold"/>
              </a:rPr>
              <a:t>.</a:t>
            </a:r>
          </a:p>
          <a:p>
            <a:pPr algn="l">
              <a:lnSpc>
                <a:spcPts val="132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Promises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Offers a better life, freedom, or independence.</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85101" y="3354925"/>
            <a:ext cx="4718455" cy="904943"/>
            <a:chOff x="0" y="0"/>
            <a:chExt cx="1242721" cy="238339"/>
          </a:xfrm>
        </p:grpSpPr>
        <p:sp>
          <p:nvSpPr>
            <p:cNvPr name="Freeform 10" id="10"/>
            <p:cNvSpPr/>
            <p:nvPr/>
          </p:nvSpPr>
          <p:spPr>
            <a:xfrm flipH="false" flipV="false" rot="0">
              <a:off x="0" y="0"/>
              <a:ext cx="1242721" cy="238339"/>
            </a:xfrm>
            <a:custGeom>
              <a:avLst/>
              <a:gdLst/>
              <a:ahLst/>
              <a:cxnLst/>
              <a:rect r="r" b="b" t="t" l="l"/>
              <a:pathLst>
                <a:path h="238339" w="1242721">
                  <a:moveTo>
                    <a:pt x="0" y="0"/>
                  </a:moveTo>
                  <a:lnTo>
                    <a:pt x="1242721" y="0"/>
                  </a:lnTo>
                  <a:lnTo>
                    <a:pt x="1242721" y="238339"/>
                  </a:lnTo>
                  <a:lnTo>
                    <a:pt x="0" y="238339"/>
                  </a:lnTo>
                  <a:close/>
                </a:path>
              </a:pathLst>
            </a:custGeom>
            <a:solidFill>
              <a:srgbClr val="303030"/>
            </a:solidFill>
          </p:spPr>
        </p:sp>
        <p:sp>
          <p:nvSpPr>
            <p:cNvPr name="TextBox 11" id="11"/>
            <p:cNvSpPr txBox="true"/>
            <p:nvPr/>
          </p:nvSpPr>
          <p:spPr>
            <a:xfrm>
              <a:off x="0" y="-76200"/>
              <a:ext cx="124272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09190" y="3364450"/>
            <a:ext cx="411140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Creates Appeal</a:t>
            </a:r>
          </a:p>
        </p:txBody>
      </p:sp>
    </p:spTree>
  </p:cSld>
  <p:clrMapOvr>
    <a:masterClrMapping/>
  </p:clrMapOvr>
</p:sld>
</file>

<file path=ppt/slides/slide5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86308"/>
            <a:ext cx="15642430"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Invitations:</a:t>
            </a:r>
            <a:r>
              <a:rPr lang="en-US" b="true" sz="4250">
                <a:solidFill>
                  <a:srgbClr val="004F59"/>
                </a:solidFill>
                <a:latin typeface="Roboto Bold"/>
                <a:ea typeface="Roboto Bold"/>
                <a:cs typeface="Roboto Bold"/>
                <a:sym typeface="Roboto Bold"/>
              </a:rPr>
              <a:t> Invites friends to unsafe social events. </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423563" y="3312003"/>
            <a:ext cx="7219559" cy="904943"/>
            <a:chOff x="0" y="0"/>
            <a:chExt cx="1901448" cy="238339"/>
          </a:xfrm>
        </p:grpSpPr>
        <p:sp>
          <p:nvSpPr>
            <p:cNvPr name="Freeform 10" id="10"/>
            <p:cNvSpPr/>
            <p:nvPr/>
          </p:nvSpPr>
          <p:spPr>
            <a:xfrm flipH="false" flipV="false" rot="0">
              <a:off x="0" y="0"/>
              <a:ext cx="1901448" cy="238339"/>
            </a:xfrm>
            <a:custGeom>
              <a:avLst/>
              <a:gdLst/>
              <a:ahLst/>
              <a:cxnLst/>
              <a:rect r="r" b="b" t="t" l="l"/>
              <a:pathLst>
                <a:path h="238339" w="1901448">
                  <a:moveTo>
                    <a:pt x="0" y="0"/>
                  </a:moveTo>
                  <a:lnTo>
                    <a:pt x="1901448" y="0"/>
                  </a:lnTo>
                  <a:lnTo>
                    <a:pt x="1901448" y="238339"/>
                  </a:lnTo>
                  <a:lnTo>
                    <a:pt x="0" y="238339"/>
                  </a:lnTo>
                  <a:close/>
                </a:path>
              </a:pathLst>
            </a:custGeom>
            <a:solidFill>
              <a:srgbClr val="303030"/>
            </a:solidFill>
          </p:spPr>
        </p:sp>
        <p:sp>
          <p:nvSpPr>
            <p:cNvPr name="TextBox 11" id="11"/>
            <p:cNvSpPr txBox="true"/>
            <p:nvPr/>
          </p:nvSpPr>
          <p:spPr>
            <a:xfrm>
              <a:off x="0" y="-76200"/>
              <a:ext cx="190144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47652" y="3321528"/>
            <a:ext cx="763581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Uses Pressure &amp; Access</a:t>
            </a:r>
          </a:p>
        </p:txBody>
      </p:sp>
    </p:spTree>
  </p:cSld>
  <p:clrMapOvr>
    <a:masterClrMapping/>
  </p:clrMapOvr>
</p:sld>
</file>

<file path=ppt/slides/slide5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86308"/>
            <a:ext cx="15642430" cy="2159000"/>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Invitations: Invites friends to unsafe social events. </a:t>
            </a:r>
          </a:p>
          <a:p>
            <a:pPr algn="l">
              <a:lnSpc>
                <a:spcPts val="1650"/>
              </a:lnSpc>
            </a:pPr>
          </a:p>
          <a:p>
            <a:pPr algn="l">
              <a:lnSpc>
                <a:spcPts val="132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Substance Use:</a:t>
            </a:r>
            <a:r>
              <a:rPr lang="en-US" b="true" sz="4250">
                <a:solidFill>
                  <a:srgbClr val="004F59"/>
                </a:solidFill>
                <a:latin typeface="Roboto Bold"/>
                <a:ea typeface="Roboto Bold"/>
                <a:cs typeface="Roboto Bold"/>
                <a:sym typeface="Roboto Bold"/>
              </a:rPr>
              <a:t> Offers drugs, alcohol, or access to parties involving adults</a:t>
            </a:r>
            <a:r>
              <a:rPr lang="en-US" b="true" sz="4250">
                <a:solidFill>
                  <a:srgbClr val="004F59"/>
                </a:solidFill>
                <a:latin typeface="Roboto Bold"/>
                <a:ea typeface="Roboto Bold"/>
                <a:cs typeface="Roboto Bold"/>
                <a:sym typeface="Roboto Bold"/>
              </a:rPr>
              <a:t>.</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423563" y="3312003"/>
            <a:ext cx="7219559" cy="904943"/>
            <a:chOff x="0" y="0"/>
            <a:chExt cx="1901448" cy="238339"/>
          </a:xfrm>
        </p:grpSpPr>
        <p:sp>
          <p:nvSpPr>
            <p:cNvPr name="Freeform 10" id="10"/>
            <p:cNvSpPr/>
            <p:nvPr/>
          </p:nvSpPr>
          <p:spPr>
            <a:xfrm flipH="false" flipV="false" rot="0">
              <a:off x="0" y="0"/>
              <a:ext cx="1901448" cy="238339"/>
            </a:xfrm>
            <a:custGeom>
              <a:avLst/>
              <a:gdLst/>
              <a:ahLst/>
              <a:cxnLst/>
              <a:rect r="r" b="b" t="t" l="l"/>
              <a:pathLst>
                <a:path h="238339" w="1901448">
                  <a:moveTo>
                    <a:pt x="0" y="0"/>
                  </a:moveTo>
                  <a:lnTo>
                    <a:pt x="1901448" y="0"/>
                  </a:lnTo>
                  <a:lnTo>
                    <a:pt x="1901448" y="238339"/>
                  </a:lnTo>
                  <a:lnTo>
                    <a:pt x="0" y="238339"/>
                  </a:lnTo>
                  <a:close/>
                </a:path>
              </a:pathLst>
            </a:custGeom>
            <a:solidFill>
              <a:srgbClr val="303030"/>
            </a:solidFill>
          </p:spPr>
        </p:sp>
        <p:sp>
          <p:nvSpPr>
            <p:cNvPr name="TextBox 11" id="11"/>
            <p:cNvSpPr txBox="true"/>
            <p:nvPr/>
          </p:nvSpPr>
          <p:spPr>
            <a:xfrm>
              <a:off x="0" y="-76200"/>
              <a:ext cx="190144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47652" y="3321528"/>
            <a:ext cx="763581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Uses Pressure &amp; Access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2" id="12"/>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3" id="13"/>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80713" y="4786308"/>
            <a:ext cx="15642430" cy="37115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Invitations: Invites friends to unsafe social events. </a:t>
            </a:r>
          </a:p>
          <a:p>
            <a:pPr algn="l">
              <a:lnSpc>
                <a:spcPts val="1650"/>
              </a:lnSpc>
            </a:pPr>
          </a:p>
          <a:p>
            <a:pPr algn="l">
              <a:lnSpc>
                <a:spcPts val="132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Substance Use: Offers drugs, alcohol, or access to parties involving adults</a:t>
            </a:r>
            <a:r>
              <a:rPr lang="en-US" b="true" sz="4250">
                <a:solidFill>
                  <a:srgbClr val="FFFFFF"/>
                </a:solidFill>
                <a:latin typeface="Roboto Bold"/>
                <a:ea typeface="Roboto Bold"/>
                <a:cs typeface="Roboto Bold"/>
                <a:sym typeface="Roboto Bold"/>
              </a:rPr>
              <a:t>.</a:t>
            </a:r>
          </a:p>
          <a:p>
            <a:pPr algn="l">
              <a:lnSpc>
                <a:spcPts val="1650"/>
              </a:lnSpc>
            </a:pPr>
          </a:p>
          <a:p>
            <a:pPr algn="l">
              <a:lnSpc>
                <a:spcPts val="132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Connections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Introduces friends to adults who pose as a boyfriend or boss.</a:t>
            </a:r>
          </a:p>
        </p:txBody>
      </p:sp>
      <p:sp>
        <p:nvSpPr>
          <p:cNvPr name="TextBox 5" id="5"/>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6" id="6"/>
          <p:cNvSpPr txBox="true"/>
          <p:nvPr/>
        </p:nvSpPr>
        <p:spPr>
          <a:xfrm rot="0">
            <a:off x="3841452" y="9229725"/>
            <a:ext cx="9319897"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423563" y="3312003"/>
            <a:ext cx="7219559" cy="904943"/>
            <a:chOff x="0" y="0"/>
            <a:chExt cx="1901448" cy="238339"/>
          </a:xfrm>
        </p:grpSpPr>
        <p:sp>
          <p:nvSpPr>
            <p:cNvPr name="Freeform 10" id="10"/>
            <p:cNvSpPr/>
            <p:nvPr/>
          </p:nvSpPr>
          <p:spPr>
            <a:xfrm flipH="false" flipV="false" rot="0">
              <a:off x="0" y="0"/>
              <a:ext cx="1901448" cy="238339"/>
            </a:xfrm>
            <a:custGeom>
              <a:avLst/>
              <a:gdLst/>
              <a:ahLst/>
              <a:cxnLst/>
              <a:rect r="r" b="b" t="t" l="l"/>
              <a:pathLst>
                <a:path h="238339" w="1901448">
                  <a:moveTo>
                    <a:pt x="0" y="0"/>
                  </a:moveTo>
                  <a:lnTo>
                    <a:pt x="1901448" y="0"/>
                  </a:lnTo>
                  <a:lnTo>
                    <a:pt x="1901448" y="238339"/>
                  </a:lnTo>
                  <a:lnTo>
                    <a:pt x="0" y="238339"/>
                  </a:lnTo>
                  <a:close/>
                </a:path>
              </a:pathLst>
            </a:custGeom>
            <a:solidFill>
              <a:srgbClr val="303030"/>
            </a:solidFill>
          </p:spPr>
        </p:sp>
        <p:sp>
          <p:nvSpPr>
            <p:cNvPr name="TextBox 11" id="11"/>
            <p:cNvSpPr txBox="true"/>
            <p:nvPr/>
          </p:nvSpPr>
          <p:spPr>
            <a:xfrm>
              <a:off x="0" y="-76200"/>
              <a:ext cx="190144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47652" y="3321528"/>
            <a:ext cx="763581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Uses Pressure &amp; Access</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42613" y="4793754"/>
            <a:ext cx="15758021" cy="1201210"/>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Vulnerable Friends:</a:t>
            </a:r>
            <a:r>
              <a:rPr lang="en-US" b="true" sz="4250">
                <a:solidFill>
                  <a:srgbClr val="004F59"/>
                </a:solidFill>
                <a:latin typeface="Roboto Bold"/>
                <a:ea typeface="Roboto Bold"/>
                <a:cs typeface="Roboto Bold"/>
                <a:sym typeface="Roboto Bold"/>
              </a:rPr>
              <a:t> Focuses on young people with limited support or unstable housing.</a:t>
            </a:r>
          </a:p>
        </p:txBody>
      </p:sp>
      <p:sp>
        <p:nvSpPr>
          <p:cNvPr name="TextBox 5" id="5"/>
          <p:cNvSpPr txBox="true"/>
          <p:nvPr/>
        </p:nvSpPr>
        <p:spPr>
          <a:xfrm rot="0">
            <a:off x="4313426" y="9229725"/>
            <a:ext cx="9393076"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6" id="6"/>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442613" y="3325721"/>
            <a:ext cx="6780148" cy="904943"/>
            <a:chOff x="0" y="0"/>
            <a:chExt cx="1785718" cy="238339"/>
          </a:xfrm>
        </p:grpSpPr>
        <p:sp>
          <p:nvSpPr>
            <p:cNvPr name="Freeform 10" id="10"/>
            <p:cNvSpPr/>
            <p:nvPr/>
          </p:nvSpPr>
          <p:spPr>
            <a:xfrm flipH="false" flipV="false" rot="0">
              <a:off x="0" y="0"/>
              <a:ext cx="1785718" cy="238339"/>
            </a:xfrm>
            <a:custGeom>
              <a:avLst/>
              <a:gdLst/>
              <a:ahLst/>
              <a:cxnLst/>
              <a:rect r="r" b="b" t="t" l="l"/>
              <a:pathLst>
                <a:path h="238339" w="1785718">
                  <a:moveTo>
                    <a:pt x="0" y="0"/>
                  </a:moveTo>
                  <a:lnTo>
                    <a:pt x="1785718" y="0"/>
                  </a:lnTo>
                  <a:lnTo>
                    <a:pt x="1785718" y="238339"/>
                  </a:lnTo>
                  <a:lnTo>
                    <a:pt x="0" y="238339"/>
                  </a:lnTo>
                  <a:close/>
                </a:path>
              </a:pathLst>
            </a:custGeom>
            <a:solidFill>
              <a:srgbClr val="303030"/>
            </a:solidFill>
          </p:spPr>
        </p:sp>
        <p:sp>
          <p:nvSpPr>
            <p:cNvPr name="TextBox 11" id="11"/>
            <p:cNvSpPr txBox="true"/>
            <p:nvPr/>
          </p:nvSpPr>
          <p:spPr>
            <a:xfrm>
              <a:off x="0" y="-76200"/>
              <a:ext cx="17857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18521" y="3335246"/>
            <a:ext cx="11795078"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Targets Vulnerability</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42613" y="4793754"/>
            <a:ext cx="15758021" cy="2776011"/>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Vulnerable Friends: Focuses on young people with limited support or unstable housing.</a:t>
            </a:r>
          </a:p>
          <a:p>
            <a:pPr algn="l">
              <a:lnSpc>
                <a:spcPts val="2200"/>
              </a:lnSpc>
            </a:pPr>
          </a:p>
          <a:p>
            <a:pPr algn="l">
              <a:lnSpc>
                <a:spcPts val="88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Personal Challenges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Targets those going through difficult emotional, mental, or physical situations.</a:t>
            </a:r>
          </a:p>
        </p:txBody>
      </p:sp>
      <p:sp>
        <p:nvSpPr>
          <p:cNvPr name="TextBox 5" id="5"/>
          <p:cNvSpPr txBox="true"/>
          <p:nvPr/>
        </p:nvSpPr>
        <p:spPr>
          <a:xfrm rot="0">
            <a:off x="4313426" y="9229725"/>
            <a:ext cx="9393076"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6" id="6"/>
          <p:cNvSpPr txBox="true"/>
          <p:nvPr/>
        </p:nvSpPr>
        <p:spPr>
          <a:xfrm rot="0">
            <a:off x="945186" y="1250072"/>
            <a:ext cx="11004964" cy="109470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442613" y="3325721"/>
            <a:ext cx="6780148" cy="904943"/>
            <a:chOff x="0" y="0"/>
            <a:chExt cx="1785718" cy="238339"/>
          </a:xfrm>
        </p:grpSpPr>
        <p:sp>
          <p:nvSpPr>
            <p:cNvPr name="Freeform 10" id="10"/>
            <p:cNvSpPr/>
            <p:nvPr/>
          </p:nvSpPr>
          <p:spPr>
            <a:xfrm flipH="false" flipV="false" rot="0">
              <a:off x="0" y="0"/>
              <a:ext cx="1785718" cy="238339"/>
            </a:xfrm>
            <a:custGeom>
              <a:avLst/>
              <a:gdLst/>
              <a:ahLst/>
              <a:cxnLst/>
              <a:rect r="r" b="b" t="t" l="l"/>
              <a:pathLst>
                <a:path h="238339" w="1785718">
                  <a:moveTo>
                    <a:pt x="0" y="0"/>
                  </a:moveTo>
                  <a:lnTo>
                    <a:pt x="1785718" y="0"/>
                  </a:lnTo>
                  <a:lnTo>
                    <a:pt x="1785718" y="238339"/>
                  </a:lnTo>
                  <a:lnTo>
                    <a:pt x="0" y="238339"/>
                  </a:lnTo>
                  <a:close/>
                </a:path>
              </a:pathLst>
            </a:custGeom>
            <a:solidFill>
              <a:srgbClr val="303030"/>
            </a:solidFill>
          </p:spPr>
        </p:sp>
        <p:sp>
          <p:nvSpPr>
            <p:cNvPr name="TextBox 11" id="11"/>
            <p:cNvSpPr txBox="true"/>
            <p:nvPr/>
          </p:nvSpPr>
          <p:spPr>
            <a:xfrm>
              <a:off x="0" y="-76200"/>
              <a:ext cx="17857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18521" y="3335246"/>
            <a:ext cx="11795078"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Targets Vulnerability</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2331591" y="4717917"/>
            <a:ext cx="13694025" cy="1964130"/>
            <a:chOff x="0" y="0"/>
            <a:chExt cx="3606657" cy="517302"/>
          </a:xfrm>
        </p:grpSpPr>
        <p:sp>
          <p:nvSpPr>
            <p:cNvPr name="Freeform 5" id="5"/>
            <p:cNvSpPr/>
            <p:nvPr/>
          </p:nvSpPr>
          <p:spPr>
            <a:xfrm flipH="false" flipV="false" rot="0">
              <a:off x="0" y="0"/>
              <a:ext cx="3606657" cy="517302"/>
            </a:xfrm>
            <a:custGeom>
              <a:avLst/>
              <a:gdLst/>
              <a:ahLst/>
              <a:cxnLst/>
              <a:rect r="r" b="b" t="t" l="l"/>
              <a:pathLst>
                <a:path h="517302" w="3606657">
                  <a:moveTo>
                    <a:pt x="0" y="0"/>
                  </a:moveTo>
                  <a:lnTo>
                    <a:pt x="3606657" y="0"/>
                  </a:lnTo>
                  <a:lnTo>
                    <a:pt x="3606657" y="517302"/>
                  </a:lnTo>
                  <a:lnTo>
                    <a:pt x="0" y="517302"/>
                  </a:lnTo>
                  <a:close/>
                </a:path>
              </a:pathLst>
            </a:custGeom>
            <a:solidFill>
              <a:srgbClr val="303030"/>
            </a:solidFill>
          </p:spPr>
        </p:sp>
        <p:sp>
          <p:nvSpPr>
            <p:cNvPr name="TextBox 6" id="6"/>
            <p:cNvSpPr txBox="true"/>
            <p:nvPr/>
          </p:nvSpPr>
          <p:spPr>
            <a:xfrm>
              <a:off x="0" y="-76200"/>
              <a:ext cx="3606657" cy="59350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822554" y="4861782"/>
            <a:ext cx="1338403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is most commonly responsible for recruiting victims into sex trafficking situations?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9" id="9"/>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622620" y="4787591"/>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Classmates</a:t>
            </a:r>
          </a:p>
          <a:p>
            <a:pPr algn="l">
              <a:lnSpc>
                <a:spcPts val="6399"/>
              </a:lnSpc>
            </a:pPr>
            <a:r>
              <a:rPr lang="en-US" sz="3999" b="true">
                <a:solidFill>
                  <a:srgbClr val="FBFDFD"/>
                </a:solidFill>
                <a:latin typeface="Roboto Bold"/>
                <a:ea typeface="Roboto Bold"/>
                <a:cs typeface="Roboto Bold"/>
                <a:sym typeface="Roboto Bold"/>
              </a:rPr>
              <a:t>B) Boyfriends</a:t>
            </a:r>
          </a:p>
          <a:p>
            <a:pPr algn="l">
              <a:lnSpc>
                <a:spcPts val="6399"/>
              </a:lnSpc>
            </a:pPr>
            <a:r>
              <a:rPr lang="en-US" sz="3999" b="true">
                <a:solidFill>
                  <a:srgbClr val="FBFDFD"/>
                </a:solidFill>
                <a:latin typeface="Roboto Bold"/>
                <a:ea typeface="Roboto Bold"/>
                <a:cs typeface="Roboto Bold"/>
                <a:sym typeface="Roboto Bold"/>
              </a:rPr>
              <a:t>C) Female Friends</a:t>
            </a:r>
          </a:p>
          <a:p>
            <a:pPr algn="l">
              <a:lnSpc>
                <a:spcPts val="6399"/>
              </a:lnSpc>
            </a:pPr>
            <a:r>
              <a:rPr lang="en-US" sz="3999" b="true">
                <a:solidFill>
                  <a:srgbClr val="FBFDFD"/>
                </a:solidFill>
                <a:latin typeface="Roboto Bold"/>
                <a:ea typeface="Roboto Bold"/>
                <a:cs typeface="Roboto Bold"/>
                <a:sym typeface="Roboto Bold"/>
              </a:rPr>
              <a:t>D) Family Friends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901457" y="3530631"/>
            <a:ext cx="13172350"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Who is most often responsible for recruiting victims into sex trafficking situations?</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name="TextBox 10" id="10"/>
          <p:cNvSpPr txBox="true"/>
          <p:nvPr/>
        </p:nvSpPr>
        <p:spPr>
          <a:xfrm rot="0">
            <a:off x="2214521" y="4694553"/>
            <a:ext cx="13858959"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Boyfriend. </a:t>
            </a:r>
            <a:r>
              <a:rPr lang="en-US" sz="5499">
                <a:solidFill>
                  <a:srgbClr val="303030"/>
                </a:solidFill>
                <a:latin typeface="Roboto"/>
                <a:ea typeface="Roboto"/>
                <a:cs typeface="Roboto"/>
                <a:sym typeface="Roboto"/>
              </a:rPr>
              <a:t>Older boyfriends, in particular, are known to create fake romantic relationships.</a:t>
            </a:r>
            <a:r>
              <a:rPr lang="en-US" sz="5499">
                <a:solidFill>
                  <a:srgbClr val="9D1BE3"/>
                </a:solidFill>
                <a:latin typeface="Roboto"/>
                <a:ea typeface="Roboto"/>
                <a:cs typeface="Roboto"/>
                <a:sym typeface="Roboto"/>
              </a:rPr>
              <a:t>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13771" y="4724400"/>
            <a:ext cx="1543110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Financial Gain:</a:t>
            </a:r>
            <a:r>
              <a:rPr lang="en-US" b="true" sz="4250">
                <a:solidFill>
                  <a:srgbClr val="004F59"/>
                </a:solidFill>
                <a:latin typeface="Roboto Bold"/>
                <a:ea typeface="Roboto Bold"/>
                <a:cs typeface="Roboto Bold"/>
                <a:sym typeface="Roboto Bold"/>
              </a:rPr>
              <a:t> Some traffickers pose as boyfriends and pressure their partners into commercial sex to make money.</a:t>
            </a:r>
          </a:p>
        </p:txBody>
      </p:sp>
      <p:grpSp>
        <p:nvGrpSpPr>
          <p:cNvPr name="Group 5" id="5"/>
          <p:cNvGrpSpPr/>
          <p:nvPr/>
        </p:nvGrpSpPr>
        <p:grpSpPr>
          <a:xfrm rot="0">
            <a:off x="1480713" y="3356959"/>
            <a:ext cx="6210503" cy="962736"/>
            <a:chOff x="0" y="0"/>
            <a:chExt cx="1635688" cy="253560"/>
          </a:xfrm>
        </p:grpSpPr>
        <p:sp>
          <p:nvSpPr>
            <p:cNvPr name="Freeform 6" id="6"/>
            <p:cNvSpPr/>
            <p:nvPr/>
          </p:nvSpPr>
          <p:spPr>
            <a:xfrm flipH="false" flipV="false" rot="0">
              <a:off x="0" y="0"/>
              <a:ext cx="1635688" cy="253560"/>
            </a:xfrm>
            <a:custGeom>
              <a:avLst/>
              <a:gdLst/>
              <a:ahLst/>
              <a:cxnLst/>
              <a:rect r="r" b="b" t="t" l="l"/>
              <a:pathLst>
                <a:path h="253560" w="1635688">
                  <a:moveTo>
                    <a:pt x="0" y="0"/>
                  </a:moveTo>
                  <a:lnTo>
                    <a:pt x="1635688" y="0"/>
                  </a:lnTo>
                  <a:lnTo>
                    <a:pt x="1635688" y="253560"/>
                  </a:lnTo>
                  <a:lnTo>
                    <a:pt x="0" y="253560"/>
                  </a:lnTo>
                  <a:close/>
                </a:path>
              </a:pathLst>
            </a:custGeom>
            <a:solidFill>
              <a:srgbClr val="303030"/>
            </a:solidFill>
          </p:spPr>
        </p:sp>
        <p:sp>
          <p:nvSpPr>
            <p:cNvPr name="TextBox 7" id="7"/>
            <p:cNvSpPr txBox="true"/>
            <p:nvPr/>
          </p:nvSpPr>
          <p:spPr>
            <a:xfrm>
              <a:off x="0" y="-76200"/>
              <a:ext cx="1635688" cy="32976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404976"/>
            <a:ext cx="5307750"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Boyfriend Recruiters</a:t>
            </a:r>
          </a:p>
        </p:txBody>
      </p:sp>
      <p:sp>
        <p:nvSpPr>
          <p:cNvPr name="TextBox 9" id="9"/>
          <p:cNvSpPr txBox="true"/>
          <p:nvPr/>
        </p:nvSpPr>
        <p:spPr>
          <a:xfrm rot="0">
            <a:off x="945186" y="1250072"/>
            <a:ext cx="1100496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name="TextBox 10" id="10"/>
          <p:cNvSpPr txBox="true"/>
          <p:nvPr/>
        </p:nvSpPr>
        <p:spPr>
          <a:xfrm rot="0">
            <a:off x="4203402" y="9229725"/>
            <a:ext cx="943160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13771" y="4724400"/>
            <a:ext cx="1543110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a:t>
            </a:r>
            <a:r>
              <a:rPr lang="en-US" b="true" sz="4250">
                <a:solidFill>
                  <a:srgbClr val="9D1BE3"/>
                </a:solidFill>
                <a:latin typeface="Roboto Bold"/>
                <a:ea typeface="Roboto Bold"/>
                <a:cs typeface="Roboto Bold"/>
                <a:sym typeface="Roboto Bold"/>
              </a:rPr>
              <a:t>ontrol:</a:t>
            </a:r>
            <a:r>
              <a:rPr lang="en-US" b="true" sz="4250">
                <a:solidFill>
                  <a:srgbClr val="FF5757"/>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Some use manipulation, threats, or pressure to gain power and maintain control in the relationship.</a:t>
            </a:r>
          </a:p>
        </p:txBody>
      </p:sp>
      <p:grpSp>
        <p:nvGrpSpPr>
          <p:cNvPr name="Group 5" id="5"/>
          <p:cNvGrpSpPr/>
          <p:nvPr/>
        </p:nvGrpSpPr>
        <p:grpSpPr>
          <a:xfrm rot="0">
            <a:off x="1480713" y="3356959"/>
            <a:ext cx="6210503" cy="962736"/>
            <a:chOff x="0" y="0"/>
            <a:chExt cx="1635688" cy="253560"/>
          </a:xfrm>
        </p:grpSpPr>
        <p:sp>
          <p:nvSpPr>
            <p:cNvPr name="Freeform 6" id="6"/>
            <p:cNvSpPr/>
            <p:nvPr/>
          </p:nvSpPr>
          <p:spPr>
            <a:xfrm flipH="false" flipV="false" rot="0">
              <a:off x="0" y="0"/>
              <a:ext cx="1635688" cy="253560"/>
            </a:xfrm>
            <a:custGeom>
              <a:avLst/>
              <a:gdLst/>
              <a:ahLst/>
              <a:cxnLst/>
              <a:rect r="r" b="b" t="t" l="l"/>
              <a:pathLst>
                <a:path h="253560" w="1635688">
                  <a:moveTo>
                    <a:pt x="0" y="0"/>
                  </a:moveTo>
                  <a:lnTo>
                    <a:pt x="1635688" y="0"/>
                  </a:lnTo>
                  <a:lnTo>
                    <a:pt x="1635688" y="253560"/>
                  </a:lnTo>
                  <a:lnTo>
                    <a:pt x="0" y="253560"/>
                  </a:lnTo>
                  <a:close/>
                </a:path>
              </a:pathLst>
            </a:custGeom>
            <a:solidFill>
              <a:srgbClr val="303030"/>
            </a:solidFill>
          </p:spPr>
        </p:sp>
        <p:sp>
          <p:nvSpPr>
            <p:cNvPr name="TextBox 7" id="7"/>
            <p:cNvSpPr txBox="true"/>
            <p:nvPr/>
          </p:nvSpPr>
          <p:spPr>
            <a:xfrm>
              <a:off x="0" y="-76200"/>
              <a:ext cx="1635688" cy="32976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404976"/>
            <a:ext cx="5307750"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Boyfriend Recruiters</a:t>
            </a:r>
          </a:p>
        </p:txBody>
      </p:sp>
      <p:sp>
        <p:nvSpPr>
          <p:cNvPr name="TextBox 9" id="9"/>
          <p:cNvSpPr txBox="true"/>
          <p:nvPr/>
        </p:nvSpPr>
        <p:spPr>
          <a:xfrm rot="0">
            <a:off x="945186" y="1250072"/>
            <a:ext cx="1100496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name="TextBox 10" id="10"/>
          <p:cNvSpPr txBox="true"/>
          <p:nvPr/>
        </p:nvSpPr>
        <p:spPr>
          <a:xfrm rot="0">
            <a:off x="4203402" y="9229725"/>
            <a:ext cx="943160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13771" y="4724400"/>
            <a:ext cx="1543110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Criminal Connections:</a:t>
            </a:r>
            <a:r>
              <a:rPr lang="en-US" b="true" sz="4250">
                <a:solidFill>
                  <a:srgbClr val="004F59"/>
                </a:solidFill>
                <a:latin typeface="Roboto Bold"/>
                <a:ea typeface="Roboto Bold"/>
                <a:cs typeface="Roboto Bold"/>
                <a:sym typeface="Roboto Bold"/>
              </a:rPr>
              <a:t> Some have ties to gangs and use the relationship to introduce victims into trafficking situations.</a:t>
            </a:r>
          </a:p>
        </p:txBody>
      </p:sp>
      <p:grpSp>
        <p:nvGrpSpPr>
          <p:cNvPr name="Group 5" id="5"/>
          <p:cNvGrpSpPr/>
          <p:nvPr/>
        </p:nvGrpSpPr>
        <p:grpSpPr>
          <a:xfrm rot="0">
            <a:off x="1480713" y="3356959"/>
            <a:ext cx="6210503" cy="962736"/>
            <a:chOff x="0" y="0"/>
            <a:chExt cx="1635688" cy="253560"/>
          </a:xfrm>
        </p:grpSpPr>
        <p:sp>
          <p:nvSpPr>
            <p:cNvPr name="Freeform 6" id="6"/>
            <p:cNvSpPr/>
            <p:nvPr/>
          </p:nvSpPr>
          <p:spPr>
            <a:xfrm flipH="false" flipV="false" rot="0">
              <a:off x="0" y="0"/>
              <a:ext cx="1635688" cy="253560"/>
            </a:xfrm>
            <a:custGeom>
              <a:avLst/>
              <a:gdLst/>
              <a:ahLst/>
              <a:cxnLst/>
              <a:rect r="r" b="b" t="t" l="l"/>
              <a:pathLst>
                <a:path h="253560" w="1635688">
                  <a:moveTo>
                    <a:pt x="0" y="0"/>
                  </a:moveTo>
                  <a:lnTo>
                    <a:pt x="1635688" y="0"/>
                  </a:lnTo>
                  <a:lnTo>
                    <a:pt x="1635688" y="253560"/>
                  </a:lnTo>
                  <a:lnTo>
                    <a:pt x="0" y="253560"/>
                  </a:lnTo>
                  <a:close/>
                </a:path>
              </a:pathLst>
            </a:custGeom>
            <a:solidFill>
              <a:srgbClr val="303030"/>
            </a:solidFill>
          </p:spPr>
        </p:sp>
        <p:sp>
          <p:nvSpPr>
            <p:cNvPr name="TextBox 7" id="7"/>
            <p:cNvSpPr txBox="true"/>
            <p:nvPr/>
          </p:nvSpPr>
          <p:spPr>
            <a:xfrm>
              <a:off x="0" y="-76200"/>
              <a:ext cx="1635688" cy="32976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13771" y="3404976"/>
            <a:ext cx="5307750"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Boyfriend Recruiters</a:t>
            </a:r>
          </a:p>
        </p:txBody>
      </p:sp>
      <p:sp>
        <p:nvSpPr>
          <p:cNvPr name="TextBox 9" id="9"/>
          <p:cNvSpPr txBox="true"/>
          <p:nvPr/>
        </p:nvSpPr>
        <p:spPr>
          <a:xfrm rot="0">
            <a:off x="945186" y="1250072"/>
            <a:ext cx="1100496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RECRUITERS</a:t>
            </a:r>
          </a:p>
        </p:txBody>
      </p:sp>
      <p:sp>
        <p:nvSpPr>
          <p:cNvPr name="TextBox 10" id="10"/>
          <p:cNvSpPr txBox="true"/>
          <p:nvPr/>
        </p:nvSpPr>
        <p:spPr>
          <a:xfrm rot="0">
            <a:off x="4203402" y="9229725"/>
            <a:ext cx="9431604"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t>
            </a:r>
          </a:p>
          <a:p>
            <a:pPr algn="l">
              <a:lnSpc>
                <a:spcPts val="1679"/>
              </a:lnSpc>
            </a:pPr>
            <a:r>
              <a:rPr lang="en-US" sz="1200">
                <a:solidFill>
                  <a:srgbClr val="004F59"/>
                </a:solidFill>
                <a:latin typeface="Roboto"/>
                <a:ea typeface="Roboto"/>
                <a:cs typeface="Roboto"/>
                <a:sym typeface="Roboto"/>
              </a:rPr>
              <a:t>A Systematic Review. Trauma, violence &amp; abuse, 24(1), 189–202.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grpSp>
        <p:nvGrpSpPr>
          <p:cNvPr name="Group 5" id="5"/>
          <p:cNvGrpSpPr/>
          <p:nvPr/>
        </p:nvGrpSpPr>
        <p:grpSpPr>
          <a:xfrm rot="0">
            <a:off x="14362388" y="809245"/>
            <a:ext cx="2915962" cy="3677030"/>
            <a:chOff x="0" y="0"/>
            <a:chExt cx="1330826" cy="1678172"/>
          </a:xfrm>
        </p:grpSpPr>
        <p:sp>
          <p:nvSpPr>
            <p:cNvPr name="Freeform 6" id="6"/>
            <p:cNvSpPr/>
            <p:nvPr/>
          </p:nvSpPr>
          <p:spPr>
            <a:xfrm flipH="false" flipV="false" rot="0">
              <a:off x="0" y="0"/>
              <a:ext cx="1330826" cy="1678172"/>
            </a:xfrm>
            <a:custGeom>
              <a:avLst/>
              <a:gdLst/>
              <a:ahLst/>
              <a:cxnLst/>
              <a:rect r="r" b="b" t="t" l="l"/>
              <a:pathLst>
                <a:path h="1678172" w="1330826">
                  <a:moveTo>
                    <a:pt x="0" y="0"/>
                  </a:moveTo>
                  <a:lnTo>
                    <a:pt x="1330826" y="0"/>
                  </a:lnTo>
                  <a:lnTo>
                    <a:pt x="1330826" y="1678172"/>
                  </a:lnTo>
                  <a:lnTo>
                    <a:pt x="0" y="1678172"/>
                  </a:lnTo>
                  <a:close/>
                </a:path>
              </a:pathLst>
            </a:custGeom>
            <a:solidFill>
              <a:srgbClr val="FFFFFF"/>
            </a:solidFill>
          </p:spPr>
        </p:sp>
        <p:sp>
          <p:nvSpPr>
            <p:cNvPr name="TextBox 7" id="7"/>
            <p:cNvSpPr txBox="true"/>
            <p:nvPr/>
          </p:nvSpPr>
          <p:spPr>
            <a:xfrm>
              <a:off x="0" y="-76200"/>
              <a:ext cx="1330826" cy="1754372"/>
            </a:xfrm>
            <a:prstGeom prst="rect">
              <a:avLst/>
            </a:prstGeom>
          </p:spPr>
          <p:txBody>
            <a:bodyPr anchor="ctr" rtlCol="false" tIns="50800" lIns="50800" bIns="50800" rIns="50800"/>
            <a:lstStyle/>
            <a:p>
              <a:pPr algn="ctr">
                <a:lnSpc>
                  <a:spcPts val="3074"/>
                </a:lnSpc>
              </a:pPr>
            </a:p>
          </p:txBody>
        </p:sp>
      </p:gr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9" id="9"/>
          <p:cNvSpPr/>
          <p:nvPr/>
        </p:nvSpPr>
        <p:spPr>
          <a:xfrm flipH="false" flipV="false" rot="0">
            <a:off x="14492097" y="993159"/>
            <a:ext cx="2656544" cy="3321886"/>
          </a:xfrm>
          <a:custGeom>
            <a:avLst/>
            <a:gdLst/>
            <a:ahLst/>
            <a:cxnLst/>
            <a:rect r="r" b="b" t="t" l="l"/>
            <a:pathLst>
              <a:path h="3321886" w="2656544">
                <a:moveTo>
                  <a:pt x="0" y="0"/>
                </a:moveTo>
                <a:lnTo>
                  <a:pt x="2656544" y="0"/>
                </a:lnTo>
                <a:lnTo>
                  <a:pt x="2656544" y="3321885"/>
                </a:lnTo>
                <a:lnTo>
                  <a:pt x="0" y="3321885"/>
                </a:lnTo>
                <a:lnTo>
                  <a:pt x="0" y="0"/>
                </a:lnTo>
                <a:close/>
              </a:path>
            </a:pathLst>
          </a:custGeom>
          <a:blipFill>
            <a:blip r:embed="rId5"/>
            <a:stretch>
              <a:fillRect l="0" t="0" r="0" b="0"/>
            </a:stretch>
          </a:blipFill>
        </p:spPr>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3" id="13"/>
          <p:cNvGrpSpPr/>
          <p:nvPr/>
        </p:nvGrpSpPr>
        <p:grpSpPr>
          <a:xfrm rot="0">
            <a:off x="1654091" y="4751154"/>
            <a:ext cx="11323980" cy="1924184"/>
            <a:chOff x="0" y="0"/>
            <a:chExt cx="2982447" cy="506781"/>
          </a:xfrm>
        </p:grpSpPr>
        <p:sp>
          <p:nvSpPr>
            <p:cNvPr name="Freeform 14" id="14"/>
            <p:cNvSpPr/>
            <p:nvPr/>
          </p:nvSpPr>
          <p:spPr>
            <a:xfrm flipH="false" flipV="false" rot="0">
              <a:off x="0" y="0"/>
              <a:ext cx="2982447" cy="506781"/>
            </a:xfrm>
            <a:custGeom>
              <a:avLst/>
              <a:gdLst/>
              <a:ahLst/>
              <a:cxnLst/>
              <a:rect r="r" b="b" t="t" l="l"/>
              <a:pathLst>
                <a:path h="506781" w="2982447">
                  <a:moveTo>
                    <a:pt x="0" y="0"/>
                  </a:moveTo>
                  <a:lnTo>
                    <a:pt x="2982447" y="0"/>
                  </a:lnTo>
                  <a:lnTo>
                    <a:pt x="2982447" y="506781"/>
                  </a:lnTo>
                  <a:lnTo>
                    <a:pt x="0" y="506781"/>
                  </a:lnTo>
                  <a:close/>
                </a:path>
              </a:pathLst>
            </a:custGeom>
            <a:solidFill>
              <a:srgbClr val="303030"/>
            </a:solidFill>
          </p:spPr>
        </p:sp>
        <p:sp>
          <p:nvSpPr>
            <p:cNvPr name="TextBox 15" id="15"/>
            <p:cNvSpPr txBox="true"/>
            <p:nvPr/>
          </p:nvSpPr>
          <p:spPr>
            <a:xfrm>
              <a:off x="0" y="-76200"/>
              <a:ext cx="2982447" cy="582981"/>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2012575" y="4860225"/>
            <a:ext cx="1074320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might a victim involve someone they know in a trafficking situation?</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62552" y="4691771"/>
            <a:ext cx="1454485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Unrecognized:</a:t>
            </a:r>
            <a:r>
              <a:rPr lang="en-US" b="true" sz="4250">
                <a:solidFill>
                  <a:srgbClr val="004F59"/>
                </a:solidFill>
                <a:latin typeface="Roboto Bold"/>
                <a:ea typeface="Roboto Bold"/>
                <a:cs typeface="Roboto Bold"/>
                <a:sym typeface="Roboto Bold"/>
              </a:rPr>
              <a:t> They may not realize they are being exploited or that a crime is occurring.</a:t>
            </a:r>
          </a:p>
        </p:txBody>
      </p:sp>
      <p:sp>
        <p:nvSpPr>
          <p:cNvPr name="TextBox 5" id="5"/>
          <p:cNvSpPr txBox="true"/>
          <p:nvPr/>
        </p:nvSpPr>
        <p:spPr>
          <a:xfrm rot="0">
            <a:off x="4382397" y="9072577"/>
            <a:ext cx="1080679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grpSp>
        <p:nvGrpSpPr>
          <p:cNvPr name="Group 7" id="7"/>
          <p:cNvGrpSpPr/>
          <p:nvPr/>
        </p:nvGrpSpPr>
        <p:grpSpPr>
          <a:xfrm rot="0">
            <a:off x="1931280" y="3341634"/>
            <a:ext cx="10145878" cy="962736"/>
            <a:chOff x="0" y="0"/>
            <a:chExt cx="2672165" cy="253560"/>
          </a:xfrm>
        </p:grpSpPr>
        <p:sp>
          <p:nvSpPr>
            <p:cNvPr name="Freeform 8" id="8"/>
            <p:cNvSpPr/>
            <p:nvPr/>
          </p:nvSpPr>
          <p:spPr>
            <a:xfrm flipH="false" flipV="false" rot="0">
              <a:off x="0" y="0"/>
              <a:ext cx="2672165" cy="253560"/>
            </a:xfrm>
            <a:custGeom>
              <a:avLst/>
              <a:gdLst/>
              <a:ahLst/>
              <a:cxnLst/>
              <a:rect r="r" b="b" t="t" l="l"/>
              <a:pathLst>
                <a:path h="253560" w="2672165">
                  <a:moveTo>
                    <a:pt x="0" y="0"/>
                  </a:moveTo>
                  <a:lnTo>
                    <a:pt x="2672165" y="0"/>
                  </a:lnTo>
                  <a:lnTo>
                    <a:pt x="2672165" y="253560"/>
                  </a:lnTo>
                  <a:lnTo>
                    <a:pt x="0" y="253560"/>
                  </a:lnTo>
                  <a:close/>
                </a:path>
              </a:pathLst>
            </a:custGeom>
            <a:solidFill>
              <a:srgbClr val="303030"/>
            </a:solidFill>
          </p:spPr>
        </p:sp>
        <p:sp>
          <p:nvSpPr>
            <p:cNvPr name="TextBox 9" id="9"/>
            <p:cNvSpPr txBox="true"/>
            <p:nvPr/>
          </p:nvSpPr>
          <p:spPr>
            <a:xfrm>
              <a:off x="0" y="-76200"/>
              <a:ext cx="2672165" cy="32976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62552" y="3399152"/>
            <a:ext cx="997069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Manipulation Affects Decisions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62552" y="4682246"/>
            <a:ext cx="146276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Normalized:</a:t>
            </a:r>
            <a:r>
              <a:rPr lang="en-US" b="true" sz="4250">
                <a:solidFill>
                  <a:srgbClr val="004F59"/>
                </a:solidFill>
                <a:latin typeface="Roboto Bold"/>
                <a:ea typeface="Roboto Bold"/>
                <a:cs typeface="Roboto Bold"/>
                <a:sym typeface="Roboto Bold"/>
              </a:rPr>
              <a:t> Over time, the situation may feel normal, making it harder to see the harm.</a:t>
            </a:r>
          </a:p>
        </p:txBody>
      </p:sp>
      <p:sp>
        <p:nvSpPr>
          <p:cNvPr name="TextBox 5" id="5"/>
          <p:cNvSpPr txBox="true"/>
          <p:nvPr/>
        </p:nvSpPr>
        <p:spPr>
          <a:xfrm rot="0">
            <a:off x="4382397" y="9072577"/>
            <a:ext cx="1080679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grpSp>
        <p:nvGrpSpPr>
          <p:cNvPr name="Group 7" id="7"/>
          <p:cNvGrpSpPr/>
          <p:nvPr/>
        </p:nvGrpSpPr>
        <p:grpSpPr>
          <a:xfrm rot="0">
            <a:off x="1931280" y="3341634"/>
            <a:ext cx="10145878" cy="962736"/>
            <a:chOff x="0" y="0"/>
            <a:chExt cx="2672165" cy="253560"/>
          </a:xfrm>
        </p:grpSpPr>
        <p:sp>
          <p:nvSpPr>
            <p:cNvPr name="Freeform 8" id="8"/>
            <p:cNvSpPr/>
            <p:nvPr/>
          </p:nvSpPr>
          <p:spPr>
            <a:xfrm flipH="false" flipV="false" rot="0">
              <a:off x="0" y="0"/>
              <a:ext cx="2672165" cy="253560"/>
            </a:xfrm>
            <a:custGeom>
              <a:avLst/>
              <a:gdLst/>
              <a:ahLst/>
              <a:cxnLst/>
              <a:rect r="r" b="b" t="t" l="l"/>
              <a:pathLst>
                <a:path h="253560" w="2672165">
                  <a:moveTo>
                    <a:pt x="0" y="0"/>
                  </a:moveTo>
                  <a:lnTo>
                    <a:pt x="2672165" y="0"/>
                  </a:lnTo>
                  <a:lnTo>
                    <a:pt x="2672165" y="253560"/>
                  </a:lnTo>
                  <a:lnTo>
                    <a:pt x="0" y="253560"/>
                  </a:lnTo>
                  <a:close/>
                </a:path>
              </a:pathLst>
            </a:custGeom>
            <a:solidFill>
              <a:srgbClr val="303030"/>
            </a:solidFill>
          </p:spPr>
        </p:sp>
        <p:sp>
          <p:nvSpPr>
            <p:cNvPr name="TextBox 9" id="9"/>
            <p:cNvSpPr txBox="true"/>
            <p:nvPr/>
          </p:nvSpPr>
          <p:spPr>
            <a:xfrm>
              <a:off x="0" y="-76200"/>
              <a:ext cx="2672165" cy="32976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62552" y="3399152"/>
            <a:ext cx="997069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Manipulation Affects Decisions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62552" y="4691771"/>
            <a:ext cx="1489674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Coerced</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They may feel pressured, threatened, or believe they have no choice</a:t>
            </a:r>
            <a:r>
              <a:rPr lang="en-US" b="true" sz="4250">
                <a:solidFill>
                  <a:srgbClr val="004F59"/>
                </a:solidFill>
                <a:latin typeface="Roboto Bold"/>
                <a:ea typeface="Roboto Bold"/>
                <a:cs typeface="Roboto Bold"/>
                <a:sym typeface="Roboto Bold"/>
              </a:rPr>
              <a:t>.</a:t>
            </a:r>
          </a:p>
        </p:txBody>
      </p:sp>
      <p:sp>
        <p:nvSpPr>
          <p:cNvPr name="TextBox 5" id="5"/>
          <p:cNvSpPr txBox="true"/>
          <p:nvPr/>
        </p:nvSpPr>
        <p:spPr>
          <a:xfrm rot="0">
            <a:off x="4382397" y="9072577"/>
            <a:ext cx="1080679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grpSp>
        <p:nvGrpSpPr>
          <p:cNvPr name="Group 7" id="7"/>
          <p:cNvGrpSpPr/>
          <p:nvPr/>
        </p:nvGrpSpPr>
        <p:grpSpPr>
          <a:xfrm rot="0">
            <a:off x="1931280" y="3341634"/>
            <a:ext cx="10145878" cy="962736"/>
            <a:chOff x="0" y="0"/>
            <a:chExt cx="2672165" cy="253560"/>
          </a:xfrm>
        </p:grpSpPr>
        <p:sp>
          <p:nvSpPr>
            <p:cNvPr name="Freeform 8" id="8"/>
            <p:cNvSpPr/>
            <p:nvPr/>
          </p:nvSpPr>
          <p:spPr>
            <a:xfrm flipH="false" flipV="false" rot="0">
              <a:off x="0" y="0"/>
              <a:ext cx="2672165" cy="253560"/>
            </a:xfrm>
            <a:custGeom>
              <a:avLst/>
              <a:gdLst/>
              <a:ahLst/>
              <a:cxnLst/>
              <a:rect r="r" b="b" t="t" l="l"/>
              <a:pathLst>
                <a:path h="253560" w="2672165">
                  <a:moveTo>
                    <a:pt x="0" y="0"/>
                  </a:moveTo>
                  <a:lnTo>
                    <a:pt x="2672165" y="0"/>
                  </a:lnTo>
                  <a:lnTo>
                    <a:pt x="2672165" y="253560"/>
                  </a:lnTo>
                  <a:lnTo>
                    <a:pt x="0" y="253560"/>
                  </a:lnTo>
                  <a:close/>
                </a:path>
              </a:pathLst>
            </a:custGeom>
            <a:solidFill>
              <a:srgbClr val="303030"/>
            </a:solidFill>
          </p:spPr>
        </p:sp>
        <p:sp>
          <p:nvSpPr>
            <p:cNvPr name="TextBox 9" id="9"/>
            <p:cNvSpPr txBox="true"/>
            <p:nvPr/>
          </p:nvSpPr>
          <p:spPr>
            <a:xfrm>
              <a:off x="0" y="-76200"/>
              <a:ext cx="2672165" cy="32976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62552" y="3399152"/>
            <a:ext cx="997069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Manipulation Affects Decisions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43212"/>
            <a:ext cx="5265702" cy="904943"/>
            <a:chOff x="0" y="0"/>
            <a:chExt cx="1386851" cy="238339"/>
          </a:xfrm>
        </p:grpSpPr>
        <p:sp>
          <p:nvSpPr>
            <p:cNvPr name="Freeform 5" id="5"/>
            <p:cNvSpPr/>
            <p:nvPr/>
          </p:nvSpPr>
          <p:spPr>
            <a:xfrm flipH="false" flipV="false" rot="0">
              <a:off x="0" y="0"/>
              <a:ext cx="1386851" cy="238339"/>
            </a:xfrm>
            <a:custGeom>
              <a:avLst/>
              <a:gdLst/>
              <a:ahLst/>
              <a:cxnLst/>
              <a:rect r="r" b="b" t="t" l="l"/>
              <a:pathLst>
                <a:path h="238339" w="1386851">
                  <a:moveTo>
                    <a:pt x="0" y="0"/>
                  </a:moveTo>
                  <a:lnTo>
                    <a:pt x="1386851" y="0"/>
                  </a:lnTo>
                  <a:lnTo>
                    <a:pt x="1386851" y="238339"/>
                  </a:lnTo>
                  <a:lnTo>
                    <a:pt x="0" y="238339"/>
                  </a:lnTo>
                  <a:close/>
                </a:path>
              </a:pathLst>
            </a:custGeom>
            <a:solidFill>
              <a:srgbClr val="303030"/>
            </a:solidFill>
          </p:spPr>
        </p:sp>
        <p:sp>
          <p:nvSpPr>
            <p:cNvPr name="TextBox 6" id="6"/>
            <p:cNvSpPr txBox="true"/>
            <p:nvPr/>
          </p:nvSpPr>
          <p:spPr>
            <a:xfrm>
              <a:off x="0" y="-76200"/>
              <a:ext cx="1386851"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80421" y="3362258"/>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Target Peers</a:t>
            </a:r>
          </a:p>
        </p:txBody>
      </p:sp>
      <p:sp>
        <p:nvSpPr>
          <p:cNvPr name="TextBox 8" id="8"/>
          <p:cNvSpPr txBox="true"/>
          <p:nvPr/>
        </p:nvSpPr>
        <p:spPr>
          <a:xfrm rot="0">
            <a:off x="1019175" y="4607527"/>
            <a:ext cx="16705509"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Threats:</a:t>
            </a:r>
            <a:r>
              <a:rPr lang="en-US" b="true" sz="4250">
                <a:solidFill>
                  <a:srgbClr val="004F59"/>
                </a:solidFill>
                <a:latin typeface="Roboto Bold"/>
                <a:ea typeface="Roboto Bold"/>
                <a:cs typeface="Roboto Bold"/>
                <a:sym typeface="Roboto Bold"/>
              </a:rPr>
              <a:t> Victims may be pressured by the trafficker.</a:t>
            </a:r>
          </a:p>
        </p:txBody>
      </p:sp>
      <p:sp>
        <p:nvSpPr>
          <p:cNvPr name="TextBox 9" id="9"/>
          <p:cNvSpPr txBox="true"/>
          <p:nvPr/>
        </p:nvSpPr>
        <p:spPr>
          <a:xfrm rot="0">
            <a:off x="4610830" y="9266961"/>
            <a:ext cx="8788872"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43212"/>
            <a:ext cx="5265702" cy="904943"/>
            <a:chOff x="0" y="0"/>
            <a:chExt cx="1386851" cy="238339"/>
          </a:xfrm>
        </p:grpSpPr>
        <p:sp>
          <p:nvSpPr>
            <p:cNvPr name="Freeform 5" id="5"/>
            <p:cNvSpPr/>
            <p:nvPr/>
          </p:nvSpPr>
          <p:spPr>
            <a:xfrm flipH="false" flipV="false" rot="0">
              <a:off x="0" y="0"/>
              <a:ext cx="1386851" cy="238339"/>
            </a:xfrm>
            <a:custGeom>
              <a:avLst/>
              <a:gdLst/>
              <a:ahLst/>
              <a:cxnLst/>
              <a:rect r="r" b="b" t="t" l="l"/>
              <a:pathLst>
                <a:path h="238339" w="1386851">
                  <a:moveTo>
                    <a:pt x="0" y="0"/>
                  </a:moveTo>
                  <a:lnTo>
                    <a:pt x="1386851" y="0"/>
                  </a:lnTo>
                  <a:lnTo>
                    <a:pt x="1386851" y="238339"/>
                  </a:lnTo>
                  <a:lnTo>
                    <a:pt x="0" y="238339"/>
                  </a:lnTo>
                  <a:close/>
                </a:path>
              </a:pathLst>
            </a:custGeom>
            <a:solidFill>
              <a:srgbClr val="303030"/>
            </a:solidFill>
          </p:spPr>
        </p:sp>
        <p:sp>
          <p:nvSpPr>
            <p:cNvPr name="TextBox 6" id="6"/>
            <p:cNvSpPr txBox="true"/>
            <p:nvPr/>
          </p:nvSpPr>
          <p:spPr>
            <a:xfrm>
              <a:off x="0" y="-76200"/>
              <a:ext cx="1386851"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80421" y="3362258"/>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Target Peers</a:t>
            </a:r>
          </a:p>
        </p:txBody>
      </p:sp>
      <p:sp>
        <p:nvSpPr>
          <p:cNvPr name="TextBox 8" id="8"/>
          <p:cNvSpPr txBox="true"/>
          <p:nvPr/>
        </p:nvSpPr>
        <p:spPr>
          <a:xfrm rot="0">
            <a:off x="1019175" y="4607527"/>
            <a:ext cx="16705509" cy="14065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Threats: Victims may be pressured by the trafficker.</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Safety:</a:t>
            </a:r>
            <a:r>
              <a:rPr lang="en-US" b="true" sz="4250">
                <a:solidFill>
                  <a:srgbClr val="004F59"/>
                </a:solidFill>
                <a:latin typeface="Roboto Bold"/>
                <a:ea typeface="Roboto Bold"/>
                <a:cs typeface="Roboto Bold"/>
                <a:sym typeface="Roboto Bold"/>
              </a:rPr>
              <a:t> Cooperating may feel like the safest way to avoid harm.</a:t>
            </a:r>
          </a:p>
        </p:txBody>
      </p:sp>
      <p:sp>
        <p:nvSpPr>
          <p:cNvPr name="TextBox 9" id="9"/>
          <p:cNvSpPr txBox="true"/>
          <p:nvPr/>
        </p:nvSpPr>
        <p:spPr>
          <a:xfrm rot="0">
            <a:off x="4610830" y="9266961"/>
            <a:ext cx="8788872"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43212"/>
            <a:ext cx="5265702" cy="904943"/>
            <a:chOff x="0" y="0"/>
            <a:chExt cx="1386851" cy="238339"/>
          </a:xfrm>
        </p:grpSpPr>
        <p:sp>
          <p:nvSpPr>
            <p:cNvPr name="Freeform 5" id="5"/>
            <p:cNvSpPr/>
            <p:nvPr/>
          </p:nvSpPr>
          <p:spPr>
            <a:xfrm flipH="false" flipV="false" rot="0">
              <a:off x="0" y="0"/>
              <a:ext cx="1386851" cy="238339"/>
            </a:xfrm>
            <a:custGeom>
              <a:avLst/>
              <a:gdLst/>
              <a:ahLst/>
              <a:cxnLst/>
              <a:rect r="r" b="b" t="t" l="l"/>
              <a:pathLst>
                <a:path h="238339" w="1386851">
                  <a:moveTo>
                    <a:pt x="0" y="0"/>
                  </a:moveTo>
                  <a:lnTo>
                    <a:pt x="1386851" y="0"/>
                  </a:lnTo>
                  <a:lnTo>
                    <a:pt x="1386851" y="238339"/>
                  </a:lnTo>
                  <a:lnTo>
                    <a:pt x="0" y="238339"/>
                  </a:lnTo>
                  <a:close/>
                </a:path>
              </a:pathLst>
            </a:custGeom>
            <a:solidFill>
              <a:srgbClr val="303030"/>
            </a:solidFill>
          </p:spPr>
        </p:sp>
        <p:sp>
          <p:nvSpPr>
            <p:cNvPr name="TextBox 6" id="6"/>
            <p:cNvSpPr txBox="true"/>
            <p:nvPr/>
          </p:nvSpPr>
          <p:spPr>
            <a:xfrm>
              <a:off x="0" y="-76200"/>
              <a:ext cx="1386851"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80421" y="3362258"/>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Target Peers</a:t>
            </a:r>
          </a:p>
        </p:txBody>
      </p:sp>
      <p:sp>
        <p:nvSpPr>
          <p:cNvPr name="TextBox 8" id="8"/>
          <p:cNvSpPr txBox="true"/>
          <p:nvPr/>
        </p:nvSpPr>
        <p:spPr>
          <a:xfrm rot="0">
            <a:off x="1019175" y="4607527"/>
            <a:ext cx="16705509" cy="22066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Threats: Victims may be pressured by the trafficker.</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Safety: Cooperating may feel like the safest way to avoid harm.</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Quotas:</a:t>
            </a:r>
            <a:r>
              <a:rPr lang="en-US" b="true" sz="4250">
                <a:solidFill>
                  <a:srgbClr val="004F59"/>
                </a:solidFill>
                <a:latin typeface="Roboto Bold"/>
                <a:ea typeface="Roboto Bold"/>
                <a:cs typeface="Roboto Bold"/>
                <a:sym typeface="Roboto Bold"/>
              </a:rPr>
              <a:t> Recruiting may lower the financial demand on them</a:t>
            </a:r>
            <a:r>
              <a:rPr lang="en-US" b="true" sz="4250">
                <a:solidFill>
                  <a:srgbClr val="004F59"/>
                </a:solidFill>
                <a:latin typeface="Roboto Bold"/>
                <a:ea typeface="Roboto Bold"/>
                <a:cs typeface="Roboto Bold"/>
                <a:sym typeface="Roboto Bold"/>
              </a:rPr>
              <a:t>.</a:t>
            </a:r>
          </a:p>
        </p:txBody>
      </p:sp>
      <p:sp>
        <p:nvSpPr>
          <p:cNvPr name="TextBox 9" id="9"/>
          <p:cNvSpPr txBox="true"/>
          <p:nvPr/>
        </p:nvSpPr>
        <p:spPr>
          <a:xfrm rot="0">
            <a:off x="4610830" y="9266961"/>
            <a:ext cx="8788872"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43212"/>
            <a:ext cx="5265702" cy="904943"/>
            <a:chOff x="0" y="0"/>
            <a:chExt cx="1386851" cy="238339"/>
          </a:xfrm>
        </p:grpSpPr>
        <p:sp>
          <p:nvSpPr>
            <p:cNvPr name="Freeform 5" id="5"/>
            <p:cNvSpPr/>
            <p:nvPr/>
          </p:nvSpPr>
          <p:spPr>
            <a:xfrm flipH="false" flipV="false" rot="0">
              <a:off x="0" y="0"/>
              <a:ext cx="1386851" cy="238339"/>
            </a:xfrm>
            <a:custGeom>
              <a:avLst/>
              <a:gdLst/>
              <a:ahLst/>
              <a:cxnLst/>
              <a:rect r="r" b="b" t="t" l="l"/>
              <a:pathLst>
                <a:path h="238339" w="1386851">
                  <a:moveTo>
                    <a:pt x="0" y="0"/>
                  </a:moveTo>
                  <a:lnTo>
                    <a:pt x="1386851" y="0"/>
                  </a:lnTo>
                  <a:lnTo>
                    <a:pt x="1386851" y="238339"/>
                  </a:lnTo>
                  <a:lnTo>
                    <a:pt x="0" y="238339"/>
                  </a:lnTo>
                  <a:close/>
                </a:path>
              </a:pathLst>
            </a:custGeom>
            <a:solidFill>
              <a:srgbClr val="303030"/>
            </a:solidFill>
          </p:spPr>
        </p:sp>
        <p:sp>
          <p:nvSpPr>
            <p:cNvPr name="TextBox 6" id="6"/>
            <p:cNvSpPr txBox="true"/>
            <p:nvPr/>
          </p:nvSpPr>
          <p:spPr>
            <a:xfrm>
              <a:off x="0" y="-76200"/>
              <a:ext cx="1386851"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80421" y="3362258"/>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Target Peers</a:t>
            </a:r>
          </a:p>
        </p:txBody>
      </p:sp>
      <p:sp>
        <p:nvSpPr>
          <p:cNvPr name="TextBox 8" id="8"/>
          <p:cNvSpPr txBox="true"/>
          <p:nvPr/>
        </p:nvSpPr>
        <p:spPr>
          <a:xfrm rot="0">
            <a:off x="1019175" y="4607527"/>
            <a:ext cx="16705509" cy="3006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Threats: Victims may be pressured by the trafficker.</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Safety: Cooperating may feel like the safest way to avoid harm.</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Quotas: Recruiting may lower the financial demand on them</a:t>
            </a:r>
            <a:r>
              <a:rPr lang="en-US" b="true" sz="4250">
                <a:solidFill>
                  <a:srgbClr val="FFFFFF"/>
                </a:solidFill>
                <a:latin typeface="Roboto Bold"/>
                <a:ea typeface="Roboto Bold"/>
                <a:cs typeface="Roboto Bold"/>
                <a:sym typeface="Roboto Bold"/>
              </a:rPr>
              <a:t>.</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Status:</a:t>
            </a:r>
            <a:r>
              <a:rPr lang="en-US" b="true" sz="4250">
                <a:solidFill>
                  <a:srgbClr val="004F59"/>
                </a:solidFill>
                <a:latin typeface="Roboto Bold"/>
                <a:ea typeface="Roboto Bold"/>
                <a:cs typeface="Roboto Bold"/>
                <a:sym typeface="Roboto Bold"/>
              </a:rPr>
              <a:t> Some </a:t>
            </a:r>
            <a:r>
              <a:rPr lang="en-US" b="true" sz="4250">
                <a:solidFill>
                  <a:srgbClr val="004F59"/>
                </a:solidFill>
                <a:latin typeface="Roboto Bold"/>
                <a:ea typeface="Roboto Bold"/>
                <a:cs typeface="Roboto Bold"/>
                <a:sym typeface="Roboto Bold"/>
              </a:rPr>
              <a:t>may receive rewards or better treatment.</a:t>
            </a:r>
          </a:p>
        </p:txBody>
      </p:sp>
      <p:sp>
        <p:nvSpPr>
          <p:cNvPr name="TextBox 9" id="9"/>
          <p:cNvSpPr txBox="true"/>
          <p:nvPr/>
        </p:nvSpPr>
        <p:spPr>
          <a:xfrm rot="0">
            <a:off x="4610830" y="9266961"/>
            <a:ext cx="8788872"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43212"/>
            <a:ext cx="5265702" cy="904943"/>
            <a:chOff x="0" y="0"/>
            <a:chExt cx="1386851" cy="238339"/>
          </a:xfrm>
        </p:grpSpPr>
        <p:sp>
          <p:nvSpPr>
            <p:cNvPr name="Freeform 5" id="5"/>
            <p:cNvSpPr/>
            <p:nvPr/>
          </p:nvSpPr>
          <p:spPr>
            <a:xfrm flipH="false" flipV="false" rot="0">
              <a:off x="0" y="0"/>
              <a:ext cx="1386851" cy="238339"/>
            </a:xfrm>
            <a:custGeom>
              <a:avLst/>
              <a:gdLst/>
              <a:ahLst/>
              <a:cxnLst/>
              <a:rect r="r" b="b" t="t" l="l"/>
              <a:pathLst>
                <a:path h="238339" w="1386851">
                  <a:moveTo>
                    <a:pt x="0" y="0"/>
                  </a:moveTo>
                  <a:lnTo>
                    <a:pt x="1386851" y="0"/>
                  </a:lnTo>
                  <a:lnTo>
                    <a:pt x="1386851" y="238339"/>
                  </a:lnTo>
                  <a:lnTo>
                    <a:pt x="0" y="238339"/>
                  </a:lnTo>
                  <a:close/>
                </a:path>
              </a:pathLst>
            </a:custGeom>
            <a:solidFill>
              <a:srgbClr val="303030"/>
            </a:solidFill>
          </p:spPr>
        </p:sp>
        <p:sp>
          <p:nvSpPr>
            <p:cNvPr name="TextBox 6" id="6"/>
            <p:cNvSpPr txBox="true"/>
            <p:nvPr/>
          </p:nvSpPr>
          <p:spPr>
            <a:xfrm>
              <a:off x="0" y="-76200"/>
              <a:ext cx="1386851"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80421" y="3362258"/>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Target Peers</a:t>
            </a:r>
          </a:p>
        </p:txBody>
      </p:sp>
      <p:sp>
        <p:nvSpPr>
          <p:cNvPr name="TextBox 8" id="8"/>
          <p:cNvSpPr txBox="true"/>
          <p:nvPr/>
        </p:nvSpPr>
        <p:spPr>
          <a:xfrm rot="0">
            <a:off x="1019175" y="4607527"/>
            <a:ext cx="16705509" cy="38068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Threats: Victims may be pressured by the trafficker.</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Safety: Cooperating may feel like the safest way to avoid harm.</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Quotas: Recruiting may lower the financial demand on them</a:t>
            </a:r>
            <a:r>
              <a:rPr lang="en-US" b="true" sz="4250">
                <a:solidFill>
                  <a:srgbClr val="FFFFFF"/>
                </a:solidFill>
                <a:latin typeface="Roboto Bold"/>
                <a:ea typeface="Roboto Bold"/>
                <a:cs typeface="Roboto Bold"/>
                <a:sym typeface="Roboto Bold"/>
              </a:rPr>
              <a:t>.</a:t>
            </a:r>
          </a:p>
          <a:p>
            <a:pPr algn="l">
              <a:lnSpc>
                <a:spcPts val="165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Status: Some </a:t>
            </a:r>
            <a:r>
              <a:rPr lang="en-US" b="true" sz="4250">
                <a:solidFill>
                  <a:srgbClr val="FFFFFF"/>
                </a:solidFill>
                <a:latin typeface="Roboto Bold"/>
                <a:ea typeface="Roboto Bold"/>
                <a:cs typeface="Roboto Bold"/>
                <a:sym typeface="Roboto Bold"/>
              </a:rPr>
              <a:t>may receive rewards or better treatment.</a:t>
            </a:r>
          </a:p>
          <a:p>
            <a:pPr algn="l">
              <a:lnSpc>
                <a:spcPts val="165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Unaware:</a:t>
            </a:r>
            <a:r>
              <a:rPr lang="en-US" b="true" sz="4250">
                <a:solidFill>
                  <a:srgbClr val="004F59"/>
                </a:solidFill>
                <a:latin typeface="Roboto Bold"/>
                <a:ea typeface="Roboto Bold"/>
                <a:cs typeface="Roboto Bold"/>
                <a:sym typeface="Roboto Bold"/>
              </a:rPr>
              <a:t> Victims might not realize they’re putting peers at risk.</a:t>
            </a:r>
          </a:p>
        </p:txBody>
      </p:sp>
      <p:sp>
        <p:nvSpPr>
          <p:cNvPr name="TextBox 9" id="9"/>
          <p:cNvSpPr txBox="true"/>
          <p:nvPr/>
        </p:nvSpPr>
        <p:spPr>
          <a:xfrm rot="0">
            <a:off x="4610830" y="9266961"/>
            <a:ext cx="8788872"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Family and Youth Services Bureau. (2022). TIPSHEET: Peer‑to‑Peer Human Trafficking Recruitment in RHY Settings: Trauma‑Informed Response. U.S. Department of Health and Human Services. </a:t>
            </a:r>
          </a:p>
        </p:txBody>
      </p:sp>
      <p:sp>
        <p:nvSpPr>
          <p:cNvPr name="TextBox 10" id="10"/>
          <p:cNvSpPr txBox="true"/>
          <p:nvPr/>
        </p:nvSpPr>
        <p:spPr>
          <a:xfrm rot="0">
            <a:off x="1131441" y="1109322"/>
            <a:ext cx="1138266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PEERS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79164" y="4926543"/>
            <a:ext cx="11110272" cy="1751379"/>
            <a:chOff x="0" y="0"/>
            <a:chExt cx="2926162" cy="461269"/>
          </a:xfrm>
        </p:grpSpPr>
        <p:sp>
          <p:nvSpPr>
            <p:cNvPr name="Freeform 5" id="5"/>
            <p:cNvSpPr/>
            <p:nvPr/>
          </p:nvSpPr>
          <p:spPr>
            <a:xfrm flipH="false" flipV="false" rot="0">
              <a:off x="0" y="0"/>
              <a:ext cx="2926162" cy="461269"/>
            </a:xfrm>
            <a:custGeom>
              <a:avLst/>
              <a:gdLst/>
              <a:ahLst/>
              <a:cxnLst/>
              <a:rect r="r" b="b" t="t" l="l"/>
              <a:pathLst>
                <a:path h="461269" w="2926162">
                  <a:moveTo>
                    <a:pt x="0" y="0"/>
                  </a:moveTo>
                  <a:lnTo>
                    <a:pt x="2926162" y="0"/>
                  </a:lnTo>
                  <a:lnTo>
                    <a:pt x="2926162" y="461269"/>
                  </a:lnTo>
                  <a:lnTo>
                    <a:pt x="0" y="461269"/>
                  </a:lnTo>
                  <a:close/>
                </a:path>
              </a:pathLst>
            </a:custGeom>
            <a:solidFill>
              <a:srgbClr val="303030"/>
            </a:solidFill>
          </p:spPr>
        </p:sp>
        <p:sp>
          <p:nvSpPr>
            <p:cNvPr name="TextBox 6" id="6"/>
            <p:cNvSpPr txBox="true"/>
            <p:nvPr/>
          </p:nvSpPr>
          <p:spPr>
            <a:xfrm>
              <a:off x="0" y="-76200"/>
              <a:ext cx="2926162" cy="537469"/>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grpSp>
        <p:nvGrpSpPr>
          <p:cNvPr name="Group 8" id="8"/>
          <p:cNvGrpSpPr/>
          <p:nvPr/>
        </p:nvGrpSpPr>
        <p:grpSpPr>
          <a:xfrm rot="0">
            <a:off x="13869792" y="1028700"/>
            <a:ext cx="3389508" cy="4049470"/>
            <a:chOff x="0" y="0"/>
            <a:chExt cx="1282806" cy="1532577"/>
          </a:xfrm>
        </p:grpSpPr>
        <p:sp>
          <p:nvSpPr>
            <p:cNvPr name="Freeform 9" id="9"/>
            <p:cNvSpPr/>
            <p:nvPr/>
          </p:nvSpPr>
          <p:spPr>
            <a:xfrm flipH="false" flipV="false" rot="0">
              <a:off x="0" y="0"/>
              <a:ext cx="1282806" cy="1532577"/>
            </a:xfrm>
            <a:custGeom>
              <a:avLst/>
              <a:gdLst/>
              <a:ahLst/>
              <a:cxnLst/>
              <a:rect r="r" b="b" t="t" l="l"/>
              <a:pathLst>
                <a:path h="1532577" w="1282806">
                  <a:moveTo>
                    <a:pt x="0" y="0"/>
                  </a:moveTo>
                  <a:lnTo>
                    <a:pt x="1282806" y="0"/>
                  </a:lnTo>
                  <a:lnTo>
                    <a:pt x="1282806" y="1532577"/>
                  </a:lnTo>
                  <a:lnTo>
                    <a:pt x="0" y="1532577"/>
                  </a:lnTo>
                  <a:close/>
                </a:path>
              </a:pathLst>
            </a:custGeom>
            <a:solidFill>
              <a:srgbClr val="FFFFFF"/>
            </a:solidFill>
          </p:spPr>
        </p:sp>
        <p:sp>
          <p:nvSpPr>
            <p:cNvPr name="TextBox 10" id="10"/>
            <p:cNvSpPr txBox="true"/>
            <p:nvPr/>
          </p:nvSpPr>
          <p:spPr>
            <a:xfrm>
              <a:off x="0" y="-76200"/>
              <a:ext cx="1282806" cy="1608777"/>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019372" y="1157030"/>
            <a:ext cx="3090347" cy="3323982"/>
          </a:xfrm>
          <a:custGeom>
            <a:avLst/>
            <a:gdLst/>
            <a:ahLst/>
            <a:cxnLst/>
            <a:rect r="r" b="b" t="t" l="l"/>
            <a:pathLst>
              <a:path h="3323982" w="3090347">
                <a:moveTo>
                  <a:pt x="0" y="0"/>
                </a:moveTo>
                <a:lnTo>
                  <a:pt x="3090347" y="0"/>
                </a:lnTo>
                <a:lnTo>
                  <a:pt x="3090347" y="3323982"/>
                </a:lnTo>
                <a:lnTo>
                  <a:pt x="0" y="3323982"/>
                </a:lnTo>
                <a:lnTo>
                  <a:pt x="0" y="0"/>
                </a:lnTo>
                <a:close/>
              </a:path>
            </a:pathLst>
          </a:custGeom>
          <a:blipFill>
            <a:blip r:embed="rId4"/>
            <a:stretch>
              <a:fillRect l="0" t="0" r="0" b="0"/>
            </a:stretch>
          </a:blipFill>
        </p:spPr>
      </p:sp>
      <p:sp>
        <p:nvSpPr>
          <p:cNvPr name="TextBox 12" id="12"/>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name="TextBox 13" id="13"/>
          <p:cNvSpPr txBox="true"/>
          <p:nvPr/>
        </p:nvSpPr>
        <p:spPr>
          <a:xfrm rot="0">
            <a:off x="2293842" y="4973558"/>
            <a:ext cx="1086750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might some recruiters believe they are helping rather than harming others?</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5">
              <a:alphaModFix amt="71000"/>
            </a:blip>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26941"/>
            <a:ext cx="8204976" cy="962736"/>
            <a:chOff x="0" y="0"/>
            <a:chExt cx="2160981" cy="253560"/>
          </a:xfrm>
        </p:grpSpPr>
        <p:sp>
          <p:nvSpPr>
            <p:cNvPr name="Freeform 5" id="5"/>
            <p:cNvSpPr/>
            <p:nvPr/>
          </p:nvSpPr>
          <p:spPr>
            <a:xfrm flipH="false" flipV="false" rot="0">
              <a:off x="0" y="0"/>
              <a:ext cx="2160981" cy="253560"/>
            </a:xfrm>
            <a:custGeom>
              <a:avLst/>
              <a:gdLst/>
              <a:ahLst/>
              <a:cxnLst/>
              <a:rect r="r" b="b" t="t" l="l"/>
              <a:pathLst>
                <a:path h="253560" w="2160981">
                  <a:moveTo>
                    <a:pt x="0" y="0"/>
                  </a:moveTo>
                  <a:lnTo>
                    <a:pt x="2160981" y="0"/>
                  </a:lnTo>
                  <a:lnTo>
                    <a:pt x="2160981" y="253560"/>
                  </a:lnTo>
                  <a:lnTo>
                    <a:pt x="0" y="253560"/>
                  </a:lnTo>
                  <a:close/>
                </a:path>
              </a:pathLst>
            </a:custGeom>
            <a:solidFill>
              <a:srgbClr val="303030"/>
            </a:solidFill>
          </p:spPr>
        </p:sp>
        <p:sp>
          <p:nvSpPr>
            <p:cNvPr name="TextBox 6" id="6"/>
            <p:cNvSpPr txBox="true"/>
            <p:nvPr/>
          </p:nvSpPr>
          <p:spPr>
            <a:xfrm>
              <a:off x="0" y="-76200"/>
              <a:ext cx="2160981"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37571" y="3374935"/>
            <a:ext cx="88787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Mindset Can Be Shaped</a:t>
            </a:r>
          </a:p>
        </p:txBody>
      </p:sp>
      <p:sp>
        <p:nvSpPr>
          <p:cNvPr name="TextBox 8" id="8"/>
          <p:cNvSpPr txBox="true"/>
          <p:nvPr/>
        </p:nvSpPr>
        <p:spPr>
          <a:xfrm rot="0">
            <a:off x="1837571" y="4689601"/>
            <a:ext cx="1568609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Past Harm:</a:t>
            </a:r>
            <a:r>
              <a:rPr lang="en-US" b="true" sz="4250">
                <a:solidFill>
                  <a:srgbClr val="004F59"/>
                </a:solidFill>
                <a:latin typeface="Roboto Bold"/>
                <a:ea typeface="Roboto Bold"/>
                <a:cs typeface="Roboto Bold"/>
                <a:sym typeface="Roboto Bold"/>
              </a:rPr>
              <a:t> Experiences like neglect or abuse can affect how someone understands relationships and behavior.</a:t>
            </a:r>
          </a:p>
        </p:txBody>
      </p:sp>
      <p:sp>
        <p:nvSpPr>
          <p:cNvPr name="TextBox 9" id="9"/>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1983521" y="4740521"/>
            <a:ext cx="550508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Recruiter</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Shrewd</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Bottom Girl</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Love Bombing</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7617927" y="4738247"/>
            <a:ext cx="5505084" cy="220789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Trauma Bond</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Exploitation</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Peer Pressure</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4" id="14"/>
          <p:cNvGrpSpPr/>
          <p:nvPr/>
        </p:nvGrpSpPr>
        <p:grpSpPr>
          <a:xfrm rot="0">
            <a:off x="2421671" y="3835881"/>
            <a:ext cx="6437849" cy="807115"/>
            <a:chOff x="0" y="0"/>
            <a:chExt cx="1695565" cy="212574"/>
          </a:xfrm>
        </p:grpSpPr>
        <p:sp>
          <p:nvSpPr>
            <p:cNvPr name="Freeform 15" id="15"/>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6" id="16"/>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
        <p:nvSpPr>
          <p:cNvPr name="TextBox 18" id="18"/>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26941"/>
            <a:ext cx="8204976" cy="962736"/>
            <a:chOff x="0" y="0"/>
            <a:chExt cx="2160981" cy="253560"/>
          </a:xfrm>
        </p:grpSpPr>
        <p:sp>
          <p:nvSpPr>
            <p:cNvPr name="Freeform 5" id="5"/>
            <p:cNvSpPr/>
            <p:nvPr/>
          </p:nvSpPr>
          <p:spPr>
            <a:xfrm flipH="false" flipV="false" rot="0">
              <a:off x="0" y="0"/>
              <a:ext cx="2160981" cy="253560"/>
            </a:xfrm>
            <a:custGeom>
              <a:avLst/>
              <a:gdLst/>
              <a:ahLst/>
              <a:cxnLst/>
              <a:rect r="r" b="b" t="t" l="l"/>
              <a:pathLst>
                <a:path h="253560" w="2160981">
                  <a:moveTo>
                    <a:pt x="0" y="0"/>
                  </a:moveTo>
                  <a:lnTo>
                    <a:pt x="2160981" y="0"/>
                  </a:lnTo>
                  <a:lnTo>
                    <a:pt x="2160981" y="253560"/>
                  </a:lnTo>
                  <a:lnTo>
                    <a:pt x="0" y="253560"/>
                  </a:lnTo>
                  <a:close/>
                </a:path>
              </a:pathLst>
            </a:custGeom>
            <a:solidFill>
              <a:srgbClr val="303030"/>
            </a:solidFill>
          </p:spPr>
        </p:sp>
        <p:sp>
          <p:nvSpPr>
            <p:cNvPr name="TextBox 6" id="6"/>
            <p:cNvSpPr txBox="true"/>
            <p:nvPr/>
          </p:nvSpPr>
          <p:spPr>
            <a:xfrm>
              <a:off x="0" y="-76200"/>
              <a:ext cx="2160981"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37571" y="3374935"/>
            <a:ext cx="88787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Mindset Can Be Shaped</a:t>
            </a:r>
          </a:p>
        </p:txBody>
      </p:sp>
      <p:sp>
        <p:nvSpPr>
          <p:cNvPr name="TextBox 8" id="8"/>
          <p:cNvSpPr txBox="true"/>
          <p:nvPr/>
        </p:nvSpPr>
        <p:spPr>
          <a:xfrm rot="0">
            <a:off x="1837571" y="4689601"/>
            <a:ext cx="1568609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Normal Lifestyle:</a:t>
            </a:r>
            <a:r>
              <a:rPr lang="en-US" b="true" sz="4250">
                <a:solidFill>
                  <a:srgbClr val="004F59"/>
                </a:solidFill>
                <a:latin typeface="Roboto Bold"/>
                <a:ea typeface="Roboto Bold"/>
                <a:cs typeface="Roboto Bold"/>
                <a:sym typeface="Roboto Bold"/>
              </a:rPr>
              <a:t> Growing up around exploitation can make it seem like a normal way to live or make money</a:t>
            </a:r>
            <a:r>
              <a:rPr lang="en-US" b="true" sz="4250">
                <a:solidFill>
                  <a:srgbClr val="004F59"/>
                </a:solidFill>
                <a:latin typeface="Roboto Bold"/>
                <a:ea typeface="Roboto Bold"/>
                <a:cs typeface="Roboto Bold"/>
                <a:sym typeface="Roboto Bold"/>
              </a:rPr>
              <a:t>. </a:t>
            </a:r>
          </a:p>
        </p:txBody>
      </p:sp>
      <p:sp>
        <p:nvSpPr>
          <p:cNvPr name="TextBox 9" id="9"/>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326941"/>
            <a:ext cx="8204976" cy="962736"/>
            <a:chOff x="0" y="0"/>
            <a:chExt cx="2160981" cy="253560"/>
          </a:xfrm>
        </p:grpSpPr>
        <p:sp>
          <p:nvSpPr>
            <p:cNvPr name="Freeform 5" id="5"/>
            <p:cNvSpPr/>
            <p:nvPr/>
          </p:nvSpPr>
          <p:spPr>
            <a:xfrm flipH="false" flipV="false" rot="0">
              <a:off x="0" y="0"/>
              <a:ext cx="2160981" cy="253560"/>
            </a:xfrm>
            <a:custGeom>
              <a:avLst/>
              <a:gdLst/>
              <a:ahLst/>
              <a:cxnLst/>
              <a:rect r="r" b="b" t="t" l="l"/>
              <a:pathLst>
                <a:path h="253560" w="2160981">
                  <a:moveTo>
                    <a:pt x="0" y="0"/>
                  </a:moveTo>
                  <a:lnTo>
                    <a:pt x="2160981" y="0"/>
                  </a:lnTo>
                  <a:lnTo>
                    <a:pt x="2160981" y="253560"/>
                  </a:lnTo>
                  <a:lnTo>
                    <a:pt x="0" y="253560"/>
                  </a:lnTo>
                  <a:close/>
                </a:path>
              </a:pathLst>
            </a:custGeom>
            <a:solidFill>
              <a:srgbClr val="303030"/>
            </a:solidFill>
          </p:spPr>
        </p:sp>
        <p:sp>
          <p:nvSpPr>
            <p:cNvPr name="TextBox 6" id="6"/>
            <p:cNvSpPr txBox="true"/>
            <p:nvPr/>
          </p:nvSpPr>
          <p:spPr>
            <a:xfrm>
              <a:off x="0" y="-76200"/>
              <a:ext cx="2160981"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37571" y="3374935"/>
            <a:ext cx="88787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Mindset Can Be Shaped</a:t>
            </a:r>
          </a:p>
        </p:txBody>
      </p:sp>
      <p:sp>
        <p:nvSpPr>
          <p:cNvPr name="TextBox 8" id="8"/>
          <p:cNvSpPr txBox="true"/>
          <p:nvPr/>
        </p:nvSpPr>
        <p:spPr>
          <a:xfrm rot="0">
            <a:off x="1837571" y="4689601"/>
            <a:ext cx="1568609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Mistaken Help:</a:t>
            </a:r>
            <a:r>
              <a:rPr lang="en-US" b="true" sz="4250">
                <a:solidFill>
                  <a:srgbClr val="004F59"/>
                </a:solidFill>
                <a:latin typeface="Roboto Bold"/>
                <a:ea typeface="Roboto Bold"/>
                <a:cs typeface="Roboto Bold"/>
                <a:sym typeface="Roboto Bold"/>
              </a:rPr>
              <a:t> Some may believe they are helping friends by offering access to </a:t>
            </a:r>
            <a:r>
              <a:rPr lang="en-US" b="true" sz="4250">
                <a:solidFill>
                  <a:srgbClr val="004F59"/>
                </a:solidFill>
                <a:latin typeface="Roboto Bold"/>
                <a:ea typeface="Roboto Bold"/>
                <a:cs typeface="Roboto Bold"/>
                <a:sym typeface="Roboto Bold"/>
              </a:rPr>
              <a:t>money, housing, or drugs.</a:t>
            </a:r>
          </a:p>
        </p:txBody>
      </p:sp>
      <p:sp>
        <p:nvSpPr>
          <p:cNvPr name="TextBox 9" id="9"/>
          <p:cNvSpPr txBox="true"/>
          <p:nvPr/>
        </p:nvSpPr>
        <p:spPr>
          <a:xfrm rot="0">
            <a:off x="1131441" y="1109322"/>
            <a:ext cx="11612407"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2773" y="4816332"/>
            <a:ext cx="11403998" cy="1153943"/>
            <a:chOff x="0" y="0"/>
            <a:chExt cx="3003522" cy="303919"/>
          </a:xfrm>
        </p:grpSpPr>
        <p:sp>
          <p:nvSpPr>
            <p:cNvPr name="Freeform 5" id="5"/>
            <p:cNvSpPr/>
            <p:nvPr/>
          </p:nvSpPr>
          <p:spPr>
            <a:xfrm flipH="false" flipV="false" rot="0">
              <a:off x="0" y="0"/>
              <a:ext cx="3003522" cy="303919"/>
            </a:xfrm>
            <a:custGeom>
              <a:avLst/>
              <a:gdLst/>
              <a:ahLst/>
              <a:cxnLst/>
              <a:rect r="r" b="b" t="t" l="l"/>
              <a:pathLst>
                <a:path h="303919" w="3003522">
                  <a:moveTo>
                    <a:pt x="0" y="0"/>
                  </a:moveTo>
                  <a:lnTo>
                    <a:pt x="3003522" y="0"/>
                  </a:lnTo>
                  <a:lnTo>
                    <a:pt x="3003522" y="303919"/>
                  </a:lnTo>
                  <a:lnTo>
                    <a:pt x="0" y="303919"/>
                  </a:lnTo>
                  <a:close/>
                </a:path>
              </a:pathLst>
            </a:custGeom>
            <a:solidFill>
              <a:srgbClr val="303030"/>
            </a:solidFill>
          </p:spPr>
        </p:sp>
        <p:sp>
          <p:nvSpPr>
            <p:cNvPr name="TextBox 6" id="6"/>
            <p:cNvSpPr txBox="true"/>
            <p:nvPr/>
          </p:nvSpPr>
          <p:spPr>
            <a:xfrm>
              <a:off x="0" y="-76200"/>
              <a:ext cx="3003522" cy="380119"/>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grpSp>
        <p:nvGrpSpPr>
          <p:cNvPr name="Group 8" id="8"/>
          <p:cNvGrpSpPr/>
          <p:nvPr/>
        </p:nvGrpSpPr>
        <p:grpSpPr>
          <a:xfrm rot="0">
            <a:off x="13864125" y="1028700"/>
            <a:ext cx="3395175" cy="3871036"/>
            <a:chOff x="0" y="0"/>
            <a:chExt cx="1160720" cy="1323405"/>
          </a:xfrm>
        </p:grpSpPr>
        <p:sp>
          <p:nvSpPr>
            <p:cNvPr name="Freeform 9" id="9"/>
            <p:cNvSpPr/>
            <p:nvPr/>
          </p:nvSpPr>
          <p:spPr>
            <a:xfrm flipH="false" flipV="false" rot="0">
              <a:off x="0" y="0"/>
              <a:ext cx="1160721" cy="1323404"/>
            </a:xfrm>
            <a:custGeom>
              <a:avLst/>
              <a:gdLst/>
              <a:ahLst/>
              <a:cxnLst/>
              <a:rect r="r" b="b" t="t" l="l"/>
              <a:pathLst>
                <a:path h="1323404" w="1160721">
                  <a:moveTo>
                    <a:pt x="0" y="0"/>
                  </a:moveTo>
                  <a:lnTo>
                    <a:pt x="1160721" y="0"/>
                  </a:lnTo>
                  <a:lnTo>
                    <a:pt x="1160721" y="1323404"/>
                  </a:lnTo>
                  <a:lnTo>
                    <a:pt x="0" y="1323404"/>
                  </a:lnTo>
                  <a:close/>
                </a:path>
              </a:pathLst>
            </a:custGeom>
            <a:solidFill>
              <a:srgbClr val="FFFFFF"/>
            </a:solidFill>
          </p:spPr>
        </p:sp>
        <p:sp>
          <p:nvSpPr>
            <p:cNvPr name="TextBox 10" id="10"/>
            <p:cNvSpPr txBox="true"/>
            <p:nvPr/>
          </p:nvSpPr>
          <p:spPr>
            <a:xfrm>
              <a:off x="0" y="-76200"/>
              <a:ext cx="1160720" cy="1399605"/>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
        <p:nvSpPr>
          <p:cNvPr name="Freeform 12" id="12"/>
          <p:cNvSpPr/>
          <p:nvPr/>
        </p:nvSpPr>
        <p:spPr>
          <a:xfrm flipH="false" flipV="false" rot="0">
            <a:off x="14042933" y="1186287"/>
            <a:ext cx="3055606" cy="3087965"/>
          </a:xfrm>
          <a:custGeom>
            <a:avLst/>
            <a:gdLst/>
            <a:ahLst/>
            <a:cxnLst/>
            <a:rect r="r" b="b" t="t" l="l"/>
            <a:pathLst>
              <a:path h="3087965" w="3055606">
                <a:moveTo>
                  <a:pt x="0" y="0"/>
                </a:moveTo>
                <a:lnTo>
                  <a:pt x="3055605" y="0"/>
                </a:lnTo>
                <a:lnTo>
                  <a:pt x="3055605" y="3087964"/>
                </a:lnTo>
                <a:lnTo>
                  <a:pt x="0" y="3087964"/>
                </a:lnTo>
                <a:lnTo>
                  <a:pt x="0" y="0"/>
                </a:lnTo>
                <a:close/>
              </a:path>
            </a:pathLst>
          </a:custGeom>
          <a:blipFill>
            <a:blip r:embed="rId4"/>
            <a:stretch>
              <a:fillRect l="0" t="0" r="0" b="0"/>
            </a:stretch>
          </a:blipFill>
        </p:spPr>
      </p:sp>
      <p:sp>
        <p:nvSpPr>
          <p:cNvPr name="TextBox 13" id="13"/>
          <p:cNvSpPr txBox="true"/>
          <p:nvPr/>
        </p:nvSpPr>
        <p:spPr>
          <a:xfrm rot="0">
            <a:off x="1818402" y="4956152"/>
            <a:ext cx="12045723"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a recruiter be just as victimized?</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5">
              <a:alphaModFix amt="71000"/>
            </a:blip>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6660" y="3315080"/>
            <a:ext cx="9287332" cy="904943"/>
            <a:chOff x="0" y="0"/>
            <a:chExt cx="2446046" cy="238339"/>
          </a:xfrm>
        </p:grpSpPr>
        <p:sp>
          <p:nvSpPr>
            <p:cNvPr name="Freeform 5" id="5"/>
            <p:cNvSpPr/>
            <p:nvPr/>
          </p:nvSpPr>
          <p:spPr>
            <a:xfrm flipH="false" flipV="false" rot="0">
              <a:off x="0" y="0"/>
              <a:ext cx="2446046" cy="238339"/>
            </a:xfrm>
            <a:custGeom>
              <a:avLst/>
              <a:gdLst/>
              <a:ahLst/>
              <a:cxnLst/>
              <a:rect r="r" b="b" t="t" l="l"/>
              <a:pathLst>
                <a:path h="238339" w="2446046">
                  <a:moveTo>
                    <a:pt x="0" y="0"/>
                  </a:moveTo>
                  <a:lnTo>
                    <a:pt x="2446046" y="0"/>
                  </a:lnTo>
                  <a:lnTo>
                    <a:pt x="2446046" y="238339"/>
                  </a:lnTo>
                  <a:lnTo>
                    <a:pt x="0" y="238339"/>
                  </a:lnTo>
                  <a:close/>
                </a:path>
              </a:pathLst>
            </a:custGeom>
            <a:solidFill>
              <a:srgbClr val="303030"/>
            </a:solidFill>
          </p:spPr>
        </p:sp>
        <p:sp>
          <p:nvSpPr>
            <p:cNvPr name="TextBox 6" id="6"/>
            <p:cNvSpPr txBox="true"/>
            <p:nvPr/>
          </p:nvSpPr>
          <p:spPr>
            <a:xfrm>
              <a:off x="0" y="-76200"/>
              <a:ext cx="244604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96368" y="3334126"/>
            <a:ext cx="1072255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Recruiters are Also Victims</a:t>
            </a:r>
          </a:p>
        </p:txBody>
      </p:sp>
      <p:sp>
        <p:nvSpPr>
          <p:cNvPr name="TextBox 8" id="8"/>
          <p:cNvSpPr txBox="true"/>
          <p:nvPr/>
        </p:nvSpPr>
        <p:spPr>
          <a:xfrm rot="0">
            <a:off x="2196368" y="4677805"/>
            <a:ext cx="154788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Victims Themselves:</a:t>
            </a:r>
            <a:r>
              <a:rPr lang="en-US" b="true" sz="4250">
                <a:solidFill>
                  <a:srgbClr val="FF5757"/>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Many recruiters are trafficked and controlled, either before or while they recruit others.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6660" y="3315080"/>
            <a:ext cx="9287332" cy="904943"/>
            <a:chOff x="0" y="0"/>
            <a:chExt cx="2446046" cy="238339"/>
          </a:xfrm>
        </p:grpSpPr>
        <p:sp>
          <p:nvSpPr>
            <p:cNvPr name="Freeform 5" id="5"/>
            <p:cNvSpPr/>
            <p:nvPr/>
          </p:nvSpPr>
          <p:spPr>
            <a:xfrm flipH="false" flipV="false" rot="0">
              <a:off x="0" y="0"/>
              <a:ext cx="2446046" cy="238339"/>
            </a:xfrm>
            <a:custGeom>
              <a:avLst/>
              <a:gdLst/>
              <a:ahLst/>
              <a:cxnLst/>
              <a:rect r="r" b="b" t="t" l="l"/>
              <a:pathLst>
                <a:path h="238339" w="2446046">
                  <a:moveTo>
                    <a:pt x="0" y="0"/>
                  </a:moveTo>
                  <a:lnTo>
                    <a:pt x="2446046" y="0"/>
                  </a:lnTo>
                  <a:lnTo>
                    <a:pt x="2446046" y="238339"/>
                  </a:lnTo>
                  <a:lnTo>
                    <a:pt x="0" y="238339"/>
                  </a:lnTo>
                  <a:close/>
                </a:path>
              </a:pathLst>
            </a:custGeom>
            <a:solidFill>
              <a:srgbClr val="303030"/>
            </a:solidFill>
          </p:spPr>
        </p:sp>
        <p:sp>
          <p:nvSpPr>
            <p:cNvPr name="TextBox 6" id="6"/>
            <p:cNvSpPr txBox="true"/>
            <p:nvPr/>
          </p:nvSpPr>
          <p:spPr>
            <a:xfrm>
              <a:off x="0" y="-76200"/>
              <a:ext cx="244604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96368" y="3334126"/>
            <a:ext cx="1072255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Recruiters are Also Victims</a:t>
            </a:r>
          </a:p>
        </p:txBody>
      </p:sp>
      <p:sp>
        <p:nvSpPr>
          <p:cNvPr name="TextBox 8" id="8"/>
          <p:cNvSpPr txBox="true"/>
          <p:nvPr/>
        </p:nvSpPr>
        <p:spPr>
          <a:xfrm rot="0">
            <a:off x="2196368" y="4687330"/>
            <a:ext cx="154788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Pressure to Comply:</a:t>
            </a:r>
            <a:r>
              <a:rPr lang="en-US" b="true" sz="4250">
                <a:solidFill>
                  <a:srgbClr val="004F59"/>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Traffickers place intense pressure on recruiters to follow rules and meet demands.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6660" y="3315080"/>
            <a:ext cx="9287332" cy="904943"/>
            <a:chOff x="0" y="0"/>
            <a:chExt cx="2446046" cy="238339"/>
          </a:xfrm>
        </p:grpSpPr>
        <p:sp>
          <p:nvSpPr>
            <p:cNvPr name="Freeform 5" id="5"/>
            <p:cNvSpPr/>
            <p:nvPr/>
          </p:nvSpPr>
          <p:spPr>
            <a:xfrm flipH="false" flipV="false" rot="0">
              <a:off x="0" y="0"/>
              <a:ext cx="2446046" cy="238339"/>
            </a:xfrm>
            <a:custGeom>
              <a:avLst/>
              <a:gdLst/>
              <a:ahLst/>
              <a:cxnLst/>
              <a:rect r="r" b="b" t="t" l="l"/>
              <a:pathLst>
                <a:path h="238339" w="2446046">
                  <a:moveTo>
                    <a:pt x="0" y="0"/>
                  </a:moveTo>
                  <a:lnTo>
                    <a:pt x="2446046" y="0"/>
                  </a:lnTo>
                  <a:lnTo>
                    <a:pt x="2446046" y="238339"/>
                  </a:lnTo>
                  <a:lnTo>
                    <a:pt x="0" y="238339"/>
                  </a:lnTo>
                  <a:close/>
                </a:path>
              </a:pathLst>
            </a:custGeom>
            <a:solidFill>
              <a:srgbClr val="303030"/>
            </a:solidFill>
          </p:spPr>
        </p:sp>
        <p:sp>
          <p:nvSpPr>
            <p:cNvPr name="TextBox 6" id="6"/>
            <p:cNvSpPr txBox="true"/>
            <p:nvPr/>
          </p:nvSpPr>
          <p:spPr>
            <a:xfrm>
              <a:off x="0" y="-76200"/>
              <a:ext cx="244604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96368" y="3334126"/>
            <a:ext cx="1072255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Recruiters are Also Victims</a:t>
            </a:r>
          </a:p>
        </p:txBody>
      </p:sp>
      <p:sp>
        <p:nvSpPr>
          <p:cNvPr name="TextBox 8" id="8"/>
          <p:cNvSpPr txBox="true"/>
          <p:nvPr/>
        </p:nvSpPr>
        <p:spPr>
          <a:xfrm rot="0">
            <a:off x="2196368" y="4677805"/>
            <a:ext cx="154788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Consequences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If expectations are not met, recruiters often face punishment, threats, or harm.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480713" y="4601471"/>
            <a:ext cx="15401654" cy="1999897"/>
            <a:chOff x="0" y="0"/>
            <a:chExt cx="4056403" cy="526722"/>
          </a:xfrm>
        </p:grpSpPr>
        <p:sp>
          <p:nvSpPr>
            <p:cNvPr name="Freeform 8" id="8"/>
            <p:cNvSpPr/>
            <p:nvPr/>
          </p:nvSpPr>
          <p:spPr>
            <a:xfrm flipH="false" flipV="false" rot="0">
              <a:off x="0" y="0"/>
              <a:ext cx="4056403" cy="526722"/>
            </a:xfrm>
            <a:custGeom>
              <a:avLst/>
              <a:gdLst/>
              <a:ahLst/>
              <a:cxnLst/>
              <a:rect r="r" b="b" t="t" l="l"/>
              <a:pathLst>
                <a:path h="526722" w="4056403">
                  <a:moveTo>
                    <a:pt x="0" y="0"/>
                  </a:moveTo>
                  <a:lnTo>
                    <a:pt x="4056403" y="0"/>
                  </a:lnTo>
                  <a:lnTo>
                    <a:pt x="4056403" y="526722"/>
                  </a:lnTo>
                  <a:lnTo>
                    <a:pt x="0" y="526722"/>
                  </a:lnTo>
                  <a:close/>
                </a:path>
              </a:pathLst>
            </a:custGeom>
            <a:solidFill>
              <a:srgbClr val="303030"/>
            </a:solidFill>
          </p:spPr>
        </p:sp>
        <p:sp>
          <p:nvSpPr>
            <p:cNvPr name="TextBox 9" id="9"/>
            <p:cNvSpPr txBox="true"/>
            <p:nvPr/>
          </p:nvSpPr>
          <p:spPr>
            <a:xfrm>
              <a:off x="0" y="-76200"/>
              <a:ext cx="4056403" cy="602922"/>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18506" y="4801394"/>
            <a:ext cx="14863862" cy="1562101"/>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OPINION:</a:t>
            </a:r>
            <a:r>
              <a:rPr lang="en-US" sz="4499" b="true">
                <a:solidFill>
                  <a:srgbClr val="7ED957"/>
                </a:solidFill>
                <a:latin typeface="Roboto Bold"/>
                <a:ea typeface="Roboto Bold"/>
                <a:cs typeface="Roboto Bold"/>
                <a:sym typeface="Roboto Bold"/>
              </a:rPr>
              <a:t>  </a:t>
            </a:r>
            <a:r>
              <a:rPr lang="en-US" sz="4499" b="true">
                <a:solidFill>
                  <a:srgbClr val="FBFDFD"/>
                </a:solidFill>
                <a:latin typeface="Roboto Bold"/>
                <a:ea typeface="Roboto Bold"/>
                <a:cs typeface="Roboto Bold"/>
                <a:sym typeface="Roboto Bold"/>
              </a:rPr>
              <a:t>Do you think recruiters should be held legally responsible for their role in human trafficking?</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622620" y="4920941"/>
            <a:ext cx="11730024" cy="237807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Yes</a:t>
            </a:r>
          </a:p>
          <a:p>
            <a:pPr algn="l">
              <a:lnSpc>
                <a:spcPts val="6399"/>
              </a:lnSpc>
            </a:pPr>
            <a:r>
              <a:rPr lang="en-US" sz="3999" b="true">
                <a:solidFill>
                  <a:srgbClr val="FBFDFD"/>
                </a:solidFill>
                <a:latin typeface="Roboto Bold"/>
                <a:ea typeface="Roboto Bold"/>
                <a:cs typeface="Roboto Bold"/>
                <a:sym typeface="Roboto Bold"/>
              </a:rPr>
              <a:t>B) No</a:t>
            </a:r>
          </a:p>
          <a:p>
            <a:pPr algn="l">
              <a:lnSpc>
                <a:spcPts val="6399"/>
              </a:lnSpc>
            </a:pPr>
            <a:r>
              <a:rPr lang="en-US" sz="3999" b="true">
                <a:solidFill>
                  <a:srgbClr val="FBFDFD"/>
                </a:solidFill>
                <a:latin typeface="Roboto Bold"/>
                <a:ea typeface="Roboto Bold"/>
                <a:cs typeface="Roboto Bold"/>
                <a:sym typeface="Roboto Bold"/>
              </a:rPr>
              <a:t>C) It Depends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901457" y="3530631"/>
            <a:ext cx="13172350"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Do you think recruiters should be held legally responsible for their role in human trafficking?</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266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2773" y="4816332"/>
            <a:ext cx="11403998" cy="1967509"/>
            <a:chOff x="0" y="0"/>
            <a:chExt cx="3003522" cy="518192"/>
          </a:xfrm>
        </p:grpSpPr>
        <p:sp>
          <p:nvSpPr>
            <p:cNvPr name="Freeform 5" id="5"/>
            <p:cNvSpPr/>
            <p:nvPr/>
          </p:nvSpPr>
          <p:spPr>
            <a:xfrm flipH="false" flipV="false" rot="0">
              <a:off x="0" y="0"/>
              <a:ext cx="3003522" cy="518192"/>
            </a:xfrm>
            <a:custGeom>
              <a:avLst/>
              <a:gdLst/>
              <a:ahLst/>
              <a:cxnLst/>
              <a:rect r="r" b="b" t="t" l="l"/>
              <a:pathLst>
                <a:path h="518192" w="3003522">
                  <a:moveTo>
                    <a:pt x="0" y="0"/>
                  </a:moveTo>
                  <a:lnTo>
                    <a:pt x="3003522" y="0"/>
                  </a:lnTo>
                  <a:lnTo>
                    <a:pt x="3003522" y="518192"/>
                  </a:lnTo>
                  <a:lnTo>
                    <a:pt x="0" y="518192"/>
                  </a:lnTo>
                  <a:close/>
                </a:path>
              </a:pathLst>
            </a:custGeom>
            <a:solidFill>
              <a:srgbClr val="303030"/>
            </a:solidFill>
          </p:spPr>
        </p:sp>
        <p:sp>
          <p:nvSpPr>
            <p:cNvPr name="TextBox 6" id="6"/>
            <p:cNvSpPr txBox="true"/>
            <p:nvPr/>
          </p:nvSpPr>
          <p:spPr>
            <a:xfrm>
              <a:off x="0" y="-76200"/>
              <a:ext cx="3003522" cy="59439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3"/>
            <a:stretch>
              <a:fillRect l="0" t="0" r="0" b="0"/>
            </a:stretch>
          </a:blipFill>
        </p:spPr>
      </p:sp>
      <p:sp>
        <p:nvSpPr>
          <p:cNvPr name="TextBox 8" id="8"/>
          <p:cNvSpPr txBox="true"/>
          <p:nvPr/>
        </p:nvSpPr>
        <p:spPr>
          <a:xfrm rot="0">
            <a:off x="1818402" y="4956152"/>
            <a:ext cx="1204572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factors should be considered when deciding responsibility?</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12418705" y="1408341"/>
            <a:ext cx="5011747" cy="2884115"/>
            <a:chOff x="0" y="0"/>
            <a:chExt cx="1393066" cy="801669"/>
          </a:xfrm>
        </p:grpSpPr>
        <p:sp>
          <p:nvSpPr>
            <p:cNvPr name="Freeform 13" id="13"/>
            <p:cNvSpPr/>
            <p:nvPr/>
          </p:nvSpPr>
          <p:spPr>
            <a:xfrm flipH="false" flipV="false" rot="0">
              <a:off x="0" y="0"/>
              <a:ext cx="1393066" cy="801669"/>
            </a:xfrm>
            <a:custGeom>
              <a:avLst/>
              <a:gdLst/>
              <a:ahLst/>
              <a:cxnLst/>
              <a:rect r="r" b="b" t="t" l="l"/>
              <a:pathLst>
                <a:path h="801669" w="1393066">
                  <a:moveTo>
                    <a:pt x="0" y="0"/>
                  </a:moveTo>
                  <a:lnTo>
                    <a:pt x="1393066" y="0"/>
                  </a:lnTo>
                  <a:lnTo>
                    <a:pt x="1393066" y="801669"/>
                  </a:lnTo>
                  <a:lnTo>
                    <a:pt x="0" y="801669"/>
                  </a:lnTo>
                  <a:close/>
                </a:path>
              </a:pathLst>
            </a:custGeom>
            <a:solidFill>
              <a:srgbClr val="FFFFFF"/>
            </a:solidFill>
          </p:spPr>
        </p:sp>
        <p:sp>
          <p:nvSpPr>
            <p:cNvPr name="TextBox 14" id="14"/>
            <p:cNvSpPr txBox="true"/>
            <p:nvPr/>
          </p:nvSpPr>
          <p:spPr>
            <a:xfrm>
              <a:off x="0" y="-47625"/>
              <a:ext cx="1393066" cy="849294"/>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2585786" y="1606573"/>
            <a:ext cx="4677585" cy="2487652"/>
          </a:xfrm>
          <a:custGeom>
            <a:avLst/>
            <a:gdLst/>
            <a:ahLst/>
            <a:cxnLst/>
            <a:rect r="r" b="b" t="t" l="l"/>
            <a:pathLst>
              <a:path h="2487652" w="4677585">
                <a:moveTo>
                  <a:pt x="0" y="0"/>
                </a:moveTo>
                <a:lnTo>
                  <a:pt x="4677585" y="0"/>
                </a:lnTo>
                <a:lnTo>
                  <a:pt x="4677585" y="2487652"/>
                </a:lnTo>
                <a:lnTo>
                  <a:pt x="0" y="2487652"/>
                </a:lnTo>
                <a:lnTo>
                  <a:pt x="0" y="0"/>
                </a:lnTo>
                <a:close/>
              </a:path>
            </a:pathLst>
          </a:custGeom>
          <a:blipFill>
            <a:blip r:embed="rId5"/>
            <a:stretch>
              <a:fillRect l="-66821" t="0" r="-2011" b="0"/>
            </a:stretch>
          </a:blipFill>
        </p:spPr>
      </p:sp>
      <p:sp>
        <p:nvSpPr>
          <p:cNvPr name="TextBox 16" id="16"/>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
        <p:nvSpPr>
          <p:cNvPr name="TextBox 17" id="17"/>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8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34625" y="3333405"/>
            <a:ext cx="6088488" cy="941345"/>
            <a:chOff x="0" y="0"/>
            <a:chExt cx="1603552" cy="247926"/>
          </a:xfrm>
        </p:grpSpPr>
        <p:sp>
          <p:nvSpPr>
            <p:cNvPr name="Freeform 5" id="5"/>
            <p:cNvSpPr/>
            <p:nvPr/>
          </p:nvSpPr>
          <p:spPr>
            <a:xfrm flipH="false" flipV="false" rot="0">
              <a:off x="0" y="0"/>
              <a:ext cx="1603552" cy="247926"/>
            </a:xfrm>
            <a:custGeom>
              <a:avLst/>
              <a:gdLst/>
              <a:ahLst/>
              <a:cxnLst/>
              <a:rect r="r" b="b" t="t" l="l"/>
              <a:pathLst>
                <a:path h="247926" w="1603552">
                  <a:moveTo>
                    <a:pt x="0" y="0"/>
                  </a:moveTo>
                  <a:lnTo>
                    <a:pt x="1603552" y="0"/>
                  </a:lnTo>
                  <a:lnTo>
                    <a:pt x="1603552" y="247926"/>
                  </a:lnTo>
                  <a:lnTo>
                    <a:pt x="0" y="247926"/>
                  </a:lnTo>
                  <a:close/>
                </a:path>
              </a:pathLst>
            </a:custGeom>
            <a:solidFill>
              <a:srgbClr val="303030"/>
            </a:solidFill>
          </p:spPr>
        </p:sp>
        <p:sp>
          <p:nvSpPr>
            <p:cNvPr name="TextBox 6" id="6"/>
            <p:cNvSpPr txBox="true"/>
            <p:nvPr/>
          </p:nvSpPr>
          <p:spPr>
            <a:xfrm>
              <a:off x="0" y="-28575"/>
              <a:ext cx="1603552" cy="276501"/>
            </a:xfrm>
            <a:prstGeom prst="rect">
              <a:avLst/>
            </a:prstGeom>
          </p:spPr>
          <p:txBody>
            <a:bodyPr anchor="ctr" rtlCol="false" tIns="50800" lIns="50800" bIns="50800" rIns="50800"/>
            <a:lstStyle/>
            <a:p>
              <a:pPr algn="l">
                <a:lnSpc>
                  <a:spcPts val="5535"/>
                </a:lnSpc>
              </a:pPr>
              <a:r>
                <a:rPr lang="en-US" sz="4500" b="true">
                  <a:solidFill>
                    <a:srgbClr val="004F59"/>
                  </a:solidFill>
                  <a:latin typeface="Roboto Bold"/>
                  <a:ea typeface="Roboto Bold"/>
                  <a:cs typeface="Roboto Bold"/>
                  <a:sym typeface="Roboto Bold"/>
                </a:rPr>
                <a:t>   </a:t>
              </a:r>
              <a:r>
                <a:rPr lang="en-US" sz="4500" b="true">
                  <a:solidFill>
                    <a:srgbClr val="FFFFFF"/>
                  </a:solidFill>
                  <a:latin typeface="Roboto Bold"/>
                  <a:ea typeface="Roboto Bold"/>
                  <a:cs typeface="Roboto Bold"/>
                  <a:sym typeface="Roboto Bold"/>
                </a:rPr>
                <a:t>Legal Consequence</a:t>
              </a:r>
            </a:p>
          </p:txBody>
        </p:sp>
      </p:grpSp>
      <p:sp>
        <p:nvSpPr>
          <p:cNvPr name="TextBox 7" id="7"/>
          <p:cNvSpPr txBox="true"/>
          <p:nvPr/>
        </p:nvSpPr>
        <p:spPr>
          <a:xfrm rot="0">
            <a:off x="1966847" y="4669598"/>
            <a:ext cx="154954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Recruitment of Minors:</a:t>
            </a:r>
            <a:r>
              <a:rPr lang="en-US" b="true" sz="4250">
                <a:solidFill>
                  <a:srgbClr val="004F59"/>
                </a:solidFill>
                <a:latin typeface="Roboto Bold"/>
                <a:ea typeface="Roboto Bold"/>
                <a:cs typeface="Roboto Bold"/>
                <a:sym typeface="Roboto Bold"/>
              </a:rPr>
              <a:t> Recruiters can be charged as traffickers if they involve anyone under age 18 in commercial sex.</a:t>
            </a:r>
            <a:r>
              <a:rPr lang="en-US" b="true" sz="4250">
                <a:solidFill>
                  <a:srgbClr val="004F59"/>
                </a:solidFill>
                <a:latin typeface="Roboto Bold"/>
                <a:ea typeface="Roboto Bold"/>
                <a:cs typeface="Roboto Bold"/>
                <a:sym typeface="Roboto Bold"/>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524957" y="9371773"/>
            <a:ext cx="94693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25586"/>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encourages or convinces others to join a group, activity, or organization.</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grpSp>
        <p:nvGrpSpPr>
          <p:cNvPr name="Group 10" id="10"/>
          <p:cNvGrpSpPr/>
          <p:nvPr/>
        </p:nvGrpSpPr>
        <p:grpSpPr>
          <a:xfrm rot="0">
            <a:off x="1480713" y="3637496"/>
            <a:ext cx="4997348" cy="904943"/>
            <a:chOff x="0" y="0"/>
            <a:chExt cx="1316174" cy="238339"/>
          </a:xfrm>
        </p:grpSpPr>
        <p:sp>
          <p:nvSpPr>
            <p:cNvPr name="Freeform 11" id="11"/>
            <p:cNvSpPr/>
            <p:nvPr/>
          </p:nvSpPr>
          <p:spPr>
            <a:xfrm flipH="false" flipV="false" rot="0">
              <a:off x="0" y="0"/>
              <a:ext cx="1316174" cy="238339"/>
            </a:xfrm>
            <a:custGeom>
              <a:avLst/>
              <a:gdLst/>
              <a:ahLst/>
              <a:cxnLst/>
              <a:rect r="r" b="b" t="t" l="l"/>
              <a:pathLst>
                <a:path h="238339" w="1316174">
                  <a:moveTo>
                    <a:pt x="0" y="0"/>
                  </a:moveTo>
                  <a:lnTo>
                    <a:pt x="1316174" y="0"/>
                  </a:lnTo>
                  <a:lnTo>
                    <a:pt x="1316174" y="238339"/>
                  </a:lnTo>
                  <a:lnTo>
                    <a:pt x="0" y="238339"/>
                  </a:lnTo>
                  <a:close/>
                </a:path>
              </a:pathLst>
            </a:custGeom>
            <a:solidFill>
              <a:srgbClr val="303030"/>
            </a:solidFill>
          </p:spPr>
        </p:sp>
        <p:sp>
          <p:nvSpPr>
            <p:cNvPr name="TextBox 12" id="12"/>
            <p:cNvSpPr txBox="true"/>
            <p:nvPr/>
          </p:nvSpPr>
          <p:spPr>
            <a:xfrm>
              <a:off x="0" y="-76200"/>
              <a:ext cx="131617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74762" y="3513774"/>
            <a:ext cx="6855588"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RECRUITER</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9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34625" y="3333405"/>
            <a:ext cx="6088488" cy="941345"/>
            <a:chOff x="0" y="0"/>
            <a:chExt cx="1603552" cy="247926"/>
          </a:xfrm>
        </p:grpSpPr>
        <p:sp>
          <p:nvSpPr>
            <p:cNvPr name="Freeform 5" id="5"/>
            <p:cNvSpPr/>
            <p:nvPr/>
          </p:nvSpPr>
          <p:spPr>
            <a:xfrm flipH="false" flipV="false" rot="0">
              <a:off x="0" y="0"/>
              <a:ext cx="1603552" cy="247926"/>
            </a:xfrm>
            <a:custGeom>
              <a:avLst/>
              <a:gdLst/>
              <a:ahLst/>
              <a:cxnLst/>
              <a:rect r="r" b="b" t="t" l="l"/>
              <a:pathLst>
                <a:path h="247926" w="1603552">
                  <a:moveTo>
                    <a:pt x="0" y="0"/>
                  </a:moveTo>
                  <a:lnTo>
                    <a:pt x="1603552" y="0"/>
                  </a:lnTo>
                  <a:lnTo>
                    <a:pt x="1603552" y="247926"/>
                  </a:lnTo>
                  <a:lnTo>
                    <a:pt x="0" y="247926"/>
                  </a:lnTo>
                  <a:close/>
                </a:path>
              </a:pathLst>
            </a:custGeom>
            <a:solidFill>
              <a:srgbClr val="303030"/>
            </a:solidFill>
          </p:spPr>
        </p:sp>
        <p:sp>
          <p:nvSpPr>
            <p:cNvPr name="TextBox 6" id="6"/>
            <p:cNvSpPr txBox="true"/>
            <p:nvPr/>
          </p:nvSpPr>
          <p:spPr>
            <a:xfrm>
              <a:off x="0" y="-28575"/>
              <a:ext cx="1603552" cy="276501"/>
            </a:xfrm>
            <a:prstGeom prst="rect">
              <a:avLst/>
            </a:prstGeom>
          </p:spPr>
          <p:txBody>
            <a:bodyPr anchor="ctr" rtlCol="false" tIns="50800" lIns="50800" bIns="50800" rIns="50800"/>
            <a:lstStyle/>
            <a:p>
              <a:pPr algn="l">
                <a:lnSpc>
                  <a:spcPts val="5535"/>
                </a:lnSpc>
              </a:pPr>
              <a:r>
                <a:rPr lang="en-US" sz="4500" b="true">
                  <a:solidFill>
                    <a:srgbClr val="004F59"/>
                  </a:solidFill>
                  <a:latin typeface="Roboto Bold"/>
                  <a:ea typeface="Roboto Bold"/>
                  <a:cs typeface="Roboto Bold"/>
                  <a:sym typeface="Roboto Bold"/>
                </a:rPr>
                <a:t>   </a:t>
              </a:r>
              <a:r>
                <a:rPr lang="en-US" sz="4500" b="true">
                  <a:solidFill>
                    <a:srgbClr val="FFFFFF"/>
                  </a:solidFill>
                  <a:latin typeface="Roboto Bold"/>
                  <a:ea typeface="Roboto Bold"/>
                  <a:cs typeface="Roboto Bold"/>
                  <a:sym typeface="Roboto Bold"/>
                </a:rPr>
                <a:t>Legal Consequence</a:t>
              </a:r>
            </a:p>
          </p:txBody>
        </p:sp>
      </p:grpSp>
      <p:sp>
        <p:nvSpPr>
          <p:cNvPr name="TextBox 7" id="7"/>
          <p:cNvSpPr txBox="true"/>
          <p:nvPr/>
        </p:nvSpPr>
        <p:spPr>
          <a:xfrm rot="0">
            <a:off x="2166872" y="4669598"/>
            <a:ext cx="1526358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Force, Fraud, or Coercion:</a:t>
            </a:r>
            <a:r>
              <a:rPr lang="en-US" b="true" sz="4250">
                <a:solidFill>
                  <a:srgbClr val="004F59"/>
                </a:solidFill>
                <a:latin typeface="Roboto Bold"/>
                <a:ea typeface="Roboto Bold"/>
                <a:cs typeface="Roboto Bold"/>
                <a:sym typeface="Roboto Bold"/>
              </a:rPr>
              <a:t> Recruiters can </a:t>
            </a:r>
            <a:r>
              <a:rPr lang="en-US" b="true" sz="4250">
                <a:solidFill>
                  <a:srgbClr val="004F59"/>
                </a:solidFill>
                <a:latin typeface="Roboto Bold"/>
                <a:ea typeface="Roboto Bold"/>
                <a:cs typeface="Roboto Bold"/>
                <a:sym typeface="Roboto Bold"/>
              </a:rPr>
              <a:t>be charged if they use pressure, deception, or threats to exploit adults.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524957" y="9371773"/>
            <a:ext cx="94693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9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34625" y="3333405"/>
            <a:ext cx="6088488" cy="941345"/>
            <a:chOff x="0" y="0"/>
            <a:chExt cx="1603552" cy="247926"/>
          </a:xfrm>
        </p:grpSpPr>
        <p:sp>
          <p:nvSpPr>
            <p:cNvPr name="Freeform 5" id="5"/>
            <p:cNvSpPr/>
            <p:nvPr/>
          </p:nvSpPr>
          <p:spPr>
            <a:xfrm flipH="false" flipV="false" rot="0">
              <a:off x="0" y="0"/>
              <a:ext cx="1603552" cy="247926"/>
            </a:xfrm>
            <a:custGeom>
              <a:avLst/>
              <a:gdLst/>
              <a:ahLst/>
              <a:cxnLst/>
              <a:rect r="r" b="b" t="t" l="l"/>
              <a:pathLst>
                <a:path h="247926" w="1603552">
                  <a:moveTo>
                    <a:pt x="0" y="0"/>
                  </a:moveTo>
                  <a:lnTo>
                    <a:pt x="1603552" y="0"/>
                  </a:lnTo>
                  <a:lnTo>
                    <a:pt x="1603552" y="247926"/>
                  </a:lnTo>
                  <a:lnTo>
                    <a:pt x="0" y="247926"/>
                  </a:lnTo>
                  <a:close/>
                </a:path>
              </a:pathLst>
            </a:custGeom>
            <a:solidFill>
              <a:srgbClr val="303030"/>
            </a:solidFill>
          </p:spPr>
        </p:sp>
        <p:sp>
          <p:nvSpPr>
            <p:cNvPr name="TextBox 6" id="6"/>
            <p:cNvSpPr txBox="true"/>
            <p:nvPr/>
          </p:nvSpPr>
          <p:spPr>
            <a:xfrm>
              <a:off x="0" y="-28575"/>
              <a:ext cx="1603552" cy="276501"/>
            </a:xfrm>
            <a:prstGeom prst="rect">
              <a:avLst/>
            </a:prstGeom>
          </p:spPr>
          <p:txBody>
            <a:bodyPr anchor="ctr" rtlCol="false" tIns="50800" lIns="50800" bIns="50800" rIns="50800"/>
            <a:lstStyle/>
            <a:p>
              <a:pPr algn="l">
                <a:lnSpc>
                  <a:spcPts val="5535"/>
                </a:lnSpc>
              </a:pPr>
              <a:r>
                <a:rPr lang="en-US" sz="4500" b="true">
                  <a:solidFill>
                    <a:srgbClr val="004F59"/>
                  </a:solidFill>
                  <a:latin typeface="Roboto Bold"/>
                  <a:ea typeface="Roboto Bold"/>
                  <a:cs typeface="Roboto Bold"/>
                  <a:sym typeface="Roboto Bold"/>
                </a:rPr>
                <a:t>   </a:t>
              </a:r>
              <a:r>
                <a:rPr lang="en-US" sz="4500" b="true">
                  <a:solidFill>
                    <a:srgbClr val="FFFFFF"/>
                  </a:solidFill>
                  <a:latin typeface="Roboto Bold"/>
                  <a:ea typeface="Roboto Bold"/>
                  <a:cs typeface="Roboto Bold"/>
                  <a:sym typeface="Roboto Bold"/>
                </a:rPr>
                <a:t>Legal Consequence</a:t>
              </a:r>
            </a:p>
          </p:txBody>
        </p:sp>
      </p:grpSp>
      <p:sp>
        <p:nvSpPr>
          <p:cNvPr name="TextBox 7" id="7"/>
          <p:cNvSpPr txBox="true"/>
          <p:nvPr/>
        </p:nvSpPr>
        <p:spPr>
          <a:xfrm rot="0">
            <a:off x="2166872" y="4669598"/>
            <a:ext cx="1526358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Victimized Recruiter:</a:t>
            </a:r>
            <a:r>
              <a:rPr lang="en-US" b="true" sz="4250">
                <a:solidFill>
                  <a:srgbClr val="004F59"/>
                </a:solidFill>
                <a:latin typeface="Roboto Bold"/>
                <a:ea typeface="Roboto Bold"/>
                <a:cs typeface="Roboto Bold"/>
                <a:sym typeface="Roboto Bold"/>
              </a:rPr>
              <a:t> They may be considered a victim if they were</a:t>
            </a:r>
            <a:r>
              <a:rPr lang="en-US" b="true" sz="4250">
                <a:solidFill>
                  <a:srgbClr val="004F59"/>
                </a:solidFill>
                <a:latin typeface="Roboto Bold"/>
                <a:ea typeface="Roboto Bold"/>
                <a:cs typeface="Roboto Bold"/>
                <a:sym typeface="Roboto Bold"/>
              </a:rPr>
              <a:t> trafficked as a minor or forced or controlled as an adult.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524957" y="9371773"/>
            <a:ext cx="94693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Trafficking Victims Protection Act of 2000, Pub. L. No. 106-386, 114 Stat. 1464 (2000). </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RECRUITERS</a:t>
            </a: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438196" y="4772787"/>
            <a:ext cx="10640695" cy="2266472"/>
            <a:chOff x="0" y="0"/>
            <a:chExt cx="2802488" cy="596931"/>
          </a:xfrm>
        </p:grpSpPr>
        <p:sp>
          <p:nvSpPr>
            <p:cNvPr name="Freeform 7" id="7"/>
            <p:cNvSpPr/>
            <p:nvPr/>
          </p:nvSpPr>
          <p:spPr>
            <a:xfrm flipH="false" flipV="false" rot="0">
              <a:off x="0" y="0"/>
              <a:ext cx="2802488" cy="596931"/>
            </a:xfrm>
            <a:custGeom>
              <a:avLst/>
              <a:gdLst/>
              <a:ahLst/>
              <a:cxnLst/>
              <a:rect r="r" b="b" t="t" l="l"/>
              <a:pathLst>
                <a:path h="596931" w="2802488">
                  <a:moveTo>
                    <a:pt x="0" y="0"/>
                  </a:moveTo>
                  <a:lnTo>
                    <a:pt x="2802488" y="0"/>
                  </a:lnTo>
                  <a:lnTo>
                    <a:pt x="2802488" y="596931"/>
                  </a:lnTo>
                  <a:lnTo>
                    <a:pt x="0" y="596931"/>
                  </a:lnTo>
                  <a:close/>
                </a:path>
              </a:pathLst>
            </a:custGeom>
            <a:solidFill>
              <a:srgbClr val="303030"/>
            </a:solidFill>
          </p:spPr>
        </p:sp>
        <p:sp>
          <p:nvSpPr>
            <p:cNvPr name="TextBox 8" id="8"/>
            <p:cNvSpPr txBox="true"/>
            <p:nvPr/>
          </p:nvSpPr>
          <p:spPr>
            <a:xfrm>
              <a:off x="0" y="-76200"/>
              <a:ext cx="2802488" cy="673131"/>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078891" y="836841"/>
            <a:ext cx="5428239" cy="3574309"/>
            <a:chOff x="0" y="0"/>
            <a:chExt cx="1333598" cy="878129"/>
          </a:xfrm>
        </p:grpSpPr>
        <p:sp>
          <p:nvSpPr>
            <p:cNvPr name="Freeform 12" id="12"/>
            <p:cNvSpPr/>
            <p:nvPr/>
          </p:nvSpPr>
          <p:spPr>
            <a:xfrm flipH="false" flipV="false" rot="0">
              <a:off x="0" y="0"/>
              <a:ext cx="1333598" cy="878128"/>
            </a:xfrm>
            <a:custGeom>
              <a:avLst/>
              <a:gdLst/>
              <a:ahLst/>
              <a:cxnLst/>
              <a:rect r="r" b="b" t="t" l="l"/>
              <a:pathLst>
                <a:path h="878128" w="1333598">
                  <a:moveTo>
                    <a:pt x="0" y="0"/>
                  </a:moveTo>
                  <a:lnTo>
                    <a:pt x="1333598" y="0"/>
                  </a:lnTo>
                  <a:lnTo>
                    <a:pt x="1333598" y="878128"/>
                  </a:lnTo>
                  <a:lnTo>
                    <a:pt x="0" y="878128"/>
                  </a:lnTo>
                  <a:close/>
                </a:path>
              </a:pathLst>
            </a:custGeom>
            <a:solidFill>
              <a:srgbClr val="FFFFFF"/>
            </a:solidFill>
          </p:spPr>
        </p:sp>
        <p:sp>
          <p:nvSpPr>
            <p:cNvPr name="TextBox 13" id="13"/>
            <p:cNvSpPr txBox="true"/>
            <p:nvPr/>
          </p:nvSpPr>
          <p:spPr>
            <a:xfrm>
              <a:off x="0" y="-47625"/>
              <a:ext cx="1333598" cy="925754"/>
            </a:xfrm>
            <a:prstGeom prst="rect">
              <a:avLst/>
            </a:prstGeom>
          </p:spPr>
          <p:txBody>
            <a:bodyPr anchor="ctr" rtlCol="false" tIns="50800" lIns="50800" bIns="50800" rIns="50800"/>
            <a:lstStyle/>
            <a:p>
              <a:pPr algn="ctr">
                <a:lnSpc>
                  <a:spcPts val="2100"/>
                </a:lnSpc>
              </a:pPr>
            </a:p>
          </p:txBody>
        </p:sp>
      </p:grpSp>
      <p:sp>
        <p:nvSpPr>
          <p:cNvPr name="TextBox 14" id="14"/>
          <p:cNvSpPr txBox="true"/>
          <p:nvPr/>
        </p:nvSpPr>
        <p:spPr>
          <a:xfrm rot="0">
            <a:off x="1952740" y="5001222"/>
            <a:ext cx="10574981" cy="1666876"/>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How do U.S. laws protect people from human trafficking?</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name="TextBox 16" id="16"/>
          <p:cNvSpPr txBox="true"/>
          <p:nvPr/>
        </p:nvSpPr>
        <p:spPr>
          <a:xfrm rot="0">
            <a:off x="1131441" y="1109322"/>
            <a:ext cx="954102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MINORS</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Freeform 18" id="18"/>
          <p:cNvSpPr/>
          <p:nvPr/>
        </p:nvSpPr>
        <p:spPr>
          <a:xfrm flipH="false" flipV="false" rot="0">
            <a:off x="12315900" y="1020323"/>
            <a:ext cx="4954221" cy="3170701"/>
          </a:xfrm>
          <a:custGeom>
            <a:avLst/>
            <a:gdLst/>
            <a:ahLst/>
            <a:cxnLst/>
            <a:rect r="r" b="b" t="t" l="l"/>
            <a:pathLst>
              <a:path h="3170701" w="4954221">
                <a:moveTo>
                  <a:pt x="0" y="0"/>
                </a:moveTo>
                <a:lnTo>
                  <a:pt x="4954221" y="0"/>
                </a:lnTo>
                <a:lnTo>
                  <a:pt x="4954221" y="3170701"/>
                </a:lnTo>
                <a:lnTo>
                  <a:pt x="0" y="3170701"/>
                </a:lnTo>
                <a:lnTo>
                  <a:pt x="0" y="0"/>
                </a:lnTo>
                <a:close/>
              </a:path>
            </a:pathLst>
          </a:custGeom>
          <a:blipFill>
            <a:blip r:embed="rId5"/>
            <a:stretch>
              <a:fillRect l="0" t="0" r="0" b="0"/>
            </a:stretch>
          </a:blipFill>
        </p:spPr>
      </p:sp>
      <p:sp>
        <p:nvSpPr>
          <p:cNvPr name="TextBox 19" id="19"/>
          <p:cNvSpPr txBox="true"/>
          <p:nvPr/>
        </p:nvSpPr>
        <p:spPr>
          <a:xfrm rot="0">
            <a:off x="14141562" y="7981121"/>
            <a:ext cx="2361511" cy="723357"/>
          </a:xfrm>
          <a:prstGeom prst="rect">
            <a:avLst/>
          </a:prstGeom>
        </p:spPr>
        <p:txBody>
          <a:bodyPr anchor="t" rtlCol="false" tIns="0" lIns="0" bIns="0" rIns="0">
            <a:spAutoFit/>
          </a:bodyPr>
          <a:lstStyle/>
          <a:p>
            <a:pPr algn="ctr">
              <a:lnSpc>
                <a:spcPts val="3647"/>
              </a:lnSpc>
            </a:pPr>
            <a:r>
              <a:rPr lang="en-US" sz="3647" b="true">
                <a:solidFill>
                  <a:srgbClr val="F44D9F"/>
                </a:solidFill>
                <a:latin typeface="Cooperative Bold"/>
                <a:ea typeface="Cooperative Bold"/>
                <a:cs typeface="Cooperative Bold"/>
                <a:sym typeface="Cooperative Bold"/>
              </a:rPr>
              <a:t>recruiters</a:t>
            </a:r>
          </a:p>
          <a:p>
            <a:pPr algn="ctr">
              <a:lnSpc>
                <a:spcPts val="2032"/>
              </a:lnSpc>
            </a:pPr>
            <a:r>
              <a:rPr lang="en-US" b="true" sz="2032" spc="-113">
                <a:solidFill>
                  <a:srgbClr val="F44D9F"/>
                </a:solidFill>
                <a:latin typeface="Poppins Medium 2 Bold"/>
                <a:ea typeface="Poppins Medium 2 Bold"/>
                <a:cs typeface="Poppins Medium 2 Bold"/>
                <a:sym typeface="Poppins Medium 2 Bold"/>
              </a:rPr>
              <a:t>FEMALE &amp; PEER</a:t>
            </a:r>
          </a:p>
        </p:txBody>
      </p:sp>
    </p:spTree>
  </p:cSld>
  <p:clrMapOvr>
    <a:masterClrMapping/>
  </p:clrMapOvr>
</p:sld>
</file>

<file path=ppt/slides/slide9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grpSp>
        <p:nvGrpSpPr>
          <p:cNvPr name="Group 5" id="5"/>
          <p:cNvGrpSpPr/>
          <p:nvPr/>
        </p:nvGrpSpPr>
        <p:grpSpPr>
          <a:xfrm rot="0">
            <a:off x="1878964" y="3322586"/>
            <a:ext cx="5222695" cy="904943"/>
            <a:chOff x="0" y="0"/>
            <a:chExt cx="1375525" cy="238339"/>
          </a:xfrm>
        </p:grpSpPr>
        <p:sp>
          <p:nvSpPr>
            <p:cNvPr name="Freeform 6" id="6"/>
            <p:cNvSpPr/>
            <p:nvPr/>
          </p:nvSpPr>
          <p:spPr>
            <a:xfrm flipH="false" flipV="false" rot="0">
              <a:off x="0" y="0"/>
              <a:ext cx="1375525" cy="238339"/>
            </a:xfrm>
            <a:custGeom>
              <a:avLst/>
              <a:gdLst/>
              <a:ahLst/>
              <a:cxnLst/>
              <a:rect r="r" b="b" t="t" l="l"/>
              <a:pathLst>
                <a:path h="238339" w="1375525">
                  <a:moveTo>
                    <a:pt x="0" y="0"/>
                  </a:moveTo>
                  <a:lnTo>
                    <a:pt x="1375525" y="0"/>
                  </a:lnTo>
                  <a:lnTo>
                    <a:pt x="1375525" y="238339"/>
                  </a:lnTo>
                  <a:lnTo>
                    <a:pt x="0" y="238339"/>
                  </a:lnTo>
                  <a:close/>
                </a:path>
              </a:pathLst>
            </a:custGeom>
            <a:solidFill>
              <a:srgbClr val="303030"/>
            </a:solidFill>
          </p:spPr>
        </p:sp>
        <p:sp>
          <p:nvSpPr>
            <p:cNvPr name="TextBox 7" id="7"/>
            <p:cNvSpPr txBox="true"/>
            <p:nvPr/>
          </p:nvSpPr>
          <p:spPr>
            <a:xfrm>
              <a:off x="0" y="-76200"/>
              <a:ext cx="1375525"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64395" y="3341683"/>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Safe Harbor Laws  </a:t>
            </a:r>
          </a:p>
        </p:txBody>
      </p:sp>
      <p:sp>
        <p:nvSpPr>
          <p:cNvPr name="TextBox 9" id="9"/>
          <p:cNvSpPr txBox="true"/>
          <p:nvPr/>
        </p:nvSpPr>
        <p:spPr>
          <a:xfrm rot="0">
            <a:off x="2221371" y="4747427"/>
            <a:ext cx="15490764" cy="1304925"/>
          </a:xfrm>
          <a:prstGeom prst="rect">
            <a:avLst/>
          </a:prstGeom>
        </p:spPr>
        <p:txBody>
          <a:bodyPr anchor="t" rtlCol="false" tIns="0" lIns="0" bIns="0" rIns="0">
            <a:spAutoFit/>
          </a:bodyPr>
          <a:lstStyle/>
          <a:p>
            <a:pPr algn="l">
              <a:lnSpc>
                <a:spcPts val="5100"/>
              </a:lnSpc>
            </a:pPr>
            <a:r>
              <a:rPr lang="en-US" b="true" sz="4250">
                <a:solidFill>
                  <a:srgbClr val="9D1BE3"/>
                </a:solidFill>
                <a:latin typeface="Roboto Bold"/>
                <a:ea typeface="Roboto Bold"/>
                <a:cs typeface="Roboto Bold"/>
                <a:sym typeface="Roboto Bold"/>
              </a:rPr>
              <a:t>Federal Protection:</a:t>
            </a:r>
            <a:r>
              <a:rPr lang="en-US" b="true" sz="4250">
                <a:solidFill>
                  <a:srgbClr val="004F59"/>
                </a:solidFill>
                <a:latin typeface="Roboto Bold"/>
                <a:ea typeface="Roboto Bold"/>
                <a:cs typeface="Roboto Bold"/>
                <a:sym typeface="Roboto Bold"/>
              </a:rPr>
              <a:t> Minors (under 18) are protected by federal law when involved in trafficking situations.</a:t>
            </a:r>
          </a:p>
        </p:txBody>
      </p:sp>
      <p:sp>
        <p:nvSpPr>
          <p:cNvPr name="TextBox 10" id="10"/>
          <p:cNvSpPr txBox="true"/>
          <p:nvPr/>
        </p:nvSpPr>
        <p:spPr>
          <a:xfrm rot="0">
            <a:off x="5261675" y="9262222"/>
            <a:ext cx="466263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954102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MINORS</a:t>
            </a:r>
          </a:p>
        </p:txBody>
      </p:sp>
    </p:spTree>
  </p:cSld>
  <p:clrMapOvr>
    <a:masterClrMapping/>
  </p:clrMapOvr>
</p:sld>
</file>

<file path=ppt/slides/slide9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grpSp>
        <p:nvGrpSpPr>
          <p:cNvPr name="Group 5" id="5"/>
          <p:cNvGrpSpPr/>
          <p:nvPr/>
        </p:nvGrpSpPr>
        <p:grpSpPr>
          <a:xfrm rot="0">
            <a:off x="1878964" y="3322586"/>
            <a:ext cx="5222695" cy="904943"/>
            <a:chOff x="0" y="0"/>
            <a:chExt cx="1375525" cy="238339"/>
          </a:xfrm>
        </p:grpSpPr>
        <p:sp>
          <p:nvSpPr>
            <p:cNvPr name="Freeform 6" id="6"/>
            <p:cNvSpPr/>
            <p:nvPr/>
          </p:nvSpPr>
          <p:spPr>
            <a:xfrm flipH="false" flipV="false" rot="0">
              <a:off x="0" y="0"/>
              <a:ext cx="1375525" cy="238339"/>
            </a:xfrm>
            <a:custGeom>
              <a:avLst/>
              <a:gdLst/>
              <a:ahLst/>
              <a:cxnLst/>
              <a:rect r="r" b="b" t="t" l="l"/>
              <a:pathLst>
                <a:path h="238339" w="1375525">
                  <a:moveTo>
                    <a:pt x="0" y="0"/>
                  </a:moveTo>
                  <a:lnTo>
                    <a:pt x="1375525" y="0"/>
                  </a:lnTo>
                  <a:lnTo>
                    <a:pt x="1375525" y="238339"/>
                  </a:lnTo>
                  <a:lnTo>
                    <a:pt x="0" y="238339"/>
                  </a:lnTo>
                  <a:close/>
                </a:path>
              </a:pathLst>
            </a:custGeom>
            <a:solidFill>
              <a:srgbClr val="303030"/>
            </a:solidFill>
          </p:spPr>
        </p:sp>
        <p:sp>
          <p:nvSpPr>
            <p:cNvPr name="TextBox 7" id="7"/>
            <p:cNvSpPr txBox="true"/>
            <p:nvPr/>
          </p:nvSpPr>
          <p:spPr>
            <a:xfrm>
              <a:off x="0" y="-76200"/>
              <a:ext cx="1375525"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64395" y="3341683"/>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Safe Harbor Laws  </a:t>
            </a:r>
          </a:p>
        </p:txBody>
      </p:sp>
      <p:sp>
        <p:nvSpPr>
          <p:cNvPr name="TextBox 9" id="9"/>
          <p:cNvSpPr txBox="true"/>
          <p:nvPr/>
        </p:nvSpPr>
        <p:spPr>
          <a:xfrm rot="0">
            <a:off x="2221371" y="4747427"/>
            <a:ext cx="15490764" cy="1304925"/>
          </a:xfrm>
          <a:prstGeom prst="rect">
            <a:avLst/>
          </a:prstGeom>
        </p:spPr>
        <p:txBody>
          <a:bodyPr anchor="t" rtlCol="false" tIns="0" lIns="0" bIns="0" rIns="0">
            <a:spAutoFit/>
          </a:bodyPr>
          <a:lstStyle/>
          <a:p>
            <a:pPr algn="l">
              <a:lnSpc>
                <a:spcPts val="5100"/>
              </a:lnSpc>
            </a:pPr>
            <a:r>
              <a:rPr lang="en-US" b="true" sz="4250">
                <a:solidFill>
                  <a:srgbClr val="9D1BE3"/>
                </a:solidFill>
                <a:latin typeface="Roboto Bold"/>
                <a:ea typeface="Roboto Bold"/>
                <a:cs typeface="Roboto Bold"/>
                <a:sym typeface="Roboto Bold"/>
              </a:rPr>
              <a:t>Always Victims:</a:t>
            </a:r>
            <a:r>
              <a:rPr lang="en-US" b="true" sz="4250">
                <a:solidFill>
                  <a:srgbClr val="004F59"/>
                </a:solidFill>
                <a:latin typeface="Roboto Bold"/>
                <a:ea typeface="Roboto Bold"/>
                <a:cs typeface="Roboto Bold"/>
                <a:sym typeface="Roboto Bold"/>
              </a:rPr>
              <a:t> Minors are legally considered victims and do not have to prove they were forced, tricked, or threatened. </a:t>
            </a:r>
            <a:r>
              <a:rPr lang="en-US" b="true" sz="4250">
                <a:solidFill>
                  <a:srgbClr val="004F59"/>
                </a:solidFill>
                <a:latin typeface="Roboto Bold"/>
                <a:ea typeface="Roboto Bold"/>
                <a:cs typeface="Roboto Bold"/>
                <a:sym typeface="Roboto Bold"/>
              </a:rPr>
              <a:t> </a:t>
            </a:r>
          </a:p>
        </p:txBody>
      </p:sp>
      <p:sp>
        <p:nvSpPr>
          <p:cNvPr name="TextBox 10" id="10"/>
          <p:cNvSpPr txBox="true"/>
          <p:nvPr/>
        </p:nvSpPr>
        <p:spPr>
          <a:xfrm rot="0">
            <a:off x="5261675" y="9262222"/>
            <a:ext cx="466263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954102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MINORS</a:t>
            </a:r>
          </a:p>
        </p:txBody>
      </p:sp>
    </p:spTree>
  </p:cSld>
  <p:clrMapOvr>
    <a:masterClrMapping/>
  </p:clrMapOvr>
</p:sld>
</file>

<file path=ppt/slides/slide9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grpSp>
        <p:nvGrpSpPr>
          <p:cNvPr name="Group 5" id="5"/>
          <p:cNvGrpSpPr/>
          <p:nvPr/>
        </p:nvGrpSpPr>
        <p:grpSpPr>
          <a:xfrm rot="0">
            <a:off x="1878964" y="3322586"/>
            <a:ext cx="5222695" cy="904943"/>
            <a:chOff x="0" y="0"/>
            <a:chExt cx="1375525" cy="238339"/>
          </a:xfrm>
        </p:grpSpPr>
        <p:sp>
          <p:nvSpPr>
            <p:cNvPr name="Freeform 6" id="6"/>
            <p:cNvSpPr/>
            <p:nvPr/>
          </p:nvSpPr>
          <p:spPr>
            <a:xfrm flipH="false" flipV="false" rot="0">
              <a:off x="0" y="0"/>
              <a:ext cx="1375525" cy="238339"/>
            </a:xfrm>
            <a:custGeom>
              <a:avLst/>
              <a:gdLst/>
              <a:ahLst/>
              <a:cxnLst/>
              <a:rect r="r" b="b" t="t" l="l"/>
              <a:pathLst>
                <a:path h="238339" w="1375525">
                  <a:moveTo>
                    <a:pt x="0" y="0"/>
                  </a:moveTo>
                  <a:lnTo>
                    <a:pt x="1375525" y="0"/>
                  </a:lnTo>
                  <a:lnTo>
                    <a:pt x="1375525" y="238339"/>
                  </a:lnTo>
                  <a:lnTo>
                    <a:pt x="0" y="238339"/>
                  </a:lnTo>
                  <a:close/>
                </a:path>
              </a:pathLst>
            </a:custGeom>
            <a:solidFill>
              <a:srgbClr val="303030"/>
            </a:solidFill>
          </p:spPr>
        </p:sp>
        <p:sp>
          <p:nvSpPr>
            <p:cNvPr name="TextBox 7" id="7"/>
            <p:cNvSpPr txBox="true"/>
            <p:nvPr/>
          </p:nvSpPr>
          <p:spPr>
            <a:xfrm>
              <a:off x="0" y="-76200"/>
              <a:ext cx="1375525"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64395" y="3341683"/>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Safe Harbor Laws  </a:t>
            </a:r>
          </a:p>
        </p:txBody>
      </p:sp>
      <p:sp>
        <p:nvSpPr>
          <p:cNvPr name="TextBox 9" id="9"/>
          <p:cNvSpPr txBox="true"/>
          <p:nvPr/>
        </p:nvSpPr>
        <p:spPr>
          <a:xfrm rot="0">
            <a:off x="2221371" y="4747427"/>
            <a:ext cx="15358242" cy="1304925"/>
          </a:xfrm>
          <a:prstGeom prst="rect">
            <a:avLst/>
          </a:prstGeom>
        </p:spPr>
        <p:txBody>
          <a:bodyPr anchor="t" rtlCol="false" tIns="0" lIns="0" bIns="0" rIns="0">
            <a:spAutoFit/>
          </a:bodyPr>
          <a:lstStyle/>
          <a:p>
            <a:pPr algn="l">
              <a:lnSpc>
                <a:spcPts val="5100"/>
              </a:lnSpc>
            </a:pPr>
            <a:r>
              <a:rPr lang="en-US" b="true" sz="4250">
                <a:solidFill>
                  <a:srgbClr val="9D1BE3"/>
                </a:solidFill>
                <a:latin typeface="Roboto Bold"/>
                <a:ea typeface="Roboto Bold"/>
                <a:cs typeface="Roboto Bold"/>
                <a:sym typeface="Roboto Bold"/>
              </a:rPr>
              <a:t>Safe Harbor Laws:</a:t>
            </a:r>
            <a:r>
              <a:rPr lang="en-US" b="true" sz="4250">
                <a:solidFill>
                  <a:srgbClr val="004F59"/>
                </a:solidFill>
                <a:latin typeface="Roboto Bold"/>
                <a:ea typeface="Roboto Bold"/>
                <a:cs typeface="Roboto Bold"/>
                <a:sym typeface="Roboto Bold"/>
              </a:rPr>
              <a:t> These laws help ensure minors are treated as victims (not criminals) and connected to support services.</a:t>
            </a:r>
          </a:p>
        </p:txBody>
      </p:sp>
      <p:sp>
        <p:nvSpPr>
          <p:cNvPr name="TextBox 10" id="10"/>
          <p:cNvSpPr txBox="true"/>
          <p:nvPr/>
        </p:nvSpPr>
        <p:spPr>
          <a:xfrm rot="0">
            <a:off x="5261675" y="9262222"/>
            <a:ext cx="466263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954102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PROTECTING MINORS</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5143500"/>
            <a:ext cx="12550392" cy="1567494"/>
            <a:chOff x="0" y="0"/>
            <a:chExt cx="3305453" cy="412838"/>
          </a:xfrm>
        </p:grpSpPr>
        <p:sp>
          <p:nvSpPr>
            <p:cNvPr name="Freeform 5" id="5"/>
            <p:cNvSpPr/>
            <p:nvPr/>
          </p:nvSpPr>
          <p:spPr>
            <a:xfrm flipH="false" flipV="false" rot="0">
              <a:off x="0" y="0"/>
              <a:ext cx="3305453" cy="412838"/>
            </a:xfrm>
            <a:custGeom>
              <a:avLst/>
              <a:gdLst/>
              <a:ahLst/>
              <a:cxnLst/>
              <a:rect r="r" b="b" t="t" l="l"/>
              <a:pathLst>
                <a:path h="412838" w="3305453">
                  <a:moveTo>
                    <a:pt x="0" y="0"/>
                  </a:moveTo>
                  <a:lnTo>
                    <a:pt x="3305453" y="0"/>
                  </a:lnTo>
                  <a:lnTo>
                    <a:pt x="3305453" y="412838"/>
                  </a:lnTo>
                  <a:lnTo>
                    <a:pt x="0" y="412838"/>
                  </a:lnTo>
                  <a:close/>
                </a:path>
              </a:pathLst>
            </a:custGeom>
            <a:solidFill>
              <a:srgbClr val="303030"/>
            </a:solidFill>
          </p:spPr>
        </p:sp>
        <p:sp>
          <p:nvSpPr>
            <p:cNvPr name="TextBox 6" id="6"/>
            <p:cNvSpPr txBox="true"/>
            <p:nvPr/>
          </p:nvSpPr>
          <p:spPr>
            <a:xfrm>
              <a:off x="0" y="-76200"/>
              <a:ext cx="3305453" cy="48903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4112659" y="1026066"/>
            <a:ext cx="3146641" cy="3895621"/>
            <a:chOff x="0" y="0"/>
            <a:chExt cx="1042665" cy="1290846"/>
          </a:xfrm>
        </p:grpSpPr>
        <p:sp>
          <p:nvSpPr>
            <p:cNvPr name="Freeform 8" id="8"/>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9" id="9"/>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0" id="10"/>
          <p:cNvSpPr/>
          <p:nvPr/>
        </p:nvSpPr>
        <p:spPr>
          <a:xfrm flipH="false" flipV="false" rot="0">
            <a:off x="14338377" y="1301720"/>
            <a:ext cx="2695206" cy="3344313"/>
          </a:xfrm>
          <a:custGeom>
            <a:avLst/>
            <a:gdLst/>
            <a:ahLst/>
            <a:cxnLst/>
            <a:rect r="r" b="b" t="t" l="l"/>
            <a:pathLst>
              <a:path h="3344313" w="2695206">
                <a:moveTo>
                  <a:pt x="0" y="0"/>
                </a:moveTo>
                <a:lnTo>
                  <a:pt x="2695206" y="0"/>
                </a:lnTo>
                <a:lnTo>
                  <a:pt x="2695206" y="3344313"/>
                </a:lnTo>
                <a:lnTo>
                  <a:pt x="0" y="3344313"/>
                </a:lnTo>
                <a:lnTo>
                  <a:pt x="0" y="0"/>
                </a:lnTo>
                <a:close/>
              </a:path>
            </a:pathLst>
          </a:custGeom>
          <a:blipFill>
            <a:blip r:embed="rId3"/>
            <a:stretch>
              <a:fillRect l="0" t="0" r="0" b="0"/>
            </a:stretch>
          </a:blipFill>
        </p:spPr>
      </p:sp>
      <p:sp>
        <p:nvSpPr>
          <p:cNvPr name="TextBox 11" id="11"/>
          <p:cNvSpPr txBox="true"/>
          <p:nvPr/>
        </p:nvSpPr>
        <p:spPr>
          <a:xfrm rot="0">
            <a:off x="1770610" y="5434211"/>
            <a:ext cx="1207640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171736" y="925535"/>
            <a:ext cx="2923851" cy="3591602"/>
            <a:chOff x="0" y="0"/>
            <a:chExt cx="1133369" cy="1392209"/>
          </a:xfrm>
        </p:grpSpPr>
        <p:sp>
          <p:nvSpPr>
            <p:cNvPr name="Freeform 6" id="6"/>
            <p:cNvSpPr/>
            <p:nvPr/>
          </p:nvSpPr>
          <p:spPr>
            <a:xfrm flipH="false" flipV="false" rot="0">
              <a:off x="0" y="0"/>
              <a:ext cx="1133369" cy="1392209"/>
            </a:xfrm>
            <a:custGeom>
              <a:avLst/>
              <a:gdLst/>
              <a:ahLst/>
              <a:cxnLst/>
              <a:rect r="r" b="b" t="t" l="l"/>
              <a:pathLst>
                <a:path h="1392209" w="1133369">
                  <a:moveTo>
                    <a:pt x="0" y="0"/>
                  </a:moveTo>
                  <a:lnTo>
                    <a:pt x="1133369" y="0"/>
                  </a:lnTo>
                  <a:lnTo>
                    <a:pt x="1133369" y="1392209"/>
                  </a:lnTo>
                  <a:lnTo>
                    <a:pt x="0" y="1392209"/>
                  </a:lnTo>
                  <a:close/>
                </a:path>
              </a:pathLst>
            </a:custGeom>
            <a:solidFill>
              <a:srgbClr val="FFFFFF"/>
            </a:solidFill>
          </p:spPr>
        </p:sp>
        <p:sp>
          <p:nvSpPr>
            <p:cNvPr name="TextBox 7" id="7"/>
            <p:cNvSpPr txBox="true"/>
            <p:nvPr/>
          </p:nvSpPr>
          <p:spPr>
            <a:xfrm>
              <a:off x="0" y="-47625"/>
              <a:ext cx="1133369" cy="1439834"/>
            </a:xfrm>
            <a:prstGeom prst="rect">
              <a:avLst/>
            </a:prstGeom>
          </p:spPr>
          <p:txBody>
            <a:bodyPr anchor="ctr" rtlCol="false" tIns="50800" lIns="50800" bIns="50800" rIns="50800"/>
            <a:lstStyle/>
            <a:p>
              <a:pPr algn="ctr">
                <a:lnSpc>
                  <a:spcPts val="2100"/>
                </a:lnSpc>
              </a:pPr>
            </a:p>
          </p:txBody>
        </p:sp>
      </p:grpSp>
      <p:grpSp>
        <p:nvGrpSpPr>
          <p:cNvPr name="Group 8" id="8"/>
          <p:cNvGrpSpPr/>
          <p:nvPr/>
        </p:nvGrpSpPr>
        <p:grpSpPr>
          <a:xfrm rot="0">
            <a:off x="1480713" y="2807061"/>
            <a:ext cx="5801526" cy="807115"/>
            <a:chOff x="0" y="0"/>
            <a:chExt cx="1527974" cy="212574"/>
          </a:xfrm>
        </p:grpSpPr>
        <p:sp>
          <p:nvSpPr>
            <p:cNvPr name="Freeform 9" id="9"/>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0" id="10"/>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383462" y="1152606"/>
            <a:ext cx="2513771" cy="3119182"/>
          </a:xfrm>
          <a:custGeom>
            <a:avLst/>
            <a:gdLst/>
            <a:ahLst/>
            <a:cxnLst/>
            <a:rect r="r" b="b" t="t" l="l"/>
            <a:pathLst>
              <a:path h="3119182" w="2513771">
                <a:moveTo>
                  <a:pt x="0" y="0"/>
                </a:moveTo>
                <a:lnTo>
                  <a:pt x="2513772" y="0"/>
                </a:lnTo>
                <a:lnTo>
                  <a:pt x="2513772" y="3119182"/>
                </a:lnTo>
                <a:lnTo>
                  <a:pt x="0" y="3119182"/>
                </a:lnTo>
                <a:lnTo>
                  <a:pt x="0" y="0"/>
                </a:lnTo>
                <a:close/>
              </a:path>
            </a:pathLst>
          </a:custGeom>
          <a:blipFill>
            <a:blip r:embed="rId3"/>
            <a:stretch>
              <a:fillRect l="0" t="0" r="0" b="0"/>
            </a:stretch>
          </a:blipFill>
        </p:spPr>
      </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8864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3399"/>
              </a:lnSpc>
            </a:pP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171736" y="925535"/>
            <a:ext cx="2923851" cy="3591602"/>
            <a:chOff x="0" y="0"/>
            <a:chExt cx="1133369" cy="1392209"/>
          </a:xfrm>
        </p:grpSpPr>
        <p:sp>
          <p:nvSpPr>
            <p:cNvPr name="Freeform 6" id="6"/>
            <p:cNvSpPr/>
            <p:nvPr/>
          </p:nvSpPr>
          <p:spPr>
            <a:xfrm flipH="false" flipV="false" rot="0">
              <a:off x="0" y="0"/>
              <a:ext cx="1133369" cy="1392209"/>
            </a:xfrm>
            <a:custGeom>
              <a:avLst/>
              <a:gdLst/>
              <a:ahLst/>
              <a:cxnLst/>
              <a:rect r="r" b="b" t="t" l="l"/>
              <a:pathLst>
                <a:path h="1392209" w="1133369">
                  <a:moveTo>
                    <a:pt x="0" y="0"/>
                  </a:moveTo>
                  <a:lnTo>
                    <a:pt x="1133369" y="0"/>
                  </a:lnTo>
                  <a:lnTo>
                    <a:pt x="1133369" y="1392209"/>
                  </a:lnTo>
                  <a:lnTo>
                    <a:pt x="0" y="1392209"/>
                  </a:lnTo>
                  <a:close/>
                </a:path>
              </a:pathLst>
            </a:custGeom>
            <a:solidFill>
              <a:srgbClr val="FFFFFF"/>
            </a:solidFill>
          </p:spPr>
        </p:sp>
        <p:sp>
          <p:nvSpPr>
            <p:cNvPr name="TextBox 7" id="7"/>
            <p:cNvSpPr txBox="true"/>
            <p:nvPr/>
          </p:nvSpPr>
          <p:spPr>
            <a:xfrm>
              <a:off x="0" y="-47625"/>
              <a:ext cx="1133369" cy="1439834"/>
            </a:xfrm>
            <a:prstGeom prst="rect">
              <a:avLst/>
            </a:prstGeom>
          </p:spPr>
          <p:txBody>
            <a:bodyPr anchor="ctr" rtlCol="false" tIns="50800" lIns="50800" bIns="50800" rIns="50800"/>
            <a:lstStyle/>
            <a:p>
              <a:pPr algn="ctr">
                <a:lnSpc>
                  <a:spcPts val="2100"/>
                </a:lnSpc>
              </a:pPr>
            </a:p>
          </p:txBody>
        </p:sp>
      </p:grpSp>
      <p:grpSp>
        <p:nvGrpSpPr>
          <p:cNvPr name="Group 8" id="8"/>
          <p:cNvGrpSpPr/>
          <p:nvPr/>
        </p:nvGrpSpPr>
        <p:grpSpPr>
          <a:xfrm rot="0">
            <a:off x="1480713" y="2807061"/>
            <a:ext cx="5801526" cy="807115"/>
            <a:chOff x="0" y="0"/>
            <a:chExt cx="1527974" cy="212574"/>
          </a:xfrm>
        </p:grpSpPr>
        <p:sp>
          <p:nvSpPr>
            <p:cNvPr name="Freeform 9" id="9"/>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0" id="10"/>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Freeform 11" id="11"/>
          <p:cNvSpPr/>
          <p:nvPr/>
        </p:nvSpPr>
        <p:spPr>
          <a:xfrm flipH="false" flipV="false" rot="0">
            <a:off x="14383462" y="1152606"/>
            <a:ext cx="2513771" cy="3119182"/>
          </a:xfrm>
          <a:custGeom>
            <a:avLst/>
            <a:gdLst/>
            <a:ahLst/>
            <a:cxnLst/>
            <a:rect r="r" b="b" t="t" l="l"/>
            <a:pathLst>
              <a:path h="3119182" w="2513771">
                <a:moveTo>
                  <a:pt x="0" y="0"/>
                </a:moveTo>
                <a:lnTo>
                  <a:pt x="2513772" y="0"/>
                </a:lnTo>
                <a:lnTo>
                  <a:pt x="2513772" y="3119182"/>
                </a:lnTo>
                <a:lnTo>
                  <a:pt x="0" y="3119182"/>
                </a:lnTo>
                <a:lnTo>
                  <a:pt x="0" y="0"/>
                </a:lnTo>
                <a:close/>
              </a:path>
            </a:pathLst>
          </a:custGeom>
          <a:blipFill>
            <a:blip r:embed="rId3"/>
            <a:stretch>
              <a:fillRect l="0" t="0" r="0" b="0"/>
            </a:stretch>
          </a:blipFill>
        </p:spPr>
      </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DAHIGF-4piI</dc:identifier>
  <dcterms:modified xsi:type="dcterms:W3CDTF">2011-08-01T06:04:30Z</dcterms:modified>
  <cp:revision>1</cp:revision>
  <dc:title>PowerPoint-Recruiters-Female+Peer_WalkingWise-4-27-2026</dc:title>
</cp:coreProperties>
</file>