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18288000" cy="10287000"/>
  <p:notesSz cx="6858000" cy="9144000"/>
  <p:embeddedFontLst>
    <p:embeddedFont>
      <p:font typeface="Bebas Neue" panose="020B0604020202020204" charset="0"/>
      <p:regular r:id="rId109"/>
    </p:embeddedFont>
    <p:embeddedFont>
      <p:font typeface="Cooperative Bold" panose="020B0604020202020204" charset="-79"/>
      <p:regular r:id="rId110"/>
    </p:embeddedFont>
    <p:embeddedFont>
      <p:font typeface="League Spartan" panose="020B0604020202020204" charset="0"/>
      <p:regular r:id="rId111"/>
    </p:embeddedFont>
    <p:embeddedFont>
      <p:font typeface="Poppins Medium" panose="020B0604020202020204" charset="0"/>
      <p:regular r:id="rId112"/>
    </p:embeddedFont>
    <p:embeddedFont>
      <p:font typeface="Roboto" panose="020B0604020202020204" charset="0"/>
      <p:regular r:id="rId113"/>
    </p:embeddedFont>
    <p:embeddedFont>
      <p:font typeface="Roboto Bold" panose="020B0604020202020204" charset="0"/>
      <p:regular r:id="rId1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8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custSel modSld">
      <pc:chgData name="Karla Highman" userId="ecdc3769a33ca4ef" providerId="LiveId" clId="{4B11471C-3691-4F5F-98DF-C1CD0472BC45}" dt="2026-01-24T17:12:10.391" v="142" actId="20577"/>
      <pc:docMkLst>
        <pc:docMk/>
      </pc:docMkLst>
      <pc:sldChg chg="modSp mod">
        <pc:chgData name="Karla Highman" userId="ecdc3769a33ca4ef" providerId="LiveId" clId="{4B11471C-3691-4F5F-98DF-C1CD0472BC45}" dt="2026-01-24T17:03:46.872" v="0" actId="207"/>
        <pc:sldMkLst>
          <pc:docMk/>
          <pc:sldMk cId="0" sldId="269"/>
        </pc:sldMkLst>
        <pc:spChg chg="mod">
          <ac:chgData name="Karla Highman" userId="ecdc3769a33ca4ef" providerId="LiveId" clId="{4B11471C-3691-4F5F-98DF-C1CD0472BC45}" dt="2026-01-24T17:03:46.872" v="0" actId="207"/>
          <ac:spMkLst>
            <pc:docMk/>
            <pc:sldMk cId="0" sldId="269"/>
            <ac:spMk id="6" creationId="{00000000-0000-0000-0000-000000000000}"/>
          </ac:spMkLst>
        </pc:spChg>
      </pc:sldChg>
      <pc:sldChg chg="modSp mod">
        <pc:chgData name="Karla Highman" userId="ecdc3769a33ca4ef" providerId="LiveId" clId="{4B11471C-3691-4F5F-98DF-C1CD0472BC45}" dt="2026-01-24T17:03:57.994" v="1" actId="1036"/>
        <pc:sldMkLst>
          <pc:docMk/>
          <pc:sldMk cId="0" sldId="270"/>
        </pc:sldMkLst>
        <pc:spChg chg="mod">
          <ac:chgData name="Karla Highman" userId="ecdc3769a33ca4ef" providerId="LiveId" clId="{4B11471C-3691-4F5F-98DF-C1CD0472BC45}" dt="2026-01-24T17:03:57.994" v="1" actId="1036"/>
          <ac:spMkLst>
            <pc:docMk/>
            <pc:sldMk cId="0" sldId="270"/>
            <ac:spMk id="12" creationId="{00000000-0000-0000-0000-000000000000}"/>
          </ac:spMkLst>
        </pc:spChg>
      </pc:sldChg>
      <pc:sldChg chg="modSp mod">
        <pc:chgData name="Karla Highman" userId="ecdc3769a33ca4ef" providerId="LiveId" clId="{4B11471C-3691-4F5F-98DF-C1CD0472BC45}" dt="2026-01-24T17:04:13.385" v="2" actId="1036"/>
        <pc:sldMkLst>
          <pc:docMk/>
          <pc:sldMk cId="0" sldId="274"/>
        </pc:sldMkLst>
        <pc:spChg chg="mod">
          <ac:chgData name="Karla Highman" userId="ecdc3769a33ca4ef" providerId="LiveId" clId="{4B11471C-3691-4F5F-98DF-C1CD0472BC45}" dt="2026-01-24T17:04:13.385" v="2" actId="1036"/>
          <ac:spMkLst>
            <pc:docMk/>
            <pc:sldMk cId="0" sldId="274"/>
            <ac:spMk id="12" creationId="{00000000-0000-0000-0000-000000000000}"/>
          </ac:spMkLst>
        </pc:spChg>
      </pc:sldChg>
      <pc:sldChg chg="modSp mod">
        <pc:chgData name="Karla Highman" userId="ecdc3769a33ca4ef" providerId="LiveId" clId="{4B11471C-3691-4F5F-98DF-C1CD0472BC45}" dt="2026-01-24T17:08:44.153" v="91" actId="20577"/>
        <pc:sldMkLst>
          <pc:docMk/>
          <pc:sldMk cId="0" sldId="284"/>
        </pc:sldMkLst>
        <pc:spChg chg="mod">
          <ac:chgData name="Karla Highman" userId="ecdc3769a33ca4ef" providerId="LiveId" clId="{4B11471C-3691-4F5F-98DF-C1CD0472BC45}" dt="2026-01-24T17:08:44.153" v="91" actId="20577"/>
          <ac:spMkLst>
            <pc:docMk/>
            <pc:sldMk cId="0" sldId="284"/>
            <ac:spMk id="8" creationId="{00000000-0000-0000-0000-000000000000}"/>
          </ac:spMkLst>
        </pc:spChg>
      </pc:sldChg>
      <pc:sldChg chg="modSp mod">
        <pc:chgData name="Karla Highman" userId="ecdc3769a33ca4ef" providerId="LiveId" clId="{4B11471C-3691-4F5F-98DF-C1CD0472BC45}" dt="2026-01-24T17:09:10.839" v="92" actId="20577"/>
        <pc:sldMkLst>
          <pc:docMk/>
          <pc:sldMk cId="0" sldId="285"/>
        </pc:sldMkLst>
        <pc:spChg chg="mod">
          <ac:chgData name="Karla Highman" userId="ecdc3769a33ca4ef" providerId="LiveId" clId="{4B11471C-3691-4F5F-98DF-C1CD0472BC45}" dt="2026-01-24T17:09:10.839" v="92" actId="20577"/>
          <ac:spMkLst>
            <pc:docMk/>
            <pc:sldMk cId="0" sldId="285"/>
            <ac:spMk id="8" creationId="{00000000-0000-0000-0000-000000000000}"/>
          </ac:spMkLst>
        </pc:spChg>
      </pc:sldChg>
      <pc:sldChg chg="modSp mod">
        <pc:chgData name="Karla Highman" userId="ecdc3769a33ca4ef" providerId="LiveId" clId="{4B11471C-3691-4F5F-98DF-C1CD0472BC45}" dt="2026-01-24T17:08:16.862" v="68" actId="6549"/>
        <pc:sldMkLst>
          <pc:docMk/>
          <pc:sldMk cId="0" sldId="286"/>
        </pc:sldMkLst>
        <pc:spChg chg="mod">
          <ac:chgData name="Karla Highman" userId="ecdc3769a33ca4ef" providerId="LiveId" clId="{4B11471C-3691-4F5F-98DF-C1CD0472BC45}" dt="2026-01-24T17:08:16.862" v="68" actId="6549"/>
          <ac:spMkLst>
            <pc:docMk/>
            <pc:sldMk cId="0" sldId="286"/>
            <ac:spMk id="8" creationId="{00000000-0000-0000-0000-000000000000}"/>
          </ac:spMkLst>
        </pc:spChg>
      </pc:sldChg>
      <pc:sldChg chg="modSp mod">
        <pc:chgData name="Karla Highman" userId="ecdc3769a33ca4ef" providerId="LiveId" clId="{4B11471C-3691-4F5F-98DF-C1CD0472BC45}" dt="2026-01-24T17:09:24.767" v="97" actId="6549"/>
        <pc:sldMkLst>
          <pc:docMk/>
          <pc:sldMk cId="0" sldId="287"/>
        </pc:sldMkLst>
        <pc:spChg chg="mod">
          <ac:chgData name="Karla Highman" userId="ecdc3769a33ca4ef" providerId="LiveId" clId="{4B11471C-3691-4F5F-98DF-C1CD0472BC45}" dt="2026-01-24T17:09:24.767" v="97" actId="6549"/>
          <ac:spMkLst>
            <pc:docMk/>
            <pc:sldMk cId="0" sldId="287"/>
            <ac:spMk id="8" creationId="{00000000-0000-0000-0000-000000000000}"/>
          </ac:spMkLst>
        </pc:spChg>
      </pc:sldChg>
      <pc:sldChg chg="modSp mod">
        <pc:chgData name="Karla Highman" userId="ecdc3769a33ca4ef" providerId="LiveId" clId="{4B11471C-3691-4F5F-98DF-C1CD0472BC45}" dt="2026-01-24T17:09:45.996" v="100" actId="1036"/>
        <pc:sldMkLst>
          <pc:docMk/>
          <pc:sldMk cId="0" sldId="288"/>
        </pc:sldMkLst>
        <pc:spChg chg="mod">
          <ac:chgData name="Karla Highman" userId="ecdc3769a33ca4ef" providerId="LiveId" clId="{4B11471C-3691-4F5F-98DF-C1CD0472BC45}" dt="2026-01-24T17:09:45.996" v="100" actId="1036"/>
          <ac:spMkLst>
            <pc:docMk/>
            <pc:sldMk cId="0" sldId="288"/>
            <ac:spMk id="10" creationId="{00000000-0000-0000-0000-000000000000}"/>
          </ac:spMkLst>
        </pc:spChg>
        <pc:grpChg chg="mod">
          <ac:chgData name="Karla Highman" userId="ecdc3769a33ca4ef" providerId="LiveId" clId="{4B11471C-3691-4F5F-98DF-C1CD0472BC45}" dt="2026-01-24T17:09:42.022" v="99" actId="1035"/>
          <ac:grpSpMkLst>
            <pc:docMk/>
            <pc:sldMk cId="0" sldId="288"/>
            <ac:grpSpMk id="4" creationId="{00000000-0000-0000-0000-000000000000}"/>
          </ac:grpSpMkLst>
        </pc:grpChg>
      </pc:sldChg>
      <pc:sldChg chg="modSp mod">
        <pc:chgData name="Karla Highman" userId="ecdc3769a33ca4ef" providerId="LiveId" clId="{4B11471C-3691-4F5F-98DF-C1CD0472BC45}" dt="2026-01-24T17:09:53.388" v="102" actId="1036"/>
        <pc:sldMkLst>
          <pc:docMk/>
          <pc:sldMk cId="0" sldId="289"/>
        </pc:sldMkLst>
        <pc:spChg chg="mod">
          <ac:chgData name="Karla Highman" userId="ecdc3769a33ca4ef" providerId="LiveId" clId="{4B11471C-3691-4F5F-98DF-C1CD0472BC45}" dt="2026-01-24T17:09:53.388" v="102" actId="1036"/>
          <ac:spMkLst>
            <pc:docMk/>
            <pc:sldMk cId="0" sldId="289"/>
            <ac:spMk id="10" creationId="{00000000-0000-0000-0000-000000000000}"/>
          </ac:spMkLst>
        </pc:spChg>
      </pc:sldChg>
      <pc:sldChg chg="modSp mod">
        <pc:chgData name="Karla Highman" userId="ecdc3769a33ca4ef" providerId="LiveId" clId="{4B11471C-3691-4F5F-98DF-C1CD0472BC45}" dt="2026-01-24T17:10:06.733" v="103" actId="14100"/>
        <pc:sldMkLst>
          <pc:docMk/>
          <pc:sldMk cId="0" sldId="292"/>
        </pc:sldMkLst>
        <pc:spChg chg="mod">
          <ac:chgData name="Karla Highman" userId="ecdc3769a33ca4ef" providerId="LiveId" clId="{4B11471C-3691-4F5F-98DF-C1CD0472BC45}" dt="2026-01-24T17:10:06.733" v="103" actId="14100"/>
          <ac:spMkLst>
            <pc:docMk/>
            <pc:sldMk cId="0" sldId="292"/>
            <ac:spMk id="9" creationId="{00000000-0000-0000-0000-000000000000}"/>
          </ac:spMkLst>
        </pc:spChg>
      </pc:sldChg>
      <pc:sldChg chg="modSp mod">
        <pc:chgData name="Karla Highman" userId="ecdc3769a33ca4ef" providerId="LiveId" clId="{4B11471C-3691-4F5F-98DF-C1CD0472BC45}" dt="2026-01-24T17:10:20.217" v="104" actId="1036"/>
        <pc:sldMkLst>
          <pc:docMk/>
          <pc:sldMk cId="0" sldId="294"/>
        </pc:sldMkLst>
        <pc:spChg chg="mod">
          <ac:chgData name="Karla Highman" userId="ecdc3769a33ca4ef" providerId="LiveId" clId="{4B11471C-3691-4F5F-98DF-C1CD0472BC45}" dt="2026-01-24T17:10:20.217" v="104" actId="1036"/>
          <ac:spMkLst>
            <pc:docMk/>
            <pc:sldMk cId="0" sldId="294"/>
            <ac:spMk id="12" creationId="{00000000-0000-0000-0000-000000000000}"/>
          </ac:spMkLst>
        </pc:spChg>
      </pc:sldChg>
      <pc:sldChg chg="modSp mod">
        <pc:chgData name="Karla Highman" userId="ecdc3769a33ca4ef" providerId="LiveId" clId="{4B11471C-3691-4F5F-98DF-C1CD0472BC45}" dt="2026-01-24T17:11:02.506" v="105" actId="1036"/>
        <pc:sldMkLst>
          <pc:docMk/>
          <pc:sldMk cId="0" sldId="307"/>
        </pc:sldMkLst>
        <pc:spChg chg="mod">
          <ac:chgData name="Karla Highman" userId="ecdc3769a33ca4ef" providerId="LiveId" clId="{4B11471C-3691-4F5F-98DF-C1CD0472BC45}" dt="2026-01-24T17:11:02.506" v="105" actId="1036"/>
          <ac:spMkLst>
            <pc:docMk/>
            <pc:sldMk cId="0" sldId="307"/>
            <ac:spMk id="12" creationId="{00000000-0000-0000-0000-000000000000}"/>
          </ac:spMkLst>
        </pc:spChg>
      </pc:sldChg>
      <pc:sldChg chg="modSp mod">
        <pc:chgData name="Karla Highman" userId="ecdc3769a33ca4ef" providerId="LiveId" clId="{4B11471C-3691-4F5F-98DF-C1CD0472BC45}" dt="2026-01-24T17:12:10.391" v="142" actId="20577"/>
        <pc:sldMkLst>
          <pc:docMk/>
          <pc:sldMk cId="0" sldId="321"/>
        </pc:sldMkLst>
        <pc:spChg chg="mod">
          <ac:chgData name="Karla Highman" userId="ecdc3769a33ca4ef" providerId="LiveId" clId="{4B11471C-3691-4F5F-98DF-C1CD0472BC45}" dt="2026-01-24T17:12:10.391" v="142" actId="20577"/>
          <ac:spMkLst>
            <pc:docMk/>
            <pc:sldMk cId="0" sldId="321"/>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Join Walking Wise in using Slido.com to create an anonymous user experience.</a:t>
            </a:r>
          </a:p>
          <a:p>
            <a:r>
              <a:rPr lang="en-US"/>
              <a:t>Contact us at support@WalkingWise.com for more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female and peer recruiters, please refer to the last page of Lesson Plan #10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Poll</a:t>
            </a:r>
          </a:p>
          <a:p>
            <a:endParaRPr lang="en-US"/>
          </a:p>
          <a:p>
            <a:r>
              <a:rPr lang="en-US"/>
              <a:t>Name a type of organization that uses recruitment to attract people?</a:t>
            </a:r>
          </a:p>
          <a:p>
            <a:endParaRPr lang="en-US"/>
          </a:p>
          <a:p>
            <a:r>
              <a:rPr lang="en-US"/>
              <a:t>POSSIBLE ANSWERS</a:t>
            </a:r>
          </a:p>
          <a:p>
            <a:r>
              <a:rPr lang="en-US"/>
              <a:t>o Employers	</a:t>
            </a:r>
          </a:p>
          <a:p>
            <a:r>
              <a:rPr lang="en-US"/>
              <a:t>o Professional Sports	</a:t>
            </a:r>
          </a:p>
          <a:p>
            <a:r>
              <a:rPr lang="en-US"/>
              <a:t>o Human Traffickers   	</a:t>
            </a:r>
          </a:p>
          <a:p>
            <a:r>
              <a:rPr lang="en-US"/>
              <a:t>o Gangs</a:t>
            </a:r>
          </a:p>
          <a:p>
            <a:r>
              <a:rPr lang="en-US"/>
              <a:t>o Military	</a:t>
            </a:r>
          </a:p>
          <a:p>
            <a:r>
              <a:rPr lang="en-US"/>
              <a:t>o Colleges		</a:t>
            </a:r>
          </a:p>
          <a:p>
            <a:r>
              <a:rPr lang="en-US"/>
              <a:t>o Organized Crime		</a:t>
            </a:r>
          </a:p>
          <a:p>
            <a:endParaRPr lang="en-US"/>
          </a:p>
          <a:p>
            <a:endParaRPr lang="en-US"/>
          </a:p>
          <a:p>
            <a:r>
              <a:rPr lang="en-US"/>
              <a:t>Recruitment simply means trying to get people to join something. Not all recruitment is bad.</a:t>
            </a:r>
          </a:p>
          <a:p>
            <a:endParaRPr lang="en-US"/>
          </a:p>
          <a:p>
            <a:r>
              <a:rPr lang="en-US"/>
              <a:t>Legal organizations recruit openly, explain expectations, and allow people to say no without consequences.</a:t>
            </a:r>
          </a:p>
          <a:p>
            <a:endParaRPr lang="en-US"/>
          </a:p>
          <a:p>
            <a:r>
              <a:rPr lang="en-US"/>
              <a:t>Illegal recruitment often involves lies, pressure, or manipulation, especially targeting people who are vulnerable.</a:t>
            </a:r>
          </a:p>
          <a:p>
            <a:endParaRPr lang="en-US"/>
          </a:p>
          <a:p>
            <a:r>
              <a:rPr lang="en-US"/>
              <a:t>This discussion is meant to help students understand that traffickers use recruitment the same way businesses do—but for harm and profit.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 Poll</a:t>
            </a:r>
          </a:p>
          <a:p>
            <a:endParaRPr lang="en-US"/>
          </a:p>
          <a:p>
            <a:r>
              <a:rPr lang="en-US"/>
              <a:t>Name a type of organization that uses recruitment to attract people?</a:t>
            </a:r>
          </a:p>
          <a:p>
            <a:endParaRPr lang="en-US"/>
          </a:p>
          <a:p>
            <a:r>
              <a:rPr lang="en-US"/>
              <a:t>POSSIBLE ANSWERS</a:t>
            </a:r>
          </a:p>
          <a:p>
            <a:r>
              <a:rPr lang="en-US"/>
              <a:t>o Employers	</a:t>
            </a:r>
          </a:p>
          <a:p>
            <a:r>
              <a:rPr lang="en-US"/>
              <a:t>o Professional Sports	</a:t>
            </a:r>
          </a:p>
          <a:p>
            <a:r>
              <a:rPr lang="en-US"/>
              <a:t>o Human Traffickers   	</a:t>
            </a:r>
          </a:p>
          <a:p>
            <a:r>
              <a:rPr lang="en-US"/>
              <a:t>o Gangs</a:t>
            </a:r>
          </a:p>
          <a:p>
            <a:r>
              <a:rPr lang="en-US"/>
              <a:t>o Military	</a:t>
            </a:r>
          </a:p>
          <a:p>
            <a:r>
              <a:rPr lang="en-US"/>
              <a:t>o Colleges		</a:t>
            </a:r>
          </a:p>
          <a:p>
            <a:r>
              <a:rPr lang="en-US"/>
              <a:t>o Organized Crime		</a:t>
            </a:r>
          </a:p>
          <a:p>
            <a:endParaRPr lang="en-US"/>
          </a:p>
          <a:p>
            <a:endParaRPr lang="en-US"/>
          </a:p>
          <a:p>
            <a:r>
              <a:rPr lang="en-US"/>
              <a:t>Recruitment simply means trying to get people to join something. Not all recruitment is bad.</a:t>
            </a:r>
          </a:p>
          <a:p>
            <a:endParaRPr lang="en-US"/>
          </a:p>
          <a:p>
            <a:r>
              <a:rPr lang="en-US"/>
              <a:t>Legal organizations recruit openly, explain expectations, and allow people to say no without consequences.</a:t>
            </a:r>
          </a:p>
          <a:p>
            <a:endParaRPr lang="en-US"/>
          </a:p>
          <a:p>
            <a:r>
              <a:rPr lang="en-US"/>
              <a:t>Illegal recruitment often involves lies, pressure, or manipulation, especially targeting people who are vulnerable.</a:t>
            </a:r>
          </a:p>
          <a:p>
            <a:endParaRPr lang="en-US"/>
          </a:p>
          <a:p>
            <a:r>
              <a:rPr lang="en-US"/>
              <a:t>This discussion is meant to help students understand that traffickers use recruitment the same way businesses do—but for harm and profit.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Metaphors help explain an idea by comparing it to something more familiar or easier to understand. Example: Saying "the classroom was a zoo" helps clarify that the classroom was noisy and unruly by comparing it to something familiar (a zoo).</a:t>
            </a:r>
          </a:p>
          <a:p>
            <a:endParaRPr lang="en-US"/>
          </a:p>
          <a:p>
            <a:r>
              <a:rPr lang="en-US"/>
              <a:t>•  WOLF IN SHEEP'S CLOTHING</a:t>
            </a:r>
          </a:p>
          <a:p>
            <a:r>
              <a:rPr lang="en-US"/>
              <a:t>The “wolf in sheep’s clothing” refers to a story where the wolf uses trickery to capture sheep. The wolf invades the herd by disguising itself in a sheep’s woolly coat. This metaphor refers to people who hide their true intentions by pretending to be someone they are not to gain acceptance into a group or with another person. Often, their motive is to manipulate or control someone. Eventually, the pretender’s true deceitful nature is revealed by their actions. </a:t>
            </a:r>
          </a:p>
          <a:p>
            <a:endParaRPr lang="en-US"/>
          </a:p>
          <a:p>
            <a:r>
              <a:rPr lang="en-US"/>
              <a:t>When attempting to trick young people, a trafficker might pretend to be a friend or a family member. They may also work to appear trustworthy by providing guidance or taking a special interest in a particular young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Metaphors help explain an idea by comparing it to something more familiar or easier to understand. Example: Saying "the classroom was a zoo" helps clarify that the classroom was noisy and unruly by comparing it to something familiar (a zoo).</a:t>
            </a:r>
          </a:p>
          <a:p>
            <a:endParaRPr lang="en-US"/>
          </a:p>
          <a:p>
            <a:r>
              <a:rPr lang="en-US"/>
              <a:t>•  WOLF IN SHEEP'S CLOTHING</a:t>
            </a:r>
          </a:p>
          <a:p>
            <a:r>
              <a:rPr lang="en-US"/>
              <a:t>The “wolf in sheep’s clothing” refers to a story where the wolf uses trickery to capture sheep. The wolf invades the herd by disguising itself in a sheep’s woolly coat. This metaphor refers to people who hide their true intentions by pretending to be someone they are not to gain acceptance into a group or with another person. Often, their motive is to manipulate or control someone. Eventually, the pre-tender’s true deceitful nature is revealed by their actions. </a:t>
            </a:r>
          </a:p>
          <a:p>
            <a:endParaRPr lang="en-US"/>
          </a:p>
          <a:p>
            <a:r>
              <a:rPr lang="en-US"/>
              <a:t>When attempting to trick young people, a trafficker might pretend to be a friend or a family member. They may also work to appear trustworthy by providing guidance or taking a special interest in a particular young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email us at:</a:t>
            </a:r>
          </a:p>
          <a:p>
            <a:r>
              <a:rPr lang="en-US"/>
              <a:t>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question is about understanding manipulation—not blaming victims.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Characteristics are observable roles, patterns, responsibilities, or traits commonly associated with a position — not personality traits or moral qualities.</a:t>
            </a:r>
          </a:p>
          <a:p>
            <a:endParaRPr lang="en-US"/>
          </a:p>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Characteristics are observable roles, patterns, responsibilities, or traits commonly associated with a position — not personality traits or moral qualities.</a:t>
            </a:r>
          </a:p>
          <a:p>
            <a:endParaRPr lang="en-US"/>
          </a:p>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Characteristics are observable roles, patterns, responsibilities, or traits commonly associated with a position — not personality traits or moral qualities.</a:t>
            </a:r>
          </a:p>
          <a:p>
            <a:endParaRPr lang="en-US"/>
          </a:p>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Characteristics are observable roles, patterns, responsibilities, or traits commonly associated with a position — not personality traits or moral qualities.</a:t>
            </a:r>
          </a:p>
          <a:p>
            <a:endParaRPr lang="en-US"/>
          </a:p>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Characteristics are observable roles, patterns, responsibilities, or traits commonly associated with a position — not personality traits or moral qualities.</a:t>
            </a:r>
          </a:p>
          <a:p>
            <a:endParaRPr lang="en-US"/>
          </a:p>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experience coercive dynamics rather than voluntary decision-making. Trauma bonds can impair judgment and decision-making, increasing vulnerability to manipulation and control. </a:t>
            </a:r>
          </a:p>
          <a:p>
            <a:endParaRPr lang="en-US"/>
          </a:p>
          <a:p>
            <a:r>
              <a:rPr lang="en-US"/>
              <a:t>In trafficking situations, responsibility rests with the trafficker. When victims recruit peers, it is commonly linked to fear, survival pressure, or emotional control rather than free choice.</a:t>
            </a:r>
          </a:p>
          <a:p>
            <a:endParaRPr lang="en-US"/>
          </a:p>
          <a:p>
            <a:endParaRPr lang="en-US"/>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experience coercive dynamics rather than voluntary decision-making. Trauma bonds can impair judgment and decision-making, increasing vulnerability to manipulation and control. </a:t>
            </a:r>
          </a:p>
          <a:p>
            <a:endParaRPr lang="en-US"/>
          </a:p>
          <a:p>
            <a:r>
              <a:rPr lang="en-US"/>
              <a:t>In trafficking situations, responsibility rests with the trafficker. When victims recruit peers, it is commonly linked to fear, survival pressure, or emotional control rather than free choice.</a:t>
            </a:r>
          </a:p>
          <a:p>
            <a:endParaRPr lang="en-US"/>
          </a:p>
          <a:p>
            <a:endParaRPr lang="en-US"/>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experience coercive dynamics rather than voluntary decision-making. Trauma bonds can impair judgment and decision-making, increasing vulnerability to manipulation and control. </a:t>
            </a:r>
          </a:p>
          <a:p>
            <a:endParaRPr lang="en-US"/>
          </a:p>
          <a:p>
            <a:r>
              <a:rPr lang="en-US"/>
              <a:t>In trafficking situations, responsibility rests with the trafficker. When victims recruit peers, it is commonly linked to fear, survival pressure, or emotional control rather than free choice.</a:t>
            </a:r>
          </a:p>
          <a:p>
            <a:endParaRPr lang="en-US"/>
          </a:p>
          <a:p>
            <a:endParaRPr lang="en-US"/>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RIVALRY</a:t>
            </a:r>
          </a:p>
          <a:p>
            <a:r>
              <a:rPr lang="en-US"/>
              <a:t>Instigating rivalry is a documented control tactic in commercial sexual exploitation. By creating competition and false hierarchies, traffickers reduce solidarity, isolate victims from one another, and shift focus away from the trafficker’s control. This dynamic increases compliance and productivity while reinforcing dependence on the trafficker for perceived safety, status, or approval.</a:t>
            </a:r>
          </a:p>
          <a:p>
            <a:endParaRPr lang="en-US"/>
          </a:p>
          <a:p>
            <a:r>
              <a:rPr lang="en-US"/>
              <a:t>The bottom girl’s life appears prestigious, prompting the other young women to covet her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Instigating rivalry is a documented control tactic in commercial sexual exploitation. By creating competition and false hierarchies, traffickers reduce solidarity, isolate victims from one another, and shift focus away from the trafficker’s control. This dynamic increases compliance and productivity while reinforcing dependence on the trafficker for perceived safety, status, or approval.</a:t>
            </a:r>
          </a:p>
          <a:p>
            <a:endParaRPr lang="en-US"/>
          </a:p>
          <a:p>
            <a:r>
              <a:rPr lang="en-US"/>
              <a:t>The bottom girl’s life appears prestigious, prompting the other young women to covet her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Instigating rivalry is a documented control tactic in commercial sexual exploitation. By creating competition and false hierarchies, traffickers reduce solidarity, isolate victims from one another, and shift focus away from the trafficker’s control. This dynamic increases compliance and productivity while reinforcing dependence on the trafficker for perceived safety, status, or approval.</a:t>
            </a:r>
          </a:p>
          <a:p>
            <a:endParaRPr lang="en-US"/>
          </a:p>
          <a:p>
            <a:r>
              <a:rPr lang="en-US"/>
              <a:t>The bottom girl’s life appears prestigious, prompting the other young women to covet her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Can women operate as sex traffickers?</a:t>
            </a:r>
          </a:p>
          <a:p>
            <a:endParaRPr lang="en-US"/>
          </a:p>
          <a:p>
            <a:r>
              <a:rPr lang="en-US"/>
              <a:t>A)  YES</a:t>
            </a:r>
          </a:p>
          <a:p>
            <a:r>
              <a:rPr lang="en-US"/>
              <a:t>B)  NO</a:t>
            </a:r>
          </a:p>
          <a:p>
            <a:r>
              <a:rPr lang="en-US"/>
              <a:t>C)  UNSURE</a:t>
            </a:r>
          </a:p>
          <a:p>
            <a:endParaRPr lang="en-US"/>
          </a:p>
          <a:p>
            <a:r>
              <a:rPr lang="en-US"/>
              <a:t>ANSWER</a:t>
            </a:r>
          </a:p>
          <a:p>
            <a:r>
              <a:rPr lang="en-US"/>
              <a:t>A) Yes, women operate as human sex traffickers, too.</a:t>
            </a:r>
          </a:p>
          <a:p>
            <a:endParaRPr lang="en-US"/>
          </a:p>
          <a:p>
            <a:r>
              <a:rPr lang="en-US"/>
              <a:t>Women can serve as traffickers in multiple contexts, including organized operations, family exploitation, and online recruitment. </a:t>
            </a:r>
          </a:p>
          <a:p>
            <a:endParaRPr lang="en-US"/>
          </a:p>
          <a:p>
            <a:r>
              <a:rPr lang="en-US"/>
              <a:t>Female traffickers may use relational trust, caregiving roles, or deception to manipulate and recruit victims. They often gain trust more easily, especially with girls. This is why it’s important to focus on behaviors and warning signs, not gender.</a:t>
            </a:r>
          </a:p>
          <a:p>
            <a:endParaRPr lang="en-US"/>
          </a:p>
          <a:p>
            <a:r>
              <a:rPr lang="en-US"/>
              <a:t>Their involvement highlights that trafficking roles are not limited by gender, and tactics often mirror those used by male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Can women operate as sex traffickers?</a:t>
            </a:r>
          </a:p>
          <a:p>
            <a:endParaRPr lang="en-US"/>
          </a:p>
          <a:p>
            <a:r>
              <a:rPr lang="en-US"/>
              <a:t>A)  YES</a:t>
            </a:r>
          </a:p>
          <a:p>
            <a:r>
              <a:rPr lang="en-US"/>
              <a:t>B)  NO</a:t>
            </a:r>
          </a:p>
          <a:p>
            <a:r>
              <a:rPr lang="en-US"/>
              <a:t>C)  UNSURE</a:t>
            </a:r>
          </a:p>
          <a:p>
            <a:endParaRPr lang="en-US"/>
          </a:p>
          <a:p>
            <a:r>
              <a:rPr lang="en-US"/>
              <a:t>ANSWER</a:t>
            </a:r>
          </a:p>
          <a:p>
            <a:r>
              <a:rPr lang="en-US"/>
              <a:t>A) Yes, women operate as human sex traffickers, too.</a:t>
            </a:r>
          </a:p>
          <a:p>
            <a:endParaRPr lang="en-US"/>
          </a:p>
          <a:p>
            <a:r>
              <a:rPr lang="en-US"/>
              <a:t>Women can serve as traffickers in multiple contexts, including organized operations, family exploitation, and online recruitment. </a:t>
            </a:r>
          </a:p>
          <a:p>
            <a:endParaRPr lang="en-US"/>
          </a:p>
          <a:p>
            <a:r>
              <a:rPr lang="en-US"/>
              <a:t>Female traffickers may use relational trust, caregiving roles, or deception to manipulate and recruit victims. They often gain trust more easily, especially with girls. This is why it’s important to focus on behaviors and warning signs, not gender.</a:t>
            </a:r>
          </a:p>
          <a:p>
            <a:endParaRPr lang="en-US"/>
          </a:p>
          <a:p>
            <a:r>
              <a:rPr lang="en-US"/>
              <a:t>Their involvement highlights that trafficking roles are not limited by gender, and tactics often mirror those used by male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Women of different age groups can operate as sex traffickers. They can appear less threatening than men, making them effective in deceiving victims. The term “madam” is widely used to describe a female trafficker.</a:t>
            </a:r>
          </a:p>
          <a:p>
            <a:endParaRPr lang="en-US"/>
          </a:p>
          <a:p>
            <a:r>
              <a:rPr lang="en-US"/>
              <a:t>•  PERSONA</a:t>
            </a:r>
          </a:p>
          <a:p>
            <a:r>
              <a:rPr lang="en-US"/>
              <a:t>Rather than being portrayed as a boyfriend or “daddy” figure, women often present themselves as a “mother,” provider, or protective figure. They can present as a friend, a mentor, a dominant older girlfriend, or a romantic partner. They can also assume the persona of a savvy business manager, flaunting themselves as an image of success or a glamorous,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Women of different age groups can operate as sex traffickers. They can appear less threatening than men, making them effective in deceiving victims. The term “madam” is widely used to describe a female trafficker.</a:t>
            </a:r>
          </a:p>
          <a:p>
            <a:endParaRPr lang="en-US"/>
          </a:p>
          <a:p>
            <a:r>
              <a:rPr lang="en-US"/>
              <a:t>•  PERSONA</a:t>
            </a:r>
          </a:p>
          <a:p>
            <a:r>
              <a:rPr lang="en-US"/>
              <a:t>Rather than being portrayed as a boyfriend or “daddy” figure, women often present themselves as a “mother,” provider, or protective figure. They can present as a friend, a mentor, a dominant older girlfriend, or a romantic partner. They can also assume the persona of a savvy business manager, flaunting themselves as an image of success or a glamorous,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Women of different age groups can operate as sex traffickers. They can appear less threatening than men, making them effective in deceiving victims. The term “madam” is widely used to describe a female trafficker.</a:t>
            </a:r>
          </a:p>
          <a:p>
            <a:endParaRPr lang="en-US"/>
          </a:p>
          <a:p>
            <a:r>
              <a:rPr lang="en-US"/>
              <a:t>•  PERSONA</a:t>
            </a:r>
          </a:p>
          <a:p>
            <a:r>
              <a:rPr lang="en-US"/>
              <a:t>Rather than being portrayed as a boyfriend or “daddy” figure, women often present themselves as a “mother,” provider, or protective figure. They can present as a friend, a mentor, a dominant older girlfriend, or a romantic partner. They can also assume the persona of a savvy business manager, flaunting themselves as an image of success or a glamorous,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Women of different age groups can operate as sex traffickers. They can appear less threatening than men, making them effective in deceiving victims. The term “madam” is widely used to describe a female trafficker.</a:t>
            </a:r>
          </a:p>
          <a:p>
            <a:endParaRPr lang="en-US"/>
          </a:p>
          <a:p>
            <a:r>
              <a:rPr lang="en-US"/>
              <a:t>•  PERSONA</a:t>
            </a:r>
          </a:p>
          <a:p>
            <a:r>
              <a:rPr lang="en-US"/>
              <a:t>Rather than being portrayed as a boyfriend or “daddy” figure, women often present themselves as a “mother,” provider, or protective figure. They can present as a friend, a mentor, a dominant older girlfriend, or a romantic partner. They can also assume the persona of a savvy business manager, flaunting themselves as an image of success or a glamorous,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people charged with human trafficking offenses are female?</a:t>
            </a:r>
          </a:p>
          <a:p>
            <a:endParaRPr lang="en-US"/>
          </a:p>
          <a:p>
            <a:r>
              <a:rPr lang="en-US"/>
              <a:t>A)  ~1% female</a:t>
            </a:r>
          </a:p>
          <a:p>
            <a:r>
              <a:rPr lang="en-US"/>
              <a:t>B)  ~10% female</a:t>
            </a:r>
          </a:p>
          <a:p>
            <a:r>
              <a:rPr lang="en-US"/>
              <a:t>C)  ~15% female</a:t>
            </a:r>
          </a:p>
          <a:p>
            <a:r>
              <a:rPr lang="en-US"/>
              <a:t>D)  ~20% female</a:t>
            </a:r>
          </a:p>
          <a:p>
            <a:endParaRPr lang="en-US"/>
          </a:p>
          <a:p>
            <a:r>
              <a:rPr lang="en-US"/>
              <a:t>ANSWER  </a:t>
            </a:r>
          </a:p>
          <a:p>
            <a:r>
              <a:rPr lang="en-US"/>
              <a:t>B) About 8-10% of the defendants in human trafficking cases are women.</a:t>
            </a:r>
          </a:p>
          <a:p>
            <a:endParaRPr lang="en-US"/>
          </a:p>
          <a:p>
            <a:r>
              <a:rPr lang="en-US"/>
              <a:t>Data from multiple years of U.S. District Court prosecutions show that most defendants are male, with females consistently representing a small minority—generally about 8–10% of defendants.</a:t>
            </a:r>
          </a:p>
          <a:p>
            <a:endParaRPr lang="en-US"/>
          </a:p>
          <a:p>
            <a:r>
              <a:rPr lang="en-US"/>
              <a:t>Source:</a:t>
            </a:r>
          </a:p>
          <a:p>
            <a:r>
              <a:rPr lang="en-US"/>
              <a:t>Bureau of Justice Statistics, Human Trafficking Data Collection Activities, 2022 and 2024 reports (U.S. Department of Justice). </a:t>
            </a:r>
          </a:p>
          <a:p>
            <a:endParaRPr lang="en-US"/>
          </a:p>
          <a:p>
            <a:r>
              <a:rPr lang="en-US"/>
              <a:t>Retrieved January 22, 2026, from  https://bjs.ojp.gov/library/publications/human-trafficking-data-collection-activities-2022 and https://bjs.ojp.gov/library/publications/human-trafficking-data-collection-activities-2024?utm_source=chatgpt.com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What percentage of people charged with human trafficking offenses are female?</a:t>
            </a:r>
          </a:p>
          <a:p>
            <a:endParaRPr lang="en-US"/>
          </a:p>
          <a:p>
            <a:r>
              <a:rPr lang="en-US"/>
              <a:t>A)  ~1% female</a:t>
            </a:r>
          </a:p>
          <a:p>
            <a:r>
              <a:rPr lang="en-US"/>
              <a:t>B)  ~10% female</a:t>
            </a:r>
          </a:p>
          <a:p>
            <a:r>
              <a:rPr lang="en-US"/>
              <a:t>C)  ~15% female</a:t>
            </a:r>
          </a:p>
          <a:p>
            <a:r>
              <a:rPr lang="en-US"/>
              <a:t>D)  ~25% female</a:t>
            </a:r>
          </a:p>
          <a:p>
            <a:endParaRPr lang="en-US"/>
          </a:p>
          <a:p>
            <a:r>
              <a:rPr lang="en-US"/>
              <a:t>ANSWER  </a:t>
            </a:r>
          </a:p>
          <a:p>
            <a:r>
              <a:rPr lang="en-US"/>
              <a:t>B) About 8-10% of the defendants in human trafficking cases are women.</a:t>
            </a:r>
          </a:p>
          <a:p>
            <a:endParaRPr lang="en-US"/>
          </a:p>
          <a:p>
            <a:r>
              <a:rPr lang="en-US"/>
              <a:t>Data from multiple years of U.S. District Court prosecutions show that most defendants are male, with females consistently representing a small minority—generally about 8–10% of defendants.</a:t>
            </a:r>
          </a:p>
          <a:p>
            <a:endParaRPr lang="en-US"/>
          </a:p>
          <a:p>
            <a:r>
              <a:rPr lang="en-US"/>
              <a:t>Source:</a:t>
            </a:r>
          </a:p>
          <a:p>
            <a:r>
              <a:rPr lang="en-US"/>
              <a:t>Bureau of Justice Statistics, Human Trafficking Data Collection Activities, 2022 and 2024 reports (U.S. Department of Justice). </a:t>
            </a:r>
          </a:p>
          <a:p>
            <a:endParaRPr lang="en-US"/>
          </a:p>
          <a:p>
            <a:r>
              <a:rPr lang="en-US"/>
              <a:t>Retrieved January 22, 2026, from  https://bjs.ojp.gov/library/publications/human-trafficking-data-collection-activities-2022 and https://bjs.ojp.gov/library/publications/human-trafficking-data-collection-activities-2024?utm_source=chatgpt.com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Online Interactive Polling with audiences:</a:t>
            </a:r>
          </a:p>
          <a:p>
            <a:endParaRPr lang="en-US"/>
          </a:p>
          <a:p>
            <a:r>
              <a:rPr lang="en-US"/>
              <a:t>Join Walking Wise in using Slido.com to create an anonymous user experience.</a:t>
            </a:r>
          </a:p>
          <a:p>
            <a:endParaRPr lang="en-US"/>
          </a:p>
          <a:p>
            <a:r>
              <a:rPr lang="en-US"/>
              <a:t>Contact us at support@WalkingWise.com for more information.</a:t>
            </a:r>
          </a:p>
          <a:p>
            <a:endParaRPr lang="en-US"/>
          </a:p>
          <a:p>
            <a:r>
              <a:rPr lang="en-US"/>
              <a:t>Upon Activating Slido.com:</a:t>
            </a:r>
          </a:p>
          <a:p>
            <a:r>
              <a:rPr lang="en-US"/>
              <a:t>Please verify that the Q&amp;A feature is enabled before presenting to audiences. An adult should monitor questions and comments to ensure they are appropriate.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endParaRPr lang="en-US"/>
          </a:p>
          <a:p>
            <a:r>
              <a:rPr lang="en-US"/>
              <a:t>Tactics include normalizing exploitation, gradually introducing peers to trafficking environments, offering promises of independence, and connecting them to adults or authority figures who will exploit them. </a:t>
            </a:r>
          </a:p>
          <a:p>
            <a:endParaRPr lang="en-US"/>
          </a:p>
          <a:p>
            <a:r>
              <a:rPr lang="en-US"/>
              <a:t>These strategies leverage emotional bonds, peer influence, and unmet needs to gain compliance.</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most often responsible for recruiting victims into sex trafficking?</a:t>
            </a:r>
          </a:p>
          <a:p>
            <a:endParaRPr lang="en-US"/>
          </a:p>
          <a:p>
            <a:r>
              <a:rPr lang="en-US"/>
              <a:t>A) Classmates</a:t>
            </a:r>
          </a:p>
          <a:p>
            <a:r>
              <a:rPr lang="en-US"/>
              <a:t>B) Boyfriends</a:t>
            </a:r>
          </a:p>
          <a:p>
            <a:r>
              <a:rPr lang="en-US"/>
              <a:t>C) Female Friends</a:t>
            </a:r>
          </a:p>
          <a:p>
            <a:r>
              <a:rPr lang="en-US"/>
              <a:t>D) Family Friends</a:t>
            </a:r>
          </a:p>
          <a:p>
            <a:endParaRPr lang="en-US"/>
          </a:p>
          <a:p>
            <a:r>
              <a:rPr lang="en-US"/>
              <a:t>ANSWER</a:t>
            </a:r>
          </a:p>
          <a:p>
            <a:r>
              <a:rPr lang="en-US"/>
              <a:t>B) Boyfriends, in particular, having an older boyfriend is a risk factor for young females.</a:t>
            </a:r>
          </a:p>
          <a:p>
            <a:endParaRPr lang="en-US"/>
          </a:p>
          <a:p>
            <a:r>
              <a:rPr lang="en-US"/>
              <a:t>Some “boyfriend recruiters” operate as part of a larger trafficking network and collaborate with peers, gangs, or adults within the commercial sex trade. This highlights that exploitation can be both personal and organized.</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Multiple Choice</a:t>
            </a:r>
          </a:p>
          <a:p>
            <a:endParaRPr lang="en-US"/>
          </a:p>
          <a:p>
            <a:r>
              <a:rPr lang="en-US"/>
              <a:t>Who is most often responsible for recruiting victims into sex trafficking?</a:t>
            </a:r>
          </a:p>
          <a:p>
            <a:endParaRPr lang="en-US"/>
          </a:p>
          <a:p>
            <a:r>
              <a:rPr lang="en-US"/>
              <a:t>A) Classmates</a:t>
            </a:r>
          </a:p>
          <a:p>
            <a:r>
              <a:rPr lang="en-US"/>
              <a:t>B) Boyfriends</a:t>
            </a:r>
          </a:p>
          <a:p>
            <a:r>
              <a:rPr lang="en-US"/>
              <a:t>C) Female Friends</a:t>
            </a:r>
          </a:p>
          <a:p>
            <a:r>
              <a:rPr lang="en-US"/>
              <a:t>D) Family Friends</a:t>
            </a:r>
          </a:p>
          <a:p>
            <a:endParaRPr lang="en-US"/>
          </a:p>
          <a:p>
            <a:r>
              <a:rPr lang="en-US"/>
              <a:t>ANSWER</a:t>
            </a:r>
          </a:p>
          <a:p>
            <a:r>
              <a:rPr lang="en-US"/>
              <a:t>B) Boyfriends, in particular, having an older boyfriend is a risk factor for young females.</a:t>
            </a:r>
          </a:p>
          <a:p>
            <a:endParaRPr lang="en-US"/>
          </a:p>
          <a:p>
            <a:r>
              <a:rPr lang="en-US"/>
              <a:t>Some “boyfriend recruiters” operate as part of a larger trafficking network and collaborate with peers, gangs, or adults within the commercial sex trade. This highlights that exploitation can be both personal and organized.</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exploit emotional trust and romantic attachment to control victims. They may pressure partners into commercial sex for financial gain, use manipulation or threats to establish power, and leverage criminal affiliations or connections to maintain control. These tactics rely on the victim’s emotional bond and the trafficker’s ability to disguise coercion as a relationship.</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exploit emotional trust and romantic attachment to control victims. They may pressure partners into commercial sex for financial gain, use manipulation or threats to establish power, and leverage criminal affiliations or connections to maintain control. These tactics rely on the victim’s emotional bond and the trafficker’s ability to disguise coercion as a relationship.</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exploit emotional trust and romantic attachment to control victims. They may pressure partners into commercial sex for financial gain, use manipulation or threats to establish power, and leverage criminal affiliations or connections to maintain control. These tactics rely on the victim’s emotional bond and the trafficker’s ability to disguise coercion as a relationship.</a:t>
            </a:r>
          </a:p>
          <a:p>
            <a:endParaRPr lang="en-US"/>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coerced into recruiting peers due to threats, manipulation, or pressure to meet quotas. Acting as a recruiter can temporarily improve their safety or status within the trafficking structure. Many victims do not fully understand the consequences of recruiting others and remain under the trafficker’s control throughout the process.</a:t>
            </a:r>
          </a:p>
          <a:p>
            <a:endParaRPr lang="en-US"/>
          </a:p>
          <a:p>
            <a:endParaRPr lang="en-US"/>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coerced into recruiting peers due to threats, manipulation, or pressure to meet quotas. Acting as a recruiter can temporarily improve their safety or status within the trafficking structure. Many victims do not fully understand the consequences of recruiting others and remain under the trafficker’s control throughout the process.</a:t>
            </a:r>
          </a:p>
          <a:p>
            <a:endParaRPr lang="en-US"/>
          </a:p>
          <a:p>
            <a:endParaRPr lang="en-US"/>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coerced into recruiting peers due to threats, manipulation, or pressure to meet quotas. Acting as a recruiter can temporarily improve their safety or status within the trafficking structure. Many victims do not fully understand the consequences of recruiting others and remain under the trafficker’s control throughout the process.</a:t>
            </a:r>
          </a:p>
          <a:p>
            <a:endParaRPr lang="en-US"/>
          </a:p>
          <a:p>
            <a:endParaRPr lang="en-US"/>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coerced into recruiting peers due to threats, manipulation, or pressure to meet quotas. Acting as a recruiter can temporarily improve their safety or status within the trafficking structure. Many victims do not fully understand the consequences of recruiting others and remain under the trafficker’s control throughout the process.</a:t>
            </a:r>
          </a:p>
          <a:p>
            <a:endParaRPr lang="en-US"/>
          </a:p>
          <a:p>
            <a:endParaRPr lang="en-US"/>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coerced into recruiting peers due to threats, manipulation, or pressure to meet quotas. Acting as a recruiter can temporarily improve their safety or status within the trafficking structure. Many victims do not fully understand the consequences of recruiting others and remain under the trafficker’s control throughout the process.</a:t>
            </a:r>
          </a:p>
          <a:p>
            <a:endParaRPr lang="en-US"/>
          </a:p>
          <a:p>
            <a:endParaRPr lang="en-US"/>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CHILDHOOD ABUSE</a:t>
            </a:r>
          </a:p>
          <a:p>
            <a:r>
              <a:rPr lang="en-US"/>
              <a:t>Peer recruiters and bottom girls are often survivors of early abuse in their childhood, having endured various forms of abuse, such as neglect or mental, physical, or sexual abuse. </a:t>
            </a:r>
          </a:p>
          <a:p>
            <a:endParaRPr lang="en-US"/>
          </a:p>
          <a:p>
            <a:r>
              <a:rPr lang="en-US"/>
              <a:t>Unfortunately, these experiences normalize criminal adult behavior, leading the recruiter to misunderstand the fact that enticing friends into their traffickers’ circle is a form of victimization. </a:t>
            </a:r>
          </a:p>
          <a:p>
            <a:endParaRPr lang="en-US"/>
          </a:p>
          <a:p>
            <a:r>
              <a:rPr lang="en-US"/>
              <a:t>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CHILDHOOD ABUSE</a:t>
            </a:r>
          </a:p>
          <a:p>
            <a:r>
              <a:rPr lang="en-US"/>
              <a:t>Peer recruiters and bottom girls are often survivors of early abuse in their childhood, having endured various forms of abuse, such as neglect or mental, physical, or sexual abuse. </a:t>
            </a:r>
          </a:p>
          <a:p>
            <a:endParaRPr lang="en-US"/>
          </a:p>
          <a:p>
            <a:r>
              <a:rPr lang="en-US"/>
              <a:t>Unfortunately, these experiences normalize criminal adult behavior, leading the recruiter to misunderstand the fact that enticing friends into their traffickers’ circle is a form of victimization. </a:t>
            </a:r>
          </a:p>
          <a:p>
            <a:endParaRPr lang="en-US"/>
          </a:p>
          <a:p>
            <a:r>
              <a:rPr lang="en-US"/>
              <a:t>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CHILDHOOD ABUSE</a:t>
            </a:r>
          </a:p>
          <a:p>
            <a:r>
              <a:rPr lang="en-US"/>
              <a:t>Peer recruiters and bottom girls are often survivors of early abuse in their childhood, having endured various forms of abuse, such as neglect or mental, physical, or sexual abuse. </a:t>
            </a:r>
          </a:p>
          <a:p>
            <a:endParaRPr lang="en-US"/>
          </a:p>
          <a:p>
            <a:r>
              <a:rPr lang="en-US"/>
              <a:t>Unfortunately, these experiences normalize criminal adult behavior, leading the recruiter to misunderstand the fact that enticing friends into their traffickers’ circle is a form of victimization. </a:t>
            </a:r>
          </a:p>
          <a:p>
            <a:endParaRPr lang="en-US"/>
          </a:p>
          <a:p>
            <a:r>
              <a:rPr lang="en-US"/>
              <a:t>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TRAFFICKED RECRUITERS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TRAFFICKED RECRUITERS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TRAFFICKED RECRUITERS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Interactive Polling</a:t>
            </a:r>
          </a:p>
          <a:p>
            <a:r>
              <a:rPr lang="en-US"/>
              <a:t>SLIDO.com Open Text</a:t>
            </a:r>
          </a:p>
          <a:p>
            <a:endParaRPr lang="en-US"/>
          </a:p>
          <a:p>
            <a:r>
              <a:rPr lang="en-US"/>
              <a:t>OPINION: Should recruiters be legally responsible for their role in human trafficking?</a:t>
            </a:r>
          </a:p>
          <a:p>
            <a:endParaRPr lang="en-US"/>
          </a:p>
          <a:p>
            <a:r>
              <a:rPr lang="en-US"/>
              <a:t>ANSWER</a:t>
            </a:r>
          </a:p>
          <a:p>
            <a:r>
              <a:rPr lang="en-US"/>
              <a:t>Responses are open text.</a:t>
            </a:r>
          </a:p>
          <a:p>
            <a:endParaRPr lang="en-US"/>
          </a:p>
          <a:p>
            <a:endParaRPr lang="en-US"/>
          </a:p>
          <a:p>
            <a:r>
              <a:rPr lang="en-US"/>
              <a:t>This question is meant to spark critical thinking about accountability and the complexity of human trafficking. Recruiters can be either criminals or victims themselves, depending on whether they were making independent choices or were coerced or groomed.</a:t>
            </a:r>
          </a:p>
          <a:p>
            <a:endParaRPr lang="en-US"/>
          </a:p>
          <a:p>
            <a:r>
              <a:rPr lang="en-US"/>
              <a:t>Encourage students to consider intent, coercion, and consequences:</a:t>
            </a:r>
          </a:p>
          <a:p>
            <a:r>
              <a:rPr lang="en-US"/>
              <a:t>-Did the recruiter knowingly exploit someone?</a:t>
            </a:r>
          </a:p>
          <a:p>
            <a:r>
              <a:rPr lang="en-US"/>
              <a:t>-Were they pressured by others or part of a larger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r>
              <a:rPr lang="en-US"/>
              <a:t>Legal frameworks recognize that recruiters can have dual roles as perpetrators and victims. Laws distinguish between recruiting minors, coercing adults, and situations in which the recruiter was previously trafficked.</a:t>
            </a:r>
          </a:p>
          <a:p>
            <a:endParaRPr lang="en-US"/>
          </a:p>
          <a:p>
            <a:endParaRPr lang="en-US"/>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endParaRPr lang="en-US"/>
          </a:p>
          <a:p>
            <a:r>
              <a:rPr lang="en-US"/>
              <a:t>Legal frameworks recognize that recruiters can have dual roles as perpetrators and victims. Laws distinguish between recruiting minors, coercing adults, and situations in which the recruiter was previously trafficked.</a:t>
            </a:r>
          </a:p>
          <a:p>
            <a:endParaRPr lang="en-US"/>
          </a:p>
          <a:p>
            <a:endParaRPr lang="en-US"/>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r>
              <a:rPr lang="en-US"/>
              <a:t>Legal frameworks recognize that recruiters can have dual roles as perpetrators and victims. Laws distinguish between recruiting minors, coercing adults, and situations in which the recruiter was previously trafficked.</a:t>
            </a:r>
          </a:p>
          <a:p>
            <a:endParaRPr lang="en-US"/>
          </a:p>
          <a:p>
            <a:endParaRPr lang="en-US"/>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endParaRPr lang="en-US"/>
          </a:p>
          <a:p>
            <a:r>
              <a:rPr lang="en-US"/>
              <a:t>Each state has its own Safe Harbor Laws, which explain how minors should be treated within that state’s justice and child welfare systems. </a:t>
            </a:r>
          </a:p>
          <a:p>
            <a:endParaRPr lang="en-US"/>
          </a:p>
          <a:p>
            <a:r>
              <a:rPr lang="en-US"/>
              <a:t>While federal law sets the overall expectation, states are responsible for establishing and enforcing their own Safe Harbor policies, including access to services such as counseling, shelter, and legal support.</a:t>
            </a:r>
          </a:p>
          <a:p>
            <a:endParaRPr lang="en-US"/>
          </a:p>
          <a:p>
            <a:r>
              <a:rPr lang="en-US"/>
              <a:t>Minors can never legally consent to commercial sex, which is why their protection under the law is stronger, in that it does not require that children prove that the use of force, fraud, and coercion was used against them.</a:t>
            </a:r>
          </a:p>
          <a:p>
            <a:endParaRPr lang="en-US"/>
          </a:p>
          <a:p>
            <a:r>
              <a:rPr lang="en-US"/>
              <a:t>Source</a:t>
            </a:r>
          </a:p>
          <a:p>
            <a:r>
              <a:rPr lang="en-US"/>
              <a:t>H.R.3244 - Victims of Trafficking and Violence Protection Act of 2000</a:t>
            </a:r>
          </a:p>
          <a:p>
            <a:r>
              <a:rPr lang="en-US"/>
              <a:t>https://www.congress.gov/bill/106th-congress/house-bill/3244</a:t>
            </a:r>
          </a:p>
          <a:p>
            <a:endParaRPr lang="en-US"/>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endParaRPr lang="en-US"/>
          </a:p>
          <a:p>
            <a:r>
              <a:rPr lang="en-US"/>
              <a:t>Each state has its own Safe Harbor Laws, which explain how minors should be treated within that state’s justice and child welfare systems. </a:t>
            </a:r>
          </a:p>
          <a:p>
            <a:endParaRPr lang="en-US"/>
          </a:p>
          <a:p>
            <a:r>
              <a:rPr lang="en-US"/>
              <a:t>While federal law sets the overall expectation, states are responsible for establishing and enforcing their own Safe Harbor policies, including access to services such as counseling, shelter, and legal support.</a:t>
            </a:r>
          </a:p>
          <a:p>
            <a:endParaRPr lang="en-US"/>
          </a:p>
          <a:p>
            <a:r>
              <a:rPr lang="en-US"/>
              <a:t>Minors can never legally consent to commercial sex, which is why their protection under the law is stronger, in that it does not require that children prove that the use of force, fraud, and coercion was used against them.</a:t>
            </a:r>
          </a:p>
          <a:p>
            <a:endParaRPr lang="en-US"/>
          </a:p>
          <a:p>
            <a:r>
              <a:rPr lang="en-US"/>
              <a:t>Source</a:t>
            </a:r>
          </a:p>
          <a:p>
            <a:r>
              <a:rPr lang="en-US"/>
              <a:t>H.R.3244 - Victims of Trafficking and Violence Protection Act of 2000</a:t>
            </a:r>
          </a:p>
          <a:p>
            <a:r>
              <a:rPr lang="en-US"/>
              <a:t>https://www.congress.gov/bill/106th-congress/house-bill/3244</a:t>
            </a:r>
          </a:p>
          <a:p>
            <a:endParaRPr lang="en-US"/>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endParaRPr lang="en-US"/>
          </a:p>
          <a:p>
            <a:r>
              <a:rPr lang="en-US"/>
              <a:t>Each state has its own Safe Harbor Laws, which explain how minors should be treated within that state’s justice and child welfare systems. </a:t>
            </a:r>
          </a:p>
          <a:p>
            <a:endParaRPr lang="en-US"/>
          </a:p>
          <a:p>
            <a:r>
              <a:rPr lang="en-US"/>
              <a:t>While federal law sets the overall expectation, states are responsible for establishing and enforcing their own Safe Harbor policies, including access to services such as counseling, shelter, and legal support.</a:t>
            </a:r>
          </a:p>
          <a:p>
            <a:endParaRPr lang="en-US"/>
          </a:p>
          <a:p>
            <a:r>
              <a:rPr lang="en-US"/>
              <a:t>Minors can never legally consent to commercial sex, which is why their protection under the law is stronger, in that it does not require that children prove that the use of force, fraud, and coercion was used against them.</a:t>
            </a:r>
          </a:p>
          <a:p>
            <a:endParaRPr lang="en-US"/>
          </a:p>
          <a:p>
            <a:r>
              <a:rPr lang="en-US"/>
              <a:t>Source</a:t>
            </a:r>
          </a:p>
          <a:p>
            <a:r>
              <a:rPr lang="en-US"/>
              <a:t>H.R.3244 - Victims of Trafficking and Violence Protection Act of 2000</a:t>
            </a:r>
          </a:p>
          <a:p>
            <a:r>
              <a:rPr lang="en-US"/>
              <a:t>https://www.congress.gov/bill/106th-congress/house-bill/3244</a:t>
            </a:r>
          </a:p>
          <a:p>
            <a:endParaRPr lang="en-US"/>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6" name="Freeform 6"/>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454522" y="7808375"/>
            <a:ext cx="17417056" cy="662922"/>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a:ea typeface="Poppins Medium"/>
                <a:cs typeface="Poppins Medium"/>
                <a:sym typeface="Poppins Medium"/>
              </a:rPr>
              <a:t>LESSON #10</a:t>
            </a:r>
          </a:p>
        </p:txBody>
      </p:sp>
      <p:sp>
        <p:nvSpPr>
          <p:cNvPr id="8" name="TextBox 8"/>
          <p:cNvSpPr txBox="1"/>
          <p:nvPr/>
        </p:nvSpPr>
        <p:spPr>
          <a:xfrm>
            <a:off x="454522" y="5584770"/>
            <a:ext cx="17417056" cy="2407416"/>
          </a:xfrm>
          <a:prstGeom prst="rect">
            <a:avLst/>
          </a:prstGeom>
        </p:spPr>
        <p:txBody>
          <a:bodyPr lIns="0" tIns="0" rIns="0" bIns="0" rtlCol="0" anchor="t">
            <a:spAutoFit/>
          </a:bodyPr>
          <a:lstStyle/>
          <a:p>
            <a:pPr algn="ctr">
              <a:lnSpc>
                <a:spcPts val="12282"/>
              </a:lnSpc>
            </a:pPr>
            <a:r>
              <a:rPr lang="en-US" sz="12793" b="1">
                <a:solidFill>
                  <a:srgbClr val="F44D9F"/>
                </a:solidFill>
                <a:latin typeface="Cooperative Bold"/>
                <a:ea typeface="Cooperative Bold"/>
                <a:cs typeface="Cooperative Bold"/>
                <a:sym typeface="Cooperative Bold"/>
              </a:rPr>
              <a:t>recruiters</a:t>
            </a:r>
          </a:p>
          <a:p>
            <a:pPr algn="ctr">
              <a:lnSpc>
                <a:spcPts val="6417"/>
              </a:lnSpc>
            </a:pPr>
            <a:r>
              <a:rPr lang="en-US" sz="7130" b="1" spc="-399">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4" name="TextBox 14"/>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Recruiter</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Shrewd</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Bottom Girl</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Love Bombing</a:t>
            </a:r>
          </a:p>
        </p:txBody>
      </p:sp>
      <p:sp>
        <p:nvSpPr>
          <p:cNvPr id="15" name="Freeform 15"/>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6" name="TextBox 16"/>
          <p:cNvSpPr txBox="1"/>
          <p:nvPr/>
        </p:nvSpPr>
        <p:spPr>
          <a:xfrm>
            <a:off x="7617927" y="4423249"/>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Trauma Bonding</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Exploitation</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Peer Pressure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100</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102</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103</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id="8" name="TextBox 8"/>
          <p:cNvSpPr txBox="1"/>
          <p:nvPr/>
        </p:nvSpPr>
        <p:spPr>
          <a:xfrm>
            <a:off x="7233011" y="8580163"/>
            <a:ext cx="5362641" cy="67797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106</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encourages or convinces others to join a company, organization, or group.</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grpSp>
        <p:nvGrpSpPr>
          <p:cNvPr id="10" name="Group 10"/>
          <p:cNvGrpSpPr/>
          <p:nvPr/>
        </p:nvGrpSpPr>
        <p:grpSpPr>
          <a:xfrm>
            <a:off x="1480713" y="3637496"/>
            <a:ext cx="4997348" cy="904943"/>
            <a:chOff x="0" y="0"/>
            <a:chExt cx="1316174" cy="238339"/>
          </a:xfrm>
        </p:grpSpPr>
        <p:sp>
          <p:nvSpPr>
            <p:cNvPr id="11" name="Freeform 11"/>
            <p:cNvSpPr/>
            <p:nvPr/>
          </p:nvSpPr>
          <p:spPr>
            <a:xfrm>
              <a:off x="0" y="0"/>
              <a:ext cx="1316174" cy="238339"/>
            </a:xfrm>
            <a:custGeom>
              <a:avLst/>
              <a:gdLst/>
              <a:ahLst/>
              <a:cxnLst/>
              <a:rect l="l" t="t" r="r" b="b"/>
              <a:pathLst>
                <a:path w="1316174" h="238339">
                  <a:moveTo>
                    <a:pt x="0" y="0"/>
                  </a:moveTo>
                  <a:lnTo>
                    <a:pt x="1316174" y="0"/>
                  </a:lnTo>
                  <a:lnTo>
                    <a:pt x="1316174"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316174"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RECRUITER</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348783" y="31364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91989" y="4964605"/>
            <a:ext cx="10654793" cy="1815884"/>
            <a:chOff x="0" y="0"/>
            <a:chExt cx="2806200" cy="478258"/>
          </a:xfrm>
        </p:grpSpPr>
        <p:sp>
          <p:nvSpPr>
            <p:cNvPr id="7" name="Freeform 7"/>
            <p:cNvSpPr/>
            <p:nvPr/>
          </p:nvSpPr>
          <p:spPr>
            <a:xfrm>
              <a:off x="0" y="0"/>
              <a:ext cx="2806200" cy="478258"/>
            </a:xfrm>
            <a:custGeom>
              <a:avLst/>
              <a:gdLst/>
              <a:ahLst/>
              <a:cxnLst/>
              <a:rect l="l" t="t" r="r" b="b"/>
              <a:pathLst>
                <a:path w="2806200" h="478258">
                  <a:moveTo>
                    <a:pt x="0" y="0"/>
                  </a:moveTo>
                  <a:lnTo>
                    <a:pt x="2806200" y="0"/>
                  </a:lnTo>
                  <a:lnTo>
                    <a:pt x="2806200" y="478258"/>
                  </a:lnTo>
                  <a:lnTo>
                    <a:pt x="0" y="478258"/>
                  </a:lnTo>
                  <a:close/>
                </a:path>
              </a:pathLst>
            </a:custGeom>
            <a:solidFill>
              <a:srgbClr val="303030"/>
            </a:solidFill>
          </p:spPr>
          <p:txBody>
            <a:bodyPr/>
            <a:lstStyle/>
            <a:p>
              <a:endParaRPr lang="en-US"/>
            </a:p>
          </p:txBody>
        </p:sp>
        <p:sp>
          <p:nvSpPr>
            <p:cNvPr id="8" name="TextBox 8"/>
            <p:cNvSpPr txBox="1"/>
            <p:nvPr/>
          </p:nvSpPr>
          <p:spPr>
            <a:xfrm>
              <a:off x="0" y="-9525"/>
              <a:ext cx="2806200" cy="48778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RECRUITMENT</a:t>
            </a:r>
          </a:p>
        </p:txBody>
      </p:sp>
      <p:sp>
        <p:nvSpPr>
          <p:cNvPr id="11" name="TextBox 11"/>
          <p:cNvSpPr txBox="1"/>
          <p:nvPr/>
        </p:nvSpPr>
        <p:spPr>
          <a:xfrm>
            <a:off x="2398174" y="5062674"/>
            <a:ext cx="978256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Name a type of organization that uses recruitment to attract people?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4" name="Freeform 14"/>
          <p:cNvSpPr/>
          <p:nvPr/>
        </p:nvSpPr>
        <p:spPr>
          <a:xfrm>
            <a:off x="14506296"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9133182" y="3772189"/>
            <a:ext cx="21105" cy="4220978"/>
          </a:xfrm>
          <a:custGeom>
            <a:avLst/>
            <a:gdLst/>
            <a:ahLst/>
            <a:cxnLst/>
            <a:rect l="l" t="t" r="r" b="b"/>
            <a:pathLst>
              <a:path w="21105" h="4220978">
                <a:moveTo>
                  <a:pt x="0" y="0"/>
                </a:moveTo>
                <a:lnTo>
                  <a:pt x="21105" y="0"/>
                </a:lnTo>
                <a:lnTo>
                  <a:pt x="21105" y="4220978"/>
                </a:lnTo>
                <a:lnTo>
                  <a:pt x="0" y="4220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1620650" y="4608617"/>
            <a:ext cx="712027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a:solidFill>
                  <a:srgbClr val="303030"/>
                </a:solidFill>
                <a:latin typeface="Roboto"/>
                <a:ea typeface="Roboto"/>
                <a:cs typeface="Roboto"/>
                <a:sym typeface="Roboto"/>
              </a:rPr>
              <a:t>Businesses</a:t>
            </a:r>
          </a:p>
          <a:p>
            <a:pPr marL="917576" lvl="1" indent="-458788" algn="l">
              <a:lnSpc>
                <a:spcPts val="6800"/>
              </a:lnSpc>
              <a:buFont typeface="Arial"/>
              <a:buChar char="•"/>
            </a:pPr>
            <a:r>
              <a:rPr lang="en-US" sz="4250">
                <a:solidFill>
                  <a:srgbClr val="303030"/>
                </a:solidFill>
                <a:latin typeface="Roboto"/>
                <a:ea typeface="Roboto"/>
                <a:cs typeface="Roboto"/>
                <a:sym typeface="Roboto"/>
              </a:rPr>
              <a:t>Military</a:t>
            </a:r>
          </a:p>
          <a:p>
            <a:pPr marL="917576" lvl="1" indent="-458788" algn="l">
              <a:lnSpc>
                <a:spcPts val="6800"/>
              </a:lnSpc>
              <a:buFont typeface="Arial"/>
              <a:buChar char="•"/>
            </a:pPr>
            <a:r>
              <a:rPr lang="en-US" sz="4250">
                <a:solidFill>
                  <a:srgbClr val="303030"/>
                </a:solidFill>
                <a:latin typeface="Roboto"/>
                <a:ea typeface="Roboto"/>
                <a:cs typeface="Roboto"/>
                <a:sym typeface="Roboto"/>
              </a:rPr>
              <a:t>Colleges &amp; Trade Schools</a:t>
            </a:r>
          </a:p>
          <a:p>
            <a:pPr marL="917576" lvl="1" indent="-458788" algn="l">
              <a:lnSpc>
                <a:spcPts val="6800"/>
              </a:lnSpc>
              <a:buFont typeface="Arial"/>
              <a:buChar char="•"/>
            </a:pPr>
            <a:r>
              <a:rPr lang="en-US" sz="4250">
                <a:solidFill>
                  <a:srgbClr val="303030"/>
                </a:solidFill>
                <a:latin typeface="Roboto"/>
                <a:ea typeface="Roboto"/>
                <a:cs typeface="Roboto"/>
                <a:sym typeface="Roboto"/>
              </a:rPr>
              <a:t>Sports Teams &amp; Clubs</a:t>
            </a:r>
          </a:p>
        </p:txBody>
      </p:sp>
      <p:sp>
        <p:nvSpPr>
          <p:cNvPr id="12" name="TextBox 12"/>
          <p:cNvSpPr txBox="1"/>
          <p:nvPr/>
        </p:nvSpPr>
        <p:spPr>
          <a:xfrm>
            <a:off x="2098139" y="3676939"/>
            <a:ext cx="5381854" cy="771451"/>
          </a:xfrm>
          <a:prstGeom prst="rect">
            <a:avLst/>
          </a:prstGeom>
        </p:spPr>
        <p:txBody>
          <a:bodyPr lIns="0" tIns="0" rIns="0" bIns="0" rtlCol="0" anchor="t">
            <a:spAutoFit/>
          </a:bodyPr>
          <a:lstStyle/>
          <a:p>
            <a:pPr algn="l">
              <a:lnSpc>
                <a:spcPts val="6299"/>
              </a:lnSpc>
            </a:pPr>
            <a:r>
              <a:rPr lang="en-US" sz="4499" b="1">
                <a:solidFill>
                  <a:srgbClr val="9D1BE3"/>
                </a:solidFill>
                <a:latin typeface="Roboto Bold"/>
                <a:ea typeface="Roboto Bold"/>
                <a:cs typeface="Roboto Bold"/>
                <a:sym typeface="Roboto Bold"/>
              </a:rPr>
              <a:t>Legal Recruitment</a:t>
            </a:r>
          </a:p>
        </p:txBody>
      </p:sp>
      <p:sp>
        <p:nvSpPr>
          <p:cNvPr id="13" name="TextBox 13"/>
          <p:cNvSpPr txBox="1"/>
          <p:nvPr/>
        </p:nvSpPr>
        <p:spPr>
          <a:xfrm>
            <a:off x="9133713" y="4608617"/>
            <a:ext cx="8031066"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a:solidFill>
                  <a:srgbClr val="303030"/>
                </a:solidFill>
                <a:latin typeface="Roboto"/>
                <a:ea typeface="Roboto"/>
                <a:cs typeface="Roboto"/>
                <a:sym typeface="Roboto"/>
              </a:rPr>
              <a:t>Organized Crime Groups</a:t>
            </a:r>
          </a:p>
          <a:p>
            <a:pPr marL="917576" lvl="1" indent="-458788" algn="l">
              <a:lnSpc>
                <a:spcPts val="6800"/>
              </a:lnSpc>
              <a:buFont typeface="Arial"/>
              <a:buChar char="•"/>
            </a:pPr>
            <a:r>
              <a:rPr lang="en-US" sz="4250">
                <a:solidFill>
                  <a:srgbClr val="303030"/>
                </a:solidFill>
                <a:latin typeface="Roboto"/>
                <a:ea typeface="Roboto"/>
                <a:cs typeface="Roboto"/>
                <a:sym typeface="Roboto"/>
              </a:rPr>
              <a:t>Street Gangs</a:t>
            </a:r>
          </a:p>
          <a:p>
            <a:pPr marL="917576" lvl="1" indent="-458788" algn="l">
              <a:lnSpc>
                <a:spcPts val="6800"/>
              </a:lnSpc>
              <a:buFont typeface="Arial"/>
              <a:buChar char="•"/>
            </a:pPr>
            <a:r>
              <a:rPr lang="en-US" sz="4250">
                <a:solidFill>
                  <a:srgbClr val="303030"/>
                </a:solidFill>
                <a:latin typeface="Roboto"/>
                <a:ea typeface="Roboto"/>
                <a:cs typeface="Roboto"/>
                <a:sym typeface="Roboto"/>
              </a:rPr>
              <a:t>Labor Trafficking Networks</a:t>
            </a:r>
          </a:p>
          <a:p>
            <a:pPr marL="917576" lvl="1" indent="-458788" algn="l">
              <a:lnSpc>
                <a:spcPts val="6800"/>
              </a:lnSpc>
              <a:buFont typeface="Arial"/>
              <a:buChar char="•"/>
            </a:pPr>
            <a:r>
              <a:rPr lang="en-US" sz="4250">
                <a:solidFill>
                  <a:srgbClr val="303030"/>
                </a:solidFill>
                <a:latin typeface="Roboto"/>
                <a:ea typeface="Roboto"/>
                <a:cs typeface="Roboto"/>
                <a:sym typeface="Roboto"/>
              </a:rPr>
              <a:t>Sex Trafficking Operations</a:t>
            </a:r>
          </a:p>
        </p:txBody>
      </p:sp>
      <p:sp>
        <p:nvSpPr>
          <p:cNvPr id="14" name="TextBox 14"/>
          <p:cNvSpPr txBox="1"/>
          <p:nvPr/>
        </p:nvSpPr>
        <p:spPr>
          <a:xfrm>
            <a:off x="9475387" y="3676939"/>
            <a:ext cx="5381854" cy="771451"/>
          </a:xfrm>
          <a:prstGeom prst="rect">
            <a:avLst/>
          </a:prstGeom>
        </p:spPr>
        <p:txBody>
          <a:bodyPr lIns="0" tIns="0" rIns="0" bIns="0" rtlCol="0" anchor="t">
            <a:spAutoFit/>
          </a:bodyPr>
          <a:lstStyle/>
          <a:p>
            <a:pPr algn="l">
              <a:lnSpc>
                <a:spcPts val="6299"/>
              </a:lnSpc>
            </a:pPr>
            <a:r>
              <a:rPr lang="en-US" sz="4499" b="1">
                <a:solidFill>
                  <a:srgbClr val="9D1BE3"/>
                </a:solidFill>
                <a:latin typeface="Roboto Bold"/>
                <a:ea typeface="Roboto Bold"/>
                <a:cs typeface="Roboto Bold"/>
                <a:sym typeface="Roboto Bold"/>
              </a:rPr>
              <a:t>Illegal Recruitment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143" b="-1321"/>
            </a:stretch>
          </a:blipFill>
        </p:spPr>
        <p:txBody>
          <a:bodyPr/>
          <a:lstStyle/>
          <a:p>
            <a:endParaRPr lang="en-US"/>
          </a:p>
        </p:txBody>
      </p:sp>
      <p:grpSp>
        <p:nvGrpSpPr>
          <p:cNvPr id="3" name="Group 3"/>
          <p:cNvGrpSpPr/>
          <p:nvPr/>
        </p:nvGrpSpPr>
        <p:grpSpPr>
          <a:xfrm>
            <a:off x="5343260" y="8468780"/>
            <a:ext cx="8825569" cy="904943"/>
            <a:chOff x="0" y="0"/>
            <a:chExt cx="2324430" cy="238339"/>
          </a:xfrm>
        </p:grpSpPr>
        <p:sp>
          <p:nvSpPr>
            <p:cNvPr id="4" name="Freeform 4"/>
            <p:cNvSpPr/>
            <p:nvPr/>
          </p:nvSpPr>
          <p:spPr>
            <a:xfrm>
              <a:off x="0" y="0"/>
              <a:ext cx="2324430" cy="238339"/>
            </a:xfrm>
            <a:custGeom>
              <a:avLst/>
              <a:gdLst/>
              <a:ahLst/>
              <a:cxnLst/>
              <a:rect l="l" t="t" r="r" b="b"/>
              <a:pathLst>
                <a:path w="2324430" h="238339">
                  <a:moveTo>
                    <a:pt x="0" y="0"/>
                  </a:moveTo>
                  <a:lnTo>
                    <a:pt x="2324430" y="0"/>
                  </a:lnTo>
                  <a:lnTo>
                    <a:pt x="2324430" y="238339"/>
                  </a:lnTo>
                  <a:lnTo>
                    <a:pt x="0" y="238339"/>
                  </a:lnTo>
                  <a:close/>
                </a:path>
              </a:pathLst>
            </a:custGeom>
            <a:solidFill>
              <a:srgbClr val="303030"/>
            </a:solidFill>
          </p:spPr>
          <p:txBody>
            <a:bodyPr/>
            <a:lstStyle/>
            <a:p>
              <a:endParaRPr lang="en-US"/>
            </a:p>
          </p:txBody>
        </p:sp>
        <p:sp>
          <p:nvSpPr>
            <p:cNvPr id="5" name="TextBox 5"/>
            <p:cNvSpPr txBox="1"/>
            <p:nvPr/>
          </p:nvSpPr>
          <p:spPr>
            <a:xfrm>
              <a:off x="0" y="-76200"/>
              <a:ext cx="2324430" cy="314539"/>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5497894" y="8672821"/>
            <a:ext cx="8608725" cy="439710"/>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4508231"/>
            <a:ext cx="15121189"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be clever or to use sharp judgment, sometimes at the expense of honesty or fairness.</a:t>
            </a:r>
          </a:p>
        </p:txBody>
      </p:sp>
      <p:grpSp>
        <p:nvGrpSpPr>
          <p:cNvPr id="9" name="Group 9"/>
          <p:cNvGrpSpPr/>
          <p:nvPr/>
        </p:nvGrpSpPr>
        <p:grpSpPr>
          <a:xfrm>
            <a:off x="1480713" y="3637496"/>
            <a:ext cx="4246930" cy="904943"/>
            <a:chOff x="0" y="0"/>
            <a:chExt cx="1118533" cy="238339"/>
          </a:xfrm>
        </p:grpSpPr>
        <p:sp>
          <p:nvSpPr>
            <p:cNvPr id="10" name="Freeform 10"/>
            <p:cNvSpPr/>
            <p:nvPr/>
          </p:nvSpPr>
          <p:spPr>
            <a:xfrm>
              <a:off x="0" y="0"/>
              <a:ext cx="1118533" cy="238339"/>
            </a:xfrm>
            <a:custGeom>
              <a:avLst/>
              <a:gdLst/>
              <a:ahLst/>
              <a:cxnLst/>
              <a:rect l="l" t="t" r="r" b="b"/>
              <a:pathLst>
                <a:path w="1118533" h="238339">
                  <a:moveTo>
                    <a:pt x="0" y="0"/>
                  </a:moveTo>
                  <a:lnTo>
                    <a:pt x="1118533" y="0"/>
                  </a:lnTo>
                  <a:lnTo>
                    <a:pt x="111853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11853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34061" y="3581452"/>
            <a:ext cx="3852882"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SHREWD</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3486956" y="970907"/>
            <a:ext cx="3857957" cy="3007913"/>
            <a:chOff x="0" y="0"/>
            <a:chExt cx="1160720" cy="904973"/>
          </a:xfrm>
        </p:grpSpPr>
        <p:sp>
          <p:nvSpPr>
            <p:cNvPr id="6" name="Freeform 6"/>
            <p:cNvSpPr/>
            <p:nvPr/>
          </p:nvSpPr>
          <p:spPr>
            <a:xfrm>
              <a:off x="0" y="0"/>
              <a:ext cx="1160721" cy="904973"/>
            </a:xfrm>
            <a:custGeom>
              <a:avLst/>
              <a:gdLst/>
              <a:ahLst/>
              <a:cxnLst/>
              <a:rect l="l" t="t" r="r" b="b"/>
              <a:pathLst>
                <a:path w="1160721" h="904973">
                  <a:moveTo>
                    <a:pt x="0" y="0"/>
                  </a:moveTo>
                  <a:lnTo>
                    <a:pt x="1160721" y="0"/>
                  </a:lnTo>
                  <a:lnTo>
                    <a:pt x="1160721" y="904973"/>
                  </a:lnTo>
                  <a:lnTo>
                    <a:pt x="0" y="904973"/>
                  </a:lnTo>
                  <a:close/>
                </a:path>
              </a:pathLst>
            </a:custGeom>
            <a:solidFill>
              <a:srgbClr val="FFFFFF"/>
            </a:solidFill>
          </p:spPr>
          <p:txBody>
            <a:bodyPr/>
            <a:lstStyle/>
            <a:p>
              <a:endParaRPr lang="en-US"/>
            </a:p>
          </p:txBody>
        </p:sp>
        <p:sp>
          <p:nvSpPr>
            <p:cNvPr id="7" name="TextBox 7"/>
            <p:cNvSpPr txBox="1"/>
            <p:nvPr/>
          </p:nvSpPr>
          <p:spPr>
            <a:xfrm>
              <a:off x="0" y="-76200"/>
              <a:ext cx="1160720" cy="981173"/>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3672851" y="1146816"/>
            <a:ext cx="3486167" cy="2662056"/>
          </a:xfrm>
          <a:custGeom>
            <a:avLst/>
            <a:gdLst/>
            <a:ahLst/>
            <a:cxnLst/>
            <a:rect l="l" t="t" r="r" b="b"/>
            <a:pathLst>
              <a:path w="3486167" h="2662056">
                <a:moveTo>
                  <a:pt x="0" y="0"/>
                </a:moveTo>
                <a:lnTo>
                  <a:pt x="3486167" y="0"/>
                </a:lnTo>
                <a:lnTo>
                  <a:pt x="3486167" y="2662056"/>
                </a:lnTo>
                <a:lnTo>
                  <a:pt x="0" y="2662056"/>
                </a:lnTo>
                <a:lnTo>
                  <a:pt x="0" y="0"/>
                </a:lnTo>
                <a:close/>
              </a:path>
            </a:pathLst>
          </a:custGeom>
          <a:blipFill>
            <a:blip r:embed="rId4"/>
            <a:stretch>
              <a:fillRect/>
            </a:stretch>
          </a:blipFill>
        </p:spPr>
        <p:txBody>
          <a:bodyPr/>
          <a:lstStyle/>
          <a:p>
            <a:endParaRPr lang="en-US"/>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
        <p:nvSpPr>
          <p:cNvPr id="13" name="TextBox 13"/>
          <p:cNvSpPr txBox="1"/>
          <p:nvPr/>
        </p:nvSpPr>
        <p:spPr>
          <a:xfrm>
            <a:off x="1131441" y="1109322"/>
            <a:ext cx="1257233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grpSp>
        <p:nvGrpSpPr>
          <p:cNvPr id="14" name="Group 14"/>
          <p:cNvGrpSpPr/>
          <p:nvPr/>
        </p:nvGrpSpPr>
        <p:grpSpPr>
          <a:xfrm>
            <a:off x="1480713" y="4843764"/>
            <a:ext cx="13340314" cy="1916809"/>
            <a:chOff x="0" y="0"/>
            <a:chExt cx="3513498" cy="504839"/>
          </a:xfrm>
        </p:grpSpPr>
        <p:sp>
          <p:nvSpPr>
            <p:cNvPr id="15" name="Freeform 15"/>
            <p:cNvSpPr/>
            <p:nvPr/>
          </p:nvSpPr>
          <p:spPr>
            <a:xfrm>
              <a:off x="0" y="0"/>
              <a:ext cx="3513498" cy="504839"/>
            </a:xfrm>
            <a:custGeom>
              <a:avLst/>
              <a:gdLst/>
              <a:ahLst/>
              <a:cxnLst/>
              <a:rect l="l" t="t" r="r" b="b"/>
              <a:pathLst>
                <a:path w="3513498" h="504839">
                  <a:moveTo>
                    <a:pt x="0" y="0"/>
                  </a:moveTo>
                  <a:lnTo>
                    <a:pt x="3513498" y="0"/>
                  </a:lnTo>
                  <a:lnTo>
                    <a:pt x="3513498" y="504839"/>
                  </a:lnTo>
                  <a:lnTo>
                    <a:pt x="0" y="504839"/>
                  </a:lnTo>
                  <a:close/>
                </a:path>
              </a:pathLst>
            </a:custGeom>
            <a:solidFill>
              <a:srgbClr val="303030"/>
            </a:solidFill>
          </p:spPr>
          <p:txBody>
            <a:bodyPr/>
            <a:lstStyle/>
            <a:p>
              <a:endParaRPr lang="en-US"/>
            </a:p>
          </p:txBody>
        </p:sp>
        <p:sp>
          <p:nvSpPr>
            <p:cNvPr id="16" name="TextBox 16"/>
            <p:cNvSpPr txBox="1"/>
            <p:nvPr/>
          </p:nvSpPr>
          <p:spPr>
            <a:xfrm>
              <a:off x="0" y="-76200"/>
              <a:ext cx="3513498" cy="581039"/>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756077" y="4973520"/>
            <a:ext cx="13191904"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does “a wolf in sheep’s clothing” mean, and how does it explain illegal recruiter behavior?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40244"/>
            <a:ext cx="8418186" cy="991632"/>
            <a:chOff x="0" y="0"/>
            <a:chExt cx="2217135" cy="261171"/>
          </a:xfrm>
        </p:grpSpPr>
        <p:sp>
          <p:nvSpPr>
            <p:cNvPr id="5" name="Freeform 5"/>
            <p:cNvSpPr/>
            <p:nvPr/>
          </p:nvSpPr>
          <p:spPr>
            <a:xfrm>
              <a:off x="0" y="0"/>
              <a:ext cx="2217135" cy="261171"/>
            </a:xfrm>
            <a:custGeom>
              <a:avLst/>
              <a:gdLst/>
              <a:ahLst/>
              <a:cxnLst/>
              <a:rect l="l" t="t" r="r" b="b"/>
              <a:pathLst>
                <a:path w="2217135" h="261171">
                  <a:moveTo>
                    <a:pt x="0" y="0"/>
                  </a:moveTo>
                  <a:lnTo>
                    <a:pt x="2217135" y="0"/>
                  </a:lnTo>
                  <a:lnTo>
                    <a:pt x="2217135" y="261171"/>
                  </a:lnTo>
                  <a:lnTo>
                    <a:pt x="0" y="261171"/>
                  </a:lnTo>
                  <a:close/>
                </a:path>
              </a:pathLst>
            </a:custGeom>
            <a:solidFill>
              <a:srgbClr val="303030"/>
            </a:solidFill>
          </p:spPr>
          <p:txBody>
            <a:bodyPr/>
            <a:lstStyle/>
            <a:p>
              <a:endParaRPr lang="en-US"/>
            </a:p>
          </p:txBody>
        </p:sp>
        <p:sp>
          <p:nvSpPr>
            <p:cNvPr id="6" name="TextBox 6"/>
            <p:cNvSpPr txBox="1"/>
            <p:nvPr/>
          </p:nvSpPr>
          <p:spPr>
            <a:xfrm>
              <a:off x="0" y="-76200"/>
              <a:ext cx="2217135" cy="33737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402686"/>
            <a:ext cx="928843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Metaphors Help Explain Ideas</a:t>
            </a:r>
          </a:p>
        </p:txBody>
      </p:sp>
      <p:sp>
        <p:nvSpPr>
          <p:cNvPr id="8" name="TextBox 8"/>
          <p:cNvSpPr txBox="1"/>
          <p:nvPr/>
        </p:nvSpPr>
        <p:spPr>
          <a:xfrm>
            <a:off x="1480713" y="4834565"/>
            <a:ext cx="15558287" cy="1196826"/>
          </a:xfrm>
          <a:prstGeom prst="rect">
            <a:avLst/>
          </a:prstGeom>
        </p:spPr>
        <p:txBody>
          <a:bodyPr lIns="0" tIns="0" rIns="0" bIns="0" rtlCol="0" anchor="t">
            <a:spAutoFit/>
          </a:bodyPr>
          <a:lstStyle/>
          <a:p>
            <a:pPr algn="l">
              <a:lnSpc>
                <a:spcPts val="4675"/>
              </a:lnSpc>
            </a:pPr>
            <a:r>
              <a:rPr lang="en-US" sz="4250" b="1">
                <a:solidFill>
                  <a:srgbClr val="9D1BE3"/>
                </a:solidFill>
                <a:latin typeface="Roboto Bold"/>
                <a:ea typeface="Roboto Bold"/>
                <a:cs typeface="Roboto Bold"/>
                <a:sym typeface="Roboto Bold"/>
              </a:rPr>
              <a:t>Hidden Danger:</a:t>
            </a:r>
            <a:r>
              <a:rPr lang="en-US" sz="4250" b="1">
                <a:solidFill>
                  <a:srgbClr val="004F59"/>
                </a:solidFill>
                <a:latin typeface="Roboto Bold"/>
                <a:ea typeface="Roboto Bold"/>
                <a:cs typeface="Roboto Bold"/>
                <a:sym typeface="Roboto Bold"/>
              </a:rPr>
              <a:t> A “wolf in sheep's clothing” is someone who looks safe but has harmful intentions underneath.</a:t>
            </a:r>
          </a:p>
        </p:txBody>
      </p:sp>
      <p:sp>
        <p:nvSpPr>
          <p:cNvPr id="9" name="TextBox 9"/>
          <p:cNvSpPr txBox="1"/>
          <p:nvPr/>
        </p:nvSpPr>
        <p:spPr>
          <a:xfrm>
            <a:off x="1131441" y="1109322"/>
            <a:ext cx="1257233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1194"/>
            <a:ext cx="8418186" cy="991632"/>
            <a:chOff x="0" y="0"/>
            <a:chExt cx="2217135" cy="261171"/>
          </a:xfrm>
        </p:grpSpPr>
        <p:sp>
          <p:nvSpPr>
            <p:cNvPr id="5" name="Freeform 5"/>
            <p:cNvSpPr/>
            <p:nvPr/>
          </p:nvSpPr>
          <p:spPr>
            <a:xfrm>
              <a:off x="0" y="0"/>
              <a:ext cx="2217135" cy="261171"/>
            </a:xfrm>
            <a:custGeom>
              <a:avLst/>
              <a:gdLst/>
              <a:ahLst/>
              <a:cxnLst/>
              <a:rect l="l" t="t" r="r" b="b"/>
              <a:pathLst>
                <a:path w="2217135" h="261171">
                  <a:moveTo>
                    <a:pt x="0" y="0"/>
                  </a:moveTo>
                  <a:lnTo>
                    <a:pt x="2217135" y="0"/>
                  </a:lnTo>
                  <a:lnTo>
                    <a:pt x="2217135" y="261171"/>
                  </a:lnTo>
                  <a:lnTo>
                    <a:pt x="0" y="261171"/>
                  </a:lnTo>
                  <a:close/>
                </a:path>
              </a:pathLst>
            </a:custGeom>
            <a:solidFill>
              <a:srgbClr val="303030"/>
            </a:solidFill>
          </p:spPr>
          <p:txBody>
            <a:bodyPr/>
            <a:lstStyle/>
            <a:p>
              <a:endParaRPr lang="en-US"/>
            </a:p>
          </p:txBody>
        </p:sp>
        <p:sp>
          <p:nvSpPr>
            <p:cNvPr id="6" name="TextBox 6"/>
            <p:cNvSpPr txBox="1"/>
            <p:nvPr/>
          </p:nvSpPr>
          <p:spPr>
            <a:xfrm>
              <a:off x="0" y="-76200"/>
              <a:ext cx="2217135" cy="33737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383636"/>
            <a:ext cx="928843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Metaphors Help Explain Ideas</a:t>
            </a:r>
          </a:p>
        </p:txBody>
      </p:sp>
      <p:sp>
        <p:nvSpPr>
          <p:cNvPr id="8" name="TextBox 8"/>
          <p:cNvSpPr txBox="1"/>
          <p:nvPr/>
        </p:nvSpPr>
        <p:spPr>
          <a:xfrm>
            <a:off x="1480713" y="4834565"/>
            <a:ext cx="15558287" cy="1196826"/>
          </a:xfrm>
          <a:prstGeom prst="rect">
            <a:avLst/>
          </a:prstGeom>
        </p:spPr>
        <p:txBody>
          <a:bodyPr lIns="0" tIns="0" rIns="0" bIns="0" rtlCol="0" anchor="t">
            <a:spAutoFit/>
          </a:bodyPr>
          <a:lstStyle/>
          <a:p>
            <a:pPr algn="l">
              <a:lnSpc>
                <a:spcPts val="4675"/>
              </a:lnSpc>
            </a:pPr>
            <a:r>
              <a:rPr lang="en-US" sz="4250" b="1">
                <a:solidFill>
                  <a:srgbClr val="9D1BE3"/>
                </a:solidFill>
                <a:latin typeface="Roboto Bold"/>
                <a:ea typeface="Roboto Bold"/>
                <a:cs typeface="Roboto Bold"/>
                <a:sym typeface="Roboto Bold"/>
              </a:rPr>
              <a:t>False Appearances:</a:t>
            </a:r>
            <a:r>
              <a:rPr lang="en-US" sz="4250" b="1">
                <a:solidFill>
                  <a:srgbClr val="004F59"/>
                </a:solidFill>
                <a:latin typeface="Roboto Bold"/>
                <a:ea typeface="Roboto Bold"/>
                <a:cs typeface="Roboto Bold"/>
                <a:sym typeface="Roboto Bold"/>
              </a:rPr>
              <a:t> Recruiters may use kindness, attention, or friendship to hide their true, harmful motives.</a:t>
            </a:r>
          </a:p>
        </p:txBody>
      </p:sp>
      <p:sp>
        <p:nvSpPr>
          <p:cNvPr id="9" name="TextBox 9"/>
          <p:cNvSpPr txBox="1"/>
          <p:nvPr/>
        </p:nvSpPr>
        <p:spPr>
          <a:xfrm>
            <a:off x="1131441" y="1109322"/>
            <a:ext cx="1257233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300471" y="4508231"/>
            <a:ext cx="16069621"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female who is appointed by her trafficker or pimp to manage the various functions of the sex trafficking operation.</a:t>
            </a:r>
          </a:p>
        </p:txBody>
      </p:sp>
      <p:grpSp>
        <p:nvGrpSpPr>
          <p:cNvPr id="9" name="Group 9"/>
          <p:cNvGrpSpPr/>
          <p:nvPr/>
        </p:nvGrpSpPr>
        <p:grpSpPr>
          <a:xfrm>
            <a:off x="1300471" y="3637496"/>
            <a:ext cx="5874833" cy="904943"/>
            <a:chOff x="0" y="0"/>
            <a:chExt cx="1547281" cy="238339"/>
          </a:xfrm>
        </p:grpSpPr>
        <p:sp>
          <p:nvSpPr>
            <p:cNvPr id="10" name="Freeform 10"/>
            <p:cNvSpPr/>
            <p:nvPr/>
          </p:nvSpPr>
          <p:spPr>
            <a:xfrm>
              <a:off x="0" y="0"/>
              <a:ext cx="1547281" cy="238339"/>
            </a:xfrm>
            <a:custGeom>
              <a:avLst/>
              <a:gdLst/>
              <a:ahLst/>
              <a:cxnLst/>
              <a:rect l="l" t="t" r="r" b="b"/>
              <a:pathLst>
                <a:path w="1547281" h="238339">
                  <a:moveTo>
                    <a:pt x="0" y="0"/>
                  </a:moveTo>
                  <a:lnTo>
                    <a:pt x="1547281" y="0"/>
                  </a:lnTo>
                  <a:lnTo>
                    <a:pt x="154728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4728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94520" y="3581452"/>
            <a:ext cx="6855588"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BOTTOM GIRL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95"/>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74760" y="4861883"/>
            <a:ext cx="11456586" cy="2041133"/>
            <a:chOff x="0" y="0"/>
            <a:chExt cx="3017372" cy="537582"/>
          </a:xfrm>
        </p:grpSpPr>
        <p:sp>
          <p:nvSpPr>
            <p:cNvPr id="5" name="Freeform 5"/>
            <p:cNvSpPr/>
            <p:nvPr/>
          </p:nvSpPr>
          <p:spPr>
            <a:xfrm>
              <a:off x="0" y="0"/>
              <a:ext cx="3017372" cy="537582"/>
            </a:xfrm>
            <a:custGeom>
              <a:avLst/>
              <a:gdLst/>
              <a:ahLst/>
              <a:cxnLst/>
              <a:rect l="l" t="t" r="r" b="b"/>
              <a:pathLst>
                <a:path w="3017372" h="537582">
                  <a:moveTo>
                    <a:pt x="0" y="0"/>
                  </a:moveTo>
                  <a:lnTo>
                    <a:pt x="3017372" y="0"/>
                  </a:lnTo>
                  <a:lnTo>
                    <a:pt x="3017372" y="537582"/>
                  </a:lnTo>
                  <a:lnTo>
                    <a:pt x="0" y="537582"/>
                  </a:lnTo>
                  <a:close/>
                </a:path>
              </a:pathLst>
            </a:custGeom>
            <a:solidFill>
              <a:srgbClr val="303030"/>
            </a:solidFill>
          </p:spPr>
          <p:txBody>
            <a:bodyPr/>
            <a:lstStyle/>
            <a:p>
              <a:endParaRPr lang="en-US"/>
            </a:p>
          </p:txBody>
        </p:sp>
        <p:sp>
          <p:nvSpPr>
            <p:cNvPr id="6" name="TextBox 6"/>
            <p:cNvSpPr txBox="1"/>
            <p:nvPr/>
          </p:nvSpPr>
          <p:spPr>
            <a:xfrm>
              <a:off x="0" y="-76200"/>
              <a:ext cx="3017372" cy="613782"/>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955670" y="914400"/>
            <a:ext cx="4341730" cy="3419627"/>
            <a:chOff x="0" y="0"/>
            <a:chExt cx="1676083" cy="1320114"/>
          </a:xfrm>
        </p:grpSpPr>
        <p:sp>
          <p:nvSpPr>
            <p:cNvPr id="8" name="Freeform 8"/>
            <p:cNvSpPr/>
            <p:nvPr/>
          </p:nvSpPr>
          <p:spPr>
            <a:xfrm>
              <a:off x="0" y="0"/>
              <a:ext cx="1676083" cy="1320114"/>
            </a:xfrm>
            <a:custGeom>
              <a:avLst/>
              <a:gdLst/>
              <a:ahLst/>
              <a:cxnLst/>
              <a:rect l="l" t="t" r="r" b="b"/>
              <a:pathLst>
                <a:path w="1676083" h="1320114">
                  <a:moveTo>
                    <a:pt x="0" y="0"/>
                  </a:moveTo>
                  <a:lnTo>
                    <a:pt x="1676083" y="0"/>
                  </a:lnTo>
                  <a:lnTo>
                    <a:pt x="1676083" y="1320114"/>
                  </a:lnTo>
                  <a:lnTo>
                    <a:pt x="0" y="1320114"/>
                  </a:lnTo>
                  <a:close/>
                </a:path>
              </a:pathLst>
            </a:custGeom>
            <a:solidFill>
              <a:srgbClr val="FFFFFF"/>
            </a:solidFill>
          </p:spPr>
          <p:txBody>
            <a:bodyPr/>
            <a:lstStyle/>
            <a:p>
              <a:endParaRPr lang="en-US"/>
            </a:p>
          </p:txBody>
        </p:sp>
        <p:sp>
          <p:nvSpPr>
            <p:cNvPr id="9" name="TextBox 9"/>
            <p:cNvSpPr txBox="1"/>
            <p:nvPr/>
          </p:nvSpPr>
          <p:spPr>
            <a:xfrm>
              <a:off x="0" y="-76200"/>
              <a:ext cx="1676083" cy="1396314"/>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3129942" y="1090890"/>
            <a:ext cx="4023071" cy="2791006"/>
          </a:xfrm>
          <a:custGeom>
            <a:avLst/>
            <a:gdLst/>
            <a:ahLst/>
            <a:cxnLst/>
            <a:rect l="l" t="t" r="r" b="b"/>
            <a:pathLst>
              <a:path w="4023071" h="2791006">
                <a:moveTo>
                  <a:pt x="0" y="0"/>
                </a:moveTo>
                <a:lnTo>
                  <a:pt x="4023071" y="0"/>
                </a:lnTo>
                <a:lnTo>
                  <a:pt x="4023071" y="2791006"/>
                </a:lnTo>
                <a:lnTo>
                  <a:pt x="0" y="2791006"/>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2" name="TextBox 12"/>
          <p:cNvSpPr txBox="1"/>
          <p:nvPr/>
        </p:nvSpPr>
        <p:spPr>
          <a:xfrm>
            <a:off x="1827243" y="5053849"/>
            <a:ext cx="11128426"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characteristics of a “Bottom Girl” in the commercial sex trade?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Freeform 1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39257"/>
            <a:ext cx="4754844" cy="924207"/>
            <a:chOff x="0" y="0"/>
            <a:chExt cx="1252305" cy="243413"/>
          </a:xfrm>
        </p:grpSpPr>
        <p:sp>
          <p:nvSpPr>
            <p:cNvPr id="5" name="Freeform 5"/>
            <p:cNvSpPr/>
            <p:nvPr/>
          </p:nvSpPr>
          <p:spPr>
            <a:xfrm>
              <a:off x="0" y="0"/>
              <a:ext cx="1252305" cy="243413"/>
            </a:xfrm>
            <a:custGeom>
              <a:avLst/>
              <a:gdLst/>
              <a:ahLst/>
              <a:cxnLst/>
              <a:rect l="l" t="t" r="r" b="b"/>
              <a:pathLst>
                <a:path w="1252305" h="243413">
                  <a:moveTo>
                    <a:pt x="0" y="0"/>
                  </a:moveTo>
                  <a:lnTo>
                    <a:pt x="1252305" y="0"/>
                  </a:lnTo>
                  <a:lnTo>
                    <a:pt x="1252305"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252305"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8996" y="3367986"/>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Characteristics </a:t>
            </a:r>
          </a:p>
        </p:txBody>
      </p:sp>
      <p:sp>
        <p:nvSpPr>
          <p:cNvPr id="8" name="TextBox 8"/>
          <p:cNvSpPr txBox="1"/>
          <p:nvPr/>
        </p:nvSpPr>
        <p:spPr>
          <a:xfrm>
            <a:off x="1808996" y="4684230"/>
            <a:ext cx="1227737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Position:</a:t>
            </a:r>
            <a:r>
              <a:rPr lang="en-US" sz="4250" b="1">
                <a:solidFill>
                  <a:srgbClr val="004F59"/>
                </a:solidFill>
                <a:latin typeface="Roboto Bold"/>
                <a:ea typeface="Roboto Bold"/>
                <a:cs typeface="Roboto Bold"/>
                <a:sym typeface="Roboto Bold"/>
              </a:rPr>
              <a:t> The ‘Bottom’ is second in command of the operation.</a:t>
            </a:r>
          </a:p>
        </p:txBody>
      </p:sp>
      <p:sp>
        <p:nvSpPr>
          <p:cNvPr id="9" name="TextBox 9"/>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0" name="TextBox 10"/>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34130"/>
            <a:ext cx="4754844" cy="924207"/>
            <a:chOff x="0" y="0"/>
            <a:chExt cx="1252305" cy="243413"/>
          </a:xfrm>
        </p:grpSpPr>
        <p:sp>
          <p:nvSpPr>
            <p:cNvPr id="5" name="Freeform 5"/>
            <p:cNvSpPr/>
            <p:nvPr/>
          </p:nvSpPr>
          <p:spPr>
            <a:xfrm>
              <a:off x="0" y="0"/>
              <a:ext cx="1252305" cy="243413"/>
            </a:xfrm>
            <a:custGeom>
              <a:avLst/>
              <a:gdLst/>
              <a:ahLst/>
              <a:cxnLst/>
              <a:rect l="l" t="t" r="r" b="b"/>
              <a:pathLst>
                <a:path w="1252305" h="243413">
                  <a:moveTo>
                    <a:pt x="0" y="0"/>
                  </a:moveTo>
                  <a:lnTo>
                    <a:pt x="1252305" y="0"/>
                  </a:lnTo>
                  <a:lnTo>
                    <a:pt x="1252305"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252305"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8996" y="33628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Characteristics </a:t>
            </a:r>
          </a:p>
        </p:txBody>
      </p:sp>
      <p:sp>
        <p:nvSpPr>
          <p:cNvPr id="8" name="TextBox 8"/>
          <p:cNvSpPr txBox="1"/>
          <p:nvPr/>
        </p:nvSpPr>
        <p:spPr>
          <a:xfrm>
            <a:off x="1808996" y="4679103"/>
            <a:ext cx="1211362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Long History:</a:t>
            </a:r>
            <a:r>
              <a:rPr lang="en-US" sz="4250" b="1">
                <a:solidFill>
                  <a:srgbClr val="004F59"/>
                </a:solidFill>
                <a:latin typeface="Roboto Bold"/>
                <a:ea typeface="Roboto Bold"/>
                <a:cs typeface="Roboto Bold"/>
                <a:sym typeface="Roboto Bold"/>
              </a:rPr>
              <a:t> She has often known her Trafficker for a long time.</a:t>
            </a:r>
          </a:p>
        </p:txBody>
      </p:sp>
      <p:sp>
        <p:nvSpPr>
          <p:cNvPr id="9" name="TextBox 9"/>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0" name="TextBox 10"/>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4605"/>
            <a:ext cx="4754844" cy="924207"/>
            <a:chOff x="0" y="0"/>
            <a:chExt cx="1252305" cy="243413"/>
          </a:xfrm>
        </p:grpSpPr>
        <p:sp>
          <p:nvSpPr>
            <p:cNvPr id="5" name="Freeform 5"/>
            <p:cNvSpPr/>
            <p:nvPr/>
          </p:nvSpPr>
          <p:spPr>
            <a:xfrm>
              <a:off x="0" y="0"/>
              <a:ext cx="1252305" cy="243413"/>
            </a:xfrm>
            <a:custGeom>
              <a:avLst/>
              <a:gdLst/>
              <a:ahLst/>
              <a:cxnLst/>
              <a:rect l="l" t="t" r="r" b="b"/>
              <a:pathLst>
                <a:path w="1252305" h="243413">
                  <a:moveTo>
                    <a:pt x="0" y="0"/>
                  </a:moveTo>
                  <a:lnTo>
                    <a:pt x="1252305" y="0"/>
                  </a:lnTo>
                  <a:lnTo>
                    <a:pt x="1252305"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252305"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8996" y="3353334"/>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Characteristics </a:t>
            </a:r>
          </a:p>
        </p:txBody>
      </p:sp>
      <p:sp>
        <p:nvSpPr>
          <p:cNvPr id="8" name="TextBox 8"/>
          <p:cNvSpPr txBox="1"/>
          <p:nvPr/>
        </p:nvSpPr>
        <p:spPr>
          <a:xfrm>
            <a:off x="1808996" y="4809057"/>
            <a:ext cx="16043532" cy="606351"/>
          </a:xfrm>
          <a:prstGeom prst="rect">
            <a:avLst/>
          </a:prstGeom>
        </p:spPr>
        <p:txBody>
          <a:bodyPr lIns="0" tIns="0" rIns="0" bIns="0" rtlCol="0" anchor="t">
            <a:spAutoFit/>
          </a:bodyPr>
          <a:lstStyle/>
          <a:p>
            <a:pPr algn="l">
              <a:lnSpc>
                <a:spcPts val="4675"/>
              </a:lnSpc>
            </a:pPr>
            <a:r>
              <a:rPr lang="en-US" sz="4250" b="1">
                <a:solidFill>
                  <a:srgbClr val="9D1BE3"/>
                </a:solidFill>
                <a:latin typeface="Roboto Bold"/>
                <a:ea typeface="Roboto Bold"/>
                <a:cs typeface="Roboto Bold"/>
                <a:sym typeface="Roboto Bold"/>
              </a:rPr>
              <a:t>Trusted:</a:t>
            </a:r>
            <a:r>
              <a:rPr lang="en-US" sz="4250" b="1">
                <a:solidFill>
                  <a:srgbClr val="004F59"/>
                </a:solidFill>
                <a:latin typeface="Roboto Bold"/>
                <a:ea typeface="Roboto Bold"/>
                <a:cs typeface="Roboto Bold"/>
                <a:sym typeface="Roboto Bold"/>
              </a:rPr>
              <a:t> The Trafficker trusts her.</a:t>
            </a:r>
          </a:p>
        </p:txBody>
      </p:sp>
      <p:sp>
        <p:nvSpPr>
          <p:cNvPr id="9" name="TextBox 9"/>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0" name="TextBox 10"/>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34130"/>
            <a:ext cx="4754844" cy="924207"/>
            <a:chOff x="0" y="0"/>
            <a:chExt cx="1252305" cy="243413"/>
          </a:xfrm>
        </p:grpSpPr>
        <p:sp>
          <p:nvSpPr>
            <p:cNvPr id="5" name="Freeform 5"/>
            <p:cNvSpPr/>
            <p:nvPr/>
          </p:nvSpPr>
          <p:spPr>
            <a:xfrm>
              <a:off x="0" y="0"/>
              <a:ext cx="1252305" cy="243413"/>
            </a:xfrm>
            <a:custGeom>
              <a:avLst/>
              <a:gdLst/>
              <a:ahLst/>
              <a:cxnLst/>
              <a:rect l="l" t="t" r="r" b="b"/>
              <a:pathLst>
                <a:path w="1252305" h="243413">
                  <a:moveTo>
                    <a:pt x="0" y="0"/>
                  </a:moveTo>
                  <a:lnTo>
                    <a:pt x="1252305" y="0"/>
                  </a:lnTo>
                  <a:lnTo>
                    <a:pt x="1252305"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252305"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8996" y="33628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Characteristics </a:t>
            </a:r>
          </a:p>
        </p:txBody>
      </p:sp>
      <p:sp>
        <p:nvSpPr>
          <p:cNvPr id="8" name="TextBox 8"/>
          <p:cNvSpPr txBox="1"/>
          <p:nvPr/>
        </p:nvSpPr>
        <p:spPr>
          <a:xfrm>
            <a:off x="1808996" y="4679103"/>
            <a:ext cx="144157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Meets Demands:</a:t>
            </a:r>
            <a:r>
              <a:rPr lang="en-US" sz="4250" b="1">
                <a:solidFill>
                  <a:srgbClr val="004F59"/>
                </a:solidFill>
                <a:latin typeface="Roboto Bold"/>
                <a:ea typeface="Roboto Bold"/>
                <a:cs typeface="Roboto Bold"/>
                <a:sym typeface="Roboto Bold"/>
              </a:rPr>
              <a:t> She meets the Trafficker’s financial expectations.</a:t>
            </a:r>
          </a:p>
        </p:txBody>
      </p:sp>
      <p:sp>
        <p:nvSpPr>
          <p:cNvPr id="9" name="TextBox 9"/>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0" name="TextBox 10"/>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34130"/>
            <a:ext cx="4754844" cy="924207"/>
            <a:chOff x="0" y="0"/>
            <a:chExt cx="1252305" cy="243413"/>
          </a:xfrm>
        </p:grpSpPr>
        <p:sp>
          <p:nvSpPr>
            <p:cNvPr id="5" name="Freeform 5"/>
            <p:cNvSpPr/>
            <p:nvPr/>
          </p:nvSpPr>
          <p:spPr>
            <a:xfrm>
              <a:off x="0" y="0"/>
              <a:ext cx="1252305" cy="243413"/>
            </a:xfrm>
            <a:custGeom>
              <a:avLst/>
              <a:gdLst/>
              <a:ahLst/>
              <a:cxnLst/>
              <a:rect l="l" t="t" r="r" b="b"/>
              <a:pathLst>
                <a:path w="1252305" h="243413">
                  <a:moveTo>
                    <a:pt x="0" y="0"/>
                  </a:moveTo>
                  <a:lnTo>
                    <a:pt x="1252305" y="0"/>
                  </a:lnTo>
                  <a:lnTo>
                    <a:pt x="1252305" y="243413"/>
                  </a:lnTo>
                  <a:lnTo>
                    <a:pt x="0" y="243413"/>
                  </a:lnTo>
                  <a:close/>
                </a:path>
              </a:pathLst>
            </a:custGeom>
            <a:solidFill>
              <a:srgbClr val="303030"/>
            </a:solidFill>
          </p:spPr>
          <p:txBody>
            <a:bodyPr/>
            <a:lstStyle/>
            <a:p>
              <a:endParaRPr lang="en-US"/>
            </a:p>
          </p:txBody>
        </p:sp>
        <p:sp>
          <p:nvSpPr>
            <p:cNvPr id="6" name="TextBox 6"/>
            <p:cNvSpPr txBox="1"/>
            <p:nvPr/>
          </p:nvSpPr>
          <p:spPr>
            <a:xfrm>
              <a:off x="0" y="-76200"/>
              <a:ext cx="1252305" cy="31961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808996" y="33628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Characteristics </a:t>
            </a:r>
          </a:p>
        </p:txBody>
      </p:sp>
      <p:sp>
        <p:nvSpPr>
          <p:cNvPr id="8" name="TextBox 8"/>
          <p:cNvSpPr txBox="1"/>
          <p:nvPr/>
        </p:nvSpPr>
        <p:spPr>
          <a:xfrm>
            <a:off x="1808996" y="4679103"/>
            <a:ext cx="1431938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Controls Others:</a:t>
            </a:r>
            <a:r>
              <a:rPr lang="en-US" sz="4250" b="1">
                <a:solidFill>
                  <a:srgbClr val="004F59"/>
                </a:solidFill>
                <a:latin typeface="Roboto Bold"/>
                <a:ea typeface="Roboto Bold"/>
                <a:cs typeface="Roboto Bold"/>
                <a:sym typeface="Roboto Bold"/>
              </a:rPr>
              <a:t> She finds new recruits and manages others being trafficked.</a:t>
            </a:r>
          </a:p>
        </p:txBody>
      </p:sp>
      <p:sp>
        <p:nvSpPr>
          <p:cNvPr id="9" name="TextBox 9"/>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0" name="TextBox 10"/>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792192"/>
            <a:ext cx="9834536" cy="2040101"/>
            <a:chOff x="0" y="0"/>
            <a:chExt cx="2590166" cy="537310"/>
          </a:xfrm>
        </p:grpSpPr>
        <p:sp>
          <p:nvSpPr>
            <p:cNvPr id="5" name="Freeform 5"/>
            <p:cNvSpPr/>
            <p:nvPr/>
          </p:nvSpPr>
          <p:spPr>
            <a:xfrm>
              <a:off x="0" y="0"/>
              <a:ext cx="2590166" cy="537310"/>
            </a:xfrm>
            <a:custGeom>
              <a:avLst/>
              <a:gdLst/>
              <a:ahLst/>
              <a:cxnLst/>
              <a:rect l="l" t="t" r="r" b="b"/>
              <a:pathLst>
                <a:path w="2590166" h="537310">
                  <a:moveTo>
                    <a:pt x="0" y="0"/>
                  </a:moveTo>
                  <a:lnTo>
                    <a:pt x="2590166" y="0"/>
                  </a:lnTo>
                  <a:lnTo>
                    <a:pt x="2590166" y="537310"/>
                  </a:lnTo>
                  <a:lnTo>
                    <a:pt x="0" y="537310"/>
                  </a:lnTo>
                  <a:close/>
                </a:path>
              </a:pathLst>
            </a:custGeom>
            <a:solidFill>
              <a:srgbClr val="303030"/>
            </a:solidFill>
          </p:spPr>
          <p:txBody>
            <a:bodyPr/>
            <a:lstStyle/>
            <a:p>
              <a:endParaRPr lang="en-US"/>
            </a:p>
          </p:txBody>
        </p:sp>
        <p:sp>
          <p:nvSpPr>
            <p:cNvPr id="6" name="TextBox 6"/>
            <p:cNvSpPr txBox="1"/>
            <p:nvPr/>
          </p:nvSpPr>
          <p:spPr>
            <a:xfrm>
              <a:off x="0" y="-76200"/>
              <a:ext cx="2590166" cy="613510"/>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2241418" y="887148"/>
            <a:ext cx="4621779" cy="3905044"/>
            <a:chOff x="0" y="0"/>
            <a:chExt cx="1784193" cy="1507505"/>
          </a:xfrm>
        </p:grpSpPr>
        <p:sp>
          <p:nvSpPr>
            <p:cNvPr id="10" name="Freeform 10"/>
            <p:cNvSpPr/>
            <p:nvPr/>
          </p:nvSpPr>
          <p:spPr>
            <a:xfrm>
              <a:off x="0" y="0"/>
              <a:ext cx="1784193" cy="1507505"/>
            </a:xfrm>
            <a:custGeom>
              <a:avLst/>
              <a:gdLst/>
              <a:ahLst/>
              <a:cxnLst/>
              <a:rect l="l" t="t" r="r" b="b"/>
              <a:pathLst>
                <a:path w="1784193" h="1507505">
                  <a:moveTo>
                    <a:pt x="0" y="0"/>
                  </a:moveTo>
                  <a:lnTo>
                    <a:pt x="1784193" y="0"/>
                  </a:lnTo>
                  <a:lnTo>
                    <a:pt x="1784193" y="1507505"/>
                  </a:lnTo>
                  <a:lnTo>
                    <a:pt x="0" y="1507505"/>
                  </a:lnTo>
                  <a:close/>
                </a:path>
              </a:pathLst>
            </a:custGeom>
            <a:solidFill>
              <a:srgbClr val="FFFFFF"/>
            </a:solidFill>
          </p:spPr>
          <p:txBody>
            <a:bodyPr/>
            <a:lstStyle/>
            <a:p>
              <a:endParaRPr lang="en-US"/>
            </a:p>
          </p:txBody>
        </p:sp>
        <p:sp>
          <p:nvSpPr>
            <p:cNvPr id="11" name="TextBox 11"/>
            <p:cNvSpPr txBox="1"/>
            <p:nvPr/>
          </p:nvSpPr>
          <p:spPr>
            <a:xfrm>
              <a:off x="0" y="-76200"/>
              <a:ext cx="1784193" cy="1583705"/>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028700" y="1086520"/>
            <a:ext cx="12572339"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RESPONSIBILITIES</a:t>
            </a:r>
          </a:p>
        </p:txBody>
      </p:sp>
      <p:sp>
        <p:nvSpPr>
          <p:cNvPr id="13" name="Freeform 13"/>
          <p:cNvSpPr/>
          <p:nvPr/>
        </p:nvSpPr>
        <p:spPr>
          <a:xfrm>
            <a:off x="12450354" y="1076325"/>
            <a:ext cx="4193836" cy="3193716"/>
          </a:xfrm>
          <a:custGeom>
            <a:avLst/>
            <a:gdLst/>
            <a:ahLst/>
            <a:cxnLst/>
            <a:rect l="l" t="t" r="r" b="b"/>
            <a:pathLst>
              <a:path w="4193836" h="3193716">
                <a:moveTo>
                  <a:pt x="0" y="0"/>
                </a:moveTo>
                <a:lnTo>
                  <a:pt x="4193836" y="0"/>
                </a:lnTo>
                <a:lnTo>
                  <a:pt x="4193836" y="3193716"/>
                </a:lnTo>
                <a:lnTo>
                  <a:pt x="0" y="319371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819958" y="4986043"/>
            <a:ext cx="964259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responsibilities of the </a:t>
            </a:r>
          </a:p>
          <a:p>
            <a:pPr algn="l">
              <a:lnSpc>
                <a:spcPts val="6299"/>
              </a:lnSpc>
            </a:pPr>
            <a:r>
              <a:rPr lang="en-US" sz="4499" b="1">
                <a:solidFill>
                  <a:srgbClr val="FFFFFF"/>
                </a:solidFill>
                <a:latin typeface="Roboto Bold"/>
                <a:ea typeface="Roboto Bold"/>
                <a:cs typeface="Roboto Bold"/>
                <a:sym typeface="Roboto Bold"/>
              </a:rPr>
              <a:t>“Bottom Girl?”</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Lures new victims</a:t>
            </a:r>
            <a:r>
              <a:rPr lang="en-US" sz="4250" b="1">
                <a:solidFill>
                  <a:srgbClr val="004F59"/>
                </a:solidFill>
                <a:latin typeface="Roboto Bold"/>
                <a:ea typeface="Roboto Bold"/>
                <a:cs typeface="Roboto Bold"/>
                <a:sym typeface="Roboto Bold"/>
              </a:rPr>
              <a:t> by grooming recruits.</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9D1BE3"/>
                </a:solidFill>
                <a:latin typeface="Roboto Bold"/>
                <a:ea typeface="Roboto Bold"/>
                <a:cs typeface="Roboto Bold"/>
                <a:sym typeface="Roboto Bold"/>
              </a:rPr>
              <a:t>Arranges the ‘client’</a:t>
            </a:r>
            <a:r>
              <a:rPr lang="en-US" sz="4250" b="1">
                <a:solidFill>
                  <a:srgbClr val="004F59"/>
                </a:solidFill>
                <a:latin typeface="Roboto Bold"/>
                <a:ea typeface="Roboto Bold"/>
                <a:cs typeface="Roboto Bold"/>
                <a:sym typeface="Roboto Bold"/>
              </a:rPr>
              <a:t> meet-ups.</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Arranges the ‘client’ meet-ups.</a:t>
            </a:r>
          </a:p>
          <a:p>
            <a:pPr marL="917576" lvl="1" indent="-458788" algn="l">
              <a:lnSpc>
                <a:spcPts val="6800"/>
              </a:lnSpc>
              <a:buFont typeface="Arial"/>
              <a:buChar char="•"/>
            </a:pPr>
            <a:r>
              <a:rPr lang="en-US" sz="4250" b="1" dirty="0">
                <a:solidFill>
                  <a:srgbClr val="9D1BE3"/>
                </a:solidFill>
                <a:latin typeface="Roboto Bold"/>
                <a:ea typeface="Roboto Bold"/>
                <a:cs typeface="Roboto Bold"/>
                <a:sym typeface="Roboto Bold"/>
              </a:rPr>
              <a:t>Transports victims</a:t>
            </a:r>
            <a:r>
              <a:rPr lang="en-US" sz="4250" b="1" dirty="0">
                <a:solidFill>
                  <a:srgbClr val="004F59"/>
                </a:solidFill>
                <a:latin typeface="Roboto Bold"/>
                <a:ea typeface="Roboto Bold"/>
                <a:cs typeface="Roboto Bold"/>
                <a:sym typeface="Roboto Bold"/>
              </a:rPr>
              <a:t> to the ‘client’ locations.</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Arranges the ‘client’ meet-ups.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Transports victims to the ‘client’ locations.</a:t>
            </a:r>
          </a:p>
          <a:p>
            <a:pPr marL="917576" lvl="1" indent="-458788" algn="l">
              <a:lnSpc>
                <a:spcPts val="6800"/>
              </a:lnSpc>
              <a:buFont typeface="Arial"/>
              <a:buChar char="•"/>
            </a:pPr>
            <a:r>
              <a:rPr lang="en-US" sz="4250" b="1" dirty="0">
                <a:solidFill>
                  <a:srgbClr val="9D1BE3"/>
                </a:solidFill>
                <a:latin typeface="Roboto Bold"/>
                <a:ea typeface="Roboto Bold"/>
                <a:cs typeface="Roboto Bold"/>
                <a:sym typeface="Roboto Bold"/>
              </a:rPr>
              <a:t>Collects money</a:t>
            </a:r>
            <a:r>
              <a:rPr lang="en-US" sz="4250" b="1" dirty="0">
                <a:solidFill>
                  <a:srgbClr val="004F59"/>
                </a:solidFill>
                <a:latin typeface="Roboto Bold"/>
                <a:ea typeface="Roboto Bold"/>
                <a:cs typeface="Roboto Bold"/>
                <a:sym typeface="Roboto Bold"/>
              </a:rPr>
              <a:t> from ‘clients’ for her trafficker.</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Arranges the ‘client’ meet-ups.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Transports victims to the ‘client’ locations.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Collects money from ‘clients’ for her trafficker.</a:t>
            </a:r>
          </a:p>
          <a:p>
            <a:pPr marL="917576" lvl="1" indent="-458788" algn="l">
              <a:lnSpc>
                <a:spcPts val="6800"/>
              </a:lnSpc>
              <a:buFont typeface="Arial"/>
              <a:buChar char="•"/>
            </a:pPr>
            <a:r>
              <a:rPr lang="en-US" sz="4250" b="1" dirty="0">
                <a:solidFill>
                  <a:srgbClr val="9D1BE3"/>
                </a:solidFill>
                <a:latin typeface="Roboto Bold"/>
                <a:ea typeface="Roboto Bold"/>
                <a:cs typeface="Roboto Bold"/>
                <a:sym typeface="Roboto Bold"/>
              </a:rPr>
              <a:t>Disciplines victims</a:t>
            </a:r>
            <a:r>
              <a:rPr lang="en-US" sz="4250" b="1" dirty="0">
                <a:solidFill>
                  <a:srgbClr val="004F59"/>
                </a:solidFill>
                <a:latin typeface="Roboto Bold"/>
                <a:ea typeface="Roboto Bold"/>
                <a:cs typeface="Roboto Bold"/>
                <a:sym typeface="Roboto Bold"/>
              </a:rPr>
              <a:t> to enforce their trafficker’s rules.</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2829305"/>
            <a:ext cx="5293915" cy="904943"/>
            <a:chOff x="0" y="0"/>
            <a:chExt cx="1394282" cy="238339"/>
          </a:xfrm>
        </p:grpSpPr>
        <p:sp>
          <p:nvSpPr>
            <p:cNvPr id="5" name="Freeform 5"/>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2867429"/>
            <a:ext cx="11795078" cy="771544"/>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Trafficking Duties</a:t>
            </a:r>
          </a:p>
        </p:txBody>
      </p:sp>
      <p:sp>
        <p:nvSpPr>
          <p:cNvPr id="8" name="TextBox 8"/>
          <p:cNvSpPr txBox="1"/>
          <p:nvPr/>
        </p:nvSpPr>
        <p:spPr>
          <a:xfrm>
            <a:off x="1480713" y="3693691"/>
            <a:ext cx="15635712" cy="5150449"/>
          </a:xfrm>
          <a:prstGeom prst="rect">
            <a:avLst/>
          </a:prstGeom>
        </p:spPr>
        <p:txBody>
          <a:bodyPr lIns="0" tIns="0" rIns="0" bIns="0" rtlCol="0" anchor="t">
            <a:spAutoFit/>
          </a:bodyPr>
          <a:lstStyle/>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Arranges the ‘client’ meet-ups.</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Transports victims to the ‘client’ location.</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Collects money from ‘clients’ for her trafficker.</a:t>
            </a:r>
          </a:p>
          <a:p>
            <a:pPr marL="917576" lvl="1" indent="-458788" algn="l">
              <a:lnSpc>
                <a:spcPts val="6800"/>
              </a:lnSpc>
              <a:buFont typeface="Arial"/>
              <a:buChar char="•"/>
            </a:pPr>
            <a:r>
              <a:rPr lang="en-US" sz="4250" b="1" dirty="0">
                <a:solidFill>
                  <a:srgbClr val="FFFFFF"/>
                </a:solidFill>
                <a:latin typeface="Roboto Bold"/>
                <a:ea typeface="Roboto Bold"/>
                <a:cs typeface="Roboto Bold"/>
                <a:sym typeface="Roboto Bold"/>
              </a:rPr>
              <a:t>Disciplines victims to enforce their trafficker’s rules.</a:t>
            </a:r>
          </a:p>
          <a:p>
            <a:pPr marL="917576" lvl="1" indent="-458788" algn="l">
              <a:lnSpc>
                <a:spcPts val="6800"/>
              </a:lnSpc>
              <a:buFont typeface="Arial"/>
              <a:buChar char="•"/>
            </a:pPr>
            <a:r>
              <a:rPr lang="en-US" sz="4250" b="1" dirty="0">
                <a:solidFill>
                  <a:srgbClr val="9D1BE3"/>
                </a:solidFill>
                <a:latin typeface="Roboto Bold"/>
                <a:ea typeface="Roboto Bold"/>
                <a:cs typeface="Roboto Bold"/>
                <a:sym typeface="Roboto Bold"/>
              </a:rPr>
              <a:t>Posts bail</a:t>
            </a:r>
            <a:r>
              <a:rPr lang="en-US" sz="4250" b="1" dirty="0">
                <a:solidFill>
                  <a:srgbClr val="004F59"/>
                </a:solidFill>
                <a:latin typeface="Roboto Bold"/>
                <a:ea typeface="Roboto Bold"/>
                <a:cs typeface="Roboto Bold"/>
                <a:sym typeface="Roboto Bold"/>
              </a:rPr>
              <a:t> for her trafficker &amp; others.</a:t>
            </a:r>
          </a:p>
        </p:txBody>
      </p:sp>
      <p:sp>
        <p:nvSpPr>
          <p:cNvPr id="9" name="TextBox 9"/>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Freeform 11"/>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9100"/>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66438" y="4569228"/>
            <a:ext cx="1638084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Manipulating someone by giving attention, affection, compliments, or gifts to gain power in the relationship.</a:t>
            </a:r>
          </a:p>
        </p:txBody>
      </p:sp>
      <p:grpSp>
        <p:nvGrpSpPr>
          <p:cNvPr id="7" name="Group 7"/>
          <p:cNvGrpSpPr/>
          <p:nvPr/>
        </p:nvGrpSpPr>
        <p:grpSpPr>
          <a:xfrm>
            <a:off x="1480713" y="3637496"/>
            <a:ext cx="6285570" cy="904943"/>
            <a:chOff x="0" y="0"/>
            <a:chExt cx="1655459" cy="238339"/>
          </a:xfrm>
        </p:grpSpPr>
        <p:sp>
          <p:nvSpPr>
            <p:cNvPr id="8" name="Freeform 8"/>
            <p:cNvSpPr/>
            <p:nvPr/>
          </p:nvSpPr>
          <p:spPr>
            <a:xfrm>
              <a:off x="0" y="0"/>
              <a:ext cx="1655459" cy="238339"/>
            </a:xfrm>
            <a:custGeom>
              <a:avLst/>
              <a:gdLst/>
              <a:ahLst/>
              <a:cxnLst/>
              <a:rect l="l" t="t" r="r" b="b"/>
              <a:pathLst>
                <a:path w="1655459" h="238339">
                  <a:moveTo>
                    <a:pt x="0" y="0"/>
                  </a:moveTo>
                  <a:lnTo>
                    <a:pt x="1655459" y="0"/>
                  </a:lnTo>
                  <a:lnTo>
                    <a:pt x="165545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5545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74762" y="3581452"/>
            <a:ext cx="6855588"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LOVE BOMBING</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532526" y="4588278"/>
            <a:ext cx="16069621"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Manipulating someone by switching between abuse and acts of kindness or affection to create a deep emotional attachment. </a:t>
            </a:r>
          </a:p>
        </p:txBody>
      </p:sp>
      <p:grpSp>
        <p:nvGrpSpPr>
          <p:cNvPr id="7" name="Group 7"/>
          <p:cNvGrpSpPr/>
          <p:nvPr/>
        </p:nvGrpSpPr>
        <p:grpSpPr>
          <a:xfrm>
            <a:off x="1480713" y="3637496"/>
            <a:ext cx="7424433" cy="904943"/>
            <a:chOff x="0" y="0"/>
            <a:chExt cx="1955406" cy="238339"/>
          </a:xfrm>
        </p:grpSpPr>
        <p:sp>
          <p:nvSpPr>
            <p:cNvPr id="8" name="Freeform 8"/>
            <p:cNvSpPr/>
            <p:nvPr/>
          </p:nvSpPr>
          <p:spPr>
            <a:xfrm>
              <a:off x="0" y="0"/>
              <a:ext cx="1955406" cy="238339"/>
            </a:xfrm>
            <a:custGeom>
              <a:avLst/>
              <a:gdLst/>
              <a:ahLst/>
              <a:cxnLst/>
              <a:rect l="l" t="t" r="r" b="b"/>
              <a:pathLst>
                <a:path w="1955406" h="238339">
                  <a:moveTo>
                    <a:pt x="0" y="0"/>
                  </a:moveTo>
                  <a:lnTo>
                    <a:pt x="1955406" y="0"/>
                  </a:lnTo>
                  <a:lnTo>
                    <a:pt x="1955406"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955406"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874762" y="3581452"/>
            <a:ext cx="7802638" cy="1028648"/>
          </a:xfrm>
          <a:prstGeom prst="rect">
            <a:avLst/>
          </a:prstGeom>
        </p:spPr>
        <p:txBody>
          <a:bodyPr wrap="square"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TRAUMA BONDING</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5" name="Freeform 1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48742" y="5068775"/>
            <a:ext cx="11950216" cy="1788097"/>
            <a:chOff x="0" y="0"/>
            <a:chExt cx="3147382" cy="470939"/>
          </a:xfrm>
        </p:grpSpPr>
        <p:sp>
          <p:nvSpPr>
            <p:cNvPr id="5" name="Freeform 5"/>
            <p:cNvSpPr/>
            <p:nvPr/>
          </p:nvSpPr>
          <p:spPr>
            <a:xfrm>
              <a:off x="0" y="0"/>
              <a:ext cx="3147382" cy="470939"/>
            </a:xfrm>
            <a:custGeom>
              <a:avLst/>
              <a:gdLst/>
              <a:ahLst/>
              <a:cxnLst/>
              <a:rect l="l" t="t" r="r" b="b"/>
              <a:pathLst>
                <a:path w="3147382" h="470939">
                  <a:moveTo>
                    <a:pt x="0" y="0"/>
                  </a:moveTo>
                  <a:lnTo>
                    <a:pt x="3147382" y="0"/>
                  </a:lnTo>
                  <a:lnTo>
                    <a:pt x="3147382" y="470939"/>
                  </a:lnTo>
                  <a:lnTo>
                    <a:pt x="0" y="470939"/>
                  </a:lnTo>
                  <a:close/>
                </a:path>
              </a:pathLst>
            </a:custGeom>
            <a:solidFill>
              <a:srgbClr val="303030"/>
            </a:solidFill>
          </p:spPr>
          <p:txBody>
            <a:bodyPr/>
            <a:lstStyle/>
            <a:p>
              <a:endParaRPr lang="en-US"/>
            </a:p>
          </p:txBody>
        </p:sp>
        <p:sp>
          <p:nvSpPr>
            <p:cNvPr id="6" name="TextBox 6"/>
            <p:cNvSpPr txBox="1"/>
            <p:nvPr/>
          </p:nvSpPr>
          <p:spPr>
            <a:xfrm>
              <a:off x="0" y="-76200"/>
              <a:ext cx="3147382" cy="5471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1857777" y="1233147"/>
            <a:ext cx="5258648" cy="3129903"/>
            <a:chOff x="0" y="0"/>
            <a:chExt cx="1430286" cy="851295"/>
          </a:xfrm>
        </p:grpSpPr>
        <p:sp>
          <p:nvSpPr>
            <p:cNvPr id="9" name="Freeform 9"/>
            <p:cNvSpPr/>
            <p:nvPr/>
          </p:nvSpPr>
          <p:spPr>
            <a:xfrm>
              <a:off x="0" y="0"/>
              <a:ext cx="1430286" cy="851295"/>
            </a:xfrm>
            <a:custGeom>
              <a:avLst/>
              <a:gdLst/>
              <a:ahLst/>
              <a:cxnLst/>
              <a:rect l="l" t="t" r="r" b="b"/>
              <a:pathLst>
                <a:path w="1430286" h="851295">
                  <a:moveTo>
                    <a:pt x="0" y="0"/>
                  </a:moveTo>
                  <a:lnTo>
                    <a:pt x="1430286" y="0"/>
                  </a:lnTo>
                  <a:lnTo>
                    <a:pt x="1430286" y="851295"/>
                  </a:lnTo>
                  <a:lnTo>
                    <a:pt x="0" y="851295"/>
                  </a:lnTo>
                  <a:close/>
                </a:path>
              </a:pathLst>
            </a:custGeom>
            <a:solidFill>
              <a:srgbClr val="FFFFFF"/>
            </a:solidFill>
          </p:spPr>
          <p:txBody>
            <a:bodyPr/>
            <a:lstStyle/>
            <a:p>
              <a:endParaRPr lang="en-US"/>
            </a:p>
          </p:txBody>
        </p:sp>
        <p:sp>
          <p:nvSpPr>
            <p:cNvPr id="10" name="TextBox 10"/>
            <p:cNvSpPr txBox="1"/>
            <p:nvPr/>
          </p:nvSpPr>
          <p:spPr>
            <a:xfrm>
              <a:off x="0" y="-76200"/>
              <a:ext cx="1430286" cy="9274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20224" y="5138455"/>
            <a:ext cx="1110633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emotional abuse cause a recruiter to target their friends or peers?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Freeform 13"/>
          <p:cNvSpPr/>
          <p:nvPr/>
        </p:nvSpPr>
        <p:spPr>
          <a:xfrm>
            <a:off x="12042251" y="1432039"/>
            <a:ext cx="4889701" cy="2732120"/>
          </a:xfrm>
          <a:custGeom>
            <a:avLst/>
            <a:gdLst/>
            <a:ahLst/>
            <a:cxnLst/>
            <a:rect l="l" t="t" r="r" b="b"/>
            <a:pathLst>
              <a:path w="4889701" h="2732120">
                <a:moveTo>
                  <a:pt x="0" y="0"/>
                </a:moveTo>
                <a:lnTo>
                  <a:pt x="4889700" y="0"/>
                </a:lnTo>
                <a:lnTo>
                  <a:pt x="4889700" y="2732120"/>
                </a:lnTo>
                <a:lnTo>
                  <a:pt x="0" y="273212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94270" y="3303200"/>
            <a:ext cx="8196187" cy="953103"/>
            <a:chOff x="0" y="0"/>
            <a:chExt cx="2158667" cy="251023"/>
          </a:xfrm>
        </p:grpSpPr>
        <p:sp>
          <p:nvSpPr>
            <p:cNvPr id="5" name="Freeform 5"/>
            <p:cNvSpPr/>
            <p:nvPr/>
          </p:nvSpPr>
          <p:spPr>
            <a:xfrm>
              <a:off x="0" y="0"/>
              <a:ext cx="2158666" cy="251023"/>
            </a:xfrm>
            <a:custGeom>
              <a:avLst/>
              <a:gdLst/>
              <a:ahLst/>
              <a:cxnLst/>
              <a:rect l="l" t="t" r="r" b="b"/>
              <a:pathLst>
                <a:path w="2158666" h="251023">
                  <a:moveTo>
                    <a:pt x="0" y="0"/>
                  </a:moveTo>
                  <a:lnTo>
                    <a:pt x="2158666" y="0"/>
                  </a:lnTo>
                  <a:lnTo>
                    <a:pt x="2158666"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215866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7327" y="4640451"/>
            <a:ext cx="1466359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Grooming:</a:t>
            </a:r>
            <a:r>
              <a:rPr lang="en-US" sz="4250" b="1">
                <a:solidFill>
                  <a:srgbClr val="004F59"/>
                </a:solidFill>
                <a:latin typeface="Roboto Bold"/>
                <a:ea typeface="Roboto Bold"/>
                <a:cs typeface="Roboto Bold"/>
                <a:sym typeface="Roboto Bold"/>
              </a:rPr>
              <a:t> Traffickers use attention, gifts, and praise to meet emotional needs and create a false sense of love. </a:t>
            </a:r>
          </a:p>
        </p:txBody>
      </p:sp>
      <p:sp>
        <p:nvSpPr>
          <p:cNvPr id="8" name="TextBox 8"/>
          <p:cNvSpPr txBox="1"/>
          <p:nvPr/>
        </p:nvSpPr>
        <p:spPr>
          <a:xfrm>
            <a:off x="2257327" y="3355926"/>
            <a:ext cx="872056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Reward &amp; Punishment Cycle</a:t>
            </a:r>
          </a:p>
        </p:txBody>
      </p:sp>
      <p:sp>
        <p:nvSpPr>
          <p:cNvPr id="9" name="TextBox 9"/>
          <p:cNvSpPr txBox="1"/>
          <p:nvPr/>
        </p:nvSpPr>
        <p:spPr>
          <a:xfrm>
            <a:off x="4382397" y="9177436"/>
            <a:ext cx="907300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94270" y="3303200"/>
            <a:ext cx="8196187" cy="953103"/>
            <a:chOff x="0" y="0"/>
            <a:chExt cx="2158667" cy="251023"/>
          </a:xfrm>
        </p:grpSpPr>
        <p:sp>
          <p:nvSpPr>
            <p:cNvPr id="5" name="Freeform 5"/>
            <p:cNvSpPr/>
            <p:nvPr/>
          </p:nvSpPr>
          <p:spPr>
            <a:xfrm>
              <a:off x="0" y="0"/>
              <a:ext cx="2158666" cy="251023"/>
            </a:xfrm>
            <a:custGeom>
              <a:avLst/>
              <a:gdLst/>
              <a:ahLst/>
              <a:cxnLst/>
              <a:rect l="l" t="t" r="r" b="b"/>
              <a:pathLst>
                <a:path w="2158666" h="251023">
                  <a:moveTo>
                    <a:pt x="0" y="0"/>
                  </a:moveTo>
                  <a:lnTo>
                    <a:pt x="2158666" y="0"/>
                  </a:lnTo>
                  <a:lnTo>
                    <a:pt x="2158666"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215866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7327" y="4640451"/>
            <a:ext cx="145480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Controlling:</a:t>
            </a:r>
            <a:r>
              <a:rPr lang="en-US" sz="4250" b="1">
                <a:solidFill>
                  <a:srgbClr val="004F59"/>
                </a:solidFill>
                <a:latin typeface="Roboto Bold"/>
                <a:ea typeface="Roboto Bold"/>
                <a:cs typeface="Roboto Bold"/>
                <a:sym typeface="Roboto Bold"/>
              </a:rPr>
              <a:t> Over time, Traffickers introduce fear, using physical and psychological abuse to enforce obedience.</a:t>
            </a:r>
          </a:p>
        </p:txBody>
      </p:sp>
      <p:sp>
        <p:nvSpPr>
          <p:cNvPr id="8" name="TextBox 8"/>
          <p:cNvSpPr txBox="1"/>
          <p:nvPr/>
        </p:nvSpPr>
        <p:spPr>
          <a:xfrm>
            <a:off x="2257327" y="3355926"/>
            <a:ext cx="872056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Reward &amp; Punishment Cycle</a:t>
            </a:r>
          </a:p>
        </p:txBody>
      </p:sp>
      <p:sp>
        <p:nvSpPr>
          <p:cNvPr id="9" name="TextBox 9"/>
          <p:cNvSpPr txBox="1"/>
          <p:nvPr/>
        </p:nvSpPr>
        <p:spPr>
          <a:xfrm>
            <a:off x="4382396" y="9177436"/>
            <a:ext cx="9028803" cy="419987"/>
          </a:xfrm>
          <a:prstGeom prst="rect">
            <a:avLst/>
          </a:prstGeom>
        </p:spPr>
        <p:txBody>
          <a:bodyPr wrap="square" lIns="0" tIns="0" rIns="0" bIns="0" rtlCol="0" anchor="t">
            <a:spAutoFit/>
          </a:bodyPr>
          <a:lstStyle/>
          <a:p>
            <a:pPr algn="l">
              <a:lnSpc>
                <a:spcPts val="1679"/>
              </a:lnSpc>
            </a:pPr>
            <a:r>
              <a:rPr lang="en-US" sz="1200" dirty="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794270" y="3303200"/>
            <a:ext cx="8196187" cy="953103"/>
            <a:chOff x="0" y="0"/>
            <a:chExt cx="2158667" cy="251023"/>
          </a:xfrm>
        </p:grpSpPr>
        <p:sp>
          <p:nvSpPr>
            <p:cNvPr id="5" name="Freeform 5"/>
            <p:cNvSpPr/>
            <p:nvPr/>
          </p:nvSpPr>
          <p:spPr>
            <a:xfrm>
              <a:off x="0" y="0"/>
              <a:ext cx="2158666" cy="251023"/>
            </a:xfrm>
            <a:custGeom>
              <a:avLst/>
              <a:gdLst/>
              <a:ahLst/>
              <a:cxnLst/>
              <a:rect l="l" t="t" r="r" b="b"/>
              <a:pathLst>
                <a:path w="2158666" h="251023">
                  <a:moveTo>
                    <a:pt x="0" y="0"/>
                  </a:moveTo>
                  <a:lnTo>
                    <a:pt x="2158666" y="0"/>
                  </a:lnTo>
                  <a:lnTo>
                    <a:pt x="2158666" y="251023"/>
                  </a:lnTo>
                  <a:lnTo>
                    <a:pt x="0" y="251023"/>
                  </a:lnTo>
                  <a:close/>
                </a:path>
              </a:pathLst>
            </a:custGeom>
            <a:solidFill>
              <a:srgbClr val="303030"/>
            </a:solidFill>
          </p:spPr>
          <p:txBody>
            <a:bodyPr/>
            <a:lstStyle/>
            <a:p>
              <a:endParaRPr lang="en-US"/>
            </a:p>
          </p:txBody>
        </p:sp>
        <p:sp>
          <p:nvSpPr>
            <p:cNvPr id="6" name="TextBox 6"/>
            <p:cNvSpPr txBox="1"/>
            <p:nvPr/>
          </p:nvSpPr>
          <p:spPr>
            <a:xfrm>
              <a:off x="0" y="-76200"/>
              <a:ext cx="2158667" cy="327223"/>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57327" y="4640451"/>
            <a:ext cx="1564606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Trauma Bond:</a:t>
            </a:r>
            <a:r>
              <a:rPr lang="en-US" sz="4250" b="1">
                <a:solidFill>
                  <a:srgbClr val="004F59"/>
                </a:solidFill>
                <a:latin typeface="Roboto Bold"/>
                <a:ea typeface="Roboto Bold"/>
                <a:cs typeface="Roboto Bold"/>
                <a:sym typeface="Roboto Bold"/>
              </a:rPr>
              <a:t> A cycle of love and abuse creates a sense of loyalty, preventing victims from making their own decisions.</a:t>
            </a:r>
          </a:p>
        </p:txBody>
      </p:sp>
      <p:sp>
        <p:nvSpPr>
          <p:cNvPr id="8" name="TextBox 8"/>
          <p:cNvSpPr txBox="1"/>
          <p:nvPr/>
        </p:nvSpPr>
        <p:spPr>
          <a:xfrm>
            <a:off x="2257327" y="3355926"/>
            <a:ext cx="8720564"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Reward &amp; Punishment Cycle</a:t>
            </a:r>
          </a:p>
        </p:txBody>
      </p:sp>
      <p:sp>
        <p:nvSpPr>
          <p:cNvPr id="9" name="TextBox 9"/>
          <p:cNvSpPr txBox="1"/>
          <p:nvPr/>
        </p:nvSpPr>
        <p:spPr>
          <a:xfrm>
            <a:off x="4382397" y="9177436"/>
            <a:ext cx="8986320"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355831"/>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Abusing one’s position of power against a vulnerable person, often for personal gain or money.</a:t>
            </a:r>
          </a:p>
        </p:txBody>
      </p:sp>
      <p:grpSp>
        <p:nvGrpSpPr>
          <p:cNvPr id="9" name="Group 9"/>
          <p:cNvGrpSpPr/>
          <p:nvPr/>
        </p:nvGrpSpPr>
        <p:grpSpPr>
          <a:xfrm>
            <a:off x="1480713" y="3351746"/>
            <a:ext cx="6192221" cy="904943"/>
            <a:chOff x="0" y="0"/>
            <a:chExt cx="1630873" cy="238339"/>
          </a:xfrm>
        </p:grpSpPr>
        <p:sp>
          <p:nvSpPr>
            <p:cNvPr id="10" name="Freeform 10"/>
            <p:cNvSpPr/>
            <p:nvPr/>
          </p:nvSpPr>
          <p:spPr>
            <a:xfrm>
              <a:off x="0" y="0"/>
              <a:ext cx="1630873" cy="238339"/>
            </a:xfrm>
            <a:custGeom>
              <a:avLst/>
              <a:gdLst/>
              <a:ahLst/>
              <a:cxnLst/>
              <a:rect l="l" t="t" r="r" b="b"/>
              <a:pathLst>
                <a:path w="1630873" h="238339">
                  <a:moveTo>
                    <a:pt x="0" y="0"/>
                  </a:moveTo>
                  <a:lnTo>
                    <a:pt x="1630873" y="0"/>
                  </a:lnTo>
                  <a:lnTo>
                    <a:pt x="163087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3087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276652"/>
            <a:ext cx="6855588"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EXPLOITATION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6672" y="364114"/>
            <a:ext cx="17574656" cy="9558772"/>
            <a:chOff x="0" y="0"/>
            <a:chExt cx="5540031" cy="3013197"/>
          </a:xfrm>
        </p:grpSpPr>
        <p:sp>
          <p:nvSpPr>
            <p:cNvPr id="3" name="Freeform 3"/>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4" name="Group 4"/>
          <p:cNvGrpSpPr/>
          <p:nvPr/>
        </p:nvGrpSpPr>
        <p:grpSpPr>
          <a:xfrm>
            <a:off x="2002923" y="4745663"/>
            <a:ext cx="9315936" cy="1902827"/>
            <a:chOff x="0" y="0"/>
            <a:chExt cx="2453580" cy="501156"/>
          </a:xfrm>
        </p:grpSpPr>
        <p:sp>
          <p:nvSpPr>
            <p:cNvPr id="5" name="Freeform 5"/>
            <p:cNvSpPr/>
            <p:nvPr/>
          </p:nvSpPr>
          <p:spPr>
            <a:xfrm>
              <a:off x="0" y="0"/>
              <a:ext cx="2453580" cy="501156"/>
            </a:xfrm>
            <a:custGeom>
              <a:avLst/>
              <a:gdLst/>
              <a:ahLst/>
              <a:cxnLst/>
              <a:rect l="l" t="t" r="r" b="b"/>
              <a:pathLst>
                <a:path w="2453580" h="501156">
                  <a:moveTo>
                    <a:pt x="0" y="0"/>
                  </a:moveTo>
                  <a:lnTo>
                    <a:pt x="2453580" y="0"/>
                  </a:lnTo>
                  <a:lnTo>
                    <a:pt x="2453580" y="501156"/>
                  </a:lnTo>
                  <a:lnTo>
                    <a:pt x="0" y="501156"/>
                  </a:lnTo>
                  <a:close/>
                </a:path>
              </a:pathLst>
            </a:custGeom>
            <a:solidFill>
              <a:srgbClr val="303030"/>
            </a:solidFill>
          </p:spPr>
          <p:txBody>
            <a:bodyPr/>
            <a:lstStyle/>
            <a:p>
              <a:endParaRPr lang="en-US"/>
            </a:p>
          </p:txBody>
        </p:sp>
        <p:sp>
          <p:nvSpPr>
            <p:cNvPr id="6" name="TextBox 6"/>
            <p:cNvSpPr txBox="1"/>
            <p:nvPr/>
          </p:nvSpPr>
          <p:spPr>
            <a:xfrm>
              <a:off x="0" y="-76200"/>
              <a:ext cx="2453580" cy="57735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150491" y="110932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id="8" name="TextBox 8"/>
          <p:cNvSpPr txBox="1"/>
          <p:nvPr/>
        </p:nvSpPr>
        <p:spPr>
          <a:xfrm>
            <a:off x="2458869" y="4792267"/>
            <a:ext cx="9889020" cy="1666727"/>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Why do pimps instigate rivalries among the women they control?</a:t>
            </a:r>
          </a:p>
        </p:txBody>
      </p:sp>
      <p:grpSp>
        <p:nvGrpSpPr>
          <p:cNvPr id="9" name="Group 9"/>
          <p:cNvGrpSpPr/>
          <p:nvPr/>
        </p:nvGrpSpPr>
        <p:grpSpPr>
          <a:xfrm>
            <a:off x="12441516" y="1028700"/>
            <a:ext cx="4674909" cy="3210507"/>
            <a:chOff x="0" y="0"/>
            <a:chExt cx="1394196" cy="957468"/>
          </a:xfrm>
        </p:grpSpPr>
        <p:sp>
          <p:nvSpPr>
            <p:cNvPr id="10" name="Freeform 10"/>
            <p:cNvSpPr/>
            <p:nvPr/>
          </p:nvSpPr>
          <p:spPr>
            <a:xfrm>
              <a:off x="0" y="0"/>
              <a:ext cx="1394196" cy="957468"/>
            </a:xfrm>
            <a:custGeom>
              <a:avLst/>
              <a:gdLst/>
              <a:ahLst/>
              <a:cxnLst/>
              <a:rect l="l" t="t" r="r" b="b"/>
              <a:pathLst>
                <a:path w="1394196" h="957468">
                  <a:moveTo>
                    <a:pt x="0" y="0"/>
                  </a:moveTo>
                  <a:lnTo>
                    <a:pt x="1394196" y="0"/>
                  </a:lnTo>
                  <a:lnTo>
                    <a:pt x="1394196" y="957468"/>
                  </a:lnTo>
                  <a:lnTo>
                    <a:pt x="0" y="957468"/>
                  </a:lnTo>
                  <a:close/>
                </a:path>
              </a:pathLst>
            </a:custGeom>
            <a:solidFill>
              <a:srgbClr val="FFFFFF"/>
            </a:solidFill>
          </p:spPr>
          <p:txBody>
            <a:bodyPr/>
            <a:lstStyle/>
            <a:p>
              <a:endParaRPr lang="en-US"/>
            </a:p>
          </p:txBody>
        </p:sp>
        <p:sp>
          <p:nvSpPr>
            <p:cNvPr id="11" name="TextBox 11"/>
            <p:cNvSpPr txBox="1"/>
            <p:nvPr/>
          </p:nvSpPr>
          <p:spPr>
            <a:xfrm>
              <a:off x="0" y="-76200"/>
              <a:ext cx="1394196" cy="1033668"/>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2631688" y="1210731"/>
            <a:ext cx="4347147" cy="2828990"/>
          </a:xfrm>
          <a:custGeom>
            <a:avLst/>
            <a:gdLst/>
            <a:ahLst/>
            <a:cxnLst/>
            <a:rect l="l" t="t" r="r" b="b"/>
            <a:pathLst>
              <a:path w="4347147" h="2828990">
                <a:moveTo>
                  <a:pt x="0" y="0"/>
                </a:moveTo>
                <a:lnTo>
                  <a:pt x="4347147" y="0"/>
                </a:lnTo>
                <a:lnTo>
                  <a:pt x="4347147" y="2828990"/>
                </a:lnTo>
                <a:lnTo>
                  <a:pt x="0" y="2828990"/>
                </a:lnTo>
                <a:lnTo>
                  <a:pt x="0" y="0"/>
                </a:lnTo>
                <a:close/>
              </a:path>
            </a:pathLst>
          </a:custGeom>
          <a:blipFill>
            <a:blip r:embed="rId3"/>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7190"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id="5" name="Group 5"/>
          <p:cNvGrpSpPr/>
          <p:nvPr/>
        </p:nvGrpSpPr>
        <p:grpSpPr>
          <a:xfrm>
            <a:off x="1480713" y="3322810"/>
            <a:ext cx="4994685" cy="904943"/>
            <a:chOff x="0" y="0"/>
            <a:chExt cx="1315473" cy="238339"/>
          </a:xfrm>
        </p:grpSpPr>
        <p:sp>
          <p:nvSpPr>
            <p:cNvPr id="6" name="Freeform 6"/>
            <p:cNvSpPr/>
            <p:nvPr/>
          </p:nvSpPr>
          <p:spPr>
            <a:xfrm>
              <a:off x="0" y="0"/>
              <a:ext cx="1315473" cy="238339"/>
            </a:xfrm>
            <a:custGeom>
              <a:avLst/>
              <a:gdLst/>
              <a:ahLst/>
              <a:cxnLst/>
              <a:rect l="l" t="t" r="r" b="b"/>
              <a:pathLst>
                <a:path w="1315473" h="238339">
                  <a:moveTo>
                    <a:pt x="0" y="0"/>
                  </a:moveTo>
                  <a:lnTo>
                    <a:pt x="1315473" y="0"/>
                  </a:lnTo>
                  <a:lnTo>
                    <a:pt x="131547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547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41856"/>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Maximize Profits</a:t>
            </a:r>
          </a:p>
        </p:txBody>
      </p:sp>
      <p:sp>
        <p:nvSpPr>
          <p:cNvPr id="9" name="TextBox 9"/>
          <p:cNvSpPr txBox="1"/>
          <p:nvPr/>
        </p:nvSpPr>
        <p:spPr>
          <a:xfrm>
            <a:off x="1780421" y="4683871"/>
            <a:ext cx="1425549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Flaunt Status:</a:t>
            </a:r>
            <a:r>
              <a:rPr lang="en-US" sz="4250" b="1">
                <a:solidFill>
                  <a:srgbClr val="004F59"/>
                </a:solidFill>
                <a:latin typeface="Roboto Bold"/>
                <a:ea typeface="Roboto Bold"/>
                <a:cs typeface="Roboto Bold"/>
                <a:sym typeface="Roboto Bold"/>
              </a:rPr>
              <a:t> Traffickers single out the ‘Bottom Girl’ to create the illusion of reward, authority, and privilege.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7190"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id="5" name="Group 5"/>
          <p:cNvGrpSpPr/>
          <p:nvPr/>
        </p:nvGrpSpPr>
        <p:grpSpPr>
          <a:xfrm>
            <a:off x="1480713" y="3322810"/>
            <a:ext cx="4994685" cy="904943"/>
            <a:chOff x="0" y="0"/>
            <a:chExt cx="1315473" cy="238339"/>
          </a:xfrm>
        </p:grpSpPr>
        <p:sp>
          <p:nvSpPr>
            <p:cNvPr id="6" name="Freeform 6"/>
            <p:cNvSpPr/>
            <p:nvPr/>
          </p:nvSpPr>
          <p:spPr>
            <a:xfrm>
              <a:off x="0" y="0"/>
              <a:ext cx="1315473" cy="238339"/>
            </a:xfrm>
            <a:custGeom>
              <a:avLst/>
              <a:gdLst/>
              <a:ahLst/>
              <a:cxnLst/>
              <a:rect l="l" t="t" r="r" b="b"/>
              <a:pathLst>
                <a:path w="1315473" h="238339">
                  <a:moveTo>
                    <a:pt x="0" y="0"/>
                  </a:moveTo>
                  <a:lnTo>
                    <a:pt x="1315473" y="0"/>
                  </a:lnTo>
                  <a:lnTo>
                    <a:pt x="131547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547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41856"/>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Maximize Profits</a:t>
            </a:r>
          </a:p>
        </p:txBody>
      </p:sp>
      <p:sp>
        <p:nvSpPr>
          <p:cNvPr id="9" name="TextBox 9"/>
          <p:cNvSpPr txBox="1"/>
          <p:nvPr/>
        </p:nvSpPr>
        <p:spPr>
          <a:xfrm>
            <a:off x="1780421" y="4683871"/>
            <a:ext cx="1541134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Instill Competition:</a:t>
            </a:r>
            <a:r>
              <a:rPr lang="en-US" sz="4250" b="1">
                <a:solidFill>
                  <a:srgbClr val="004F59"/>
                </a:solidFill>
                <a:latin typeface="Roboto Bold"/>
                <a:ea typeface="Roboto Bold"/>
                <a:cs typeface="Roboto Bold"/>
                <a:sym typeface="Roboto Bold"/>
              </a:rPr>
              <a:t> Favoritism sparks jealousy and rivalry, motivating others to compete for the favored position.</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7190"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id="5" name="Group 5"/>
          <p:cNvGrpSpPr/>
          <p:nvPr/>
        </p:nvGrpSpPr>
        <p:grpSpPr>
          <a:xfrm>
            <a:off x="1480713" y="3322810"/>
            <a:ext cx="4994685" cy="904943"/>
            <a:chOff x="0" y="0"/>
            <a:chExt cx="1315473" cy="238339"/>
          </a:xfrm>
        </p:grpSpPr>
        <p:sp>
          <p:nvSpPr>
            <p:cNvPr id="6" name="Freeform 6"/>
            <p:cNvSpPr/>
            <p:nvPr/>
          </p:nvSpPr>
          <p:spPr>
            <a:xfrm>
              <a:off x="0" y="0"/>
              <a:ext cx="1315473" cy="238339"/>
            </a:xfrm>
            <a:custGeom>
              <a:avLst/>
              <a:gdLst/>
              <a:ahLst/>
              <a:cxnLst/>
              <a:rect l="l" t="t" r="r" b="b"/>
              <a:pathLst>
                <a:path w="1315473" h="238339">
                  <a:moveTo>
                    <a:pt x="0" y="0"/>
                  </a:moveTo>
                  <a:lnTo>
                    <a:pt x="1315473" y="0"/>
                  </a:lnTo>
                  <a:lnTo>
                    <a:pt x="1315473"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5473"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41856"/>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Maximize Profits</a:t>
            </a:r>
          </a:p>
        </p:txBody>
      </p:sp>
      <p:sp>
        <p:nvSpPr>
          <p:cNvPr id="9" name="TextBox 9"/>
          <p:cNvSpPr txBox="1"/>
          <p:nvPr/>
        </p:nvSpPr>
        <p:spPr>
          <a:xfrm>
            <a:off x="1645571" y="4674346"/>
            <a:ext cx="1587368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Profit Driven:</a:t>
            </a:r>
            <a:r>
              <a:rPr lang="en-US" sz="4250" b="1">
                <a:solidFill>
                  <a:srgbClr val="004F59"/>
                </a:solidFill>
                <a:latin typeface="Roboto Bold"/>
                <a:ea typeface="Roboto Bold"/>
                <a:cs typeface="Roboto Bold"/>
                <a:sym typeface="Roboto Bold"/>
              </a:rPr>
              <a:t> Traffickers use rivalry to promote working longer and taking greater risks to make more money for the Trafficker.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8345"/>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grpSp>
        <p:nvGrpSpPr>
          <p:cNvPr id="5" name="Group 5"/>
          <p:cNvGrpSpPr/>
          <p:nvPr/>
        </p:nvGrpSpPr>
        <p:grpSpPr>
          <a:xfrm>
            <a:off x="1480713" y="4824120"/>
            <a:ext cx="11680636" cy="1156202"/>
            <a:chOff x="0" y="0"/>
            <a:chExt cx="3076381" cy="304514"/>
          </a:xfrm>
        </p:grpSpPr>
        <p:sp>
          <p:nvSpPr>
            <p:cNvPr id="6" name="Freeform 6"/>
            <p:cNvSpPr/>
            <p:nvPr/>
          </p:nvSpPr>
          <p:spPr>
            <a:xfrm>
              <a:off x="0" y="0"/>
              <a:ext cx="3076381" cy="304514"/>
            </a:xfrm>
            <a:custGeom>
              <a:avLst/>
              <a:gdLst/>
              <a:ahLst/>
              <a:cxnLst/>
              <a:rect l="l" t="t" r="r" b="b"/>
              <a:pathLst>
                <a:path w="3076381" h="304514">
                  <a:moveTo>
                    <a:pt x="0" y="0"/>
                  </a:moveTo>
                  <a:lnTo>
                    <a:pt x="3076381" y="0"/>
                  </a:lnTo>
                  <a:lnTo>
                    <a:pt x="3076381" y="304514"/>
                  </a:lnTo>
                  <a:lnTo>
                    <a:pt x="0" y="304514"/>
                  </a:lnTo>
                  <a:close/>
                </a:path>
              </a:pathLst>
            </a:custGeom>
            <a:solidFill>
              <a:srgbClr val="303030"/>
            </a:solidFill>
          </p:spPr>
          <p:txBody>
            <a:bodyPr/>
            <a:lstStyle/>
            <a:p>
              <a:endParaRPr lang="en-US"/>
            </a:p>
          </p:txBody>
        </p:sp>
        <p:sp>
          <p:nvSpPr>
            <p:cNvPr id="7" name="TextBox 7"/>
            <p:cNvSpPr txBox="1"/>
            <p:nvPr/>
          </p:nvSpPr>
          <p:spPr>
            <a:xfrm>
              <a:off x="0" y="-76200"/>
              <a:ext cx="3076381" cy="38071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8792" y="4968899"/>
            <a:ext cx="11352557"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Can women operate as human traffickers?  </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Freeform 11"/>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4425091" y="4762062"/>
            <a:ext cx="9437818"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Yes, </a:t>
            </a:r>
            <a:r>
              <a:rPr lang="en-US" sz="5499">
                <a:solidFill>
                  <a:srgbClr val="303030"/>
                </a:solidFill>
                <a:latin typeface="Roboto"/>
                <a:ea typeface="Roboto"/>
                <a:cs typeface="Roboto"/>
                <a:sym typeface="Roboto"/>
              </a:rPr>
              <a:t>some women do operate as human traffickers.</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Shamere (2012, March 23). Unavoidable Destiny | The Reality of the “Bottom Girl Part I, Shared Hope International. Sharedhope.org.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52138" y="3331660"/>
            <a:ext cx="7817856" cy="943471"/>
            <a:chOff x="0" y="0"/>
            <a:chExt cx="2059024" cy="248486"/>
          </a:xfrm>
        </p:grpSpPr>
        <p:sp>
          <p:nvSpPr>
            <p:cNvPr id="5" name="Freeform 5"/>
            <p:cNvSpPr/>
            <p:nvPr/>
          </p:nvSpPr>
          <p:spPr>
            <a:xfrm>
              <a:off x="0" y="0"/>
              <a:ext cx="2059024" cy="248486"/>
            </a:xfrm>
            <a:custGeom>
              <a:avLst/>
              <a:gdLst/>
              <a:ahLst/>
              <a:cxnLst/>
              <a:rect l="l" t="t" r="r" b="b"/>
              <a:pathLst>
                <a:path w="2059024" h="248486">
                  <a:moveTo>
                    <a:pt x="0" y="0"/>
                  </a:moveTo>
                  <a:lnTo>
                    <a:pt x="2059024" y="0"/>
                  </a:lnTo>
                  <a:lnTo>
                    <a:pt x="2059024" y="248486"/>
                  </a:lnTo>
                  <a:lnTo>
                    <a:pt x="0" y="248486"/>
                  </a:lnTo>
                  <a:close/>
                </a:path>
              </a:pathLst>
            </a:custGeom>
            <a:solidFill>
              <a:srgbClr val="303030"/>
            </a:solidFill>
          </p:spPr>
          <p:txBody>
            <a:bodyPr/>
            <a:lstStyle/>
            <a:p>
              <a:endParaRPr lang="en-US"/>
            </a:p>
          </p:txBody>
        </p:sp>
        <p:sp>
          <p:nvSpPr>
            <p:cNvPr id="6" name="TextBox 6"/>
            <p:cNvSpPr txBox="1"/>
            <p:nvPr/>
          </p:nvSpPr>
          <p:spPr>
            <a:xfrm>
              <a:off x="0" y="-76200"/>
              <a:ext cx="2059024" cy="32468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1846" y="337002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Types of Female Traffickers</a:t>
            </a:r>
          </a:p>
        </p:txBody>
      </p:sp>
      <p:sp>
        <p:nvSpPr>
          <p:cNvPr id="8" name="TextBox 8"/>
          <p:cNvSpPr txBox="1"/>
          <p:nvPr/>
        </p:nvSpPr>
        <p:spPr>
          <a:xfrm>
            <a:off x="1751846" y="4669339"/>
            <a:ext cx="1415093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Madams:</a:t>
            </a:r>
            <a:r>
              <a:rPr lang="en-US" sz="4250" b="1">
                <a:solidFill>
                  <a:srgbClr val="004F59"/>
                </a:solidFill>
                <a:latin typeface="Roboto Bold"/>
                <a:ea typeface="Roboto Bold"/>
                <a:cs typeface="Roboto Bold"/>
                <a:sym typeface="Roboto Bold"/>
              </a:rPr>
              <a:t> Women may run brothels, escort services, or illicit massage parlors.</a:t>
            </a:r>
          </a:p>
        </p:txBody>
      </p:sp>
      <p:sp>
        <p:nvSpPr>
          <p:cNvPr id="9" name="TextBox 9"/>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52138" y="3331660"/>
            <a:ext cx="7817856" cy="943471"/>
            <a:chOff x="0" y="0"/>
            <a:chExt cx="2059024" cy="248486"/>
          </a:xfrm>
        </p:grpSpPr>
        <p:sp>
          <p:nvSpPr>
            <p:cNvPr id="5" name="Freeform 5"/>
            <p:cNvSpPr/>
            <p:nvPr/>
          </p:nvSpPr>
          <p:spPr>
            <a:xfrm>
              <a:off x="0" y="0"/>
              <a:ext cx="2059024" cy="248486"/>
            </a:xfrm>
            <a:custGeom>
              <a:avLst/>
              <a:gdLst/>
              <a:ahLst/>
              <a:cxnLst/>
              <a:rect l="l" t="t" r="r" b="b"/>
              <a:pathLst>
                <a:path w="2059024" h="248486">
                  <a:moveTo>
                    <a:pt x="0" y="0"/>
                  </a:moveTo>
                  <a:lnTo>
                    <a:pt x="2059024" y="0"/>
                  </a:lnTo>
                  <a:lnTo>
                    <a:pt x="2059024" y="248486"/>
                  </a:lnTo>
                  <a:lnTo>
                    <a:pt x="0" y="248486"/>
                  </a:lnTo>
                  <a:close/>
                </a:path>
              </a:pathLst>
            </a:custGeom>
            <a:solidFill>
              <a:srgbClr val="303030"/>
            </a:solidFill>
          </p:spPr>
          <p:txBody>
            <a:bodyPr/>
            <a:lstStyle/>
            <a:p>
              <a:endParaRPr lang="en-US"/>
            </a:p>
          </p:txBody>
        </p:sp>
        <p:sp>
          <p:nvSpPr>
            <p:cNvPr id="6" name="TextBox 6"/>
            <p:cNvSpPr txBox="1"/>
            <p:nvPr/>
          </p:nvSpPr>
          <p:spPr>
            <a:xfrm>
              <a:off x="0" y="-76200"/>
              <a:ext cx="2059024" cy="32468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1846" y="337002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Types of Female Traffickers</a:t>
            </a:r>
          </a:p>
        </p:txBody>
      </p:sp>
      <p:sp>
        <p:nvSpPr>
          <p:cNvPr id="8" name="TextBox 8"/>
          <p:cNvSpPr txBox="1"/>
          <p:nvPr/>
        </p:nvSpPr>
        <p:spPr>
          <a:xfrm>
            <a:off x="1751846" y="4669339"/>
            <a:ext cx="1418946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Family Trafficker:</a:t>
            </a:r>
            <a:r>
              <a:rPr lang="en-US" sz="4250" b="1">
                <a:solidFill>
                  <a:srgbClr val="004F59"/>
                </a:solidFill>
                <a:latin typeface="Roboto Bold"/>
                <a:ea typeface="Roboto Bold"/>
                <a:cs typeface="Roboto Bold"/>
                <a:sym typeface="Roboto Bold"/>
              </a:rPr>
              <a:t> Some women exploit children within their own families.</a:t>
            </a:r>
          </a:p>
        </p:txBody>
      </p:sp>
      <p:sp>
        <p:nvSpPr>
          <p:cNvPr id="9" name="TextBox 9"/>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52138" y="3331660"/>
            <a:ext cx="7817856" cy="943471"/>
            <a:chOff x="0" y="0"/>
            <a:chExt cx="2059024" cy="248486"/>
          </a:xfrm>
        </p:grpSpPr>
        <p:sp>
          <p:nvSpPr>
            <p:cNvPr id="5" name="Freeform 5"/>
            <p:cNvSpPr/>
            <p:nvPr/>
          </p:nvSpPr>
          <p:spPr>
            <a:xfrm>
              <a:off x="0" y="0"/>
              <a:ext cx="2059024" cy="248486"/>
            </a:xfrm>
            <a:custGeom>
              <a:avLst/>
              <a:gdLst/>
              <a:ahLst/>
              <a:cxnLst/>
              <a:rect l="l" t="t" r="r" b="b"/>
              <a:pathLst>
                <a:path w="2059024" h="248486">
                  <a:moveTo>
                    <a:pt x="0" y="0"/>
                  </a:moveTo>
                  <a:lnTo>
                    <a:pt x="2059024" y="0"/>
                  </a:lnTo>
                  <a:lnTo>
                    <a:pt x="2059024" y="248486"/>
                  </a:lnTo>
                  <a:lnTo>
                    <a:pt x="0" y="248486"/>
                  </a:lnTo>
                  <a:close/>
                </a:path>
              </a:pathLst>
            </a:custGeom>
            <a:solidFill>
              <a:srgbClr val="303030"/>
            </a:solidFill>
          </p:spPr>
          <p:txBody>
            <a:bodyPr/>
            <a:lstStyle/>
            <a:p>
              <a:endParaRPr lang="en-US"/>
            </a:p>
          </p:txBody>
        </p:sp>
        <p:sp>
          <p:nvSpPr>
            <p:cNvPr id="6" name="TextBox 6"/>
            <p:cNvSpPr txBox="1"/>
            <p:nvPr/>
          </p:nvSpPr>
          <p:spPr>
            <a:xfrm>
              <a:off x="0" y="-76200"/>
              <a:ext cx="2059024" cy="32468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1846" y="337002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Types of Female Traffickers</a:t>
            </a:r>
          </a:p>
        </p:txBody>
      </p:sp>
      <p:sp>
        <p:nvSpPr>
          <p:cNvPr id="8" name="TextBox 8"/>
          <p:cNvSpPr txBox="1"/>
          <p:nvPr/>
        </p:nvSpPr>
        <p:spPr>
          <a:xfrm>
            <a:off x="1751846" y="4669339"/>
            <a:ext cx="1535494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False Caregiver:</a:t>
            </a:r>
            <a:r>
              <a:rPr lang="en-US" sz="4250" b="1">
                <a:solidFill>
                  <a:srgbClr val="004F59"/>
                </a:solidFill>
                <a:latin typeface="Roboto Bold"/>
                <a:ea typeface="Roboto Bold"/>
                <a:cs typeface="Roboto Bold"/>
                <a:sym typeface="Roboto Bold"/>
              </a:rPr>
              <a:t> Females may pose as a mother figure.</a:t>
            </a:r>
          </a:p>
        </p:txBody>
      </p:sp>
      <p:sp>
        <p:nvSpPr>
          <p:cNvPr id="9" name="TextBox 9"/>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52138" y="3331660"/>
            <a:ext cx="7817856" cy="943471"/>
            <a:chOff x="0" y="0"/>
            <a:chExt cx="2059024" cy="248486"/>
          </a:xfrm>
        </p:grpSpPr>
        <p:sp>
          <p:nvSpPr>
            <p:cNvPr id="5" name="Freeform 5"/>
            <p:cNvSpPr/>
            <p:nvPr/>
          </p:nvSpPr>
          <p:spPr>
            <a:xfrm>
              <a:off x="0" y="0"/>
              <a:ext cx="2059024" cy="248486"/>
            </a:xfrm>
            <a:custGeom>
              <a:avLst/>
              <a:gdLst/>
              <a:ahLst/>
              <a:cxnLst/>
              <a:rect l="l" t="t" r="r" b="b"/>
              <a:pathLst>
                <a:path w="2059024" h="248486">
                  <a:moveTo>
                    <a:pt x="0" y="0"/>
                  </a:moveTo>
                  <a:lnTo>
                    <a:pt x="2059024" y="0"/>
                  </a:lnTo>
                  <a:lnTo>
                    <a:pt x="2059024" y="248486"/>
                  </a:lnTo>
                  <a:lnTo>
                    <a:pt x="0" y="248486"/>
                  </a:lnTo>
                  <a:close/>
                </a:path>
              </a:pathLst>
            </a:custGeom>
            <a:solidFill>
              <a:srgbClr val="303030"/>
            </a:solidFill>
          </p:spPr>
          <p:txBody>
            <a:bodyPr/>
            <a:lstStyle/>
            <a:p>
              <a:endParaRPr lang="en-US"/>
            </a:p>
          </p:txBody>
        </p:sp>
        <p:sp>
          <p:nvSpPr>
            <p:cNvPr id="6" name="TextBox 6"/>
            <p:cNvSpPr txBox="1"/>
            <p:nvPr/>
          </p:nvSpPr>
          <p:spPr>
            <a:xfrm>
              <a:off x="0" y="-76200"/>
              <a:ext cx="2059024" cy="324686"/>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51846" y="337002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Types of Female Traffickers</a:t>
            </a:r>
          </a:p>
        </p:txBody>
      </p:sp>
      <p:sp>
        <p:nvSpPr>
          <p:cNvPr id="8" name="TextBox 8"/>
          <p:cNvSpPr txBox="1"/>
          <p:nvPr/>
        </p:nvSpPr>
        <p:spPr>
          <a:xfrm>
            <a:off x="1751846" y="4669339"/>
            <a:ext cx="1535494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False Caregiver:</a:t>
            </a:r>
            <a:r>
              <a:rPr lang="en-US" sz="4250" b="1">
                <a:solidFill>
                  <a:srgbClr val="004F59"/>
                </a:solidFill>
                <a:latin typeface="Roboto Bold"/>
                <a:ea typeface="Roboto Bold"/>
                <a:cs typeface="Roboto Bold"/>
                <a:sym typeface="Roboto Bold"/>
              </a:rPr>
              <a:t> Females can also pose as a mother figure.</a:t>
            </a:r>
          </a:p>
        </p:txBody>
      </p:sp>
      <p:sp>
        <p:nvSpPr>
          <p:cNvPr id="9" name="TextBox 9"/>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0" name="TextBox 10"/>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885063"/>
            <a:ext cx="11422739" cy="1974969"/>
            <a:chOff x="0" y="0"/>
            <a:chExt cx="3008458" cy="520156"/>
          </a:xfrm>
        </p:grpSpPr>
        <p:sp>
          <p:nvSpPr>
            <p:cNvPr id="7" name="Freeform 7"/>
            <p:cNvSpPr/>
            <p:nvPr/>
          </p:nvSpPr>
          <p:spPr>
            <a:xfrm>
              <a:off x="0" y="0"/>
              <a:ext cx="3008458" cy="520156"/>
            </a:xfrm>
            <a:custGeom>
              <a:avLst/>
              <a:gdLst/>
              <a:ahLst/>
              <a:cxnLst/>
              <a:rect l="l" t="t" r="r" b="b"/>
              <a:pathLst>
                <a:path w="3008458" h="520156">
                  <a:moveTo>
                    <a:pt x="0" y="0"/>
                  </a:moveTo>
                  <a:lnTo>
                    <a:pt x="3008458" y="0"/>
                  </a:lnTo>
                  <a:lnTo>
                    <a:pt x="3008458" y="520156"/>
                  </a:lnTo>
                  <a:lnTo>
                    <a:pt x="0" y="520156"/>
                  </a:lnTo>
                  <a:close/>
                </a:path>
              </a:pathLst>
            </a:custGeom>
            <a:solidFill>
              <a:srgbClr val="303030"/>
            </a:solidFill>
          </p:spPr>
          <p:txBody>
            <a:bodyPr/>
            <a:lstStyle/>
            <a:p>
              <a:endParaRPr lang="en-US"/>
            </a:p>
          </p:txBody>
        </p:sp>
        <p:sp>
          <p:nvSpPr>
            <p:cNvPr id="8" name="TextBox 8"/>
            <p:cNvSpPr txBox="1"/>
            <p:nvPr/>
          </p:nvSpPr>
          <p:spPr>
            <a:xfrm>
              <a:off x="0" y="-76200"/>
              <a:ext cx="3008458" cy="59635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330023" y="1250072"/>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DEFENDANTS</a:t>
            </a:r>
          </a:p>
        </p:txBody>
      </p:sp>
      <p:sp>
        <p:nvSpPr>
          <p:cNvPr id="10" name="TextBox 10"/>
          <p:cNvSpPr txBox="1"/>
          <p:nvPr/>
        </p:nvSpPr>
        <p:spPr>
          <a:xfrm>
            <a:off x="1935517" y="5043947"/>
            <a:ext cx="1159160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people charged with human trafficking offenses are female?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3095859" y="4762062"/>
            <a:ext cx="12096282"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About 8-10% </a:t>
            </a:r>
            <a:r>
              <a:rPr lang="en-US" sz="5499">
                <a:solidFill>
                  <a:srgbClr val="303030"/>
                </a:solidFill>
                <a:latin typeface="Roboto"/>
                <a:ea typeface="Roboto"/>
                <a:cs typeface="Roboto"/>
                <a:sym typeface="Roboto"/>
              </a:rPr>
              <a:t>of people charged with human trafficking crimes are female.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Bureau of Justice Statistics, Human Trafficking Data Collection Activities, 2022 and 2024 reports (U.S. Department of Justice).</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616061"/>
            <a:ext cx="15448681"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influence friends or peers have on someone to adopt certain behaviors, attitudes, or values to fit in or be accepted.</a:t>
            </a:r>
          </a:p>
        </p:txBody>
      </p:sp>
      <p:grpSp>
        <p:nvGrpSpPr>
          <p:cNvPr id="9" name="Group 9"/>
          <p:cNvGrpSpPr/>
          <p:nvPr/>
        </p:nvGrpSpPr>
        <p:grpSpPr>
          <a:xfrm>
            <a:off x="1480713" y="3570821"/>
            <a:ext cx="6546949" cy="904943"/>
            <a:chOff x="0" y="0"/>
            <a:chExt cx="1724299" cy="238339"/>
          </a:xfrm>
        </p:grpSpPr>
        <p:sp>
          <p:nvSpPr>
            <p:cNvPr id="10" name="Freeform 10"/>
            <p:cNvSpPr/>
            <p:nvPr/>
          </p:nvSpPr>
          <p:spPr>
            <a:xfrm>
              <a:off x="0" y="0"/>
              <a:ext cx="1724299" cy="238339"/>
            </a:xfrm>
            <a:custGeom>
              <a:avLst/>
              <a:gdLst/>
              <a:ahLst/>
              <a:cxnLst/>
              <a:rect l="l" t="t" r="r" b="b"/>
              <a:pathLst>
                <a:path w="1724299" h="238339">
                  <a:moveTo>
                    <a:pt x="0" y="0"/>
                  </a:moveTo>
                  <a:lnTo>
                    <a:pt x="1724299" y="0"/>
                  </a:lnTo>
                  <a:lnTo>
                    <a:pt x="17242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242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05252"/>
            <a:ext cx="6855588" cy="1028648"/>
          </a:xfrm>
          <a:prstGeom prst="rect">
            <a:avLst/>
          </a:prstGeom>
        </p:spPr>
        <p:txBody>
          <a:bodyPr lIns="0" tIns="0" rIns="0" bIns="0" rtlCol="0" anchor="t">
            <a:spAutoFit/>
          </a:bodyPr>
          <a:lstStyle/>
          <a:p>
            <a:pPr algn="l">
              <a:lnSpc>
                <a:spcPts val="8399"/>
              </a:lnSpc>
            </a:pPr>
            <a:r>
              <a:rPr lang="en-US" sz="5999" b="1" dirty="0">
                <a:solidFill>
                  <a:srgbClr val="FFFFFF"/>
                </a:solidFill>
                <a:latin typeface="Roboto Bold"/>
                <a:ea typeface="Roboto Bold"/>
                <a:cs typeface="Roboto Bold"/>
                <a:sym typeface="Roboto Bold"/>
              </a:rPr>
              <a:t>PEER PRESSURE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8345"/>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grpSp>
        <p:nvGrpSpPr>
          <p:cNvPr id="5" name="Group 5"/>
          <p:cNvGrpSpPr/>
          <p:nvPr/>
        </p:nvGrpSpPr>
        <p:grpSpPr>
          <a:xfrm>
            <a:off x="1480713" y="4867169"/>
            <a:ext cx="11215067" cy="1787343"/>
            <a:chOff x="0" y="0"/>
            <a:chExt cx="2953763" cy="470741"/>
          </a:xfrm>
        </p:grpSpPr>
        <p:sp>
          <p:nvSpPr>
            <p:cNvPr id="6" name="Freeform 6"/>
            <p:cNvSpPr/>
            <p:nvPr/>
          </p:nvSpPr>
          <p:spPr>
            <a:xfrm>
              <a:off x="0" y="0"/>
              <a:ext cx="2953763" cy="470741"/>
            </a:xfrm>
            <a:custGeom>
              <a:avLst/>
              <a:gdLst/>
              <a:ahLst/>
              <a:cxnLst/>
              <a:rect l="l" t="t" r="r" b="b"/>
              <a:pathLst>
                <a:path w="2953763" h="470741">
                  <a:moveTo>
                    <a:pt x="0" y="0"/>
                  </a:moveTo>
                  <a:lnTo>
                    <a:pt x="2953763" y="0"/>
                  </a:lnTo>
                  <a:lnTo>
                    <a:pt x="2953763" y="470741"/>
                  </a:lnTo>
                  <a:lnTo>
                    <a:pt x="0" y="470741"/>
                  </a:lnTo>
                  <a:close/>
                </a:path>
              </a:pathLst>
            </a:custGeom>
            <a:solidFill>
              <a:srgbClr val="303030"/>
            </a:solidFill>
          </p:spPr>
          <p:txBody>
            <a:bodyPr/>
            <a:lstStyle/>
            <a:p>
              <a:endParaRPr lang="en-US"/>
            </a:p>
          </p:txBody>
        </p:sp>
        <p:sp>
          <p:nvSpPr>
            <p:cNvPr id="7" name="TextBox 7"/>
            <p:cNvSpPr txBox="1"/>
            <p:nvPr/>
          </p:nvSpPr>
          <p:spPr>
            <a:xfrm>
              <a:off x="0" y="-76200"/>
              <a:ext cx="2953763" cy="54694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02414" y="4932298"/>
            <a:ext cx="1090458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a peer can recruit friends or acquaintances into sex trafficking?   </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11" name="Group 11"/>
          <p:cNvGrpSpPr/>
          <p:nvPr/>
        </p:nvGrpSpPr>
        <p:grpSpPr>
          <a:xfrm>
            <a:off x="13516457" y="1055728"/>
            <a:ext cx="3572822" cy="3811441"/>
            <a:chOff x="0" y="0"/>
            <a:chExt cx="1366530" cy="1457797"/>
          </a:xfrm>
        </p:grpSpPr>
        <p:sp>
          <p:nvSpPr>
            <p:cNvPr id="12" name="Freeform 12"/>
            <p:cNvSpPr/>
            <p:nvPr/>
          </p:nvSpPr>
          <p:spPr>
            <a:xfrm>
              <a:off x="0" y="0"/>
              <a:ext cx="1366530" cy="1457797"/>
            </a:xfrm>
            <a:custGeom>
              <a:avLst/>
              <a:gdLst/>
              <a:ahLst/>
              <a:cxnLst/>
              <a:rect l="l" t="t" r="r" b="b"/>
              <a:pathLst>
                <a:path w="1366530" h="1457797">
                  <a:moveTo>
                    <a:pt x="0" y="0"/>
                  </a:moveTo>
                  <a:lnTo>
                    <a:pt x="1366530" y="0"/>
                  </a:lnTo>
                  <a:lnTo>
                    <a:pt x="1366530" y="1457797"/>
                  </a:lnTo>
                  <a:lnTo>
                    <a:pt x="0" y="1457797"/>
                  </a:lnTo>
                  <a:close/>
                </a:path>
              </a:pathLst>
            </a:custGeom>
            <a:solidFill>
              <a:srgbClr val="FFFFFF"/>
            </a:solidFill>
          </p:spPr>
          <p:txBody>
            <a:bodyPr/>
            <a:lstStyle/>
            <a:p>
              <a:endParaRPr lang="en-US"/>
            </a:p>
          </p:txBody>
        </p:sp>
        <p:sp>
          <p:nvSpPr>
            <p:cNvPr id="13" name="TextBox 13"/>
            <p:cNvSpPr txBox="1"/>
            <p:nvPr/>
          </p:nvSpPr>
          <p:spPr>
            <a:xfrm>
              <a:off x="0" y="-76200"/>
              <a:ext cx="1366530" cy="1533997"/>
            </a:xfrm>
            <a:prstGeom prst="rect">
              <a:avLst/>
            </a:prstGeom>
          </p:spPr>
          <p:txBody>
            <a:bodyPr lIns="50800" tIns="50800" rIns="50800" bIns="50800" rtlCol="0" anchor="ctr"/>
            <a:lstStyle/>
            <a:p>
              <a:pPr algn="ctr">
                <a:lnSpc>
                  <a:spcPts val="3074"/>
                </a:lnSpc>
              </a:pPr>
              <a:endParaRPr/>
            </a:p>
          </p:txBody>
        </p:sp>
      </p:grpSp>
      <p:sp>
        <p:nvSpPr>
          <p:cNvPr id="14" name="Freeform 14"/>
          <p:cNvSpPr/>
          <p:nvPr/>
        </p:nvSpPr>
        <p:spPr>
          <a:xfrm>
            <a:off x="13680061" y="1260176"/>
            <a:ext cx="3266343" cy="3200417"/>
          </a:xfrm>
          <a:custGeom>
            <a:avLst/>
            <a:gdLst/>
            <a:ahLst/>
            <a:cxnLst/>
            <a:rect l="l" t="t" r="r" b="b"/>
            <a:pathLst>
              <a:path w="3266343" h="3200417">
                <a:moveTo>
                  <a:pt x="0" y="0"/>
                </a:moveTo>
                <a:lnTo>
                  <a:pt x="3266343" y="0"/>
                </a:lnTo>
                <a:lnTo>
                  <a:pt x="3266343" y="3200416"/>
                </a:lnTo>
                <a:lnTo>
                  <a:pt x="0" y="320041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5781"/>
            <a:ext cx="6906702" cy="972368"/>
            <a:chOff x="0" y="0"/>
            <a:chExt cx="1819049" cy="256097"/>
          </a:xfrm>
        </p:grpSpPr>
        <p:sp>
          <p:nvSpPr>
            <p:cNvPr id="5" name="Freeform 5"/>
            <p:cNvSpPr/>
            <p:nvPr/>
          </p:nvSpPr>
          <p:spPr>
            <a:xfrm>
              <a:off x="0" y="0"/>
              <a:ext cx="1819049" cy="256097"/>
            </a:xfrm>
            <a:custGeom>
              <a:avLst/>
              <a:gdLst/>
              <a:ahLst/>
              <a:cxnLst/>
              <a:rect l="l" t="t" r="r" b="b"/>
              <a:pathLst>
                <a:path w="1819049" h="256097">
                  <a:moveTo>
                    <a:pt x="0" y="0"/>
                  </a:moveTo>
                  <a:lnTo>
                    <a:pt x="1819049" y="0"/>
                  </a:lnTo>
                  <a:lnTo>
                    <a:pt x="1819049" y="256097"/>
                  </a:lnTo>
                  <a:lnTo>
                    <a:pt x="0" y="256097"/>
                  </a:lnTo>
                  <a:close/>
                </a:path>
              </a:pathLst>
            </a:custGeom>
            <a:solidFill>
              <a:srgbClr val="303030"/>
            </a:solidFill>
          </p:spPr>
          <p:txBody>
            <a:bodyPr/>
            <a:lstStyle/>
            <a:p>
              <a:endParaRPr lang="en-US"/>
            </a:p>
          </p:txBody>
        </p:sp>
        <p:sp>
          <p:nvSpPr>
            <p:cNvPr id="6" name="TextBox 6"/>
            <p:cNvSpPr txBox="1"/>
            <p:nvPr/>
          </p:nvSpPr>
          <p:spPr>
            <a:xfrm>
              <a:off x="0" y="-76200"/>
              <a:ext cx="1819049" cy="33229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378839"/>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8" name="TextBox 8"/>
          <p:cNvSpPr txBox="1"/>
          <p:nvPr/>
        </p:nvSpPr>
        <p:spPr>
          <a:xfrm>
            <a:off x="1780421" y="4635128"/>
            <a:ext cx="12838682" cy="1484711"/>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Normalize:</a:t>
            </a:r>
            <a:r>
              <a:rPr lang="en-US" sz="4250" b="1">
                <a:solidFill>
                  <a:srgbClr val="004F59"/>
                </a:solidFill>
                <a:latin typeface="Roboto Bold"/>
                <a:ea typeface="Roboto Bold"/>
                <a:cs typeface="Roboto Bold"/>
                <a:sym typeface="Roboto Bold"/>
              </a:rPr>
              <a:t> Promotes trading sex for money by “teaching the ropes.”</a:t>
            </a:r>
          </a:p>
        </p:txBody>
      </p:sp>
      <p:sp>
        <p:nvSpPr>
          <p:cNvPr id="9" name="TextBox 9"/>
          <p:cNvSpPr txBox="1"/>
          <p:nvPr/>
        </p:nvSpPr>
        <p:spPr>
          <a:xfrm>
            <a:off x="4313426" y="9229725"/>
            <a:ext cx="939307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0" name="TextBox 10"/>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5781"/>
            <a:ext cx="6906702" cy="972368"/>
            <a:chOff x="0" y="0"/>
            <a:chExt cx="1819049" cy="256097"/>
          </a:xfrm>
        </p:grpSpPr>
        <p:sp>
          <p:nvSpPr>
            <p:cNvPr id="5" name="Freeform 5"/>
            <p:cNvSpPr/>
            <p:nvPr/>
          </p:nvSpPr>
          <p:spPr>
            <a:xfrm>
              <a:off x="0" y="0"/>
              <a:ext cx="1819049" cy="256097"/>
            </a:xfrm>
            <a:custGeom>
              <a:avLst/>
              <a:gdLst/>
              <a:ahLst/>
              <a:cxnLst/>
              <a:rect l="l" t="t" r="r" b="b"/>
              <a:pathLst>
                <a:path w="1819049" h="256097">
                  <a:moveTo>
                    <a:pt x="0" y="0"/>
                  </a:moveTo>
                  <a:lnTo>
                    <a:pt x="1819049" y="0"/>
                  </a:lnTo>
                  <a:lnTo>
                    <a:pt x="1819049" y="256097"/>
                  </a:lnTo>
                  <a:lnTo>
                    <a:pt x="0" y="256097"/>
                  </a:lnTo>
                  <a:close/>
                </a:path>
              </a:pathLst>
            </a:custGeom>
            <a:solidFill>
              <a:srgbClr val="303030"/>
            </a:solidFill>
          </p:spPr>
          <p:txBody>
            <a:bodyPr/>
            <a:lstStyle/>
            <a:p>
              <a:endParaRPr lang="en-US"/>
            </a:p>
          </p:txBody>
        </p:sp>
        <p:sp>
          <p:nvSpPr>
            <p:cNvPr id="6" name="TextBox 6"/>
            <p:cNvSpPr txBox="1"/>
            <p:nvPr/>
          </p:nvSpPr>
          <p:spPr>
            <a:xfrm>
              <a:off x="0" y="-76200"/>
              <a:ext cx="1819049" cy="33229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378839"/>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8" name="TextBox 8"/>
          <p:cNvSpPr txBox="1"/>
          <p:nvPr/>
        </p:nvSpPr>
        <p:spPr>
          <a:xfrm>
            <a:off x="1780421" y="4635128"/>
            <a:ext cx="13069853" cy="1484711"/>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Manipulate:</a:t>
            </a:r>
            <a:r>
              <a:rPr lang="en-US" sz="4250" b="1">
                <a:solidFill>
                  <a:srgbClr val="004F59"/>
                </a:solidFill>
                <a:latin typeface="Roboto Bold"/>
                <a:ea typeface="Roboto Bold"/>
                <a:cs typeface="Roboto Bold"/>
                <a:sym typeface="Roboto Bold"/>
              </a:rPr>
              <a:t> Arranges double dates to ease a friend into the business.</a:t>
            </a:r>
          </a:p>
        </p:txBody>
      </p:sp>
      <p:sp>
        <p:nvSpPr>
          <p:cNvPr id="9" name="TextBox 9"/>
          <p:cNvSpPr txBox="1"/>
          <p:nvPr/>
        </p:nvSpPr>
        <p:spPr>
          <a:xfrm>
            <a:off x="4313426" y="9229725"/>
            <a:ext cx="939307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0" name="TextBox 10"/>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5781"/>
            <a:ext cx="6906702" cy="972368"/>
            <a:chOff x="0" y="0"/>
            <a:chExt cx="1819049" cy="256097"/>
          </a:xfrm>
        </p:grpSpPr>
        <p:sp>
          <p:nvSpPr>
            <p:cNvPr id="5" name="Freeform 5"/>
            <p:cNvSpPr/>
            <p:nvPr/>
          </p:nvSpPr>
          <p:spPr>
            <a:xfrm>
              <a:off x="0" y="0"/>
              <a:ext cx="1819049" cy="256097"/>
            </a:xfrm>
            <a:custGeom>
              <a:avLst/>
              <a:gdLst/>
              <a:ahLst/>
              <a:cxnLst/>
              <a:rect l="l" t="t" r="r" b="b"/>
              <a:pathLst>
                <a:path w="1819049" h="256097">
                  <a:moveTo>
                    <a:pt x="0" y="0"/>
                  </a:moveTo>
                  <a:lnTo>
                    <a:pt x="1819049" y="0"/>
                  </a:lnTo>
                  <a:lnTo>
                    <a:pt x="1819049" y="256097"/>
                  </a:lnTo>
                  <a:lnTo>
                    <a:pt x="0" y="256097"/>
                  </a:lnTo>
                  <a:close/>
                </a:path>
              </a:pathLst>
            </a:custGeom>
            <a:solidFill>
              <a:srgbClr val="303030"/>
            </a:solidFill>
          </p:spPr>
          <p:txBody>
            <a:bodyPr/>
            <a:lstStyle/>
            <a:p>
              <a:endParaRPr lang="en-US"/>
            </a:p>
          </p:txBody>
        </p:sp>
        <p:sp>
          <p:nvSpPr>
            <p:cNvPr id="6" name="TextBox 6"/>
            <p:cNvSpPr txBox="1"/>
            <p:nvPr/>
          </p:nvSpPr>
          <p:spPr>
            <a:xfrm>
              <a:off x="0" y="-76200"/>
              <a:ext cx="1819049" cy="33229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378839"/>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8" name="TextBox 8"/>
          <p:cNvSpPr txBox="1"/>
          <p:nvPr/>
        </p:nvSpPr>
        <p:spPr>
          <a:xfrm>
            <a:off x="1780421" y="4635128"/>
            <a:ext cx="12491926" cy="1484711"/>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Promises:</a:t>
            </a:r>
            <a:r>
              <a:rPr lang="en-US" sz="4250" b="1">
                <a:solidFill>
                  <a:srgbClr val="004F59"/>
                </a:solidFill>
                <a:latin typeface="Roboto Bold"/>
                <a:ea typeface="Roboto Bold"/>
                <a:cs typeface="Roboto Bold"/>
                <a:sym typeface="Roboto Bold"/>
              </a:rPr>
              <a:t> Encourages running away to pursue freedom or a better lifestyle.</a:t>
            </a:r>
          </a:p>
        </p:txBody>
      </p:sp>
      <p:sp>
        <p:nvSpPr>
          <p:cNvPr id="9" name="TextBox 9"/>
          <p:cNvSpPr txBox="1"/>
          <p:nvPr/>
        </p:nvSpPr>
        <p:spPr>
          <a:xfrm>
            <a:off x="4313426" y="9229725"/>
            <a:ext cx="939307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0" name="TextBox 10"/>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3325781"/>
            <a:ext cx="6906702" cy="972368"/>
            <a:chOff x="0" y="0"/>
            <a:chExt cx="1819049" cy="256097"/>
          </a:xfrm>
        </p:grpSpPr>
        <p:sp>
          <p:nvSpPr>
            <p:cNvPr id="5" name="Freeform 5"/>
            <p:cNvSpPr/>
            <p:nvPr/>
          </p:nvSpPr>
          <p:spPr>
            <a:xfrm>
              <a:off x="0" y="0"/>
              <a:ext cx="1819049" cy="256097"/>
            </a:xfrm>
            <a:custGeom>
              <a:avLst/>
              <a:gdLst/>
              <a:ahLst/>
              <a:cxnLst/>
              <a:rect l="l" t="t" r="r" b="b"/>
              <a:pathLst>
                <a:path w="1819049" h="256097">
                  <a:moveTo>
                    <a:pt x="0" y="0"/>
                  </a:moveTo>
                  <a:lnTo>
                    <a:pt x="1819049" y="0"/>
                  </a:lnTo>
                  <a:lnTo>
                    <a:pt x="1819049" y="256097"/>
                  </a:lnTo>
                  <a:lnTo>
                    <a:pt x="0" y="256097"/>
                  </a:lnTo>
                  <a:close/>
                </a:path>
              </a:pathLst>
            </a:custGeom>
            <a:solidFill>
              <a:srgbClr val="303030"/>
            </a:solidFill>
          </p:spPr>
          <p:txBody>
            <a:bodyPr/>
            <a:lstStyle/>
            <a:p>
              <a:endParaRPr lang="en-US"/>
            </a:p>
          </p:txBody>
        </p:sp>
        <p:sp>
          <p:nvSpPr>
            <p:cNvPr id="6" name="TextBox 6"/>
            <p:cNvSpPr txBox="1"/>
            <p:nvPr/>
          </p:nvSpPr>
          <p:spPr>
            <a:xfrm>
              <a:off x="0" y="-76200"/>
              <a:ext cx="1819049" cy="332297"/>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80421" y="3378839"/>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8" name="TextBox 8"/>
          <p:cNvSpPr txBox="1"/>
          <p:nvPr/>
        </p:nvSpPr>
        <p:spPr>
          <a:xfrm>
            <a:off x="1780421" y="4596599"/>
            <a:ext cx="15956522" cy="1484711"/>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Connections:</a:t>
            </a:r>
            <a:r>
              <a:rPr lang="en-US" sz="4250" b="1">
                <a:solidFill>
                  <a:srgbClr val="004F59"/>
                </a:solidFill>
                <a:latin typeface="Roboto Bold"/>
                <a:ea typeface="Roboto Bold"/>
                <a:cs typeface="Roboto Bold"/>
                <a:sym typeface="Roboto Bold"/>
              </a:rPr>
              <a:t> Arranges for friends to meet the trafficker posing as an acquaintance, boyfriend, boss, employer, or job recruiter.</a:t>
            </a:r>
          </a:p>
        </p:txBody>
      </p:sp>
      <p:sp>
        <p:nvSpPr>
          <p:cNvPr id="9" name="TextBox 9"/>
          <p:cNvSpPr txBox="1"/>
          <p:nvPr/>
        </p:nvSpPr>
        <p:spPr>
          <a:xfrm>
            <a:off x="4313426" y="9229725"/>
            <a:ext cx="9393076"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0" name="TextBox 10"/>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0818"/>
            <a:ext cx="1382108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Easy Money:</a:t>
            </a:r>
            <a:r>
              <a:rPr lang="en-US" sz="4250" b="1">
                <a:solidFill>
                  <a:srgbClr val="004F59"/>
                </a:solidFill>
                <a:latin typeface="Roboto Bold"/>
                <a:ea typeface="Roboto Bold"/>
                <a:cs typeface="Roboto Bold"/>
                <a:sym typeface="Roboto Bold"/>
              </a:rPr>
              <a:t> Brags about how much money can be earned quickly.</a:t>
            </a:r>
          </a:p>
        </p:txBody>
      </p:sp>
      <p:grpSp>
        <p:nvGrpSpPr>
          <p:cNvPr id="5" name="Group 5"/>
          <p:cNvGrpSpPr/>
          <p:nvPr/>
        </p:nvGrpSpPr>
        <p:grpSpPr>
          <a:xfrm>
            <a:off x="1480713" y="3337601"/>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6648"/>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3841452" y="9229725"/>
            <a:ext cx="931989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0818"/>
            <a:ext cx="13194992"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Substance Use:</a:t>
            </a:r>
            <a:r>
              <a:rPr lang="en-US" sz="4250" b="1">
                <a:solidFill>
                  <a:srgbClr val="004F59"/>
                </a:solidFill>
                <a:latin typeface="Roboto Bold"/>
                <a:ea typeface="Roboto Bold"/>
                <a:cs typeface="Roboto Bold"/>
                <a:sym typeface="Roboto Bold"/>
              </a:rPr>
              <a:t> Offers free drugs or party invitations to target peers who use substances.</a:t>
            </a:r>
          </a:p>
        </p:txBody>
      </p:sp>
      <p:grpSp>
        <p:nvGrpSpPr>
          <p:cNvPr id="5" name="Group 5"/>
          <p:cNvGrpSpPr/>
          <p:nvPr/>
        </p:nvGrpSpPr>
        <p:grpSpPr>
          <a:xfrm>
            <a:off x="1480713" y="3337601"/>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6648"/>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3841452" y="9229725"/>
            <a:ext cx="931989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90502" y="2700245"/>
            <a:ext cx="6106996" cy="6106996"/>
          </a:xfrm>
          <a:custGeom>
            <a:avLst/>
            <a:gdLst/>
            <a:ahLst/>
            <a:cxnLst/>
            <a:rect l="l" t="t" r="r" b="b"/>
            <a:pathLst>
              <a:path w="6106996" h="6106996">
                <a:moveTo>
                  <a:pt x="0" y="0"/>
                </a:moveTo>
                <a:lnTo>
                  <a:pt x="6106996" y="0"/>
                </a:lnTo>
                <a:lnTo>
                  <a:pt x="6106996" y="6106996"/>
                </a:lnTo>
                <a:lnTo>
                  <a:pt x="0" y="610699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0818"/>
            <a:ext cx="157186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Vulnerable Friends:</a:t>
            </a:r>
            <a:r>
              <a:rPr lang="en-US" sz="4250" b="1">
                <a:solidFill>
                  <a:srgbClr val="004F59"/>
                </a:solidFill>
                <a:latin typeface="Roboto Bold"/>
                <a:ea typeface="Roboto Bold"/>
                <a:cs typeface="Roboto Bold"/>
                <a:sym typeface="Roboto Bold"/>
              </a:rPr>
              <a:t> Targets teens with limited support networks or unstable home lives.</a:t>
            </a:r>
          </a:p>
        </p:txBody>
      </p:sp>
      <p:grpSp>
        <p:nvGrpSpPr>
          <p:cNvPr id="5" name="Group 5"/>
          <p:cNvGrpSpPr/>
          <p:nvPr/>
        </p:nvGrpSpPr>
        <p:grpSpPr>
          <a:xfrm>
            <a:off x="1480713" y="3337601"/>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6648"/>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3841452" y="9229725"/>
            <a:ext cx="931989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60818"/>
            <a:ext cx="1547887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Health:</a:t>
            </a:r>
            <a:r>
              <a:rPr lang="en-US" sz="4250" b="1">
                <a:solidFill>
                  <a:srgbClr val="004F59"/>
                </a:solidFill>
                <a:latin typeface="Roboto Bold"/>
                <a:ea typeface="Roboto Bold"/>
                <a:cs typeface="Roboto Bold"/>
                <a:sym typeface="Roboto Bold"/>
              </a:rPr>
              <a:t> Exploits teens with mental or physical health challenges.</a:t>
            </a:r>
          </a:p>
        </p:txBody>
      </p:sp>
      <p:grpSp>
        <p:nvGrpSpPr>
          <p:cNvPr id="5" name="Group 5"/>
          <p:cNvGrpSpPr/>
          <p:nvPr/>
        </p:nvGrpSpPr>
        <p:grpSpPr>
          <a:xfrm>
            <a:off x="1480713" y="3337601"/>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56648"/>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3841452" y="9229725"/>
            <a:ext cx="9319897"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9758"/>
            <a:ext cx="1298779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Glamor:</a:t>
            </a:r>
            <a:r>
              <a:rPr lang="en-US" sz="4250" b="1">
                <a:solidFill>
                  <a:srgbClr val="004F59"/>
                </a:solidFill>
                <a:latin typeface="Roboto Bold"/>
                <a:ea typeface="Roboto Bold"/>
                <a:cs typeface="Roboto Bold"/>
                <a:sym typeface="Roboto Bold"/>
              </a:rPr>
              <a:t> Makes selling sex, drug dealing, or gang involvement seem exciting.</a:t>
            </a:r>
          </a:p>
        </p:txBody>
      </p:sp>
      <p:grpSp>
        <p:nvGrpSpPr>
          <p:cNvPr id="5" name="Group 5"/>
          <p:cNvGrpSpPr/>
          <p:nvPr/>
        </p:nvGrpSpPr>
        <p:grpSpPr>
          <a:xfrm>
            <a:off x="1480713" y="3298064"/>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17110"/>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4072623" y="9229725"/>
            <a:ext cx="932565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9758"/>
            <a:ext cx="1363314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Invitations: </a:t>
            </a:r>
            <a:r>
              <a:rPr lang="en-US" sz="4250" b="1">
                <a:solidFill>
                  <a:srgbClr val="004F59"/>
                </a:solidFill>
                <a:latin typeface="Roboto Bold"/>
                <a:ea typeface="Roboto Bold"/>
                <a:cs typeface="Roboto Bold"/>
                <a:sym typeface="Roboto Bold"/>
              </a:rPr>
              <a:t>Use social invitations to lure friends into exploiting situations.</a:t>
            </a:r>
          </a:p>
        </p:txBody>
      </p:sp>
      <p:grpSp>
        <p:nvGrpSpPr>
          <p:cNvPr id="5" name="Group 5"/>
          <p:cNvGrpSpPr/>
          <p:nvPr/>
        </p:nvGrpSpPr>
        <p:grpSpPr>
          <a:xfrm>
            <a:off x="1480713" y="3298064"/>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17110"/>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4072623" y="9229725"/>
            <a:ext cx="932565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79758"/>
            <a:ext cx="1449040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Imposter:</a:t>
            </a:r>
            <a:r>
              <a:rPr lang="en-US" sz="4250" b="1">
                <a:solidFill>
                  <a:srgbClr val="004F59"/>
                </a:solidFill>
                <a:latin typeface="Roboto Bold"/>
                <a:ea typeface="Roboto Bold"/>
                <a:cs typeface="Roboto Bold"/>
                <a:sym typeface="Roboto Bold"/>
              </a:rPr>
              <a:t> Poses as a friend, displaying support or trustworthy behaviors.  </a:t>
            </a:r>
          </a:p>
        </p:txBody>
      </p:sp>
      <p:grpSp>
        <p:nvGrpSpPr>
          <p:cNvPr id="5" name="Group 5"/>
          <p:cNvGrpSpPr/>
          <p:nvPr/>
        </p:nvGrpSpPr>
        <p:grpSpPr>
          <a:xfrm>
            <a:off x="1480713" y="3298064"/>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17110"/>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Recruitment Techniques</a:t>
            </a:r>
          </a:p>
        </p:txBody>
      </p:sp>
      <p:sp>
        <p:nvSpPr>
          <p:cNvPr id="9" name="TextBox 9"/>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0" name="TextBox 10"/>
          <p:cNvSpPr txBox="1"/>
          <p:nvPr/>
        </p:nvSpPr>
        <p:spPr>
          <a:xfrm>
            <a:off x="4072623" y="9229725"/>
            <a:ext cx="9325651"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grpSp>
        <p:nvGrpSpPr>
          <p:cNvPr id="5" name="Group 5"/>
          <p:cNvGrpSpPr/>
          <p:nvPr/>
        </p:nvGrpSpPr>
        <p:grpSpPr>
          <a:xfrm>
            <a:off x="1680738" y="4768795"/>
            <a:ext cx="11148338" cy="1873734"/>
            <a:chOff x="0" y="0"/>
            <a:chExt cx="2936188" cy="493494"/>
          </a:xfrm>
        </p:grpSpPr>
        <p:sp>
          <p:nvSpPr>
            <p:cNvPr id="6" name="Freeform 6"/>
            <p:cNvSpPr/>
            <p:nvPr/>
          </p:nvSpPr>
          <p:spPr>
            <a:xfrm>
              <a:off x="0" y="0"/>
              <a:ext cx="2936188" cy="493494"/>
            </a:xfrm>
            <a:custGeom>
              <a:avLst/>
              <a:gdLst/>
              <a:ahLst/>
              <a:cxnLst/>
              <a:rect l="l" t="t" r="r" b="b"/>
              <a:pathLst>
                <a:path w="2936188" h="493494">
                  <a:moveTo>
                    <a:pt x="0" y="0"/>
                  </a:moveTo>
                  <a:lnTo>
                    <a:pt x="2936188" y="0"/>
                  </a:lnTo>
                  <a:lnTo>
                    <a:pt x="2936188" y="493494"/>
                  </a:lnTo>
                  <a:lnTo>
                    <a:pt x="0" y="493494"/>
                  </a:lnTo>
                  <a:close/>
                </a:path>
              </a:pathLst>
            </a:custGeom>
            <a:solidFill>
              <a:srgbClr val="303030"/>
            </a:solidFill>
          </p:spPr>
          <p:txBody>
            <a:bodyPr/>
            <a:lstStyle/>
            <a:p>
              <a:endParaRPr lang="en-US"/>
            </a:p>
          </p:txBody>
        </p:sp>
        <p:sp>
          <p:nvSpPr>
            <p:cNvPr id="7" name="TextBox 7"/>
            <p:cNvSpPr txBox="1"/>
            <p:nvPr/>
          </p:nvSpPr>
          <p:spPr>
            <a:xfrm>
              <a:off x="0" y="-76200"/>
              <a:ext cx="2936188" cy="56969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43835" y="4837120"/>
            <a:ext cx="1085294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most often responsible for recruiting victims into sex trafficking?</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TextBox 11"/>
          <p:cNvSpPr txBox="1"/>
          <p:nvPr/>
        </p:nvSpPr>
        <p:spPr>
          <a:xfrm>
            <a:off x="4011588" y="9177436"/>
            <a:ext cx="946936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189–190. </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3" name="Freeform 13"/>
          <p:cNvSpPr/>
          <p:nvPr/>
        </p:nvSpPr>
        <p:spPr>
          <a:xfrm>
            <a:off x="14855718" y="952594"/>
            <a:ext cx="2996810" cy="3979776"/>
          </a:xfrm>
          <a:custGeom>
            <a:avLst/>
            <a:gdLst/>
            <a:ahLst/>
            <a:cxnLst/>
            <a:rect l="l" t="t" r="r" b="b"/>
            <a:pathLst>
              <a:path w="2996810" h="3979776">
                <a:moveTo>
                  <a:pt x="0" y="0"/>
                </a:moveTo>
                <a:lnTo>
                  <a:pt x="2996810" y="0"/>
                </a:lnTo>
                <a:lnTo>
                  <a:pt x="2996810" y="3979776"/>
                </a:lnTo>
                <a:lnTo>
                  <a:pt x="0" y="3979776"/>
                </a:lnTo>
                <a:lnTo>
                  <a:pt x="0" y="0"/>
                </a:lnTo>
                <a:close/>
              </a:path>
            </a:pathLst>
          </a:custGeom>
          <a:blipFill>
            <a:blip r:embed="rId5"/>
            <a:stretch>
              <a:fillRect l="-26110" r="-6690"/>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814764" y="9229725"/>
            <a:ext cx="8796764" cy="417344"/>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2214521" y="4694553"/>
            <a:ext cx="13858959" cy="1908177"/>
          </a:xfrm>
          <a:prstGeom prst="rect">
            <a:avLst/>
          </a:prstGeom>
        </p:spPr>
        <p:txBody>
          <a:bodyPr lIns="0" tIns="0" rIns="0" bIns="0" rtlCol="0" anchor="t">
            <a:spAutoFit/>
          </a:bodyPr>
          <a:lstStyle/>
          <a:p>
            <a:pPr algn="ctr">
              <a:lnSpc>
                <a:spcPts val="7699"/>
              </a:lnSpc>
            </a:pPr>
            <a:r>
              <a:rPr lang="en-US" sz="5499" b="1" dirty="0">
                <a:solidFill>
                  <a:srgbClr val="9D1BE3"/>
                </a:solidFill>
                <a:latin typeface="Roboto Bold"/>
                <a:ea typeface="Roboto Bold"/>
                <a:cs typeface="Roboto Bold"/>
                <a:sym typeface="Roboto Bold"/>
              </a:rPr>
              <a:t>Boyfriend. </a:t>
            </a:r>
            <a:r>
              <a:rPr lang="en-US" sz="5499" dirty="0">
                <a:solidFill>
                  <a:srgbClr val="303030"/>
                </a:solidFill>
                <a:latin typeface="Roboto"/>
                <a:ea typeface="Roboto"/>
                <a:cs typeface="Roboto Bold"/>
                <a:sym typeface="Roboto"/>
              </a:rPr>
              <a:t>O</a:t>
            </a:r>
            <a:r>
              <a:rPr lang="en-US" sz="5499" dirty="0">
                <a:solidFill>
                  <a:srgbClr val="303030"/>
                </a:solidFill>
                <a:latin typeface="Roboto"/>
                <a:ea typeface="Roboto"/>
                <a:cs typeface="Roboto"/>
                <a:sym typeface="Roboto"/>
              </a:rPr>
              <a:t>lder boyfriends, </a:t>
            </a:r>
            <a:r>
              <a:rPr lang="en-US" sz="5499">
                <a:solidFill>
                  <a:srgbClr val="303030"/>
                </a:solidFill>
                <a:latin typeface="Roboto"/>
                <a:ea typeface="Roboto"/>
                <a:cs typeface="Roboto"/>
                <a:sym typeface="Roboto"/>
              </a:rPr>
              <a:t>in particular, </a:t>
            </a:r>
            <a:r>
              <a:rPr lang="en-US" sz="5499" dirty="0">
                <a:solidFill>
                  <a:srgbClr val="303030"/>
                </a:solidFill>
                <a:latin typeface="Roboto"/>
                <a:ea typeface="Roboto"/>
                <a:cs typeface="Roboto"/>
                <a:sym typeface="Roboto"/>
              </a:rPr>
              <a:t>are known to create fake romantic relationships.</a:t>
            </a:r>
            <a:r>
              <a:rPr lang="en-US" sz="5499" dirty="0">
                <a:solidFill>
                  <a:srgbClr val="9D1BE3"/>
                </a:solidFill>
                <a:latin typeface="Roboto"/>
                <a:ea typeface="Roboto"/>
                <a:cs typeface="Roboto"/>
                <a:sym typeface="Roboto"/>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57605"/>
            <a:ext cx="1541712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For Money:</a:t>
            </a:r>
            <a:r>
              <a:rPr lang="en-US" sz="4250" b="1">
                <a:solidFill>
                  <a:srgbClr val="004F59"/>
                </a:solidFill>
                <a:latin typeface="Roboto Bold"/>
                <a:ea typeface="Roboto Bold"/>
                <a:cs typeface="Roboto Bold"/>
                <a:sym typeface="Roboto Bold"/>
              </a:rPr>
              <a:t> Some boyfriends pressure their partners into commercial sex to earn cash for themselves.</a:t>
            </a:r>
          </a:p>
        </p:txBody>
      </p:sp>
      <p:grpSp>
        <p:nvGrpSpPr>
          <p:cNvPr id="5" name="Group 5"/>
          <p:cNvGrpSpPr/>
          <p:nvPr/>
        </p:nvGrpSpPr>
        <p:grpSpPr>
          <a:xfrm>
            <a:off x="1480713" y="3313981"/>
            <a:ext cx="5776601" cy="962736"/>
            <a:chOff x="0" y="0"/>
            <a:chExt cx="1521409" cy="253560"/>
          </a:xfrm>
        </p:grpSpPr>
        <p:sp>
          <p:nvSpPr>
            <p:cNvPr id="6" name="Freeform 6"/>
            <p:cNvSpPr/>
            <p:nvPr/>
          </p:nvSpPr>
          <p:spPr>
            <a:xfrm>
              <a:off x="0" y="0"/>
              <a:ext cx="1521409" cy="253560"/>
            </a:xfrm>
            <a:custGeom>
              <a:avLst/>
              <a:gdLst/>
              <a:ahLst/>
              <a:cxnLst/>
              <a:rect l="l" t="t" r="r" b="b"/>
              <a:pathLst>
                <a:path w="1521409" h="253560">
                  <a:moveTo>
                    <a:pt x="0" y="0"/>
                  </a:moveTo>
                  <a:lnTo>
                    <a:pt x="1521409" y="0"/>
                  </a:lnTo>
                  <a:lnTo>
                    <a:pt x="1521409" y="253560"/>
                  </a:lnTo>
                  <a:lnTo>
                    <a:pt x="0" y="253560"/>
                  </a:lnTo>
                  <a:close/>
                </a:path>
              </a:pathLst>
            </a:custGeom>
            <a:solidFill>
              <a:srgbClr val="303030"/>
            </a:solidFill>
          </p:spPr>
          <p:txBody>
            <a:bodyPr/>
            <a:lstStyle/>
            <a:p>
              <a:endParaRPr lang="en-US"/>
            </a:p>
          </p:txBody>
        </p:sp>
        <p:sp>
          <p:nvSpPr>
            <p:cNvPr id="7" name="TextBox 7"/>
            <p:cNvSpPr txBox="1"/>
            <p:nvPr/>
          </p:nvSpPr>
          <p:spPr>
            <a:xfrm>
              <a:off x="0" y="-76200"/>
              <a:ext cx="1521409" cy="32976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61998"/>
            <a:ext cx="530775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Boyfriend Recruiters</a:t>
            </a:r>
          </a:p>
        </p:txBody>
      </p:sp>
      <p:sp>
        <p:nvSpPr>
          <p:cNvPr id="9" name="TextBox 9"/>
          <p:cNvSpPr txBox="1"/>
          <p:nvPr/>
        </p:nvSpPr>
        <p:spPr>
          <a:xfrm>
            <a:off x="945186" y="1250072"/>
            <a:ext cx="1100496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id="10" name="TextBox 10"/>
          <p:cNvSpPr txBox="1"/>
          <p:nvPr/>
        </p:nvSpPr>
        <p:spPr>
          <a:xfrm>
            <a:off x="4203402" y="9229725"/>
            <a:ext cx="94316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57605"/>
            <a:ext cx="1541712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For Control:</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They manipulate, threaten, or pressure their partner to gain power over them.</a:t>
            </a:r>
          </a:p>
        </p:txBody>
      </p:sp>
      <p:grpSp>
        <p:nvGrpSpPr>
          <p:cNvPr id="5" name="Group 5"/>
          <p:cNvGrpSpPr/>
          <p:nvPr/>
        </p:nvGrpSpPr>
        <p:grpSpPr>
          <a:xfrm>
            <a:off x="1480713" y="3313981"/>
            <a:ext cx="5776601" cy="962736"/>
            <a:chOff x="0" y="0"/>
            <a:chExt cx="1521409" cy="253560"/>
          </a:xfrm>
        </p:grpSpPr>
        <p:sp>
          <p:nvSpPr>
            <p:cNvPr id="6" name="Freeform 6"/>
            <p:cNvSpPr/>
            <p:nvPr/>
          </p:nvSpPr>
          <p:spPr>
            <a:xfrm>
              <a:off x="0" y="0"/>
              <a:ext cx="1521409" cy="253560"/>
            </a:xfrm>
            <a:custGeom>
              <a:avLst/>
              <a:gdLst/>
              <a:ahLst/>
              <a:cxnLst/>
              <a:rect l="l" t="t" r="r" b="b"/>
              <a:pathLst>
                <a:path w="1521409" h="253560">
                  <a:moveTo>
                    <a:pt x="0" y="0"/>
                  </a:moveTo>
                  <a:lnTo>
                    <a:pt x="1521409" y="0"/>
                  </a:lnTo>
                  <a:lnTo>
                    <a:pt x="1521409" y="253560"/>
                  </a:lnTo>
                  <a:lnTo>
                    <a:pt x="0" y="253560"/>
                  </a:lnTo>
                  <a:close/>
                </a:path>
              </a:pathLst>
            </a:custGeom>
            <a:solidFill>
              <a:srgbClr val="303030"/>
            </a:solidFill>
          </p:spPr>
          <p:txBody>
            <a:bodyPr/>
            <a:lstStyle/>
            <a:p>
              <a:endParaRPr lang="en-US"/>
            </a:p>
          </p:txBody>
        </p:sp>
        <p:sp>
          <p:nvSpPr>
            <p:cNvPr id="7" name="TextBox 7"/>
            <p:cNvSpPr txBox="1"/>
            <p:nvPr/>
          </p:nvSpPr>
          <p:spPr>
            <a:xfrm>
              <a:off x="0" y="-76200"/>
              <a:ext cx="1521409" cy="32976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61998"/>
            <a:ext cx="530775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Boyfriend Recruiters</a:t>
            </a:r>
          </a:p>
        </p:txBody>
      </p:sp>
      <p:sp>
        <p:nvSpPr>
          <p:cNvPr id="9" name="TextBox 9"/>
          <p:cNvSpPr txBox="1"/>
          <p:nvPr/>
        </p:nvSpPr>
        <p:spPr>
          <a:xfrm>
            <a:off x="945186" y="1250072"/>
            <a:ext cx="1100496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id="10" name="TextBox 10"/>
          <p:cNvSpPr txBox="1"/>
          <p:nvPr/>
        </p:nvSpPr>
        <p:spPr>
          <a:xfrm>
            <a:off x="4203402" y="9229725"/>
            <a:ext cx="94316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0421" y="4657605"/>
            <a:ext cx="1515705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Criminal Ties:</a:t>
            </a:r>
            <a:r>
              <a:rPr lang="en-US" sz="4250" b="1">
                <a:solidFill>
                  <a:srgbClr val="004F59"/>
                </a:solidFill>
                <a:latin typeface="Roboto Bold"/>
                <a:ea typeface="Roboto Bold"/>
                <a:cs typeface="Roboto Bold"/>
                <a:sym typeface="Roboto Bold"/>
              </a:rPr>
              <a:t> Some have gang connections and lure victims by pretending to be their boyfriend.</a:t>
            </a:r>
          </a:p>
        </p:txBody>
      </p:sp>
      <p:grpSp>
        <p:nvGrpSpPr>
          <p:cNvPr id="5" name="Group 5"/>
          <p:cNvGrpSpPr/>
          <p:nvPr/>
        </p:nvGrpSpPr>
        <p:grpSpPr>
          <a:xfrm>
            <a:off x="1480713" y="3313981"/>
            <a:ext cx="5776601" cy="962736"/>
            <a:chOff x="0" y="0"/>
            <a:chExt cx="1521409" cy="253560"/>
          </a:xfrm>
        </p:grpSpPr>
        <p:sp>
          <p:nvSpPr>
            <p:cNvPr id="6" name="Freeform 6"/>
            <p:cNvSpPr/>
            <p:nvPr/>
          </p:nvSpPr>
          <p:spPr>
            <a:xfrm>
              <a:off x="0" y="0"/>
              <a:ext cx="1521409" cy="253560"/>
            </a:xfrm>
            <a:custGeom>
              <a:avLst/>
              <a:gdLst/>
              <a:ahLst/>
              <a:cxnLst/>
              <a:rect l="l" t="t" r="r" b="b"/>
              <a:pathLst>
                <a:path w="1521409" h="253560">
                  <a:moveTo>
                    <a:pt x="0" y="0"/>
                  </a:moveTo>
                  <a:lnTo>
                    <a:pt x="1521409" y="0"/>
                  </a:lnTo>
                  <a:lnTo>
                    <a:pt x="1521409" y="253560"/>
                  </a:lnTo>
                  <a:lnTo>
                    <a:pt x="0" y="253560"/>
                  </a:lnTo>
                  <a:close/>
                </a:path>
              </a:pathLst>
            </a:custGeom>
            <a:solidFill>
              <a:srgbClr val="303030"/>
            </a:solidFill>
          </p:spPr>
          <p:txBody>
            <a:bodyPr/>
            <a:lstStyle/>
            <a:p>
              <a:endParaRPr lang="en-US"/>
            </a:p>
          </p:txBody>
        </p:sp>
        <p:sp>
          <p:nvSpPr>
            <p:cNvPr id="7" name="TextBox 7"/>
            <p:cNvSpPr txBox="1"/>
            <p:nvPr/>
          </p:nvSpPr>
          <p:spPr>
            <a:xfrm>
              <a:off x="0" y="-76200"/>
              <a:ext cx="1521409" cy="32976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361998"/>
            <a:ext cx="5307750"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Boyfriend Recruiters</a:t>
            </a:r>
          </a:p>
        </p:txBody>
      </p:sp>
      <p:sp>
        <p:nvSpPr>
          <p:cNvPr id="9" name="TextBox 9"/>
          <p:cNvSpPr txBox="1"/>
          <p:nvPr/>
        </p:nvSpPr>
        <p:spPr>
          <a:xfrm>
            <a:off x="945186" y="1250072"/>
            <a:ext cx="1100496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id="10" name="TextBox 10"/>
          <p:cNvSpPr txBox="1"/>
          <p:nvPr/>
        </p:nvSpPr>
        <p:spPr>
          <a:xfrm>
            <a:off x="4203402" y="9229725"/>
            <a:ext cx="9431604"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3334130"/>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2661083" y="4658173"/>
            <a:ext cx="12838804" cy="1464944"/>
          </a:xfrm>
          <a:prstGeom prst="rect">
            <a:avLst/>
          </a:prstGeom>
        </p:spPr>
        <p:txBody>
          <a:bodyPr lIns="0" tIns="0" rIns="0" bIns="0" rtlCol="0" anchor="t">
            <a:spAutoFit/>
          </a:bodyPr>
          <a:lstStyle/>
          <a:p>
            <a:pPr algn="ctr">
              <a:lnSpc>
                <a:spcPts val="5880"/>
              </a:lnSpc>
              <a:spcBef>
                <a:spcPct val="0"/>
              </a:spcBef>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Many sexual crimes are never reported, so study results may not fully reflect what is really happening.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4091" y="4751154"/>
            <a:ext cx="11323980" cy="1924184"/>
            <a:chOff x="0" y="0"/>
            <a:chExt cx="2982447" cy="506781"/>
          </a:xfrm>
        </p:grpSpPr>
        <p:sp>
          <p:nvSpPr>
            <p:cNvPr id="5" name="Freeform 5"/>
            <p:cNvSpPr/>
            <p:nvPr/>
          </p:nvSpPr>
          <p:spPr>
            <a:xfrm>
              <a:off x="0" y="0"/>
              <a:ext cx="2982447" cy="506781"/>
            </a:xfrm>
            <a:custGeom>
              <a:avLst/>
              <a:gdLst/>
              <a:ahLst/>
              <a:cxnLst/>
              <a:rect l="l" t="t" r="r" b="b"/>
              <a:pathLst>
                <a:path w="2982447" h="506781">
                  <a:moveTo>
                    <a:pt x="0" y="0"/>
                  </a:moveTo>
                  <a:lnTo>
                    <a:pt x="2982447" y="0"/>
                  </a:lnTo>
                  <a:lnTo>
                    <a:pt x="2982447" y="506781"/>
                  </a:lnTo>
                  <a:lnTo>
                    <a:pt x="0" y="506781"/>
                  </a:lnTo>
                  <a:close/>
                </a:path>
              </a:pathLst>
            </a:custGeom>
            <a:solidFill>
              <a:srgbClr val="303030"/>
            </a:solidFill>
          </p:spPr>
          <p:txBody>
            <a:bodyPr/>
            <a:lstStyle/>
            <a:p>
              <a:endParaRPr lang="en-US"/>
            </a:p>
          </p:txBody>
        </p:sp>
        <p:sp>
          <p:nvSpPr>
            <p:cNvPr id="6" name="TextBox 6"/>
            <p:cNvSpPr txBox="1"/>
            <p:nvPr/>
          </p:nvSpPr>
          <p:spPr>
            <a:xfrm>
              <a:off x="0" y="-76200"/>
              <a:ext cx="2982447" cy="582981"/>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2012575" y="4860225"/>
            <a:ext cx="10743208"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a victim cause the same harm to someone they know?</a:t>
            </a:r>
          </a:p>
        </p:txBody>
      </p:sp>
      <p:grpSp>
        <p:nvGrpSpPr>
          <p:cNvPr id="9" name="Group 9"/>
          <p:cNvGrpSpPr/>
          <p:nvPr/>
        </p:nvGrpSpPr>
        <p:grpSpPr>
          <a:xfrm>
            <a:off x="14362388" y="809245"/>
            <a:ext cx="2915962" cy="3677030"/>
            <a:chOff x="0" y="0"/>
            <a:chExt cx="1330826" cy="1678172"/>
          </a:xfrm>
        </p:grpSpPr>
        <p:sp>
          <p:nvSpPr>
            <p:cNvPr id="10" name="Freeform 10"/>
            <p:cNvSpPr/>
            <p:nvPr/>
          </p:nvSpPr>
          <p:spPr>
            <a:xfrm>
              <a:off x="0" y="0"/>
              <a:ext cx="1330826" cy="1678172"/>
            </a:xfrm>
            <a:custGeom>
              <a:avLst/>
              <a:gdLst/>
              <a:ahLst/>
              <a:cxnLst/>
              <a:rect l="l" t="t" r="r" b="b"/>
              <a:pathLst>
                <a:path w="1330826" h="1678172">
                  <a:moveTo>
                    <a:pt x="0" y="0"/>
                  </a:moveTo>
                  <a:lnTo>
                    <a:pt x="1330826" y="0"/>
                  </a:lnTo>
                  <a:lnTo>
                    <a:pt x="1330826" y="1678172"/>
                  </a:lnTo>
                  <a:lnTo>
                    <a:pt x="0" y="1678172"/>
                  </a:lnTo>
                  <a:close/>
                </a:path>
              </a:pathLst>
            </a:custGeom>
            <a:solidFill>
              <a:srgbClr val="FFFFFF"/>
            </a:solidFill>
          </p:spPr>
          <p:txBody>
            <a:bodyPr/>
            <a:lstStyle/>
            <a:p>
              <a:endParaRPr lang="en-US"/>
            </a:p>
          </p:txBody>
        </p:sp>
        <p:sp>
          <p:nvSpPr>
            <p:cNvPr id="11" name="TextBox 11"/>
            <p:cNvSpPr txBox="1"/>
            <p:nvPr/>
          </p:nvSpPr>
          <p:spPr>
            <a:xfrm>
              <a:off x="0" y="-76200"/>
              <a:ext cx="1330826" cy="1754372"/>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Freeform 13"/>
          <p:cNvSpPr/>
          <p:nvPr/>
        </p:nvSpPr>
        <p:spPr>
          <a:xfrm>
            <a:off x="14492097" y="993159"/>
            <a:ext cx="2656544" cy="3321886"/>
          </a:xfrm>
          <a:custGeom>
            <a:avLst/>
            <a:gdLst/>
            <a:ahLst/>
            <a:cxnLst/>
            <a:rect l="l" t="t" r="r" b="b"/>
            <a:pathLst>
              <a:path w="2656544" h="3321886">
                <a:moveTo>
                  <a:pt x="0" y="0"/>
                </a:moveTo>
                <a:lnTo>
                  <a:pt x="2656544" y="0"/>
                </a:lnTo>
                <a:lnTo>
                  <a:pt x="2656544" y="3321885"/>
                </a:lnTo>
                <a:lnTo>
                  <a:pt x="0" y="3321885"/>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84546" y="4708977"/>
            <a:ext cx="1625845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Unrecognized:</a:t>
            </a:r>
            <a:r>
              <a:rPr lang="en-US" sz="4250" b="1">
                <a:solidFill>
                  <a:srgbClr val="004F59"/>
                </a:solidFill>
                <a:latin typeface="Roboto Bold"/>
                <a:ea typeface="Roboto Bold"/>
                <a:cs typeface="Roboto Bold"/>
                <a:sym typeface="Roboto Bold"/>
              </a:rPr>
              <a:t> Victims often don’t realize that crimes are being committed against them.</a:t>
            </a:r>
          </a:p>
        </p:txBody>
      </p:sp>
      <p:sp>
        <p:nvSpPr>
          <p:cNvPr id="5" name="TextBox 5"/>
          <p:cNvSpPr txBox="1"/>
          <p:nvPr/>
        </p:nvSpPr>
        <p:spPr>
          <a:xfrm>
            <a:off x="4382397" y="9072577"/>
            <a:ext cx="10806790"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grpSp>
        <p:nvGrpSpPr>
          <p:cNvPr id="7" name="Group 7"/>
          <p:cNvGrpSpPr/>
          <p:nvPr/>
        </p:nvGrpSpPr>
        <p:grpSpPr>
          <a:xfrm>
            <a:off x="1235789" y="3346834"/>
            <a:ext cx="7826402" cy="904943"/>
            <a:chOff x="0" y="0"/>
            <a:chExt cx="2061275" cy="238339"/>
          </a:xfrm>
        </p:grpSpPr>
        <p:sp>
          <p:nvSpPr>
            <p:cNvPr id="8" name="Freeform 8"/>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84546" y="3356406"/>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84546" y="4708977"/>
            <a:ext cx="16258457"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Normalized:</a:t>
            </a:r>
            <a:r>
              <a:rPr lang="en-US" sz="4250" b="1">
                <a:solidFill>
                  <a:srgbClr val="004F59"/>
                </a:solidFill>
                <a:latin typeface="Roboto Bold"/>
                <a:ea typeface="Roboto Bold"/>
                <a:cs typeface="Roboto Bold"/>
                <a:sym typeface="Roboto Bold"/>
              </a:rPr>
              <a:t> Traffickers make exploitation seem normal.</a:t>
            </a:r>
          </a:p>
        </p:txBody>
      </p:sp>
      <p:sp>
        <p:nvSpPr>
          <p:cNvPr id="5" name="TextBox 5"/>
          <p:cNvSpPr txBox="1"/>
          <p:nvPr/>
        </p:nvSpPr>
        <p:spPr>
          <a:xfrm>
            <a:off x="4382397" y="9072577"/>
            <a:ext cx="9073009"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grpSp>
        <p:nvGrpSpPr>
          <p:cNvPr id="7" name="Group 7"/>
          <p:cNvGrpSpPr/>
          <p:nvPr/>
        </p:nvGrpSpPr>
        <p:grpSpPr>
          <a:xfrm>
            <a:off x="1235789" y="3346834"/>
            <a:ext cx="7826402" cy="904943"/>
            <a:chOff x="0" y="0"/>
            <a:chExt cx="2061275" cy="238339"/>
          </a:xfrm>
        </p:grpSpPr>
        <p:sp>
          <p:nvSpPr>
            <p:cNvPr id="8" name="Freeform 8"/>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84546" y="3356406"/>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584546" y="4708977"/>
            <a:ext cx="1625845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Coerced:</a:t>
            </a:r>
            <a:r>
              <a:rPr lang="en-US" sz="4250" b="1">
                <a:solidFill>
                  <a:srgbClr val="004F59"/>
                </a:solidFill>
                <a:latin typeface="Roboto Bold"/>
                <a:ea typeface="Roboto Bold"/>
                <a:cs typeface="Roboto Bold"/>
                <a:sym typeface="Roboto Bold"/>
              </a:rPr>
              <a:t> Traffickers convince victims that they chose to participate, and there’s no way out.</a:t>
            </a:r>
          </a:p>
        </p:txBody>
      </p:sp>
      <p:sp>
        <p:nvSpPr>
          <p:cNvPr id="5" name="TextBox 5"/>
          <p:cNvSpPr txBox="1"/>
          <p:nvPr/>
        </p:nvSpPr>
        <p:spPr>
          <a:xfrm>
            <a:off x="4382397" y="9072577"/>
            <a:ext cx="9005585"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grpSp>
        <p:nvGrpSpPr>
          <p:cNvPr id="7" name="Group 7"/>
          <p:cNvGrpSpPr/>
          <p:nvPr/>
        </p:nvGrpSpPr>
        <p:grpSpPr>
          <a:xfrm>
            <a:off x="1235789" y="3346834"/>
            <a:ext cx="7826402" cy="904943"/>
            <a:chOff x="0" y="0"/>
            <a:chExt cx="2061275" cy="238339"/>
          </a:xfrm>
        </p:grpSpPr>
        <p:sp>
          <p:nvSpPr>
            <p:cNvPr id="8" name="Freeform 8"/>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84546" y="3356406"/>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TextBox 12"/>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6182" y="3318837"/>
            <a:ext cx="5265702" cy="904943"/>
            <a:chOff x="0" y="0"/>
            <a:chExt cx="1386851" cy="238339"/>
          </a:xfrm>
        </p:grpSpPr>
        <p:sp>
          <p:nvSpPr>
            <p:cNvPr id="5" name="Freeform 5"/>
            <p:cNvSpPr/>
            <p:nvPr/>
          </p:nvSpPr>
          <p:spPr>
            <a:xfrm>
              <a:off x="0" y="0"/>
              <a:ext cx="1386851" cy="238339"/>
            </a:xfrm>
            <a:custGeom>
              <a:avLst/>
              <a:gdLst/>
              <a:ahLst/>
              <a:cxnLst/>
              <a:rect l="l" t="t" r="r" b="b"/>
              <a:pathLst>
                <a:path w="1386851" h="238339">
                  <a:moveTo>
                    <a:pt x="0" y="0"/>
                  </a:moveTo>
                  <a:lnTo>
                    <a:pt x="1386851" y="0"/>
                  </a:lnTo>
                  <a:lnTo>
                    <a:pt x="13868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68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889" y="3337883"/>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Target Peers</a:t>
            </a:r>
          </a:p>
        </p:txBody>
      </p:sp>
      <p:sp>
        <p:nvSpPr>
          <p:cNvPr id="8" name="TextBox 8"/>
          <p:cNvSpPr txBox="1"/>
          <p:nvPr/>
        </p:nvSpPr>
        <p:spPr>
          <a:xfrm>
            <a:off x="1955889" y="4660156"/>
            <a:ext cx="15944264"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Threats:</a:t>
            </a:r>
            <a:r>
              <a:rPr lang="en-US" sz="4250" b="1">
                <a:solidFill>
                  <a:srgbClr val="004F59"/>
                </a:solidFill>
                <a:latin typeface="Roboto Bold"/>
                <a:ea typeface="Roboto Bold"/>
                <a:cs typeface="Roboto Bold"/>
                <a:sym typeface="Roboto Bold"/>
              </a:rPr>
              <a:t> Victims may be pressured or coerced by traffickers.</a:t>
            </a:r>
          </a:p>
        </p:txBody>
      </p:sp>
      <p:sp>
        <p:nvSpPr>
          <p:cNvPr id="9" name="TextBox 9"/>
          <p:cNvSpPr txBox="1"/>
          <p:nvPr/>
        </p:nvSpPr>
        <p:spPr>
          <a:xfrm>
            <a:off x="4610830" y="9266961"/>
            <a:ext cx="8788872"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id="10" name="TextBox 10"/>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6182" y="3318837"/>
            <a:ext cx="5265702" cy="904943"/>
            <a:chOff x="0" y="0"/>
            <a:chExt cx="1386851" cy="238339"/>
          </a:xfrm>
        </p:grpSpPr>
        <p:sp>
          <p:nvSpPr>
            <p:cNvPr id="5" name="Freeform 5"/>
            <p:cNvSpPr/>
            <p:nvPr/>
          </p:nvSpPr>
          <p:spPr>
            <a:xfrm>
              <a:off x="0" y="0"/>
              <a:ext cx="1386851" cy="238339"/>
            </a:xfrm>
            <a:custGeom>
              <a:avLst/>
              <a:gdLst/>
              <a:ahLst/>
              <a:cxnLst/>
              <a:rect l="l" t="t" r="r" b="b"/>
              <a:pathLst>
                <a:path w="1386851" h="238339">
                  <a:moveTo>
                    <a:pt x="0" y="0"/>
                  </a:moveTo>
                  <a:lnTo>
                    <a:pt x="1386851" y="0"/>
                  </a:lnTo>
                  <a:lnTo>
                    <a:pt x="13868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68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889" y="3337883"/>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Target Peers</a:t>
            </a:r>
          </a:p>
        </p:txBody>
      </p:sp>
      <p:sp>
        <p:nvSpPr>
          <p:cNvPr id="8" name="TextBox 8"/>
          <p:cNvSpPr txBox="1"/>
          <p:nvPr/>
        </p:nvSpPr>
        <p:spPr>
          <a:xfrm>
            <a:off x="1955889" y="4621627"/>
            <a:ext cx="15944264"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Safety:</a:t>
            </a:r>
            <a:r>
              <a:rPr lang="en-US" sz="4250" b="1">
                <a:solidFill>
                  <a:srgbClr val="004F59"/>
                </a:solidFill>
                <a:latin typeface="Roboto Bold"/>
                <a:ea typeface="Roboto Bold"/>
                <a:cs typeface="Roboto Bold"/>
                <a:sym typeface="Roboto Bold"/>
              </a:rPr>
              <a:t> Cooperating can seem like the safest choice.</a:t>
            </a:r>
          </a:p>
        </p:txBody>
      </p:sp>
      <p:sp>
        <p:nvSpPr>
          <p:cNvPr id="9" name="TextBox 9"/>
          <p:cNvSpPr txBox="1"/>
          <p:nvPr/>
        </p:nvSpPr>
        <p:spPr>
          <a:xfrm>
            <a:off x="4610830" y="9266961"/>
            <a:ext cx="8788872"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id="10" name="TextBox 10"/>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6182" y="3318837"/>
            <a:ext cx="5265702" cy="904943"/>
            <a:chOff x="0" y="0"/>
            <a:chExt cx="1386851" cy="238339"/>
          </a:xfrm>
        </p:grpSpPr>
        <p:sp>
          <p:nvSpPr>
            <p:cNvPr id="5" name="Freeform 5"/>
            <p:cNvSpPr/>
            <p:nvPr/>
          </p:nvSpPr>
          <p:spPr>
            <a:xfrm>
              <a:off x="0" y="0"/>
              <a:ext cx="1386851" cy="238339"/>
            </a:xfrm>
            <a:custGeom>
              <a:avLst/>
              <a:gdLst/>
              <a:ahLst/>
              <a:cxnLst/>
              <a:rect l="l" t="t" r="r" b="b"/>
              <a:pathLst>
                <a:path w="1386851" h="238339">
                  <a:moveTo>
                    <a:pt x="0" y="0"/>
                  </a:moveTo>
                  <a:lnTo>
                    <a:pt x="1386851" y="0"/>
                  </a:lnTo>
                  <a:lnTo>
                    <a:pt x="13868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68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889" y="3337883"/>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Target Peers</a:t>
            </a:r>
          </a:p>
        </p:txBody>
      </p:sp>
      <p:sp>
        <p:nvSpPr>
          <p:cNvPr id="8" name="TextBox 8"/>
          <p:cNvSpPr txBox="1"/>
          <p:nvPr/>
        </p:nvSpPr>
        <p:spPr>
          <a:xfrm>
            <a:off x="1955889" y="4660156"/>
            <a:ext cx="15944264" cy="73032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Quotas:</a:t>
            </a:r>
            <a:r>
              <a:rPr lang="en-US" sz="4250" b="1">
                <a:solidFill>
                  <a:srgbClr val="004F59"/>
                </a:solidFill>
                <a:latin typeface="Roboto Bold"/>
                <a:ea typeface="Roboto Bold"/>
                <a:cs typeface="Roboto Bold"/>
                <a:sym typeface="Roboto Bold"/>
              </a:rPr>
              <a:t> Recruiting can lower the financial demand on them.</a:t>
            </a:r>
          </a:p>
        </p:txBody>
      </p:sp>
      <p:sp>
        <p:nvSpPr>
          <p:cNvPr id="9" name="TextBox 9"/>
          <p:cNvSpPr txBox="1"/>
          <p:nvPr/>
        </p:nvSpPr>
        <p:spPr>
          <a:xfrm>
            <a:off x="4610830" y="9266961"/>
            <a:ext cx="8788872"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id="10" name="TextBox 10"/>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6182" y="3318837"/>
            <a:ext cx="5265702" cy="904943"/>
            <a:chOff x="0" y="0"/>
            <a:chExt cx="1386851" cy="238339"/>
          </a:xfrm>
        </p:grpSpPr>
        <p:sp>
          <p:nvSpPr>
            <p:cNvPr id="5" name="Freeform 5"/>
            <p:cNvSpPr/>
            <p:nvPr/>
          </p:nvSpPr>
          <p:spPr>
            <a:xfrm>
              <a:off x="0" y="0"/>
              <a:ext cx="1386851" cy="238339"/>
            </a:xfrm>
            <a:custGeom>
              <a:avLst/>
              <a:gdLst/>
              <a:ahLst/>
              <a:cxnLst/>
              <a:rect l="l" t="t" r="r" b="b"/>
              <a:pathLst>
                <a:path w="1386851" h="238339">
                  <a:moveTo>
                    <a:pt x="0" y="0"/>
                  </a:moveTo>
                  <a:lnTo>
                    <a:pt x="1386851" y="0"/>
                  </a:lnTo>
                  <a:lnTo>
                    <a:pt x="13868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68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889" y="3337883"/>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Target Peers</a:t>
            </a:r>
          </a:p>
        </p:txBody>
      </p:sp>
      <p:sp>
        <p:nvSpPr>
          <p:cNvPr id="8" name="TextBox 8"/>
          <p:cNvSpPr txBox="1"/>
          <p:nvPr/>
        </p:nvSpPr>
        <p:spPr>
          <a:xfrm>
            <a:off x="1955889" y="4660156"/>
            <a:ext cx="14027473"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Status:</a:t>
            </a:r>
            <a:r>
              <a:rPr lang="en-US" sz="4250" b="1">
                <a:solidFill>
                  <a:srgbClr val="004F59"/>
                </a:solidFill>
                <a:latin typeface="Roboto Bold"/>
                <a:ea typeface="Roboto Bold"/>
                <a:cs typeface="Roboto Bold"/>
                <a:sym typeface="Roboto Bold"/>
              </a:rPr>
              <a:t> Recruiters may receive preferential treatment, such as being the ‘bottom.’</a:t>
            </a:r>
          </a:p>
        </p:txBody>
      </p:sp>
      <p:sp>
        <p:nvSpPr>
          <p:cNvPr id="9" name="TextBox 9"/>
          <p:cNvSpPr txBox="1"/>
          <p:nvPr/>
        </p:nvSpPr>
        <p:spPr>
          <a:xfrm>
            <a:off x="4610830" y="9266961"/>
            <a:ext cx="8788872"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id="10" name="TextBox 10"/>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56182" y="3318837"/>
            <a:ext cx="5265702" cy="904943"/>
            <a:chOff x="0" y="0"/>
            <a:chExt cx="1386851" cy="238339"/>
          </a:xfrm>
        </p:grpSpPr>
        <p:sp>
          <p:nvSpPr>
            <p:cNvPr id="5" name="Freeform 5"/>
            <p:cNvSpPr/>
            <p:nvPr/>
          </p:nvSpPr>
          <p:spPr>
            <a:xfrm>
              <a:off x="0" y="0"/>
              <a:ext cx="1386851" cy="238339"/>
            </a:xfrm>
            <a:custGeom>
              <a:avLst/>
              <a:gdLst/>
              <a:ahLst/>
              <a:cxnLst/>
              <a:rect l="l" t="t" r="r" b="b"/>
              <a:pathLst>
                <a:path w="1386851" h="238339">
                  <a:moveTo>
                    <a:pt x="0" y="0"/>
                  </a:moveTo>
                  <a:lnTo>
                    <a:pt x="1386851" y="0"/>
                  </a:lnTo>
                  <a:lnTo>
                    <a:pt x="138685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685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955889" y="3337883"/>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Target Peers</a:t>
            </a:r>
          </a:p>
        </p:txBody>
      </p:sp>
      <p:sp>
        <p:nvSpPr>
          <p:cNvPr id="8" name="TextBox 8"/>
          <p:cNvSpPr txBox="1"/>
          <p:nvPr/>
        </p:nvSpPr>
        <p:spPr>
          <a:xfrm>
            <a:off x="1955889" y="4660156"/>
            <a:ext cx="1296794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Unaware:</a:t>
            </a:r>
            <a:r>
              <a:rPr lang="en-US" sz="4250" b="1">
                <a:solidFill>
                  <a:srgbClr val="004F59"/>
                </a:solidFill>
                <a:latin typeface="Roboto Bold"/>
                <a:ea typeface="Roboto Bold"/>
                <a:cs typeface="Roboto Bold"/>
                <a:sym typeface="Roboto Bold"/>
              </a:rPr>
              <a:t> Victims might not realize they’re putting peers at risk.</a:t>
            </a:r>
          </a:p>
        </p:txBody>
      </p:sp>
      <p:sp>
        <p:nvSpPr>
          <p:cNvPr id="9" name="TextBox 9"/>
          <p:cNvSpPr txBox="1"/>
          <p:nvPr/>
        </p:nvSpPr>
        <p:spPr>
          <a:xfrm>
            <a:off x="4610830" y="9266961"/>
            <a:ext cx="8788872"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id="10" name="TextBox 10"/>
          <p:cNvSpPr txBox="1"/>
          <p:nvPr/>
        </p:nvSpPr>
        <p:spPr>
          <a:xfrm>
            <a:off x="1131441" y="1109322"/>
            <a:ext cx="11382665"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926543"/>
            <a:ext cx="11263135" cy="1809172"/>
            <a:chOff x="0" y="0"/>
            <a:chExt cx="2966422" cy="476490"/>
          </a:xfrm>
        </p:grpSpPr>
        <p:sp>
          <p:nvSpPr>
            <p:cNvPr id="5" name="Freeform 5"/>
            <p:cNvSpPr/>
            <p:nvPr/>
          </p:nvSpPr>
          <p:spPr>
            <a:xfrm>
              <a:off x="0" y="0"/>
              <a:ext cx="2966422" cy="476490"/>
            </a:xfrm>
            <a:custGeom>
              <a:avLst/>
              <a:gdLst/>
              <a:ahLst/>
              <a:cxnLst/>
              <a:rect l="l" t="t" r="r" b="b"/>
              <a:pathLst>
                <a:path w="2966422" h="476490">
                  <a:moveTo>
                    <a:pt x="0" y="0"/>
                  </a:moveTo>
                  <a:lnTo>
                    <a:pt x="2966422" y="0"/>
                  </a:lnTo>
                  <a:lnTo>
                    <a:pt x="2966422" y="476490"/>
                  </a:lnTo>
                  <a:lnTo>
                    <a:pt x="0" y="476490"/>
                  </a:lnTo>
                  <a:close/>
                </a:path>
              </a:pathLst>
            </a:custGeom>
            <a:solidFill>
              <a:srgbClr val="303030"/>
            </a:solidFill>
          </p:spPr>
          <p:txBody>
            <a:bodyPr/>
            <a:lstStyle/>
            <a:p>
              <a:endParaRPr lang="en-US"/>
            </a:p>
          </p:txBody>
        </p:sp>
        <p:sp>
          <p:nvSpPr>
            <p:cNvPr id="6" name="TextBox 6"/>
            <p:cNvSpPr txBox="1"/>
            <p:nvPr/>
          </p:nvSpPr>
          <p:spPr>
            <a:xfrm>
              <a:off x="0" y="-76200"/>
              <a:ext cx="2966422" cy="552690"/>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3585344" y="1028700"/>
            <a:ext cx="3673956" cy="4389302"/>
            <a:chOff x="0" y="0"/>
            <a:chExt cx="1282806" cy="1532577"/>
          </a:xfrm>
        </p:grpSpPr>
        <p:sp>
          <p:nvSpPr>
            <p:cNvPr id="9" name="Freeform 9"/>
            <p:cNvSpPr/>
            <p:nvPr/>
          </p:nvSpPr>
          <p:spPr>
            <a:xfrm>
              <a:off x="0" y="0"/>
              <a:ext cx="1282806" cy="1532577"/>
            </a:xfrm>
            <a:custGeom>
              <a:avLst/>
              <a:gdLst/>
              <a:ahLst/>
              <a:cxnLst/>
              <a:rect l="l" t="t" r="r" b="b"/>
              <a:pathLst>
                <a:path w="1282806" h="1532577">
                  <a:moveTo>
                    <a:pt x="0" y="0"/>
                  </a:moveTo>
                  <a:lnTo>
                    <a:pt x="1282806" y="0"/>
                  </a:lnTo>
                  <a:lnTo>
                    <a:pt x="1282806" y="1532577"/>
                  </a:lnTo>
                  <a:lnTo>
                    <a:pt x="0" y="1532577"/>
                  </a:lnTo>
                  <a:close/>
                </a:path>
              </a:pathLst>
            </a:custGeom>
            <a:solidFill>
              <a:srgbClr val="FFFFFF"/>
            </a:solidFill>
          </p:spPr>
          <p:txBody>
            <a:bodyPr/>
            <a:lstStyle/>
            <a:p>
              <a:endParaRPr lang="en-US"/>
            </a:p>
          </p:txBody>
        </p:sp>
        <p:sp>
          <p:nvSpPr>
            <p:cNvPr id="10" name="TextBox 10"/>
            <p:cNvSpPr txBox="1"/>
            <p:nvPr/>
          </p:nvSpPr>
          <p:spPr>
            <a:xfrm>
              <a:off x="0" y="-76200"/>
              <a:ext cx="1282806" cy="1608777"/>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747477" y="1167800"/>
            <a:ext cx="3349690" cy="3602931"/>
          </a:xfrm>
          <a:custGeom>
            <a:avLst/>
            <a:gdLst/>
            <a:ahLst/>
            <a:cxnLst/>
            <a:rect l="l" t="t" r="r" b="b"/>
            <a:pathLst>
              <a:path w="3349690" h="3602931">
                <a:moveTo>
                  <a:pt x="0" y="0"/>
                </a:moveTo>
                <a:lnTo>
                  <a:pt x="3349690" y="0"/>
                </a:lnTo>
                <a:lnTo>
                  <a:pt x="3349690" y="3602930"/>
                </a:lnTo>
                <a:lnTo>
                  <a:pt x="0" y="360293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3" name="TextBox 13"/>
          <p:cNvSpPr txBox="1"/>
          <p:nvPr/>
        </p:nvSpPr>
        <p:spPr>
          <a:xfrm>
            <a:off x="1876342" y="4982920"/>
            <a:ext cx="1086750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some recruiters view themselves as mentors rather than traffickers?</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7" name="TextBox 17"/>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8" name="TextBox 8"/>
          <p:cNvSpPr txBox="1"/>
          <p:nvPr/>
        </p:nvSpPr>
        <p:spPr>
          <a:xfrm>
            <a:off x="2603290" y="4658173"/>
            <a:ext cx="12082275" cy="1464946"/>
          </a:xfrm>
          <a:prstGeom prst="rect">
            <a:avLst/>
          </a:prstGeom>
        </p:spPr>
        <p:txBody>
          <a:bodyPr lIns="0" tIns="0" rIns="0" bIns="0" rtlCol="0" anchor="t">
            <a:spAutoFit/>
          </a:bodyPr>
          <a:lstStyle/>
          <a:p>
            <a:pPr algn="ctr">
              <a:lnSpc>
                <a:spcPts val="5879"/>
              </a:lnSpc>
              <a:spcBef>
                <a:spcPct val="0"/>
              </a:spcBef>
            </a:pPr>
            <a:r>
              <a:rPr lang="en-US" sz="4199" b="1">
                <a:solidFill>
                  <a:srgbClr val="004F59"/>
                </a:solidFill>
                <a:latin typeface="Roboto Bold"/>
                <a:ea typeface="Roboto Bold"/>
                <a:cs typeface="Roboto Bold"/>
                <a:sym typeface="Roboto Bold"/>
              </a:rPr>
              <a:t>📊 Studies collect information in different ways, which can lead to different results.</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04563" y="3341039"/>
            <a:ext cx="5456932" cy="962736"/>
            <a:chOff x="0" y="0"/>
            <a:chExt cx="1437217" cy="253560"/>
          </a:xfrm>
        </p:grpSpPr>
        <p:sp>
          <p:nvSpPr>
            <p:cNvPr id="5" name="Freeform 5"/>
            <p:cNvSpPr/>
            <p:nvPr/>
          </p:nvSpPr>
          <p:spPr>
            <a:xfrm>
              <a:off x="0" y="0"/>
              <a:ext cx="1437217" cy="253560"/>
            </a:xfrm>
            <a:custGeom>
              <a:avLst/>
              <a:gdLst/>
              <a:ahLst/>
              <a:cxnLst/>
              <a:rect l="l" t="t" r="r" b="b"/>
              <a:pathLst>
                <a:path w="1437217" h="253560">
                  <a:moveTo>
                    <a:pt x="0" y="0"/>
                  </a:moveTo>
                  <a:lnTo>
                    <a:pt x="1437217" y="0"/>
                  </a:lnTo>
                  <a:lnTo>
                    <a:pt x="143721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3721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61421" y="3389032"/>
            <a:ext cx="49555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 Mindset</a:t>
            </a:r>
          </a:p>
        </p:txBody>
      </p:sp>
      <p:sp>
        <p:nvSpPr>
          <p:cNvPr id="8" name="TextBox 8"/>
          <p:cNvSpPr txBox="1"/>
          <p:nvPr/>
        </p:nvSpPr>
        <p:spPr>
          <a:xfrm>
            <a:off x="2161421" y="4676123"/>
            <a:ext cx="152691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Childhood Abuse:</a:t>
            </a:r>
            <a:r>
              <a:rPr lang="en-US" sz="4250" b="1">
                <a:solidFill>
                  <a:srgbClr val="004F59"/>
                </a:solidFill>
                <a:latin typeface="Roboto Bold"/>
                <a:ea typeface="Roboto Bold"/>
                <a:cs typeface="Roboto Bold"/>
                <a:sym typeface="Roboto Bold"/>
              </a:rPr>
              <a:t> Early abuse can distort a recruiter's viewpoint, making manipulation seem natural for survival.</a:t>
            </a:r>
          </a:p>
        </p:txBody>
      </p:sp>
      <p:sp>
        <p:nvSpPr>
          <p:cNvPr id="9" name="TextBox 9"/>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04563" y="3341039"/>
            <a:ext cx="5456932" cy="962736"/>
            <a:chOff x="0" y="0"/>
            <a:chExt cx="1437217" cy="253560"/>
          </a:xfrm>
        </p:grpSpPr>
        <p:sp>
          <p:nvSpPr>
            <p:cNvPr id="5" name="Freeform 5"/>
            <p:cNvSpPr/>
            <p:nvPr/>
          </p:nvSpPr>
          <p:spPr>
            <a:xfrm>
              <a:off x="0" y="0"/>
              <a:ext cx="1437217" cy="253560"/>
            </a:xfrm>
            <a:custGeom>
              <a:avLst/>
              <a:gdLst/>
              <a:ahLst/>
              <a:cxnLst/>
              <a:rect l="l" t="t" r="r" b="b"/>
              <a:pathLst>
                <a:path w="1437217" h="253560">
                  <a:moveTo>
                    <a:pt x="0" y="0"/>
                  </a:moveTo>
                  <a:lnTo>
                    <a:pt x="1437217" y="0"/>
                  </a:lnTo>
                  <a:lnTo>
                    <a:pt x="143721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3721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61421" y="3389032"/>
            <a:ext cx="49555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 Mindset</a:t>
            </a:r>
          </a:p>
        </p:txBody>
      </p:sp>
      <p:sp>
        <p:nvSpPr>
          <p:cNvPr id="8" name="TextBox 8"/>
          <p:cNvSpPr txBox="1"/>
          <p:nvPr/>
        </p:nvSpPr>
        <p:spPr>
          <a:xfrm>
            <a:off x="2161421" y="4676123"/>
            <a:ext cx="15269106"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Normal Lifestyle:</a:t>
            </a:r>
            <a:r>
              <a:rPr lang="en-US" sz="4250" b="1">
                <a:solidFill>
                  <a:srgbClr val="004F59"/>
                </a:solidFill>
                <a:latin typeface="Roboto Bold"/>
                <a:ea typeface="Roboto Bold"/>
                <a:cs typeface="Roboto Bold"/>
                <a:sym typeface="Roboto Bold"/>
              </a:rPr>
              <a:t> Growing up around exploitation can make trafficking seem like a normal way to live or make money. </a:t>
            </a:r>
          </a:p>
        </p:txBody>
      </p:sp>
      <p:sp>
        <p:nvSpPr>
          <p:cNvPr id="9" name="TextBox 9"/>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04563" y="3341039"/>
            <a:ext cx="5456932" cy="962736"/>
            <a:chOff x="0" y="0"/>
            <a:chExt cx="1437217" cy="253560"/>
          </a:xfrm>
        </p:grpSpPr>
        <p:sp>
          <p:nvSpPr>
            <p:cNvPr id="5" name="Freeform 5"/>
            <p:cNvSpPr/>
            <p:nvPr/>
          </p:nvSpPr>
          <p:spPr>
            <a:xfrm>
              <a:off x="0" y="0"/>
              <a:ext cx="1437217" cy="253560"/>
            </a:xfrm>
            <a:custGeom>
              <a:avLst/>
              <a:gdLst/>
              <a:ahLst/>
              <a:cxnLst/>
              <a:rect l="l" t="t" r="r" b="b"/>
              <a:pathLst>
                <a:path w="1437217" h="253560">
                  <a:moveTo>
                    <a:pt x="0" y="0"/>
                  </a:moveTo>
                  <a:lnTo>
                    <a:pt x="1437217" y="0"/>
                  </a:lnTo>
                  <a:lnTo>
                    <a:pt x="1437217" y="253560"/>
                  </a:lnTo>
                  <a:lnTo>
                    <a:pt x="0" y="253560"/>
                  </a:lnTo>
                  <a:close/>
                </a:path>
              </a:pathLst>
            </a:custGeom>
            <a:solidFill>
              <a:srgbClr val="303030"/>
            </a:solidFill>
          </p:spPr>
          <p:txBody>
            <a:bodyPr/>
            <a:lstStyle/>
            <a:p>
              <a:endParaRPr lang="en-US"/>
            </a:p>
          </p:txBody>
        </p:sp>
        <p:sp>
          <p:nvSpPr>
            <p:cNvPr id="6" name="TextBox 6"/>
            <p:cNvSpPr txBox="1"/>
            <p:nvPr/>
          </p:nvSpPr>
          <p:spPr>
            <a:xfrm>
              <a:off x="0" y="-76200"/>
              <a:ext cx="1437217" cy="32976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161421" y="3389032"/>
            <a:ext cx="49555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Recruiter Mindset</a:t>
            </a:r>
          </a:p>
        </p:txBody>
      </p:sp>
      <p:sp>
        <p:nvSpPr>
          <p:cNvPr id="8" name="TextBox 8"/>
          <p:cNvSpPr txBox="1"/>
          <p:nvPr/>
        </p:nvSpPr>
        <p:spPr>
          <a:xfrm>
            <a:off x="2161421" y="4676123"/>
            <a:ext cx="15500277"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Helping Friends:</a:t>
            </a:r>
            <a:r>
              <a:rPr lang="en-US" sz="4250" b="1">
                <a:solidFill>
                  <a:srgbClr val="004F59"/>
                </a:solidFill>
                <a:latin typeface="Roboto Bold"/>
                <a:ea typeface="Roboto Bold"/>
                <a:cs typeface="Roboto Bold"/>
                <a:sym typeface="Roboto Bold"/>
              </a:rPr>
              <a:t> Some recruiters justify their actions by thinking they’re providing access to money, housing, or drugs.</a:t>
            </a:r>
          </a:p>
        </p:txBody>
      </p:sp>
      <p:sp>
        <p:nvSpPr>
          <p:cNvPr id="9" name="TextBox 9"/>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2773" y="4816332"/>
            <a:ext cx="11403998" cy="1153943"/>
            <a:chOff x="0" y="0"/>
            <a:chExt cx="3003522" cy="303919"/>
          </a:xfrm>
        </p:grpSpPr>
        <p:sp>
          <p:nvSpPr>
            <p:cNvPr id="5" name="Freeform 5"/>
            <p:cNvSpPr/>
            <p:nvPr/>
          </p:nvSpPr>
          <p:spPr>
            <a:xfrm>
              <a:off x="0" y="0"/>
              <a:ext cx="3003522" cy="303919"/>
            </a:xfrm>
            <a:custGeom>
              <a:avLst/>
              <a:gdLst/>
              <a:ahLst/>
              <a:cxnLst/>
              <a:rect l="l" t="t" r="r" b="b"/>
              <a:pathLst>
                <a:path w="3003522" h="303919">
                  <a:moveTo>
                    <a:pt x="0" y="0"/>
                  </a:moveTo>
                  <a:lnTo>
                    <a:pt x="3003522" y="0"/>
                  </a:lnTo>
                  <a:lnTo>
                    <a:pt x="3003522" y="303919"/>
                  </a:lnTo>
                  <a:lnTo>
                    <a:pt x="0" y="303919"/>
                  </a:lnTo>
                  <a:close/>
                </a:path>
              </a:pathLst>
            </a:custGeom>
            <a:solidFill>
              <a:srgbClr val="303030"/>
            </a:solidFill>
          </p:spPr>
          <p:txBody>
            <a:bodyPr/>
            <a:lstStyle/>
            <a:p>
              <a:endParaRPr lang="en-US"/>
            </a:p>
          </p:txBody>
        </p:sp>
        <p:sp>
          <p:nvSpPr>
            <p:cNvPr id="6" name="TextBox 6"/>
            <p:cNvSpPr txBox="1"/>
            <p:nvPr/>
          </p:nvSpPr>
          <p:spPr>
            <a:xfrm>
              <a:off x="0" y="-76200"/>
              <a:ext cx="3003522" cy="38011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3675376" y="1028700"/>
            <a:ext cx="3583924" cy="4086239"/>
            <a:chOff x="0" y="0"/>
            <a:chExt cx="1160720" cy="1323405"/>
          </a:xfrm>
        </p:grpSpPr>
        <p:sp>
          <p:nvSpPr>
            <p:cNvPr id="9" name="Freeform 9"/>
            <p:cNvSpPr/>
            <p:nvPr/>
          </p:nvSpPr>
          <p:spPr>
            <a:xfrm>
              <a:off x="0" y="0"/>
              <a:ext cx="1160721" cy="1323404"/>
            </a:xfrm>
            <a:custGeom>
              <a:avLst/>
              <a:gdLst/>
              <a:ahLst/>
              <a:cxnLst/>
              <a:rect l="l" t="t" r="r" b="b"/>
              <a:pathLst>
                <a:path w="1160721" h="1323404">
                  <a:moveTo>
                    <a:pt x="0" y="0"/>
                  </a:moveTo>
                  <a:lnTo>
                    <a:pt x="1160721" y="0"/>
                  </a:lnTo>
                  <a:lnTo>
                    <a:pt x="1160721" y="1323404"/>
                  </a:lnTo>
                  <a:lnTo>
                    <a:pt x="0" y="1323404"/>
                  </a:lnTo>
                  <a:close/>
                </a:path>
              </a:pathLst>
            </a:custGeom>
            <a:solidFill>
              <a:srgbClr val="FFFFFF"/>
            </a:solidFill>
          </p:spPr>
          <p:txBody>
            <a:bodyPr/>
            <a:lstStyle/>
            <a:p>
              <a:endParaRPr lang="en-US"/>
            </a:p>
          </p:txBody>
        </p:sp>
        <p:sp>
          <p:nvSpPr>
            <p:cNvPr id="10" name="TextBox 10"/>
            <p:cNvSpPr txBox="1"/>
            <p:nvPr/>
          </p:nvSpPr>
          <p:spPr>
            <a:xfrm>
              <a:off x="0" y="-76200"/>
              <a:ext cx="1160720" cy="1399605"/>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864125" y="1195047"/>
            <a:ext cx="3225477" cy="3259635"/>
          </a:xfrm>
          <a:custGeom>
            <a:avLst/>
            <a:gdLst/>
            <a:ahLst/>
            <a:cxnLst/>
            <a:rect l="l" t="t" r="r" b="b"/>
            <a:pathLst>
              <a:path w="3225477" h="3259635">
                <a:moveTo>
                  <a:pt x="0" y="0"/>
                </a:moveTo>
                <a:lnTo>
                  <a:pt x="3225476" y="0"/>
                </a:lnTo>
                <a:lnTo>
                  <a:pt x="3225476" y="3259635"/>
                </a:lnTo>
                <a:lnTo>
                  <a:pt x="0" y="3259635"/>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818402" y="4956152"/>
            <a:ext cx="12045723"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a recruiter be just as victimized?</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6" name="TextBox 16"/>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
        <p:nvSpPr>
          <p:cNvPr id="17" name="TextBox 17"/>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 RERUITERS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613" y="3366973"/>
            <a:ext cx="6051148" cy="904943"/>
            <a:chOff x="0" y="0"/>
            <a:chExt cx="1593718" cy="238339"/>
          </a:xfrm>
        </p:grpSpPr>
        <p:sp>
          <p:nvSpPr>
            <p:cNvPr id="5" name="Freeform 5"/>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2321" y="3386019"/>
            <a:ext cx="589539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Victimized Recruiters</a:t>
            </a:r>
          </a:p>
        </p:txBody>
      </p:sp>
      <p:sp>
        <p:nvSpPr>
          <p:cNvPr id="8" name="TextBox 8"/>
          <p:cNvSpPr txBox="1"/>
          <p:nvPr/>
        </p:nvSpPr>
        <p:spPr>
          <a:xfrm>
            <a:off x="1742321" y="4675842"/>
            <a:ext cx="15074330"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Victims Themselves:</a:t>
            </a:r>
            <a:r>
              <a:rPr lang="en-US" sz="4250" b="1">
                <a:solidFill>
                  <a:srgbClr val="FF5757"/>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Many recruiters are trafficked before or while they are recruiting others.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 RERUITERS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613" y="3366973"/>
            <a:ext cx="6051148" cy="904943"/>
            <a:chOff x="0" y="0"/>
            <a:chExt cx="1593718" cy="238339"/>
          </a:xfrm>
        </p:grpSpPr>
        <p:sp>
          <p:nvSpPr>
            <p:cNvPr id="5" name="Freeform 5"/>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2321" y="3386019"/>
            <a:ext cx="589539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Victimized Recruiters</a:t>
            </a:r>
          </a:p>
        </p:txBody>
      </p:sp>
      <p:sp>
        <p:nvSpPr>
          <p:cNvPr id="8" name="TextBox 8"/>
          <p:cNvSpPr txBox="1"/>
          <p:nvPr/>
        </p:nvSpPr>
        <p:spPr>
          <a:xfrm>
            <a:off x="1742321" y="4675842"/>
            <a:ext cx="1547887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Pressure to Comply:</a:t>
            </a:r>
            <a:r>
              <a:rPr lang="en-US" sz="4250" b="1">
                <a:solidFill>
                  <a:srgbClr val="004F59"/>
                </a:solidFill>
                <a:latin typeface="Roboto Bold"/>
                <a:ea typeface="Roboto Bold"/>
                <a:cs typeface="Roboto Bold"/>
                <a:sym typeface="Roboto Bold"/>
              </a:rPr>
              <a:t> Traffickers place intense pressure on recruiters to follow rules and make money.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 RERUITERS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42613" y="3366973"/>
            <a:ext cx="6051148" cy="904943"/>
            <a:chOff x="0" y="0"/>
            <a:chExt cx="1593718" cy="238339"/>
          </a:xfrm>
        </p:grpSpPr>
        <p:sp>
          <p:nvSpPr>
            <p:cNvPr id="5" name="Freeform 5"/>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42321" y="3386019"/>
            <a:ext cx="589539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Victimized Recruiters</a:t>
            </a:r>
          </a:p>
        </p:txBody>
      </p:sp>
      <p:sp>
        <p:nvSpPr>
          <p:cNvPr id="8" name="TextBox 8"/>
          <p:cNvSpPr txBox="1"/>
          <p:nvPr/>
        </p:nvSpPr>
        <p:spPr>
          <a:xfrm>
            <a:off x="1742321" y="4675842"/>
            <a:ext cx="15478879"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Punished for Failing:</a:t>
            </a:r>
            <a:r>
              <a:rPr lang="en-US" sz="4250" b="1">
                <a:solidFill>
                  <a:srgbClr val="004F59"/>
                </a:solidFill>
                <a:latin typeface="Roboto Bold"/>
                <a:ea typeface="Roboto Bold"/>
                <a:cs typeface="Roboto Bold"/>
                <a:sym typeface="Roboto Bold"/>
              </a:rPr>
              <a:t> Recruiters may face threats or violence if they don’t recruit, control others, or meet quotas.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1131441" y="1109322"/>
            <a:ext cx="11612407"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 RERUITERS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grpSp>
        <p:nvGrpSpPr>
          <p:cNvPr id="8" name="Group 8"/>
          <p:cNvGrpSpPr/>
          <p:nvPr/>
        </p:nvGrpSpPr>
        <p:grpSpPr>
          <a:xfrm>
            <a:off x="1347363" y="4764185"/>
            <a:ext cx="12870561" cy="1999897"/>
            <a:chOff x="0" y="0"/>
            <a:chExt cx="3389777" cy="526722"/>
          </a:xfrm>
        </p:grpSpPr>
        <p:sp>
          <p:nvSpPr>
            <p:cNvPr id="9" name="Freeform 9"/>
            <p:cNvSpPr/>
            <p:nvPr/>
          </p:nvSpPr>
          <p:spPr>
            <a:xfrm>
              <a:off x="0" y="0"/>
              <a:ext cx="3389777" cy="526722"/>
            </a:xfrm>
            <a:custGeom>
              <a:avLst/>
              <a:gdLst/>
              <a:ahLst/>
              <a:cxnLst/>
              <a:rect l="l" t="t" r="r" b="b"/>
              <a:pathLst>
                <a:path w="3389777" h="526722">
                  <a:moveTo>
                    <a:pt x="0" y="0"/>
                  </a:moveTo>
                  <a:lnTo>
                    <a:pt x="3389777" y="0"/>
                  </a:lnTo>
                  <a:lnTo>
                    <a:pt x="3389777" y="526722"/>
                  </a:lnTo>
                  <a:lnTo>
                    <a:pt x="0" y="526722"/>
                  </a:lnTo>
                  <a:close/>
                </a:path>
              </a:pathLst>
            </a:custGeom>
            <a:solidFill>
              <a:srgbClr val="303030"/>
            </a:solidFill>
          </p:spPr>
          <p:txBody>
            <a:bodyPr/>
            <a:lstStyle/>
            <a:p>
              <a:endParaRPr lang="en-US"/>
            </a:p>
          </p:txBody>
        </p:sp>
        <p:sp>
          <p:nvSpPr>
            <p:cNvPr id="10" name="TextBox 10"/>
            <p:cNvSpPr txBox="1"/>
            <p:nvPr/>
          </p:nvSpPr>
          <p:spPr>
            <a:xfrm>
              <a:off x="0" y="-76200"/>
              <a:ext cx="3389777" cy="602922"/>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62954" y="4964107"/>
            <a:ext cx="12571925" cy="1561952"/>
          </a:xfrm>
          <a:prstGeom prst="rect">
            <a:avLst/>
          </a:prstGeom>
        </p:spPr>
        <p:txBody>
          <a:bodyPr lIns="0" tIns="0" rIns="0" bIns="0" rtlCol="0" anchor="t">
            <a:spAutoFit/>
          </a:bodyPr>
          <a:lstStyle/>
          <a:p>
            <a:pPr algn="l">
              <a:lnSpc>
                <a:spcPts val="6299"/>
              </a:lnSpc>
            </a:pPr>
            <a:r>
              <a:rPr lang="en-US" sz="4499" b="1">
                <a:solidFill>
                  <a:srgbClr val="7ED957"/>
                </a:solidFill>
                <a:latin typeface="Roboto Bold"/>
                <a:ea typeface="Roboto Bold"/>
                <a:cs typeface="Roboto Bold"/>
                <a:sym typeface="Roboto Bold"/>
              </a:rPr>
              <a:t>OPINION:  </a:t>
            </a:r>
            <a:r>
              <a:rPr lang="en-US" sz="4499" b="1">
                <a:solidFill>
                  <a:srgbClr val="FBFDFD"/>
                </a:solidFill>
                <a:latin typeface="Roboto Bold"/>
                <a:ea typeface="Roboto Bold"/>
                <a:cs typeface="Roboto Bold"/>
                <a:sym typeface="Roboto Bold"/>
              </a:rPr>
              <a:t>Should recruiters be held legally responsible for their role in human trafficking?</a:t>
            </a:r>
          </a:p>
        </p:txBody>
      </p:sp>
      <p:sp>
        <p:nvSpPr>
          <p:cNvPr id="12" name="Freeform 12"/>
          <p:cNvSpPr/>
          <p:nvPr/>
        </p:nvSpPr>
        <p:spPr>
          <a:xfrm>
            <a:off x="14896281" y="828769"/>
            <a:ext cx="2947447" cy="3914222"/>
          </a:xfrm>
          <a:custGeom>
            <a:avLst/>
            <a:gdLst/>
            <a:ahLst/>
            <a:cxnLst/>
            <a:rect l="l" t="t" r="r" b="b"/>
            <a:pathLst>
              <a:path w="2947447" h="3914222">
                <a:moveTo>
                  <a:pt x="0" y="0"/>
                </a:moveTo>
                <a:lnTo>
                  <a:pt x="2947447" y="0"/>
                </a:lnTo>
                <a:lnTo>
                  <a:pt x="2947447" y="3914222"/>
                </a:lnTo>
                <a:lnTo>
                  <a:pt x="0" y="3914222"/>
                </a:lnTo>
                <a:lnTo>
                  <a:pt x="0" y="0"/>
                </a:lnTo>
                <a:close/>
              </a:path>
            </a:pathLst>
          </a:custGeom>
          <a:blipFill>
            <a:blip r:embed="rId5"/>
            <a:stretch>
              <a:fillRect l="-26110" r="-6690"/>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14038" y="3309833"/>
            <a:ext cx="6088488" cy="941420"/>
            <a:chOff x="0" y="0"/>
            <a:chExt cx="1603552" cy="247946"/>
          </a:xfrm>
        </p:grpSpPr>
        <p:sp>
          <p:nvSpPr>
            <p:cNvPr id="5" name="Freeform 5"/>
            <p:cNvSpPr/>
            <p:nvPr/>
          </p:nvSpPr>
          <p:spPr>
            <a:xfrm>
              <a:off x="0" y="0"/>
              <a:ext cx="1603552" cy="247946"/>
            </a:xfrm>
            <a:custGeom>
              <a:avLst/>
              <a:gdLst/>
              <a:ahLst/>
              <a:cxnLst/>
              <a:rect l="l" t="t" r="r" b="b"/>
              <a:pathLst>
                <a:path w="1603552" h="247946">
                  <a:moveTo>
                    <a:pt x="0" y="0"/>
                  </a:moveTo>
                  <a:lnTo>
                    <a:pt x="1603552" y="0"/>
                  </a:lnTo>
                  <a:lnTo>
                    <a:pt x="1603552" y="247946"/>
                  </a:lnTo>
                  <a:lnTo>
                    <a:pt x="0" y="247946"/>
                  </a:lnTo>
                  <a:close/>
                </a:path>
              </a:pathLst>
            </a:custGeom>
            <a:solidFill>
              <a:srgbClr val="303030"/>
            </a:solidFill>
          </p:spPr>
          <p:txBody>
            <a:bodyPr/>
            <a:lstStyle/>
            <a:p>
              <a:endParaRPr lang="en-US"/>
            </a:p>
          </p:txBody>
        </p:sp>
        <p:sp>
          <p:nvSpPr>
            <p:cNvPr id="6" name="TextBox 6"/>
            <p:cNvSpPr txBox="1"/>
            <p:nvPr/>
          </p:nvSpPr>
          <p:spPr>
            <a:xfrm>
              <a:off x="0" y="-28575"/>
              <a:ext cx="1603552" cy="276521"/>
            </a:xfrm>
            <a:prstGeom prst="rect">
              <a:avLst/>
            </a:prstGeom>
          </p:spPr>
          <p:txBody>
            <a:bodyPr lIns="50800" tIns="50800" rIns="50800" bIns="50800" rtlCol="0" anchor="ctr"/>
            <a:lstStyle/>
            <a:p>
              <a:pPr algn="l">
                <a:lnSpc>
                  <a:spcPts val="5535"/>
                </a:lnSpc>
              </a:pPr>
              <a:r>
                <a:rPr lang="en-US" sz="4500" b="1">
                  <a:solidFill>
                    <a:srgbClr val="004F59"/>
                  </a:solidFill>
                  <a:latin typeface="Roboto Bold"/>
                  <a:ea typeface="Roboto Bold"/>
                  <a:cs typeface="Roboto Bold"/>
                  <a:sym typeface="Roboto Bold"/>
                </a:rPr>
                <a:t>   </a:t>
              </a:r>
              <a:r>
                <a:rPr lang="en-US" sz="4500" b="1">
                  <a:solidFill>
                    <a:srgbClr val="FFFFFF"/>
                  </a:solidFill>
                  <a:latin typeface="Roboto Bold"/>
                  <a:ea typeface="Roboto Bold"/>
                  <a:cs typeface="Roboto Bold"/>
                  <a:sym typeface="Roboto Bold"/>
                </a:rPr>
                <a:t>Legal Consequence</a:t>
              </a:r>
            </a:p>
          </p:txBody>
        </p:sp>
      </p:grpSp>
      <p:sp>
        <p:nvSpPr>
          <p:cNvPr id="7" name="TextBox 7"/>
          <p:cNvSpPr txBox="1"/>
          <p:nvPr/>
        </p:nvSpPr>
        <p:spPr>
          <a:xfrm>
            <a:off x="1805520" y="4657647"/>
            <a:ext cx="1589595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Recruitment of Minors:</a:t>
            </a:r>
            <a:r>
              <a:rPr lang="en-US" sz="4250" b="1">
                <a:solidFill>
                  <a:srgbClr val="004F59"/>
                </a:solidFill>
                <a:latin typeface="Roboto Bold"/>
                <a:ea typeface="Roboto Bold"/>
                <a:cs typeface="Roboto Bold"/>
                <a:sym typeface="Roboto Bold"/>
              </a:rPr>
              <a:t> Recruiters may be prosecuted as traffickers if they target children or teens under 18.</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4524957" y="9371773"/>
            <a:ext cx="94693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14038" y="3309833"/>
            <a:ext cx="6088488" cy="941420"/>
            <a:chOff x="0" y="0"/>
            <a:chExt cx="1603552" cy="247946"/>
          </a:xfrm>
        </p:grpSpPr>
        <p:sp>
          <p:nvSpPr>
            <p:cNvPr id="5" name="Freeform 5"/>
            <p:cNvSpPr/>
            <p:nvPr/>
          </p:nvSpPr>
          <p:spPr>
            <a:xfrm>
              <a:off x="0" y="0"/>
              <a:ext cx="1603552" cy="247946"/>
            </a:xfrm>
            <a:custGeom>
              <a:avLst/>
              <a:gdLst/>
              <a:ahLst/>
              <a:cxnLst/>
              <a:rect l="l" t="t" r="r" b="b"/>
              <a:pathLst>
                <a:path w="1603552" h="247946">
                  <a:moveTo>
                    <a:pt x="0" y="0"/>
                  </a:moveTo>
                  <a:lnTo>
                    <a:pt x="1603552" y="0"/>
                  </a:lnTo>
                  <a:lnTo>
                    <a:pt x="1603552" y="247946"/>
                  </a:lnTo>
                  <a:lnTo>
                    <a:pt x="0" y="247946"/>
                  </a:lnTo>
                  <a:close/>
                </a:path>
              </a:pathLst>
            </a:custGeom>
            <a:solidFill>
              <a:srgbClr val="303030"/>
            </a:solidFill>
          </p:spPr>
          <p:txBody>
            <a:bodyPr/>
            <a:lstStyle/>
            <a:p>
              <a:endParaRPr lang="en-US"/>
            </a:p>
          </p:txBody>
        </p:sp>
        <p:sp>
          <p:nvSpPr>
            <p:cNvPr id="6" name="TextBox 6"/>
            <p:cNvSpPr txBox="1"/>
            <p:nvPr/>
          </p:nvSpPr>
          <p:spPr>
            <a:xfrm>
              <a:off x="0" y="-28575"/>
              <a:ext cx="1603552" cy="276521"/>
            </a:xfrm>
            <a:prstGeom prst="rect">
              <a:avLst/>
            </a:prstGeom>
          </p:spPr>
          <p:txBody>
            <a:bodyPr lIns="50800" tIns="50800" rIns="50800" bIns="50800" rtlCol="0" anchor="ctr"/>
            <a:lstStyle/>
            <a:p>
              <a:pPr algn="l">
                <a:lnSpc>
                  <a:spcPts val="5535"/>
                </a:lnSpc>
              </a:pPr>
              <a:r>
                <a:rPr lang="en-US" sz="4500" b="1">
                  <a:solidFill>
                    <a:srgbClr val="004F59"/>
                  </a:solidFill>
                  <a:latin typeface="Roboto Bold"/>
                  <a:ea typeface="Roboto Bold"/>
                  <a:cs typeface="Roboto Bold"/>
                  <a:sym typeface="Roboto Bold"/>
                </a:rPr>
                <a:t>   </a:t>
              </a:r>
              <a:r>
                <a:rPr lang="en-US" sz="4500" b="1">
                  <a:solidFill>
                    <a:srgbClr val="FFFFFF"/>
                  </a:solidFill>
                  <a:latin typeface="Roboto Bold"/>
                  <a:ea typeface="Roboto Bold"/>
                  <a:cs typeface="Roboto Bold"/>
                  <a:sym typeface="Roboto Bold"/>
                </a:rPr>
                <a:t>Legal Consequence</a:t>
              </a:r>
            </a:p>
          </p:txBody>
        </p:sp>
      </p:grpSp>
      <p:sp>
        <p:nvSpPr>
          <p:cNvPr id="7" name="TextBox 7"/>
          <p:cNvSpPr txBox="1"/>
          <p:nvPr/>
        </p:nvSpPr>
        <p:spPr>
          <a:xfrm>
            <a:off x="1805520" y="4657647"/>
            <a:ext cx="1589595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Coerced Adults:</a:t>
            </a:r>
            <a:r>
              <a:rPr lang="en-US" sz="4250" b="1">
                <a:solidFill>
                  <a:srgbClr val="004F59"/>
                </a:solidFill>
                <a:latin typeface="Roboto Bold"/>
                <a:ea typeface="Roboto Bold"/>
                <a:cs typeface="Roboto Bold"/>
                <a:sym typeface="Roboto Bold"/>
              </a:rPr>
              <a:t> Recruiters may be prosecuted if they exploit adults using force, fraud, or coercion.</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4524957" y="9371773"/>
            <a:ext cx="94693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8" name="TextBox 8"/>
          <p:cNvSpPr txBox="1"/>
          <p:nvPr/>
        </p:nvSpPr>
        <p:spPr>
          <a:xfrm>
            <a:off x="3236901" y="4658173"/>
            <a:ext cx="11814198" cy="1464945"/>
          </a:xfrm>
          <a:prstGeom prst="rect">
            <a:avLst/>
          </a:prstGeom>
        </p:spPr>
        <p:txBody>
          <a:bodyPr lIns="0" tIns="0" rIns="0" bIns="0" rtlCol="0" anchor="t">
            <a:spAutoFit/>
          </a:bodyPr>
          <a:lstStyle/>
          <a:p>
            <a:pPr algn="ctr">
              <a:lnSpc>
                <a:spcPts val="5880"/>
              </a:lnSpc>
            </a:pPr>
            <a:r>
              <a:rPr lang="en-US" sz="4200">
                <a:solidFill>
                  <a:srgbClr val="004F59"/>
                </a:solidFill>
                <a:latin typeface="Roboto"/>
                <a:ea typeface="Roboto"/>
                <a:cs typeface="Roboto"/>
                <a:sym typeface="Roboto"/>
              </a:rPr>
              <a:t>👥 </a:t>
            </a:r>
            <a:r>
              <a:rPr lang="en-US" sz="4200" b="1">
                <a:solidFill>
                  <a:srgbClr val="004F59"/>
                </a:solidFill>
                <a:latin typeface="Roboto Bold"/>
                <a:ea typeface="Roboto Bold"/>
                <a:cs typeface="Roboto Bold"/>
                <a:sym typeface="Roboto Bold"/>
              </a:rPr>
              <a:t>Some studies use small groups of people, and those groups may not represent everyone. </a:t>
            </a:r>
          </a:p>
        </p:txBody>
      </p:sp>
      <p:grpSp>
        <p:nvGrpSpPr>
          <p:cNvPr id="9" name="Group 9"/>
          <p:cNvGrpSpPr/>
          <p:nvPr/>
        </p:nvGrpSpPr>
        <p:grpSpPr>
          <a:xfrm>
            <a:off x="1480713" y="3334130"/>
            <a:ext cx="7918137" cy="904943"/>
            <a:chOff x="0" y="0"/>
            <a:chExt cx="2085435" cy="238339"/>
          </a:xfrm>
        </p:grpSpPr>
        <p:sp>
          <p:nvSpPr>
            <p:cNvPr id="10" name="Freeform 10"/>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780421" y="3353176"/>
            <a:ext cx="888504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4" name="TextBox 14"/>
          <p:cNvSpPr txBox="1"/>
          <p:nvPr/>
        </p:nvSpPr>
        <p:spPr>
          <a:xfrm>
            <a:off x="14165677" y="8016354"/>
            <a:ext cx="3093623" cy="812896"/>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14038" y="3309833"/>
            <a:ext cx="6088488" cy="941420"/>
            <a:chOff x="0" y="0"/>
            <a:chExt cx="1603552" cy="247946"/>
          </a:xfrm>
        </p:grpSpPr>
        <p:sp>
          <p:nvSpPr>
            <p:cNvPr id="5" name="Freeform 5"/>
            <p:cNvSpPr/>
            <p:nvPr/>
          </p:nvSpPr>
          <p:spPr>
            <a:xfrm>
              <a:off x="0" y="0"/>
              <a:ext cx="1603552" cy="247946"/>
            </a:xfrm>
            <a:custGeom>
              <a:avLst/>
              <a:gdLst/>
              <a:ahLst/>
              <a:cxnLst/>
              <a:rect l="l" t="t" r="r" b="b"/>
              <a:pathLst>
                <a:path w="1603552" h="247946">
                  <a:moveTo>
                    <a:pt x="0" y="0"/>
                  </a:moveTo>
                  <a:lnTo>
                    <a:pt x="1603552" y="0"/>
                  </a:lnTo>
                  <a:lnTo>
                    <a:pt x="1603552" y="247946"/>
                  </a:lnTo>
                  <a:lnTo>
                    <a:pt x="0" y="247946"/>
                  </a:lnTo>
                  <a:close/>
                </a:path>
              </a:pathLst>
            </a:custGeom>
            <a:solidFill>
              <a:srgbClr val="303030"/>
            </a:solidFill>
          </p:spPr>
          <p:txBody>
            <a:bodyPr/>
            <a:lstStyle/>
            <a:p>
              <a:endParaRPr lang="en-US"/>
            </a:p>
          </p:txBody>
        </p:sp>
        <p:sp>
          <p:nvSpPr>
            <p:cNvPr id="6" name="TextBox 6"/>
            <p:cNvSpPr txBox="1"/>
            <p:nvPr/>
          </p:nvSpPr>
          <p:spPr>
            <a:xfrm>
              <a:off x="0" y="-28575"/>
              <a:ext cx="1603552" cy="276521"/>
            </a:xfrm>
            <a:prstGeom prst="rect">
              <a:avLst/>
            </a:prstGeom>
          </p:spPr>
          <p:txBody>
            <a:bodyPr lIns="50800" tIns="50800" rIns="50800" bIns="50800" rtlCol="0" anchor="ctr"/>
            <a:lstStyle/>
            <a:p>
              <a:pPr algn="l">
                <a:lnSpc>
                  <a:spcPts val="5535"/>
                </a:lnSpc>
              </a:pPr>
              <a:r>
                <a:rPr lang="en-US" sz="4500" b="1">
                  <a:solidFill>
                    <a:srgbClr val="004F59"/>
                  </a:solidFill>
                  <a:latin typeface="Roboto Bold"/>
                  <a:ea typeface="Roboto Bold"/>
                  <a:cs typeface="Roboto Bold"/>
                  <a:sym typeface="Roboto Bold"/>
                </a:rPr>
                <a:t>   </a:t>
              </a:r>
              <a:r>
                <a:rPr lang="en-US" sz="4500" b="1">
                  <a:solidFill>
                    <a:srgbClr val="FFFFFF"/>
                  </a:solidFill>
                  <a:latin typeface="Roboto Bold"/>
                  <a:ea typeface="Roboto Bold"/>
                  <a:cs typeface="Roboto Bold"/>
                  <a:sym typeface="Roboto Bold"/>
                </a:rPr>
                <a:t>Legal Consequence</a:t>
              </a:r>
            </a:p>
          </p:txBody>
        </p:sp>
      </p:grpSp>
      <p:sp>
        <p:nvSpPr>
          <p:cNvPr id="7" name="TextBox 7"/>
          <p:cNvSpPr txBox="1"/>
          <p:nvPr/>
        </p:nvSpPr>
        <p:spPr>
          <a:xfrm>
            <a:off x="1805520" y="4657647"/>
            <a:ext cx="15895955"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Victimized Recruiter:</a:t>
            </a:r>
            <a:r>
              <a:rPr lang="en-US" sz="4250" b="1">
                <a:solidFill>
                  <a:srgbClr val="004F59"/>
                </a:solidFill>
                <a:latin typeface="Roboto Bold"/>
                <a:ea typeface="Roboto Bold"/>
                <a:cs typeface="Roboto Bold"/>
                <a:sym typeface="Roboto Bold"/>
              </a:rPr>
              <a:t> Recruiters might be considered a victim if they were trafficked as a child or forced or tricked as an adult. </a:t>
            </a:r>
          </a:p>
        </p:txBody>
      </p:sp>
      <p:sp>
        <p:nvSpPr>
          <p:cNvPr id="8" name="TextBox 8"/>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1" name="TextBox 11"/>
          <p:cNvSpPr txBox="1"/>
          <p:nvPr/>
        </p:nvSpPr>
        <p:spPr>
          <a:xfrm>
            <a:off x="4524957" y="9371773"/>
            <a:ext cx="9469363"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38196" y="4772787"/>
            <a:ext cx="10924996" cy="2266472"/>
            <a:chOff x="0" y="0"/>
            <a:chExt cx="2877365" cy="596931"/>
          </a:xfrm>
        </p:grpSpPr>
        <p:sp>
          <p:nvSpPr>
            <p:cNvPr id="7" name="Freeform 7"/>
            <p:cNvSpPr/>
            <p:nvPr/>
          </p:nvSpPr>
          <p:spPr>
            <a:xfrm>
              <a:off x="0" y="0"/>
              <a:ext cx="2877365" cy="596931"/>
            </a:xfrm>
            <a:custGeom>
              <a:avLst/>
              <a:gdLst/>
              <a:ahLst/>
              <a:cxnLst/>
              <a:rect l="l" t="t" r="r" b="b"/>
              <a:pathLst>
                <a:path w="2877365" h="596931">
                  <a:moveTo>
                    <a:pt x="0" y="0"/>
                  </a:moveTo>
                  <a:lnTo>
                    <a:pt x="2877365" y="0"/>
                  </a:lnTo>
                  <a:lnTo>
                    <a:pt x="2877365" y="596931"/>
                  </a:lnTo>
                  <a:lnTo>
                    <a:pt x="0" y="596931"/>
                  </a:lnTo>
                  <a:close/>
                </a:path>
              </a:pathLst>
            </a:custGeom>
            <a:solidFill>
              <a:srgbClr val="303030"/>
            </a:solidFill>
          </p:spPr>
          <p:txBody>
            <a:bodyPr/>
            <a:lstStyle/>
            <a:p>
              <a:endParaRPr lang="en-US"/>
            </a:p>
          </p:txBody>
        </p:sp>
        <p:sp>
          <p:nvSpPr>
            <p:cNvPr id="8" name="TextBox 8"/>
            <p:cNvSpPr txBox="1"/>
            <p:nvPr/>
          </p:nvSpPr>
          <p:spPr>
            <a:xfrm>
              <a:off x="0" y="-76200"/>
              <a:ext cx="2877365" cy="67313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1402814" y="836841"/>
            <a:ext cx="5929178" cy="3412071"/>
            <a:chOff x="0" y="0"/>
            <a:chExt cx="1393066" cy="801669"/>
          </a:xfrm>
        </p:grpSpPr>
        <p:sp>
          <p:nvSpPr>
            <p:cNvPr id="12" name="Freeform 12"/>
            <p:cNvSpPr/>
            <p:nvPr/>
          </p:nvSpPr>
          <p:spPr>
            <a:xfrm>
              <a:off x="0" y="0"/>
              <a:ext cx="1393066" cy="801669"/>
            </a:xfrm>
            <a:custGeom>
              <a:avLst/>
              <a:gdLst/>
              <a:ahLst/>
              <a:cxnLst/>
              <a:rect l="l" t="t" r="r" b="b"/>
              <a:pathLst>
                <a:path w="1393066" h="801669">
                  <a:moveTo>
                    <a:pt x="0" y="0"/>
                  </a:moveTo>
                  <a:lnTo>
                    <a:pt x="1393066" y="0"/>
                  </a:lnTo>
                  <a:lnTo>
                    <a:pt x="1393066" y="801669"/>
                  </a:lnTo>
                  <a:lnTo>
                    <a:pt x="0" y="801669"/>
                  </a:lnTo>
                  <a:close/>
                </a:path>
              </a:pathLst>
            </a:custGeom>
            <a:solidFill>
              <a:srgbClr val="FFFFFF"/>
            </a:solidFill>
          </p:spPr>
          <p:txBody>
            <a:bodyPr/>
            <a:lstStyle/>
            <a:p>
              <a:endParaRPr lang="en-US"/>
            </a:p>
          </p:txBody>
        </p:sp>
        <p:sp>
          <p:nvSpPr>
            <p:cNvPr id="13" name="TextBox 13"/>
            <p:cNvSpPr txBox="1"/>
            <p:nvPr/>
          </p:nvSpPr>
          <p:spPr>
            <a:xfrm>
              <a:off x="0" y="-47625"/>
              <a:ext cx="1393066" cy="849294"/>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1600481" y="1071361"/>
            <a:ext cx="5533846" cy="2943032"/>
          </a:xfrm>
          <a:custGeom>
            <a:avLst/>
            <a:gdLst/>
            <a:ahLst/>
            <a:cxnLst/>
            <a:rect l="l" t="t" r="r" b="b"/>
            <a:pathLst>
              <a:path w="5533846" h="2943032">
                <a:moveTo>
                  <a:pt x="0" y="0"/>
                </a:moveTo>
                <a:lnTo>
                  <a:pt x="5533846" y="0"/>
                </a:lnTo>
                <a:lnTo>
                  <a:pt x="5533846" y="2943031"/>
                </a:lnTo>
                <a:lnTo>
                  <a:pt x="0" y="2943031"/>
                </a:lnTo>
                <a:lnTo>
                  <a:pt x="0" y="0"/>
                </a:lnTo>
                <a:close/>
              </a:path>
            </a:pathLst>
          </a:custGeom>
          <a:blipFill>
            <a:blip r:embed="rId5"/>
            <a:stretch>
              <a:fillRect l="-66821" r="-2011"/>
            </a:stretch>
          </a:blipFill>
        </p:spPr>
        <p:txBody>
          <a:bodyPr/>
          <a:lstStyle/>
          <a:p>
            <a:endParaRPr lang="en-US"/>
          </a:p>
        </p:txBody>
      </p:sp>
      <p:sp>
        <p:nvSpPr>
          <p:cNvPr id="15" name="TextBox 15"/>
          <p:cNvSpPr txBox="1"/>
          <p:nvPr/>
        </p:nvSpPr>
        <p:spPr>
          <a:xfrm>
            <a:off x="2028940" y="5001222"/>
            <a:ext cx="10574981" cy="1666727"/>
          </a:xfrm>
          <a:prstGeom prst="rect">
            <a:avLst/>
          </a:prstGeom>
        </p:spPr>
        <p:txBody>
          <a:bodyPr lIns="0" tIns="0" rIns="0" bIns="0" rtlCol="0" anchor="t">
            <a:spAutoFit/>
          </a:bodyPr>
          <a:lstStyle/>
          <a:p>
            <a:pPr algn="l">
              <a:lnSpc>
                <a:spcPts val="6749"/>
              </a:lnSpc>
            </a:pPr>
            <a:r>
              <a:rPr lang="en-US" sz="4499" b="1">
                <a:solidFill>
                  <a:srgbClr val="FFFFFF"/>
                </a:solidFill>
                <a:latin typeface="Roboto Bold"/>
                <a:ea typeface="Roboto Bold"/>
                <a:cs typeface="Roboto Bold"/>
                <a:sym typeface="Roboto Bold"/>
              </a:rPr>
              <a:t>How do U.S. laws protect people from human trafficking crimes?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17" name="TextBox 17"/>
          <p:cNvSpPr txBox="1"/>
          <p:nvPr/>
        </p:nvSpPr>
        <p:spPr>
          <a:xfrm>
            <a:off x="1131441" y="1109322"/>
            <a:ext cx="9541028"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9" name="TextBox 19"/>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grpSp>
        <p:nvGrpSpPr>
          <p:cNvPr id="5" name="Group 5"/>
          <p:cNvGrpSpPr/>
          <p:nvPr/>
        </p:nvGrpSpPr>
        <p:grpSpPr>
          <a:xfrm>
            <a:off x="1433088" y="3294261"/>
            <a:ext cx="5222695" cy="904943"/>
            <a:chOff x="0" y="0"/>
            <a:chExt cx="1375525" cy="238339"/>
          </a:xfrm>
        </p:grpSpPr>
        <p:sp>
          <p:nvSpPr>
            <p:cNvPr id="6" name="Freeform 6"/>
            <p:cNvSpPr/>
            <p:nvPr/>
          </p:nvSpPr>
          <p:spPr>
            <a:xfrm>
              <a:off x="0" y="0"/>
              <a:ext cx="1375525" cy="238339"/>
            </a:xfrm>
            <a:custGeom>
              <a:avLst/>
              <a:gdLst/>
              <a:ahLst/>
              <a:cxnLst/>
              <a:rect l="l" t="t" r="r" b="b"/>
              <a:pathLst>
                <a:path w="1375525" h="238339">
                  <a:moveTo>
                    <a:pt x="0" y="0"/>
                  </a:moveTo>
                  <a:lnTo>
                    <a:pt x="1375525" y="0"/>
                  </a:lnTo>
                  <a:lnTo>
                    <a:pt x="137552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7552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18519" y="33133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Laws  </a:t>
            </a:r>
          </a:p>
        </p:txBody>
      </p:sp>
      <p:sp>
        <p:nvSpPr>
          <p:cNvPr id="9" name="TextBox 9"/>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10" name="TextBox 10"/>
          <p:cNvSpPr txBox="1"/>
          <p:nvPr/>
        </p:nvSpPr>
        <p:spPr>
          <a:xfrm>
            <a:off x="1718913" y="4671575"/>
            <a:ext cx="1555642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Federal Protection:</a:t>
            </a:r>
            <a:r>
              <a:rPr lang="en-US" sz="4250" b="1">
                <a:solidFill>
                  <a:srgbClr val="004F59"/>
                </a:solidFill>
                <a:latin typeface="Roboto Bold"/>
                <a:ea typeface="Roboto Bold"/>
                <a:cs typeface="Roboto Bold"/>
                <a:sym typeface="Roboto Bold"/>
              </a:rPr>
              <a:t> Minors (under 18) are protected by federal law when involved in human trafficking crimes.</a:t>
            </a:r>
          </a:p>
        </p:txBody>
      </p:sp>
      <p:sp>
        <p:nvSpPr>
          <p:cNvPr id="11" name="TextBox 11"/>
          <p:cNvSpPr txBox="1"/>
          <p:nvPr/>
        </p:nvSpPr>
        <p:spPr>
          <a:xfrm>
            <a:off x="5261675" y="9262222"/>
            <a:ext cx="466263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H.R.3244 - Victims of Trafficking and Violence Protection Act of 2000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grpSp>
        <p:nvGrpSpPr>
          <p:cNvPr id="5" name="Group 5"/>
          <p:cNvGrpSpPr/>
          <p:nvPr/>
        </p:nvGrpSpPr>
        <p:grpSpPr>
          <a:xfrm>
            <a:off x="1433088" y="3294261"/>
            <a:ext cx="5222695" cy="904943"/>
            <a:chOff x="0" y="0"/>
            <a:chExt cx="1375525" cy="238339"/>
          </a:xfrm>
        </p:grpSpPr>
        <p:sp>
          <p:nvSpPr>
            <p:cNvPr id="6" name="Freeform 6"/>
            <p:cNvSpPr/>
            <p:nvPr/>
          </p:nvSpPr>
          <p:spPr>
            <a:xfrm>
              <a:off x="0" y="0"/>
              <a:ext cx="1375525" cy="238339"/>
            </a:xfrm>
            <a:custGeom>
              <a:avLst/>
              <a:gdLst/>
              <a:ahLst/>
              <a:cxnLst/>
              <a:rect l="l" t="t" r="r" b="b"/>
              <a:pathLst>
                <a:path w="1375525" h="238339">
                  <a:moveTo>
                    <a:pt x="0" y="0"/>
                  </a:moveTo>
                  <a:lnTo>
                    <a:pt x="1375525" y="0"/>
                  </a:lnTo>
                  <a:lnTo>
                    <a:pt x="137552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7552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18519" y="33133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Laws  </a:t>
            </a:r>
          </a:p>
        </p:txBody>
      </p:sp>
      <p:sp>
        <p:nvSpPr>
          <p:cNvPr id="9" name="TextBox 9"/>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10" name="TextBox 10"/>
          <p:cNvSpPr txBox="1"/>
          <p:nvPr/>
        </p:nvSpPr>
        <p:spPr>
          <a:xfrm>
            <a:off x="1718913" y="4671575"/>
            <a:ext cx="1555642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Federal Protection:</a:t>
            </a:r>
            <a:r>
              <a:rPr lang="en-US" sz="4250" b="1">
                <a:solidFill>
                  <a:srgbClr val="004F59"/>
                </a:solidFill>
                <a:latin typeface="Roboto Bold"/>
                <a:ea typeface="Roboto Bold"/>
                <a:cs typeface="Roboto Bold"/>
                <a:sym typeface="Roboto Bold"/>
              </a:rPr>
              <a:t> Minors (under 18) are protected by federal law when involved in human trafficking crimes.</a:t>
            </a:r>
          </a:p>
        </p:txBody>
      </p:sp>
      <p:sp>
        <p:nvSpPr>
          <p:cNvPr id="11" name="TextBox 11"/>
          <p:cNvSpPr txBox="1"/>
          <p:nvPr/>
        </p:nvSpPr>
        <p:spPr>
          <a:xfrm>
            <a:off x="5261675" y="9262222"/>
            <a:ext cx="466263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H.R.3244 - Victims of Trafficking and Violence Protection Act of 2000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grpSp>
        <p:nvGrpSpPr>
          <p:cNvPr id="5" name="Group 5"/>
          <p:cNvGrpSpPr/>
          <p:nvPr/>
        </p:nvGrpSpPr>
        <p:grpSpPr>
          <a:xfrm>
            <a:off x="1433088" y="3294261"/>
            <a:ext cx="5222695" cy="904943"/>
            <a:chOff x="0" y="0"/>
            <a:chExt cx="1375525" cy="238339"/>
          </a:xfrm>
        </p:grpSpPr>
        <p:sp>
          <p:nvSpPr>
            <p:cNvPr id="6" name="Freeform 6"/>
            <p:cNvSpPr/>
            <p:nvPr/>
          </p:nvSpPr>
          <p:spPr>
            <a:xfrm>
              <a:off x="0" y="0"/>
              <a:ext cx="1375525" cy="238339"/>
            </a:xfrm>
            <a:custGeom>
              <a:avLst/>
              <a:gdLst/>
              <a:ahLst/>
              <a:cxnLst/>
              <a:rect l="l" t="t" r="r" b="b"/>
              <a:pathLst>
                <a:path w="1375525" h="238339">
                  <a:moveTo>
                    <a:pt x="0" y="0"/>
                  </a:moveTo>
                  <a:lnTo>
                    <a:pt x="1375525" y="0"/>
                  </a:lnTo>
                  <a:lnTo>
                    <a:pt x="137552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7552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618519" y="3313359"/>
            <a:ext cx="11795078"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Safe Harbor Laws  </a:t>
            </a:r>
          </a:p>
        </p:txBody>
      </p:sp>
      <p:sp>
        <p:nvSpPr>
          <p:cNvPr id="9" name="TextBox 9"/>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AGAINST MINORS</a:t>
            </a:r>
          </a:p>
        </p:txBody>
      </p:sp>
      <p:sp>
        <p:nvSpPr>
          <p:cNvPr id="10" name="TextBox 10"/>
          <p:cNvSpPr txBox="1"/>
          <p:nvPr/>
        </p:nvSpPr>
        <p:spPr>
          <a:xfrm>
            <a:off x="1718913" y="4671575"/>
            <a:ext cx="15556421" cy="1482874"/>
          </a:xfrm>
          <a:prstGeom prst="rect">
            <a:avLst/>
          </a:prstGeom>
        </p:spPr>
        <p:txBody>
          <a:bodyPr lIns="0" tIns="0" rIns="0" bIns="0" rtlCol="0" anchor="t">
            <a:spAutoFit/>
          </a:bodyPr>
          <a:lstStyle/>
          <a:p>
            <a:pPr algn="l">
              <a:lnSpc>
                <a:spcPts val="5950"/>
              </a:lnSpc>
            </a:pPr>
            <a:r>
              <a:rPr lang="en-US" sz="4250" b="1">
                <a:solidFill>
                  <a:srgbClr val="9D1BE3"/>
                </a:solidFill>
                <a:latin typeface="Roboto Bold"/>
                <a:ea typeface="Roboto Bold"/>
                <a:cs typeface="Roboto Bold"/>
                <a:sym typeface="Roboto Bold"/>
              </a:rPr>
              <a:t>Safe Harbor Laws:</a:t>
            </a:r>
            <a:r>
              <a:rPr lang="en-US" sz="4250" b="1">
                <a:solidFill>
                  <a:srgbClr val="004F59"/>
                </a:solidFill>
                <a:latin typeface="Roboto Bold"/>
                <a:ea typeface="Roboto Bold"/>
                <a:cs typeface="Roboto Bold"/>
                <a:sym typeface="Roboto Bold"/>
              </a:rPr>
              <a:t> Help ensure minors are treated as victims—not criminals—and connected to care and support.</a:t>
            </a:r>
          </a:p>
        </p:txBody>
      </p:sp>
      <p:sp>
        <p:nvSpPr>
          <p:cNvPr id="11" name="TextBox 11"/>
          <p:cNvSpPr txBox="1"/>
          <p:nvPr/>
        </p:nvSpPr>
        <p:spPr>
          <a:xfrm>
            <a:off x="5261675" y="9262222"/>
            <a:ext cx="4662636"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H.R.3244 - Victims of Trafficking and Violence Protection Act of 2000</a:t>
            </a:r>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14165677" y="8016354"/>
            <a:ext cx="3093623" cy="814750"/>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RECRUITERS</a:t>
            </a:r>
          </a:p>
          <a:p>
            <a:pPr algn="ctr">
              <a:lnSpc>
                <a:spcPts val="2308"/>
              </a:lnSpc>
            </a:pPr>
            <a:r>
              <a:rPr lang="en-US" sz="2565" b="1" spc="-143">
                <a:solidFill>
                  <a:srgbClr val="F44D9F"/>
                </a:solidFill>
                <a:latin typeface="Poppins Medium"/>
                <a:ea typeface="Poppins Medium"/>
                <a:cs typeface="Poppins Medium"/>
                <a:sym typeface="Poppins Medium"/>
              </a:rPr>
              <a:t>FEMALES &amp; PEERS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95</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80713" y="5143500"/>
            <a:ext cx="12550392" cy="1567494"/>
            <a:chOff x="0" y="0"/>
            <a:chExt cx="3305453" cy="412838"/>
          </a:xfrm>
        </p:grpSpPr>
        <p:sp>
          <p:nvSpPr>
            <p:cNvPr id="6" name="Freeform 6"/>
            <p:cNvSpPr/>
            <p:nvPr/>
          </p:nvSpPr>
          <p:spPr>
            <a:xfrm>
              <a:off x="0" y="0"/>
              <a:ext cx="3305453" cy="412838"/>
            </a:xfrm>
            <a:custGeom>
              <a:avLst/>
              <a:gdLst/>
              <a:ahLst/>
              <a:cxnLst/>
              <a:rect l="l" t="t" r="r" b="b"/>
              <a:pathLst>
                <a:path w="3305453" h="412838">
                  <a:moveTo>
                    <a:pt x="0" y="0"/>
                  </a:moveTo>
                  <a:lnTo>
                    <a:pt x="3305453" y="0"/>
                  </a:lnTo>
                  <a:lnTo>
                    <a:pt x="3305453" y="412838"/>
                  </a:lnTo>
                  <a:lnTo>
                    <a:pt x="0" y="412838"/>
                  </a:lnTo>
                  <a:close/>
                </a:path>
              </a:pathLst>
            </a:custGeom>
            <a:solidFill>
              <a:srgbClr val="303030"/>
            </a:solidFill>
          </p:spPr>
          <p:txBody>
            <a:bodyPr/>
            <a:lstStyle/>
            <a:p>
              <a:endParaRPr lang="en-US"/>
            </a:p>
          </p:txBody>
        </p:sp>
        <p:sp>
          <p:nvSpPr>
            <p:cNvPr id="7" name="TextBox 7"/>
            <p:cNvSpPr txBox="1"/>
            <p:nvPr/>
          </p:nvSpPr>
          <p:spPr>
            <a:xfrm>
              <a:off x="0" y="-76200"/>
              <a:ext cx="3305453" cy="489038"/>
            </a:xfrm>
            <a:prstGeom prst="rect">
              <a:avLst/>
            </a:prstGeom>
          </p:spPr>
          <p:txBody>
            <a:bodyPr lIns="50800" tIns="50800" rIns="50800" bIns="50800" rtlCol="0" anchor="ctr"/>
            <a:lstStyle/>
            <a:p>
              <a:pPr algn="ctr">
                <a:lnSpc>
                  <a:spcPts val="3074"/>
                </a:lnSpc>
              </a:pPr>
              <a:endParaRPr/>
            </a:p>
          </p:txBody>
        </p:sp>
      </p:grpSp>
      <p:grpSp>
        <p:nvGrpSpPr>
          <p:cNvPr id="8" name="Group 8"/>
          <p:cNvGrpSpPr/>
          <p:nvPr/>
        </p:nvGrpSpPr>
        <p:grpSpPr>
          <a:xfrm>
            <a:off x="14112659" y="1026066"/>
            <a:ext cx="3146641" cy="3895621"/>
            <a:chOff x="0" y="0"/>
            <a:chExt cx="1042665" cy="1290846"/>
          </a:xfrm>
        </p:grpSpPr>
        <p:sp>
          <p:nvSpPr>
            <p:cNvPr id="9" name="Freeform 9"/>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0" name="TextBox 10"/>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4338377" y="1301720"/>
            <a:ext cx="2695206" cy="3344313"/>
          </a:xfrm>
          <a:custGeom>
            <a:avLst/>
            <a:gdLst/>
            <a:ahLst/>
            <a:cxnLst/>
            <a:rect l="l" t="t" r="r" b="b"/>
            <a:pathLst>
              <a:path w="2695206" h="3344313">
                <a:moveTo>
                  <a:pt x="0" y="0"/>
                </a:moveTo>
                <a:lnTo>
                  <a:pt x="2695206" y="0"/>
                </a:lnTo>
                <a:lnTo>
                  <a:pt x="2695206" y="3344313"/>
                </a:lnTo>
                <a:lnTo>
                  <a:pt x="0" y="3344313"/>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770610" y="5434211"/>
            <a:ext cx="12076400" cy="771526"/>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What are ways young people can 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96</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2500"/>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97</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237230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98</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80713" y="2807061"/>
            <a:ext cx="5801526" cy="807115"/>
            <a:chOff x="0" y="0"/>
            <a:chExt cx="1527974" cy="212574"/>
          </a:xfrm>
        </p:grpSpPr>
        <p:sp>
          <p:nvSpPr>
            <p:cNvPr id="11" name="Freeform 11"/>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2" name="TextBox 12"/>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99</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14938</Words>
  <Application>Microsoft Office PowerPoint</Application>
  <PresentationFormat>Custom</PresentationFormat>
  <Paragraphs>1743</Paragraphs>
  <Slides>106</Slides>
  <Notes>106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Roboto Bold</vt:lpstr>
      <vt:lpstr>Poppins Medium</vt:lpstr>
      <vt:lpstr>Bebas Neue</vt:lpstr>
      <vt:lpstr>Roboto</vt:lpstr>
      <vt:lpstr>Calibri</vt:lpstr>
      <vt:lpstr>League Spartan</vt:lpstr>
      <vt:lpstr>Arial</vt:lpstr>
      <vt:lpstr>Cooperative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PowerPoint-Recruiters-Females+Peers_WalkingWise-2026</dc:title>
  <cp:lastModifiedBy>Karla Highman</cp:lastModifiedBy>
  <cp:revision>1</cp:revision>
  <dcterms:created xsi:type="dcterms:W3CDTF">2006-08-16T00:00:00Z</dcterms:created>
  <dcterms:modified xsi:type="dcterms:W3CDTF">2026-01-24T17:12:12Z</dcterms:modified>
  <dc:identifier>DAGeKMeKGr4</dc:identifier>
</cp:coreProperties>
</file>