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18288000" cy="10287000"/>
  <p:notesSz cx="6858000" cy="9144000"/>
  <p:embeddedFontLst>
    <p:embeddedFont>
      <p:font typeface="Bebas Neue" panose="020B0604020202020204" charset="0"/>
      <p:regular r:id="rId88"/>
    </p:embeddedFont>
    <p:embeddedFont>
      <p:font typeface="Bebas Neue Bold" panose="020B0604020202020204" charset="0"/>
      <p:regular r:id="rId89"/>
    </p:embeddedFont>
    <p:embeddedFont>
      <p:font typeface="Cooperative Bold" panose="020B0604020202020204" charset="-79"/>
      <p:regular r:id="rId90"/>
    </p:embeddedFont>
    <p:embeddedFont>
      <p:font typeface="League Spartan" panose="020B0604020202020204" charset="0"/>
      <p:regular r:id="rId91"/>
    </p:embeddedFont>
    <p:embeddedFont>
      <p:font typeface="Poppins Medium 1" panose="020B0604020202020204" charset="0"/>
      <p:regular r:id="rId92"/>
    </p:embeddedFont>
    <p:embeddedFont>
      <p:font typeface="Poppins Medium 2 Bold" panose="020B0604020202020204" charset="0"/>
      <p:regular r:id="rId93"/>
    </p:embeddedFont>
    <p:embeddedFont>
      <p:font typeface="Roboto" panose="020B0604020202020204" charset="0"/>
      <p:regular r:id="rId94"/>
    </p:embeddedFont>
    <p:embeddedFont>
      <p:font typeface="Roboto Bold" panose="020B0604020202020204" charset="0"/>
      <p:regular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6.fntdata"/><Relationship Id="rId9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19T14:22:05.178" v="0" actId="207"/>
      <pc:docMkLst>
        <pc:docMk/>
      </pc:docMkLst>
      <pc:sldChg chg="modSp mod">
        <pc:chgData name="Karla Highman" userId="ecdc3769a33ca4ef" providerId="LiveId" clId="{4B11471C-3691-4F5F-98DF-C1CD0472BC45}" dt="2026-01-19T14:22:05.178" v="0" actId="207"/>
        <pc:sldMkLst>
          <pc:docMk/>
          <pc:sldMk cId="0" sldId="269"/>
        </pc:sldMkLst>
        <pc:spChg chg="mod">
          <ac:chgData name="Karla Highman" userId="ecdc3769a33ca4ef" providerId="LiveId" clId="{4B11471C-3691-4F5F-98DF-C1CD0472BC45}" dt="2026-01-19T14:22:05.178" v="0" actId="207"/>
          <ac:spMkLst>
            <pc:docMk/>
            <pc:sldMk cId="0" sldId="26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many U.S. children under age 18 go missing in the U.S. every year?</a:t>
            </a:r>
          </a:p>
          <a:p>
            <a:endParaRPr lang="en-US"/>
          </a:p>
          <a:p>
            <a:r>
              <a:rPr lang="en-US"/>
              <a:t>A) ~30,000 children</a:t>
            </a:r>
          </a:p>
          <a:p>
            <a:r>
              <a:rPr lang="en-US"/>
              <a:t>B) ~130,000 children</a:t>
            </a:r>
          </a:p>
          <a:p>
            <a:r>
              <a:rPr lang="en-US"/>
              <a:t>C) ~330,000 children</a:t>
            </a:r>
          </a:p>
          <a:p>
            <a:r>
              <a:rPr lang="en-US"/>
              <a:t>D) ~530,000 children</a:t>
            </a:r>
          </a:p>
          <a:p>
            <a:endParaRPr lang="en-US"/>
          </a:p>
          <a:p>
            <a:r>
              <a:rPr lang="en-US"/>
              <a:t>ANSWER</a:t>
            </a:r>
          </a:p>
          <a:p>
            <a:r>
              <a:rPr lang="en-US"/>
              <a:t>C) Approximately 330,00 U.S. children go missing every year. </a:t>
            </a:r>
          </a:p>
          <a:p>
            <a:endParaRPr lang="en-US"/>
          </a:p>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many U.S. children under age 18 go missing in the U.S. every year?</a:t>
            </a:r>
          </a:p>
          <a:p>
            <a:endParaRPr lang="en-US"/>
          </a:p>
          <a:p>
            <a:r>
              <a:rPr lang="en-US"/>
              <a:t>A) ~30,000 children</a:t>
            </a:r>
          </a:p>
          <a:p>
            <a:r>
              <a:rPr lang="en-US"/>
              <a:t>B) ~130,000 children</a:t>
            </a:r>
          </a:p>
          <a:p>
            <a:r>
              <a:rPr lang="en-US"/>
              <a:t>C) ~330,000 children</a:t>
            </a:r>
          </a:p>
          <a:p>
            <a:r>
              <a:rPr lang="en-US"/>
              <a:t>D) ~530,000 children</a:t>
            </a:r>
          </a:p>
          <a:p>
            <a:endParaRPr lang="en-US"/>
          </a:p>
          <a:p>
            <a:r>
              <a:rPr lang="en-US"/>
              <a:t>ANSWER</a:t>
            </a:r>
          </a:p>
          <a:p>
            <a:r>
              <a:rPr lang="en-US"/>
              <a:t>C) Approximately 330,00 U.S. children go missing every year. </a:t>
            </a:r>
          </a:p>
          <a:p>
            <a:endParaRPr lang="en-US"/>
          </a:p>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Of the U.S. children reported missing, what percent actually ran away?</a:t>
            </a:r>
          </a:p>
          <a:p>
            <a:endParaRPr lang="en-US"/>
          </a:p>
          <a:p>
            <a:r>
              <a:rPr lang="en-US"/>
              <a:t>A) ~35%</a:t>
            </a:r>
          </a:p>
          <a:p>
            <a:r>
              <a:rPr lang="en-US"/>
              <a:t>B) ~55%</a:t>
            </a:r>
          </a:p>
          <a:p>
            <a:r>
              <a:rPr lang="en-US"/>
              <a:t>C) ~75%</a:t>
            </a:r>
          </a:p>
          <a:p>
            <a:r>
              <a:rPr lang="en-US"/>
              <a:t>D) ~95%</a:t>
            </a:r>
          </a:p>
          <a:p>
            <a:endParaRPr lang="en-US"/>
          </a:p>
          <a:p>
            <a:r>
              <a:rPr lang="en-US"/>
              <a:t>ANSWER</a:t>
            </a:r>
          </a:p>
          <a:p>
            <a:r>
              <a:rPr lang="en-US"/>
              <a:t>D) About 95% of U.S. children reported missing in 2024 were runaways, according to the FBI's 2024 NCIC data on Missing Person Circumstances.</a:t>
            </a:r>
          </a:p>
          <a:p>
            <a:endParaRPr lang="en-US"/>
          </a:p>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Of the U.S. children reported missing, what percent actually ran away?</a:t>
            </a:r>
          </a:p>
          <a:p>
            <a:endParaRPr lang="en-US"/>
          </a:p>
          <a:p>
            <a:r>
              <a:rPr lang="en-US"/>
              <a:t>A) ~35%</a:t>
            </a:r>
          </a:p>
          <a:p>
            <a:r>
              <a:rPr lang="en-US"/>
              <a:t>B) ~55%</a:t>
            </a:r>
          </a:p>
          <a:p>
            <a:r>
              <a:rPr lang="en-US"/>
              <a:t>C) ~75%</a:t>
            </a:r>
          </a:p>
          <a:p>
            <a:r>
              <a:rPr lang="en-US"/>
              <a:t>D) ~95%</a:t>
            </a:r>
          </a:p>
          <a:p>
            <a:endParaRPr lang="en-US"/>
          </a:p>
          <a:p>
            <a:r>
              <a:rPr lang="en-US"/>
              <a:t>ANSWER</a:t>
            </a:r>
          </a:p>
          <a:p>
            <a:r>
              <a:rPr lang="en-US"/>
              <a:t>D) About 95% of U.S. children reported missing in 2024 were runaways, according to the FBI's 2024 NCIC data on Missing Person Circumstances.</a:t>
            </a:r>
          </a:p>
          <a:p>
            <a:endParaRPr lang="en-US"/>
          </a:p>
          <a:p>
            <a:r>
              <a:rPr lang="en-US"/>
              <a:t>Source</a:t>
            </a:r>
          </a:p>
          <a:p>
            <a:r>
              <a:rPr lang="en-US"/>
              <a:t>Federal Bureau of Investigation. (2025). 2024 NCIC missing person and unidentified person statistics (Table: Missing Person Circumstances — Runaway). Retrieved January 18, 2026, from https://www.fbi.gov/file-repository/cjis/2024-ncic-missing-and-unidentified-person-statistics.pdf/view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Running away is more often about escaping pain or fear than about seeking adventure or independence.</a:t>
            </a:r>
          </a:p>
          <a:p>
            <a:endParaRPr lang="en-US"/>
          </a:p>
          <a:p>
            <a:r>
              <a:rPr lang="en-US"/>
              <a:t>Many middle and high schoolers run away not only because of abuse, but because they feel emotionally unsafe, ignored, or powerless, even if adults don’t see the situation as “serious.” This is a key developmental factor at this 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OVERACHIEVEMENT</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OVERACHIEVEMENT</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EXPECTATIONS</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OVERACHIEVEMENT</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more likely to run away from home?</a:t>
            </a:r>
          </a:p>
          <a:p>
            <a:endParaRPr lang="en-US"/>
          </a:p>
          <a:p>
            <a:r>
              <a:rPr lang="en-US"/>
              <a:t>A)  Female Teens</a:t>
            </a:r>
          </a:p>
          <a:p>
            <a:r>
              <a:rPr lang="en-US"/>
              <a:t>B)  Male Teens</a:t>
            </a:r>
          </a:p>
          <a:p>
            <a:r>
              <a:rPr lang="en-US"/>
              <a:t>C)  LGBTQ+ Teens </a:t>
            </a:r>
          </a:p>
          <a:p>
            <a:r>
              <a:rPr lang="en-US"/>
              <a:t>D) Children Under Age 13</a:t>
            </a:r>
          </a:p>
          <a:p>
            <a:endParaRPr lang="en-US"/>
          </a:p>
          <a:p>
            <a:r>
              <a:rPr lang="en-US"/>
              <a:t>ANSWER</a:t>
            </a:r>
          </a:p>
          <a:p>
            <a:r>
              <a:rPr lang="en-US"/>
              <a:t>C)  LGBTQ+ teens experience a higher rate of running away than their peers.</a:t>
            </a:r>
          </a:p>
          <a:p>
            <a:endParaRPr lang="en-US"/>
          </a:p>
          <a:p>
            <a:r>
              <a:rPr lang="en-US"/>
              <a:t>Research shows that LGBTQ+ teens report higher rates of running away, often due to family rejection, bullying, or lack of support. The Polaris Project reports that "nearly 40% of homeless youth identify as LGBTQ+, compared to 7%  of the [LGBTQ+] general population."</a:t>
            </a:r>
          </a:p>
          <a:p>
            <a:endParaRPr lang="en-US"/>
          </a:p>
          <a:p>
            <a:r>
              <a:rPr lang="en-US"/>
              <a:t>Source</a:t>
            </a:r>
          </a:p>
          <a:p>
            <a:r>
              <a:rPr lang="en-US"/>
              <a:t>Polaris (2019, June 1). Sex Trafficking and LGBTQ+ Youth. PolarisProject.org. Retrieved March 3, 2024, from https://polarisproject.org/resources/sex-trafficking-and-lgbtq-youth/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more likely to run away from home?</a:t>
            </a:r>
          </a:p>
          <a:p>
            <a:endParaRPr lang="en-US"/>
          </a:p>
          <a:p>
            <a:r>
              <a:rPr lang="en-US"/>
              <a:t>A)  Female Teens</a:t>
            </a:r>
          </a:p>
          <a:p>
            <a:r>
              <a:rPr lang="en-US"/>
              <a:t>B)  Male Teens</a:t>
            </a:r>
          </a:p>
          <a:p>
            <a:r>
              <a:rPr lang="en-US"/>
              <a:t>C)  LGBTQ+ Teens </a:t>
            </a:r>
          </a:p>
          <a:p>
            <a:r>
              <a:rPr lang="en-US"/>
              <a:t>D) Children Under Age 13</a:t>
            </a:r>
          </a:p>
          <a:p>
            <a:endParaRPr lang="en-US"/>
          </a:p>
          <a:p>
            <a:r>
              <a:rPr lang="en-US"/>
              <a:t>ANSWER</a:t>
            </a:r>
          </a:p>
          <a:p>
            <a:r>
              <a:rPr lang="en-US"/>
              <a:t>C)  LGBTQ+ teens experience a higher rate of running away than their peers.</a:t>
            </a:r>
          </a:p>
          <a:p>
            <a:endParaRPr lang="en-US"/>
          </a:p>
          <a:p>
            <a:r>
              <a:rPr lang="en-US"/>
              <a:t>Research shows that LGBTQ+ teens report higher rates of running away, often due to family rejection, bullying, or lack of support. The Polaris Project reports that "nearly 40% of homeless youth identify as LGBTQ+, compared to 7%  of the [LGBTQ+] general population."</a:t>
            </a:r>
          </a:p>
          <a:p>
            <a:endParaRPr lang="en-US"/>
          </a:p>
          <a:p>
            <a:r>
              <a:rPr lang="en-US"/>
              <a:t>Source</a:t>
            </a:r>
          </a:p>
          <a:p>
            <a:r>
              <a:rPr lang="en-US"/>
              <a:t>Polaris (2019, June 1). Sex Trafficking and LGBTQ+ Youth. PolarisProject.org. Retrieved March 3, 2024, from https://polarisproject.org/resources/sex-trafficking-and-lgbtq-youth/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FALSE PROMISES</a:t>
            </a:r>
          </a:p>
          <a:p>
            <a:r>
              <a:rPr lang="en-US"/>
              <a:t>Children can be lured away from home to join a friend, romantic partner, biological family member, etc.</a:t>
            </a:r>
          </a:p>
          <a:p>
            <a:endParaRPr lang="en-US"/>
          </a:p>
          <a:p>
            <a:r>
              <a:rPr lang="en-US"/>
              <a:t>• ONLINE DECEPTION</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FALSE PROMISES</a:t>
            </a:r>
          </a:p>
          <a:p>
            <a:r>
              <a:rPr lang="en-US"/>
              <a:t>Children can be lured away from home to join a friend, romantic partner, biological family member, etc.</a:t>
            </a:r>
          </a:p>
          <a:p>
            <a:endParaRPr lang="en-US"/>
          </a:p>
          <a:p>
            <a:r>
              <a:rPr lang="en-US"/>
              <a:t>• ONLINE DECEPTION</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FALSE PROMISES</a:t>
            </a:r>
          </a:p>
          <a:p>
            <a:r>
              <a:rPr lang="en-US"/>
              <a:t>Children can be lured away from home to join a friend, romantic partner, biological family member, etc.</a:t>
            </a:r>
          </a:p>
          <a:p>
            <a:endParaRPr lang="en-US"/>
          </a:p>
          <a:p>
            <a:r>
              <a:rPr lang="en-US"/>
              <a:t>• ONLINE DECEPTION</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FALSE PROMISES</a:t>
            </a:r>
          </a:p>
          <a:p>
            <a:r>
              <a:rPr lang="en-US"/>
              <a:t>Children can be lured away from home to join a friend, romantic partner, biological family member, etc.</a:t>
            </a:r>
          </a:p>
          <a:p>
            <a:endParaRPr lang="en-US"/>
          </a:p>
          <a:p>
            <a:r>
              <a:rPr lang="en-US"/>
              <a:t>• ONLINE DECEPTION</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long must parents wait before reporting to the police that their child is missing?</a:t>
            </a:r>
          </a:p>
          <a:p>
            <a:endParaRPr lang="en-US"/>
          </a:p>
          <a:p>
            <a:r>
              <a:rPr lang="en-US"/>
              <a:t>A) Wait 12 Hours</a:t>
            </a:r>
          </a:p>
          <a:p>
            <a:r>
              <a:rPr lang="en-US"/>
              <a:t>B) Wait 24 Hours</a:t>
            </a:r>
          </a:p>
          <a:p>
            <a:r>
              <a:rPr lang="en-US"/>
              <a:t>C) Wait 48 Hours</a:t>
            </a:r>
          </a:p>
          <a:p>
            <a:r>
              <a:rPr lang="en-US"/>
              <a:t>D) Report Immediately</a:t>
            </a:r>
          </a:p>
          <a:p>
            <a:endParaRPr lang="en-US"/>
          </a:p>
          <a:p>
            <a:r>
              <a:rPr lang="en-US"/>
              <a:t>ANSWER</a:t>
            </a:r>
          </a:p>
          <a:p>
            <a:r>
              <a:rPr lang="en-US"/>
              <a:t>D) Report Immediately. Parents or guardians should never wait; they should report a missing child immediately.  </a:t>
            </a:r>
          </a:p>
          <a:p>
            <a:endParaRPr lang="en-US"/>
          </a:p>
          <a:p>
            <a:r>
              <a:rPr lang="en-US"/>
              <a:t>There is no required waiting period to report a missing or overdue child. Parents and caregivers should not delay notifying authorities while conducting their own extensive searches for missing children, as law enforcement has specialized tools to conduct thorough, efficient investigations.</a:t>
            </a:r>
          </a:p>
          <a:p>
            <a:endParaRPr lang="en-US"/>
          </a:p>
          <a:p>
            <a:r>
              <a:rPr lang="en-US"/>
              <a:t>Source</a:t>
            </a:r>
          </a:p>
          <a:p>
            <a:r>
              <a:rPr lang="en-US"/>
              <a:t>U.S. Department of Justice (2023). When Your Child Is Missing: A Family Survival Guide, p. 7. ojjdp.ojp.gov. Retrieved December 2, 2024, from https://ojjdp.ojp.gov/publications/family-survival-guide.pdf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How long must parents wait before reporting to the police that their child is missing?</a:t>
            </a:r>
          </a:p>
          <a:p>
            <a:endParaRPr lang="en-US"/>
          </a:p>
          <a:p>
            <a:r>
              <a:rPr lang="en-US"/>
              <a:t>A) Wait 12 Hours</a:t>
            </a:r>
          </a:p>
          <a:p>
            <a:r>
              <a:rPr lang="en-US"/>
              <a:t>B) Wait 24 Hours</a:t>
            </a:r>
          </a:p>
          <a:p>
            <a:r>
              <a:rPr lang="en-US"/>
              <a:t>C) Wait 48 Hours</a:t>
            </a:r>
          </a:p>
          <a:p>
            <a:r>
              <a:rPr lang="en-US"/>
              <a:t>D) Report Immediately</a:t>
            </a:r>
          </a:p>
          <a:p>
            <a:endParaRPr lang="en-US"/>
          </a:p>
          <a:p>
            <a:r>
              <a:rPr lang="en-US"/>
              <a:t>ANSWER</a:t>
            </a:r>
          </a:p>
          <a:p>
            <a:r>
              <a:rPr lang="en-US"/>
              <a:t>D) Report Immediately. Parents or guardians should never wait; they should report a missing child immediately.  </a:t>
            </a:r>
          </a:p>
          <a:p>
            <a:endParaRPr lang="en-US"/>
          </a:p>
          <a:p>
            <a:r>
              <a:rPr lang="en-US"/>
              <a:t>There is no required waiting period to report a missing or overdue child. Parents and caregivers should not delay notifying authorities while conducting their own extensive searches for missing children, as law enforcement has specialized tools to conduct thorough, efficient investigations.</a:t>
            </a:r>
          </a:p>
          <a:p>
            <a:endParaRPr lang="en-US"/>
          </a:p>
          <a:p>
            <a:r>
              <a:rPr lang="en-US"/>
              <a:t>Source</a:t>
            </a:r>
          </a:p>
          <a:p>
            <a:r>
              <a:rPr lang="en-US"/>
              <a:t>U.S. Department of Justice (2023). When Your Child Is Missing: A Family Survival Guide, p. 7. ojjdp.ojp.gov. Retrieved December 2, 2024, from https://ojjdp.ojp.gov/publications/family-survival-guide.pdf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children who run away are likely victims of child sex trafficking?</a:t>
            </a:r>
          </a:p>
          <a:p>
            <a:endParaRPr lang="en-US"/>
          </a:p>
          <a:p>
            <a:r>
              <a:rPr lang="en-US"/>
              <a:t>A) 1 in 7 children</a:t>
            </a:r>
          </a:p>
          <a:p>
            <a:r>
              <a:rPr lang="en-US"/>
              <a:t>B) 1 in 27 children</a:t>
            </a:r>
          </a:p>
          <a:p>
            <a:r>
              <a:rPr lang="en-US"/>
              <a:t>C) 1 in 47 children</a:t>
            </a:r>
          </a:p>
          <a:p>
            <a:r>
              <a:rPr lang="en-US"/>
              <a:t>D) 1 in 67 children</a:t>
            </a:r>
          </a:p>
          <a:p>
            <a:endParaRPr lang="en-US"/>
          </a:p>
          <a:p>
            <a:r>
              <a:rPr lang="en-US"/>
              <a:t>ANSWER</a:t>
            </a:r>
          </a:p>
          <a:p>
            <a:r>
              <a:rPr lang="en-US"/>
              <a:t>A) 1 in 7 children are at risk for child sex trafficking.</a:t>
            </a:r>
          </a:p>
          <a:p>
            <a:endParaRPr lang="en-US"/>
          </a:p>
          <a:p>
            <a:r>
              <a:rPr lang="en-US"/>
              <a:t>In 2024, approximately 91% of children reported missing to the National Center for Missing &amp; Exploited Children (NCMEC) were recovered. As in prior years, the majority of reports involved runaway youth. Children who run away face heightened vulnerability, including increased risk of physical and sexual violence, homelessness, substance use exposure, and child sex trafficking.</a:t>
            </a:r>
          </a:p>
          <a:p>
            <a:endParaRPr lang="en-US"/>
          </a:p>
          <a:p>
            <a:r>
              <a:rPr lang="en-US"/>
              <a:t>Source:</a:t>
            </a:r>
          </a:p>
          <a:p>
            <a:r>
              <a:rPr lang="en-US"/>
              <a:t>NCMEC Cyber Tipline Report (2024). Child Sex Trafficking. Retrieved December 30, 2025, from https://www.missingkids.org/ourwork/impact#:~:text=Table_title:%20Reports%20by%20Type%20Table_content:%20header:%20%7C,Active:%2066%20%7C%20Grand%20Total:%20836%20%7C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percentage of children who run away are likely victims of child sex trafficking?</a:t>
            </a:r>
          </a:p>
          <a:p>
            <a:endParaRPr lang="en-US"/>
          </a:p>
          <a:p>
            <a:r>
              <a:rPr lang="en-US"/>
              <a:t>A) 1 in 7 children</a:t>
            </a:r>
          </a:p>
          <a:p>
            <a:r>
              <a:rPr lang="en-US"/>
              <a:t>B) 1 in 27 children</a:t>
            </a:r>
          </a:p>
          <a:p>
            <a:r>
              <a:rPr lang="en-US"/>
              <a:t>C) 1 in 47 children</a:t>
            </a:r>
          </a:p>
          <a:p>
            <a:r>
              <a:rPr lang="en-US"/>
              <a:t>D) 1 in 67 children</a:t>
            </a:r>
          </a:p>
          <a:p>
            <a:endParaRPr lang="en-US"/>
          </a:p>
          <a:p>
            <a:r>
              <a:rPr lang="en-US"/>
              <a:t>ANSWER</a:t>
            </a:r>
          </a:p>
          <a:p>
            <a:r>
              <a:rPr lang="en-US"/>
              <a:t>A) 1 in 7 children who run away are likely victims of child sex trafficking.</a:t>
            </a:r>
          </a:p>
          <a:p>
            <a:endParaRPr lang="en-US"/>
          </a:p>
          <a:p>
            <a:r>
              <a:rPr lang="en-US"/>
              <a:t>In 2024, approximately 91% of children reported missing to the National Center for Missing &amp; Exploited Children (NCMEC) were recovered. </a:t>
            </a:r>
          </a:p>
          <a:p>
            <a:endParaRPr lang="en-US"/>
          </a:p>
          <a:p>
            <a:r>
              <a:rPr lang="en-US"/>
              <a:t>As in prior years, the majority of reports involved runaway youth. Children who run away face heightened vulnerability, including increased risk of physical and sexual violence, homelessness, substance use exposure, and child sex trafficking.</a:t>
            </a:r>
          </a:p>
          <a:p>
            <a:endParaRPr lang="en-US"/>
          </a:p>
          <a:p>
            <a:r>
              <a:rPr lang="en-US"/>
              <a:t>Source:</a:t>
            </a:r>
          </a:p>
          <a:p>
            <a:r>
              <a:rPr lang="en-US"/>
              <a:t>NCMEC Cyber Tipline Report (2024). Child Sex Trafficking. Retrieved December 30, 2025, from https://www.missingkids.org/ourwork/impact#:~:text=Table_title:%20Reports%20by%20Type%20Table_content:%20header:%20%7C,Active:%2066%20%7C%20Grand%20Total:%20836%20%7C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Join Walking Wise in using Slido.com to create an anonymous user experience.</a:t>
            </a:r>
          </a:p>
          <a:p>
            <a:endParaRPr lang="en-US"/>
          </a:p>
          <a:p>
            <a:r>
              <a:rPr lang="en-US"/>
              <a:t>Contact us at support@WalkingWise.com if you would like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In one or two words, name a basic need that is hard to access after running away.</a:t>
            </a:r>
          </a:p>
          <a:p>
            <a:endParaRPr lang="en-US"/>
          </a:p>
          <a:p>
            <a:r>
              <a:rPr lang="en-US"/>
              <a:t>POSSIBLE ANSWERS</a:t>
            </a:r>
          </a:p>
          <a:p>
            <a:r>
              <a:rPr lang="en-US"/>
              <a:t>o  Money</a:t>
            </a:r>
          </a:p>
          <a:p>
            <a:r>
              <a:rPr lang="en-US"/>
              <a:t>o  Food</a:t>
            </a:r>
          </a:p>
          <a:p>
            <a:r>
              <a:rPr lang="en-US"/>
              <a:t>o  Shelter</a:t>
            </a:r>
          </a:p>
          <a:p>
            <a:r>
              <a:rPr lang="en-US"/>
              <a:t>o  Electricity for cell phones</a:t>
            </a:r>
          </a:p>
          <a:p>
            <a:r>
              <a:rPr lang="en-US"/>
              <a:t>o  Protection</a:t>
            </a:r>
          </a:p>
          <a:p>
            <a:r>
              <a:rPr lang="en-US"/>
              <a:t>o  Friends</a:t>
            </a:r>
          </a:p>
          <a:p>
            <a:r>
              <a:rPr lang="en-US"/>
              <a:t>o  Education</a:t>
            </a:r>
          </a:p>
          <a:p>
            <a:r>
              <a:rPr lang="en-US"/>
              <a:t>o  Job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needs—such as food, shelter, and transportation—can quickly create economic dependency on others, including unsafe adults. </a:t>
            </a:r>
          </a:p>
          <a:p>
            <a:endParaRPr lang="en-US"/>
          </a:p>
          <a:p>
            <a:r>
              <a:rPr lang="en-US"/>
              <a:t>Predators often exploit this state of poverty as a lure, initially offering help that later becomes a means of control. In these circumstances, youth may feel pressured to engage in the exchange of sexual activity simply to meet basic survival needs, a situation commonly referred to as survival sex. This constitutes exploitation and meets the legal definition of child sex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needs—such as food, shelter, and transportation—can quickly create economic dependency on others, including unsafe adults. </a:t>
            </a:r>
          </a:p>
          <a:p>
            <a:endParaRPr lang="en-US"/>
          </a:p>
          <a:p>
            <a:r>
              <a:rPr lang="en-US"/>
              <a:t>Predators often exploit this state of poverty as a lure, initially offering help that later becomes a means of control. In these circumstances, youth may feel pressured to engage in the exchange of sexual activity simply to meet basic survival needs, a situation commonly referred to as survival sex. This constitutes exploitation and meets the legal definition of child sex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needs—such as food, shelter, and transportation—can quickly create economic dependency on others, including unsafe adults. </a:t>
            </a:r>
          </a:p>
          <a:p>
            <a:endParaRPr lang="en-US"/>
          </a:p>
          <a:p>
            <a:r>
              <a:rPr lang="en-US"/>
              <a:t>Predators often exploit this state of poverty as a lure, initially offering help that later becomes a means of control. In these circumstances, youth may feel pressured to engage in the exchange of sexual activity simply to meet basic survival needs, a situation commonly referred to as survival sex. This constitutes exploitation and meets the legal definition of child sex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child runs away, the sudden loss of access to basic needs—such as food, shelter, and transportation—can quickly create economic dependency on others, including unsafe adults. </a:t>
            </a:r>
          </a:p>
          <a:p>
            <a:endParaRPr lang="en-US"/>
          </a:p>
          <a:p>
            <a:r>
              <a:rPr lang="en-US"/>
              <a:t>Predators often exploit this state of poverty as a lure, initially offering help that later becomes a means of control. In these circumstances, youth may feel pressured to engage in the exchange of sexual activity simply to meet basic survival needs, a situation commonly referred to as survival sex. This constitutes exploitation and meets the legal definition of child sex trafficking.</a:t>
            </a:r>
          </a:p>
          <a:p>
            <a:endParaRPr lang="en-US"/>
          </a:p>
          <a:p>
            <a:endParaRPr lang="en-US"/>
          </a:p>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 FREE PROGRAM</a:t>
            </a:r>
          </a:p>
          <a:p>
            <a:r>
              <a:rPr lang="en-US"/>
              <a:t>Greyhound assists the National Runaway Safeline with reuniting children and their families. They offer a free bus ticket to children who want to go home. The Home Free program is for youth ages 12 to 21 who self-identify as homeless, runaways, and victims of human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running away, please refer to the last page of Lesson Plan #7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walkingwis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#7</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483634"/>
            <a:ext cx="17417056" cy="2321367"/>
          </a:xfrm>
          <a:prstGeom prst="rect">
            <a:avLst/>
          </a:prstGeom>
        </p:spPr>
        <p:txBody>
          <a:bodyPr lIns="0" tIns="0" rIns="0" bIns="0" rtlCol="0" anchor="t">
            <a:spAutoFit/>
          </a:bodyPr>
          <a:lstStyle/>
          <a:p>
            <a:pPr algn="ctr">
              <a:lnSpc>
                <a:spcPts val="11761"/>
              </a:lnSpc>
            </a:pPr>
            <a:r>
              <a:rPr lang="en-US" sz="11309" b="1">
                <a:solidFill>
                  <a:srgbClr val="801EB6"/>
                </a:solidFill>
                <a:latin typeface="Cooperative Bold"/>
                <a:ea typeface="Cooperative Bold"/>
                <a:cs typeface="Cooperative Bold"/>
                <a:sym typeface="Cooperative Bold"/>
              </a:rPr>
              <a:t>RUNAWAYS</a:t>
            </a:r>
          </a:p>
          <a:p>
            <a:pPr algn="ctr">
              <a:lnSpc>
                <a:spcPts val="5548"/>
              </a:lnSpc>
            </a:pPr>
            <a:r>
              <a:rPr lang="en-US" sz="7206" b="1">
                <a:solidFill>
                  <a:srgbClr val="801EB6"/>
                </a:solidFill>
                <a:latin typeface="Poppins Medium 2 Bold"/>
                <a:ea typeface="Poppins Medium 2 Bold"/>
                <a:cs typeface="Poppins Medium 2 Bold"/>
                <a:sym typeface="Poppins Medium 2 Bold"/>
              </a:rPr>
              <a:t>AS TARGETS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Runaway</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Family Dynamics</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Trauma</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Target</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423249"/>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Prey</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Disorient</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Survival Sex</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TextBox 1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755474"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young person under 18 who chooses to leave, making their whereabouts unknown to their parents or guardians.</a:t>
            </a:r>
          </a:p>
        </p:txBody>
      </p:sp>
      <p:grpSp>
        <p:nvGrpSpPr>
          <p:cNvPr id="9" name="Group 9"/>
          <p:cNvGrpSpPr/>
          <p:nvPr/>
        </p:nvGrpSpPr>
        <p:grpSpPr>
          <a:xfrm>
            <a:off x="1480713" y="3637496"/>
            <a:ext cx="4610053" cy="904943"/>
            <a:chOff x="0" y="0"/>
            <a:chExt cx="1214170" cy="238339"/>
          </a:xfrm>
        </p:grpSpPr>
        <p:sp>
          <p:nvSpPr>
            <p:cNvPr id="10" name="Freeform 10"/>
            <p:cNvSpPr/>
            <p:nvPr/>
          </p:nvSpPr>
          <p:spPr>
            <a:xfrm>
              <a:off x="0" y="0"/>
              <a:ext cx="1214170" cy="238339"/>
            </a:xfrm>
            <a:custGeom>
              <a:avLst/>
              <a:gdLst/>
              <a:ahLst/>
              <a:cxnLst/>
              <a:rect l="l" t="t" r="r" b="b"/>
              <a:pathLst>
                <a:path w="1214170" h="238339">
                  <a:moveTo>
                    <a:pt x="0" y="0"/>
                  </a:moveTo>
                  <a:lnTo>
                    <a:pt x="1214170" y="0"/>
                  </a:lnTo>
                  <a:lnTo>
                    <a:pt x="121417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1417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RUNAWAY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55780" y="4758565"/>
            <a:ext cx="11205569" cy="2001322"/>
            <a:chOff x="0" y="0"/>
            <a:chExt cx="2951261" cy="527097"/>
          </a:xfrm>
        </p:grpSpPr>
        <p:sp>
          <p:nvSpPr>
            <p:cNvPr id="7" name="Freeform 7"/>
            <p:cNvSpPr/>
            <p:nvPr/>
          </p:nvSpPr>
          <p:spPr>
            <a:xfrm>
              <a:off x="0" y="0"/>
              <a:ext cx="2951261" cy="527097"/>
            </a:xfrm>
            <a:custGeom>
              <a:avLst/>
              <a:gdLst/>
              <a:ahLst/>
              <a:cxnLst/>
              <a:rect l="l" t="t" r="r" b="b"/>
              <a:pathLst>
                <a:path w="2951261" h="527097">
                  <a:moveTo>
                    <a:pt x="0" y="0"/>
                  </a:moveTo>
                  <a:lnTo>
                    <a:pt x="2951261" y="0"/>
                  </a:lnTo>
                  <a:lnTo>
                    <a:pt x="2951261" y="527097"/>
                  </a:lnTo>
                  <a:lnTo>
                    <a:pt x="0" y="527097"/>
                  </a:lnTo>
                  <a:close/>
                </a:path>
              </a:pathLst>
            </a:custGeom>
            <a:solidFill>
              <a:srgbClr val="303030"/>
            </a:solidFill>
          </p:spPr>
          <p:txBody>
            <a:bodyPr/>
            <a:lstStyle/>
            <a:p>
              <a:endParaRPr lang="en-US"/>
            </a:p>
          </p:txBody>
        </p:sp>
        <p:sp>
          <p:nvSpPr>
            <p:cNvPr id="8" name="TextBox 8"/>
            <p:cNvSpPr txBox="1"/>
            <p:nvPr/>
          </p:nvSpPr>
          <p:spPr>
            <a:xfrm>
              <a:off x="0" y="-9525"/>
              <a:ext cx="2951261" cy="53662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0" name="TextBox 10"/>
          <p:cNvSpPr txBox="1"/>
          <p:nvPr/>
        </p:nvSpPr>
        <p:spPr>
          <a:xfrm>
            <a:off x="2530293" y="4930626"/>
            <a:ext cx="10659631"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U.S. children, under age 18, go missing every year? </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519672" y="4762062"/>
            <a:ext cx="11248656"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~330,000 </a:t>
            </a:r>
            <a:r>
              <a:rPr lang="en-US" sz="5499">
                <a:solidFill>
                  <a:srgbClr val="303030"/>
                </a:solidFill>
                <a:latin typeface="Roboto"/>
                <a:ea typeface="Roboto"/>
                <a:cs typeface="Roboto"/>
                <a:sym typeface="Roboto"/>
              </a:rPr>
              <a:t>U.S. children (under 18) go missing every year.</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Federal Bureau of Investigation. (2025). 2024 NCIC missing person and unidentified person statistics (Table: Missing Person Circumstances — Runaway).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l="-161" r="-1204" b="-5002"/>
            </a:stretch>
          </a:blipFill>
        </p:spPr>
        <p:txBody>
          <a:bodyPr/>
          <a:lstStyle/>
          <a:p>
            <a:endParaRPr lang="en-US"/>
          </a:p>
        </p:txBody>
      </p:sp>
      <p:grpSp>
        <p:nvGrpSpPr>
          <p:cNvPr id="3" name="Group 3"/>
          <p:cNvGrpSpPr/>
          <p:nvPr/>
        </p:nvGrpSpPr>
        <p:grpSpPr>
          <a:xfrm>
            <a:off x="5285467" y="8468780"/>
            <a:ext cx="8821151" cy="904943"/>
            <a:chOff x="0" y="0"/>
            <a:chExt cx="2323266" cy="238339"/>
          </a:xfrm>
        </p:grpSpPr>
        <p:sp>
          <p:nvSpPr>
            <p:cNvPr id="4" name="Freeform 4"/>
            <p:cNvSpPr/>
            <p:nvPr/>
          </p:nvSpPr>
          <p:spPr>
            <a:xfrm>
              <a:off x="0" y="0"/>
              <a:ext cx="2323266" cy="238339"/>
            </a:xfrm>
            <a:custGeom>
              <a:avLst/>
              <a:gdLst/>
              <a:ahLst/>
              <a:cxnLst/>
              <a:rect l="l" t="t" r="r" b="b"/>
              <a:pathLst>
                <a:path w="2323266" h="238339">
                  <a:moveTo>
                    <a:pt x="0" y="0"/>
                  </a:moveTo>
                  <a:lnTo>
                    <a:pt x="2323266" y="0"/>
                  </a:lnTo>
                  <a:lnTo>
                    <a:pt x="2323266"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23266"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BFDFD"/>
                </a:solidFill>
                <a:latin typeface="Roboto"/>
                <a:ea typeface="Roboto"/>
                <a:cs typeface="Roboto"/>
                <a:sym typeface="Roboto"/>
              </a:rPr>
              <a:t>©2024-2026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9" name="TextBox 9"/>
          <p:cNvSpPr txBox="1"/>
          <p:nvPr/>
        </p:nvSpPr>
        <p:spPr>
          <a:xfrm>
            <a:off x="515836" y="3768005"/>
            <a:ext cx="17437849" cy="2434102"/>
          </a:xfrm>
          <a:prstGeom prst="rect">
            <a:avLst/>
          </a:prstGeom>
        </p:spPr>
        <p:txBody>
          <a:bodyPr lIns="0" tIns="0" rIns="0" bIns="0" rtlCol="0" anchor="t">
            <a:spAutoFit/>
          </a:bodyPr>
          <a:lstStyle/>
          <a:p>
            <a:pPr algn="ctr">
              <a:lnSpc>
                <a:spcPts val="19665"/>
              </a:lnSpc>
            </a:pPr>
            <a:r>
              <a:rPr lang="en-US" sz="14047" b="1">
                <a:solidFill>
                  <a:srgbClr val="303030"/>
                </a:solidFill>
                <a:latin typeface="Bebas Neue Bold"/>
                <a:ea typeface="Bebas Neue Bold"/>
                <a:cs typeface="Bebas Neue Bold"/>
                <a:sym typeface="Bebas Neue Bold"/>
              </a:rPr>
              <a:t>runaways as targets</a:t>
            </a:r>
          </a:p>
        </p:txBody>
      </p:sp>
      <p:sp>
        <p:nvSpPr>
          <p:cNvPr id="10" name="Freeform 10"/>
          <p:cNvSpPr/>
          <p:nvPr/>
        </p:nvSpPr>
        <p:spPr>
          <a:xfrm>
            <a:off x="15364789" y="895355"/>
            <a:ext cx="1680410" cy="1680410"/>
          </a:xfrm>
          <a:custGeom>
            <a:avLst/>
            <a:gdLst/>
            <a:ahLst/>
            <a:cxnLst/>
            <a:rect l="l" t="t" r="r" b="b"/>
            <a:pathLst>
              <a:path w="1680410" h="1680410">
                <a:moveTo>
                  <a:pt x="0" y="0"/>
                </a:moveTo>
                <a:lnTo>
                  <a:pt x="1680409" y="0"/>
                </a:lnTo>
                <a:lnTo>
                  <a:pt x="1680409" y="1680410"/>
                </a:lnTo>
                <a:lnTo>
                  <a:pt x="0" y="1680410"/>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515836" y="5690988"/>
            <a:ext cx="17437849" cy="1294188"/>
          </a:xfrm>
          <a:prstGeom prst="rect">
            <a:avLst/>
          </a:prstGeom>
        </p:spPr>
        <p:txBody>
          <a:bodyPr lIns="0" tIns="0" rIns="0" bIns="0" rtlCol="0" anchor="t">
            <a:spAutoFit/>
          </a:bodyPr>
          <a:lstStyle/>
          <a:p>
            <a:pPr algn="ctr">
              <a:lnSpc>
                <a:spcPts val="10562"/>
              </a:lnSpc>
            </a:pPr>
            <a:r>
              <a:rPr lang="en-US" sz="7544">
                <a:solidFill>
                  <a:srgbClr val="FFFFFF"/>
                </a:solidFill>
                <a:latin typeface="Roboto"/>
                <a:ea typeface="Roboto"/>
                <a:cs typeface="Roboto"/>
                <a:sym typeface="Roboto"/>
              </a:rPr>
              <a:t>of Child Sex Trafficking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RUNAWAY CHILDREN</a:t>
            </a:r>
          </a:p>
        </p:txBody>
      </p:sp>
      <p:grpSp>
        <p:nvGrpSpPr>
          <p:cNvPr id="7" name="Group 7"/>
          <p:cNvGrpSpPr/>
          <p:nvPr/>
        </p:nvGrpSpPr>
        <p:grpSpPr>
          <a:xfrm>
            <a:off x="1814347" y="4774235"/>
            <a:ext cx="10856600" cy="1998829"/>
            <a:chOff x="0" y="0"/>
            <a:chExt cx="2859351" cy="526441"/>
          </a:xfrm>
        </p:grpSpPr>
        <p:sp>
          <p:nvSpPr>
            <p:cNvPr id="8" name="Freeform 8"/>
            <p:cNvSpPr/>
            <p:nvPr/>
          </p:nvSpPr>
          <p:spPr>
            <a:xfrm>
              <a:off x="0" y="0"/>
              <a:ext cx="2859351" cy="526441"/>
            </a:xfrm>
            <a:custGeom>
              <a:avLst/>
              <a:gdLst/>
              <a:ahLst/>
              <a:cxnLst/>
              <a:rect l="l" t="t" r="r" b="b"/>
              <a:pathLst>
                <a:path w="2859351" h="526441">
                  <a:moveTo>
                    <a:pt x="0" y="0"/>
                  </a:moveTo>
                  <a:lnTo>
                    <a:pt x="2859351" y="0"/>
                  </a:lnTo>
                  <a:lnTo>
                    <a:pt x="2859351" y="526441"/>
                  </a:lnTo>
                  <a:lnTo>
                    <a:pt x="0" y="526441"/>
                  </a:lnTo>
                  <a:close/>
                </a:path>
              </a:pathLst>
            </a:custGeom>
            <a:solidFill>
              <a:srgbClr val="303030"/>
            </a:solidFill>
          </p:spPr>
          <p:txBody>
            <a:bodyPr/>
            <a:lstStyle/>
            <a:p>
              <a:endParaRPr lang="en-US"/>
            </a:p>
          </p:txBody>
        </p:sp>
        <p:sp>
          <p:nvSpPr>
            <p:cNvPr id="9" name="TextBox 9"/>
            <p:cNvSpPr txBox="1"/>
            <p:nvPr/>
          </p:nvSpPr>
          <p:spPr>
            <a:xfrm>
              <a:off x="0" y="-76200"/>
              <a:ext cx="2859351" cy="60264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516149" y="4926999"/>
            <a:ext cx="1079759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Of the U.S. children reported missing, what percent RAN AWAY?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526902" y="4603779"/>
            <a:ext cx="13377353"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~95% </a:t>
            </a:r>
            <a:r>
              <a:rPr lang="en-US" sz="5499">
                <a:solidFill>
                  <a:srgbClr val="303030"/>
                </a:solidFill>
                <a:latin typeface="Roboto"/>
                <a:ea typeface="Roboto"/>
                <a:cs typeface="Roboto"/>
                <a:sym typeface="Roboto"/>
              </a:rPr>
              <a:t>of U.S. children reported missing are identified as youth who have run away.</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137046"/>
            <a:ext cx="6860709"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Federal Bureau of Investigation. (2025). 2024 NCIC missing person and unidentified person statistics (Table: Missing Person Circumstances — Runaway).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40225" y="4881793"/>
            <a:ext cx="11640248" cy="1981509"/>
            <a:chOff x="0" y="0"/>
            <a:chExt cx="3065744" cy="521879"/>
          </a:xfrm>
        </p:grpSpPr>
        <p:sp>
          <p:nvSpPr>
            <p:cNvPr id="7" name="Freeform 7"/>
            <p:cNvSpPr/>
            <p:nvPr/>
          </p:nvSpPr>
          <p:spPr>
            <a:xfrm>
              <a:off x="0" y="0"/>
              <a:ext cx="3065744" cy="521879"/>
            </a:xfrm>
            <a:custGeom>
              <a:avLst/>
              <a:gdLst/>
              <a:ahLst/>
              <a:cxnLst/>
              <a:rect l="l" t="t" r="r" b="b"/>
              <a:pathLst>
                <a:path w="3065744" h="521879">
                  <a:moveTo>
                    <a:pt x="0" y="0"/>
                  </a:moveTo>
                  <a:lnTo>
                    <a:pt x="3065744" y="0"/>
                  </a:lnTo>
                  <a:lnTo>
                    <a:pt x="3065744" y="521879"/>
                  </a:lnTo>
                  <a:lnTo>
                    <a:pt x="0" y="521879"/>
                  </a:lnTo>
                  <a:close/>
                </a:path>
              </a:pathLst>
            </a:custGeom>
            <a:solidFill>
              <a:srgbClr val="303030"/>
            </a:solidFill>
          </p:spPr>
          <p:txBody>
            <a:bodyPr/>
            <a:lstStyle/>
            <a:p>
              <a:endParaRPr lang="en-US"/>
            </a:p>
          </p:txBody>
        </p:sp>
        <p:sp>
          <p:nvSpPr>
            <p:cNvPr id="8" name="TextBox 8"/>
            <p:cNvSpPr txBox="1"/>
            <p:nvPr/>
          </p:nvSpPr>
          <p:spPr>
            <a:xfrm>
              <a:off x="0" y="-76200"/>
              <a:ext cx="3065744" cy="59807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300304" y="1192941"/>
            <a:ext cx="3816121" cy="3730608"/>
            <a:chOff x="0" y="0"/>
            <a:chExt cx="1201290" cy="1174371"/>
          </a:xfrm>
        </p:grpSpPr>
        <p:sp>
          <p:nvSpPr>
            <p:cNvPr id="12" name="Freeform 12"/>
            <p:cNvSpPr/>
            <p:nvPr/>
          </p:nvSpPr>
          <p:spPr>
            <a:xfrm>
              <a:off x="0" y="0"/>
              <a:ext cx="1201290" cy="1174371"/>
            </a:xfrm>
            <a:custGeom>
              <a:avLst/>
              <a:gdLst/>
              <a:ahLst/>
              <a:cxnLst/>
              <a:rect l="l" t="t" r="r" b="b"/>
              <a:pathLst>
                <a:path w="1201290" h="1174371">
                  <a:moveTo>
                    <a:pt x="0" y="0"/>
                  </a:moveTo>
                  <a:lnTo>
                    <a:pt x="1201290" y="0"/>
                  </a:lnTo>
                  <a:lnTo>
                    <a:pt x="1201290" y="1174371"/>
                  </a:lnTo>
                  <a:lnTo>
                    <a:pt x="0" y="1174371"/>
                  </a:lnTo>
                  <a:close/>
                </a:path>
              </a:pathLst>
            </a:custGeom>
            <a:solidFill>
              <a:srgbClr val="FFFFFF"/>
            </a:solidFill>
          </p:spPr>
          <p:txBody>
            <a:bodyPr/>
            <a:lstStyle/>
            <a:p>
              <a:endParaRPr lang="en-US"/>
            </a:p>
          </p:txBody>
        </p:sp>
        <p:sp>
          <p:nvSpPr>
            <p:cNvPr id="13" name="TextBox 13"/>
            <p:cNvSpPr txBox="1"/>
            <p:nvPr/>
          </p:nvSpPr>
          <p:spPr>
            <a:xfrm>
              <a:off x="0" y="-47625"/>
              <a:ext cx="1201290" cy="122199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444152" y="1354184"/>
            <a:ext cx="3509309" cy="3072301"/>
          </a:xfrm>
          <a:custGeom>
            <a:avLst/>
            <a:gdLst/>
            <a:ahLst/>
            <a:cxnLst/>
            <a:rect l="l" t="t" r="r" b="b"/>
            <a:pathLst>
              <a:path w="3509309" h="3072301">
                <a:moveTo>
                  <a:pt x="0" y="0"/>
                </a:moveTo>
                <a:lnTo>
                  <a:pt x="3509309" y="0"/>
                </a:lnTo>
                <a:lnTo>
                  <a:pt x="3509309" y="3072301"/>
                </a:lnTo>
                <a:lnTo>
                  <a:pt x="0" y="307230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445811" y="5043899"/>
            <a:ext cx="11084682"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some young people want to escape or run away from their home lives?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id="17" name="TextBox 17"/>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8" name="TextBox 1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deeply distressing or disturbing experience that impacts a person's emotional, mental, or physical well-being.</a:t>
            </a:r>
          </a:p>
        </p:txBody>
      </p:sp>
      <p:grpSp>
        <p:nvGrpSpPr>
          <p:cNvPr id="9" name="Group 9"/>
          <p:cNvGrpSpPr/>
          <p:nvPr/>
        </p:nvGrpSpPr>
        <p:grpSpPr>
          <a:xfrm>
            <a:off x="1480713" y="3637496"/>
            <a:ext cx="4144631" cy="904943"/>
            <a:chOff x="0" y="0"/>
            <a:chExt cx="1091590" cy="238339"/>
          </a:xfrm>
        </p:grpSpPr>
        <p:sp>
          <p:nvSpPr>
            <p:cNvPr id="10" name="Freeform 10"/>
            <p:cNvSpPr/>
            <p:nvPr/>
          </p:nvSpPr>
          <p:spPr>
            <a:xfrm>
              <a:off x="0" y="0"/>
              <a:ext cx="1091590" cy="238339"/>
            </a:xfrm>
            <a:custGeom>
              <a:avLst/>
              <a:gdLst/>
              <a:ahLst/>
              <a:cxnLst/>
              <a:rect l="l" t="t" r="r" b="b"/>
              <a:pathLst>
                <a:path w="1091590" h="238339">
                  <a:moveTo>
                    <a:pt x="0" y="0"/>
                  </a:moveTo>
                  <a:lnTo>
                    <a:pt x="1091590" y="0"/>
                  </a:lnTo>
                  <a:lnTo>
                    <a:pt x="109159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9159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TRAUMA</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id="15" name="TextBox 15"/>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44963" y="3357738"/>
            <a:ext cx="7908211" cy="904943"/>
            <a:chOff x="0" y="0"/>
            <a:chExt cx="2082821" cy="238339"/>
          </a:xfrm>
        </p:grpSpPr>
        <p:sp>
          <p:nvSpPr>
            <p:cNvPr id="5" name="Freeform 5"/>
            <p:cNvSpPr/>
            <p:nvPr/>
          </p:nvSpPr>
          <p:spPr>
            <a:xfrm>
              <a:off x="0" y="0"/>
              <a:ext cx="2082821" cy="238339"/>
            </a:xfrm>
            <a:custGeom>
              <a:avLst/>
              <a:gdLst/>
              <a:ahLst/>
              <a:cxnLst/>
              <a:rect l="l" t="t" r="r" b="b"/>
              <a:pathLst>
                <a:path w="2082821" h="238339">
                  <a:moveTo>
                    <a:pt x="0" y="0"/>
                  </a:moveTo>
                  <a:lnTo>
                    <a:pt x="2082821" y="0"/>
                  </a:lnTo>
                  <a:lnTo>
                    <a:pt x="20828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8282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621" y="4813041"/>
            <a:ext cx="14970617" cy="1201094"/>
          </a:xfrm>
          <a:prstGeom prst="rect">
            <a:avLst/>
          </a:prstGeom>
        </p:spPr>
        <p:txBody>
          <a:bodyPr lIns="0" tIns="0" rIns="0" bIns="0" rtlCol="0" anchor="t">
            <a:spAutoFit/>
          </a:bodyPr>
          <a:lstStyle/>
          <a:p>
            <a:pPr algn="just">
              <a:lnSpc>
                <a:spcPts val="4675"/>
              </a:lnSpc>
            </a:pPr>
            <a:r>
              <a:rPr lang="en-US" sz="4250" b="1">
                <a:solidFill>
                  <a:srgbClr val="9D1BE3"/>
                </a:solidFill>
                <a:latin typeface="Roboto Bold"/>
                <a:ea typeface="Roboto Bold"/>
                <a:cs typeface="Roboto Bold"/>
                <a:sym typeface="Roboto Bold"/>
              </a:rPr>
              <a:t>Abuse or Neglect: </a:t>
            </a:r>
            <a:r>
              <a:rPr lang="en-US" sz="4250" b="1">
                <a:solidFill>
                  <a:srgbClr val="004F59"/>
                </a:solidFill>
                <a:latin typeface="Roboto Bold"/>
                <a:ea typeface="Roboto Bold"/>
                <a:cs typeface="Roboto Bold"/>
                <a:sym typeface="Roboto Bold"/>
              </a:rPr>
              <a:t>Physical, emotional, sexual harm, or not having basic needs.</a:t>
            </a:r>
          </a:p>
        </p:txBody>
      </p:sp>
      <p:sp>
        <p:nvSpPr>
          <p:cNvPr id="8" name="TextBox 8"/>
          <p:cNvSpPr txBox="1"/>
          <p:nvPr/>
        </p:nvSpPr>
        <p:spPr>
          <a:xfrm>
            <a:off x="1955621" y="3376785"/>
            <a:ext cx="826224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a:t>
            </a:r>
            <a:r>
              <a:rPr lang="en-US" sz="4499" b="1">
                <a:solidFill>
                  <a:srgbClr val="7ED957"/>
                </a:solidFill>
                <a:latin typeface="Roboto Bold"/>
                <a:ea typeface="Roboto Bold"/>
                <a:cs typeface="Roboto Bold"/>
                <a:sym typeface="Roboto Bold"/>
              </a:rPr>
              <a:t>Harm</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44963" y="3357738"/>
            <a:ext cx="7908211" cy="904943"/>
            <a:chOff x="0" y="0"/>
            <a:chExt cx="2082821" cy="238339"/>
          </a:xfrm>
        </p:grpSpPr>
        <p:sp>
          <p:nvSpPr>
            <p:cNvPr id="5" name="Freeform 5"/>
            <p:cNvSpPr/>
            <p:nvPr/>
          </p:nvSpPr>
          <p:spPr>
            <a:xfrm>
              <a:off x="0" y="0"/>
              <a:ext cx="2082821" cy="238339"/>
            </a:xfrm>
            <a:custGeom>
              <a:avLst/>
              <a:gdLst/>
              <a:ahLst/>
              <a:cxnLst/>
              <a:rect l="l" t="t" r="r" b="b"/>
              <a:pathLst>
                <a:path w="2082821" h="238339">
                  <a:moveTo>
                    <a:pt x="0" y="0"/>
                  </a:moveTo>
                  <a:lnTo>
                    <a:pt x="2082821" y="0"/>
                  </a:lnTo>
                  <a:lnTo>
                    <a:pt x="20828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8282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621" y="4774941"/>
            <a:ext cx="14970617" cy="720409"/>
          </a:xfrm>
          <a:prstGeom prst="rect">
            <a:avLst/>
          </a:prstGeom>
        </p:spPr>
        <p:txBody>
          <a:bodyPr lIns="0" tIns="0" rIns="0" bIns="0" rtlCol="0" anchor="t">
            <a:spAutoFit/>
          </a:bodyPr>
          <a:lstStyle/>
          <a:p>
            <a:pPr algn="just">
              <a:lnSpc>
                <a:spcPts val="770"/>
              </a:lnSpc>
            </a:pPr>
            <a:endParaRPr/>
          </a:p>
          <a:p>
            <a:pPr algn="just">
              <a:lnSpc>
                <a:spcPts val="4675"/>
              </a:lnSpc>
            </a:pPr>
            <a:r>
              <a:rPr lang="en-US" sz="4250" b="1">
                <a:solidFill>
                  <a:srgbClr val="9D1BE3"/>
                </a:solidFill>
                <a:latin typeface="Roboto Bold"/>
                <a:ea typeface="Roboto Bold"/>
                <a:cs typeface="Roboto Bold"/>
                <a:sym typeface="Roboto Bold"/>
              </a:rPr>
              <a:t>Feeling Unsafe:</a:t>
            </a:r>
            <a:r>
              <a:rPr lang="en-US" sz="4250" b="1">
                <a:solidFill>
                  <a:srgbClr val="004F59"/>
                </a:solidFill>
                <a:latin typeface="Roboto Bold"/>
                <a:ea typeface="Roboto Bold"/>
                <a:cs typeface="Roboto Bold"/>
                <a:sym typeface="Roboto Bold"/>
              </a:rPr>
              <a:t> Fear of harm or punishment.</a:t>
            </a:r>
          </a:p>
        </p:txBody>
      </p:sp>
      <p:sp>
        <p:nvSpPr>
          <p:cNvPr id="8" name="TextBox 8"/>
          <p:cNvSpPr txBox="1"/>
          <p:nvPr/>
        </p:nvSpPr>
        <p:spPr>
          <a:xfrm>
            <a:off x="1955621" y="3376785"/>
            <a:ext cx="8262242"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a:t>
            </a:r>
            <a:r>
              <a:rPr lang="en-US" sz="4499" b="1">
                <a:solidFill>
                  <a:srgbClr val="7ED957"/>
                </a:solidFill>
                <a:latin typeface="Roboto Bold"/>
                <a:ea typeface="Roboto Bold"/>
                <a:cs typeface="Roboto Bold"/>
                <a:sym typeface="Roboto Bold"/>
              </a:rPr>
              <a:t>Harm</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221909"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interactions and relationships between family members.</a:t>
            </a:r>
          </a:p>
        </p:txBody>
      </p:sp>
      <p:grpSp>
        <p:nvGrpSpPr>
          <p:cNvPr id="9" name="Group 9"/>
          <p:cNvGrpSpPr/>
          <p:nvPr/>
        </p:nvGrpSpPr>
        <p:grpSpPr>
          <a:xfrm>
            <a:off x="1480713" y="3637496"/>
            <a:ext cx="7366783" cy="904943"/>
            <a:chOff x="0" y="0"/>
            <a:chExt cx="1940223" cy="238339"/>
          </a:xfrm>
        </p:grpSpPr>
        <p:sp>
          <p:nvSpPr>
            <p:cNvPr id="10" name="Freeform 10"/>
            <p:cNvSpPr/>
            <p:nvPr/>
          </p:nvSpPr>
          <p:spPr>
            <a:xfrm>
              <a:off x="0" y="0"/>
              <a:ext cx="1940223" cy="238339"/>
            </a:xfrm>
            <a:custGeom>
              <a:avLst/>
              <a:gdLst/>
              <a:ahLst/>
              <a:cxnLst/>
              <a:rect l="l" t="t" r="r" b="b"/>
              <a:pathLst>
                <a:path w="1940223" h="238339">
                  <a:moveTo>
                    <a:pt x="0" y="0"/>
                  </a:moveTo>
                  <a:lnTo>
                    <a:pt x="1940223" y="0"/>
                  </a:lnTo>
                  <a:lnTo>
                    <a:pt x="194022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94022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FAMILY DYNAMICS</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15" name="TextBox 15"/>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291348"/>
            <a:ext cx="8110558" cy="933839"/>
            <a:chOff x="0" y="0"/>
            <a:chExt cx="2136114" cy="245949"/>
          </a:xfrm>
        </p:grpSpPr>
        <p:sp>
          <p:nvSpPr>
            <p:cNvPr id="5" name="Freeform 5"/>
            <p:cNvSpPr/>
            <p:nvPr/>
          </p:nvSpPr>
          <p:spPr>
            <a:xfrm>
              <a:off x="0" y="0"/>
              <a:ext cx="2136114" cy="245949"/>
            </a:xfrm>
            <a:custGeom>
              <a:avLst/>
              <a:gdLst/>
              <a:ahLst/>
              <a:cxnLst/>
              <a:rect l="l" t="t" r="r" b="b"/>
              <a:pathLst>
                <a:path w="2136114" h="245949">
                  <a:moveTo>
                    <a:pt x="0" y="0"/>
                  </a:moveTo>
                  <a:lnTo>
                    <a:pt x="2136114" y="0"/>
                  </a:lnTo>
                  <a:lnTo>
                    <a:pt x="2136114"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2136114"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4636478"/>
            <a:ext cx="1504018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Family Conflict:</a:t>
            </a:r>
            <a:r>
              <a:rPr lang="en-US" sz="4250" b="1">
                <a:solidFill>
                  <a:srgbClr val="004F59"/>
                </a:solidFill>
                <a:latin typeface="Roboto Bold"/>
                <a:ea typeface="Roboto Bold"/>
                <a:cs typeface="Roboto Bold"/>
                <a:sym typeface="Roboto Bold"/>
              </a:rPr>
              <a:t> Arguments or tension with parents, caregivers, or siblings.</a:t>
            </a:r>
          </a:p>
        </p:txBody>
      </p:sp>
      <p:sp>
        <p:nvSpPr>
          <p:cNvPr id="8" name="TextBox 8"/>
          <p:cNvSpPr txBox="1"/>
          <p:nvPr/>
        </p:nvSpPr>
        <p:spPr>
          <a:xfrm>
            <a:off x="1775046" y="3310394"/>
            <a:ext cx="728939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Family Challenges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24141"/>
            <a:ext cx="8052765" cy="933839"/>
            <a:chOff x="0" y="0"/>
            <a:chExt cx="2120893" cy="245949"/>
          </a:xfrm>
        </p:grpSpPr>
        <p:sp>
          <p:nvSpPr>
            <p:cNvPr id="5" name="Freeform 5"/>
            <p:cNvSpPr/>
            <p:nvPr/>
          </p:nvSpPr>
          <p:spPr>
            <a:xfrm>
              <a:off x="0" y="0"/>
              <a:ext cx="2120893" cy="245949"/>
            </a:xfrm>
            <a:custGeom>
              <a:avLst/>
              <a:gdLst/>
              <a:ahLst/>
              <a:cxnLst/>
              <a:rect l="l" t="t" r="r" b="b"/>
              <a:pathLst>
                <a:path w="2120893" h="245949">
                  <a:moveTo>
                    <a:pt x="0" y="0"/>
                  </a:moveTo>
                  <a:lnTo>
                    <a:pt x="2120893" y="0"/>
                  </a:lnTo>
                  <a:lnTo>
                    <a:pt x="2120893"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2120893"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4669272"/>
            <a:ext cx="1504018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Family Stress:</a:t>
            </a:r>
            <a:r>
              <a:rPr lang="en-US" sz="4250" b="1">
                <a:solidFill>
                  <a:srgbClr val="004F59"/>
                </a:solidFill>
                <a:latin typeface="Roboto Bold"/>
                <a:ea typeface="Roboto Bold"/>
                <a:cs typeface="Roboto Bold"/>
                <a:sym typeface="Roboto Bold"/>
              </a:rPr>
              <a:t> Challenges related to divorce, death, substance use, or incarceration.</a:t>
            </a:r>
          </a:p>
        </p:txBody>
      </p:sp>
      <p:sp>
        <p:nvSpPr>
          <p:cNvPr id="8" name="TextBox 8"/>
          <p:cNvSpPr txBox="1"/>
          <p:nvPr/>
        </p:nvSpPr>
        <p:spPr>
          <a:xfrm>
            <a:off x="1755996" y="3343188"/>
            <a:ext cx="728939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Family Challenges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289" y="3324141"/>
            <a:ext cx="8274304" cy="933839"/>
            <a:chOff x="0" y="0"/>
            <a:chExt cx="2179241" cy="245949"/>
          </a:xfrm>
        </p:grpSpPr>
        <p:sp>
          <p:nvSpPr>
            <p:cNvPr id="5" name="Freeform 5"/>
            <p:cNvSpPr/>
            <p:nvPr/>
          </p:nvSpPr>
          <p:spPr>
            <a:xfrm>
              <a:off x="0" y="0"/>
              <a:ext cx="2179240" cy="245949"/>
            </a:xfrm>
            <a:custGeom>
              <a:avLst/>
              <a:gdLst/>
              <a:ahLst/>
              <a:cxnLst/>
              <a:rect l="l" t="t" r="r" b="b"/>
              <a:pathLst>
                <a:path w="2179240" h="245949">
                  <a:moveTo>
                    <a:pt x="0" y="0"/>
                  </a:moveTo>
                  <a:lnTo>
                    <a:pt x="2179240" y="0"/>
                  </a:lnTo>
                  <a:lnTo>
                    <a:pt x="2179240" y="245949"/>
                  </a:lnTo>
                  <a:lnTo>
                    <a:pt x="0" y="245949"/>
                  </a:lnTo>
                  <a:close/>
                </a:path>
              </a:pathLst>
            </a:custGeom>
            <a:solidFill>
              <a:srgbClr val="303030"/>
            </a:solidFill>
          </p:spPr>
          <p:txBody>
            <a:bodyPr/>
            <a:lstStyle/>
            <a:p>
              <a:endParaRPr lang="en-US"/>
            </a:p>
          </p:txBody>
        </p:sp>
        <p:sp>
          <p:nvSpPr>
            <p:cNvPr id="6" name="TextBox 6"/>
            <p:cNvSpPr txBox="1"/>
            <p:nvPr/>
          </p:nvSpPr>
          <p:spPr>
            <a:xfrm>
              <a:off x="0" y="-76200"/>
              <a:ext cx="2179241" cy="32214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6946" y="4669272"/>
            <a:ext cx="1504018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Rejection:</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Being pushed away or not accepted because of beliefs, behaviors, identity, or sexual orientation.</a:t>
            </a:r>
          </a:p>
        </p:txBody>
      </p:sp>
      <p:sp>
        <p:nvSpPr>
          <p:cNvPr id="8" name="TextBox 8"/>
          <p:cNvSpPr txBox="1"/>
          <p:nvPr/>
        </p:nvSpPr>
        <p:spPr>
          <a:xfrm>
            <a:off x="1736946" y="3343188"/>
            <a:ext cx="728939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Family Challenges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55621" y="4672256"/>
            <a:ext cx="142904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Emotional Distress:</a:t>
            </a:r>
            <a:r>
              <a:rPr lang="en-US" sz="4250" b="1">
                <a:solidFill>
                  <a:srgbClr val="004F59"/>
                </a:solidFill>
                <a:latin typeface="Roboto Bold"/>
                <a:ea typeface="Roboto Bold"/>
                <a:cs typeface="Roboto Bold"/>
                <a:sym typeface="Roboto Bold"/>
              </a:rPr>
              <a:t> Feeling overwhelmed, anxious, depressed, or hopeless.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44963" y="3329163"/>
            <a:ext cx="6241855" cy="904943"/>
            <a:chOff x="0" y="0"/>
            <a:chExt cx="1643945" cy="238339"/>
          </a:xfrm>
        </p:grpSpPr>
        <p:sp>
          <p:nvSpPr>
            <p:cNvPr id="9" name="Freeform 9"/>
            <p:cNvSpPr/>
            <p:nvPr/>
          </p:nvSpPr>
          <p:spPr>
            <a:xfrm>
              <a:off x="0" y="0"/>
              <a:ext cx="1643946" cy="238339"/>
            </a:xfrm>
            <a:custGeom>
              <a:avLst/>
              <a:gdLst/>
              <a:ahLst/>
              <a:cxnLst/>
              <a:rect l="l" t="t" r="r" b="b"/>
              <a:pathLst>
                <a:path w="1643946" h="238339">
                  <a:moveTo>
                    <a:pt x="0" y="0"/>
                  </a:moveTo>
                  <a:lnTo>
                    <a:pt x="1643946" y="0"/>
                  </a:lnTo>
                  <a:lnTo>
                    <a:pt x="164394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4394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5621" y="3348210"/>
            <a:ext cx="1037167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Emotions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55621" y="4657796"/>
            <a:ext cx="142904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Shame &amp; Guilt:</a:t>
            </a:r>
            <a:r>
              <a:rPr lang="en-US" sz="4250" b="1">
                <a:solidFill>
                  <a:srgbClr val="004F59"/>
                </a:solidFill>
                <a:latin typeface="Roboto Bold"/>
                <a:ea typeface="Roboto Bold"/>
                <a:cs typeface="Roboto Bold"/>
                <a:sym typeface="Roboto Bold"/>
              </a:rPr>
              <a:t> Often linked to abuse, family problems, or health concerns.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44963" y="3314703"/>
            <a:ext cx="6241855" cy="904943"/>
            <a:chOff x="0" y="0"/>
            <a:chExt cx="1643945" cy="238339"/>
          </a:xfrm>
        </p:grpSpPr>
        <p:sp>
          <p:nvSpPr>
            <p:cNvPr id="9" name="Freeform 9"/>
            <p:cNvSpPr/>
            <p:nvPr/>
          </p:nvSpPr>
          <p:spPr>
            <a:xfrm>
              <a:off x="0" y="0"/>
              <a:ext cx="1643946" cy="238339"/>
            </a:xfrm>
            <a:custGeom>
              <a:avLst/>
              <a:gdLst/>
              <a:ahLst/>
              <a:cxnLst/>
              <a:rect l="l" t="t" r="r" b="b"/>
              <a:pathLst>
                <a:path w="1643946" h="238339">
                  <a:moveTo>
                    <a:pt x="0" y="0"/>
                  </a:moveTo>
                  <a:lnTo>
                    <a:pt x="1643946" y="0"/>
                  </a:lnTo>
                  <a:lnTo>
                    <a:pt x="164394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4394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5621" y="3333749"/>
            <a:ext cx="1037167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Emotions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55621" y="4672256"/>
            <a:ext cx="142904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Feeling Unheard:</a:t>
            </a:r>
            <a:r>
              <a:rPr lang="en-US" sz="4250" b="1">
                <a:solidFill>
                  <a:srgbClr val="004F59"/>
                </a:solidFill>
                <a:latin typeface="Roboto Bold"/>
                <a:ea typeface="Roboto Bold"/>
                <a:cs typeface="Roboto Bold"/>
                <a:sym typeface="Roboto Bold"/>
              </a:rPr>
              <a:t> Believing no one is listening or cares about concerns.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44963" y="3329163"/>
            <a:ext cx="6241855" cy="904943"/>
            <a:chOff x="0" y="0"/>
            <a:chExt cx="1643945" cy="238339"/>
          </a:xfrm>
        </p:grpSpPr>
        <p:sp>
          <p:nvSpPr>
            <p:cNvPr id="9" name="Freeform 9"/>
            <p:cNvSpPr/>
            <p:nvPr/>
          </p:nvSpPr>
          <p:spPr>
            <a:xfrm>
              <a:off x="0" y="0"/>
              <a:ext cx="1643946" cy="238339"/>
            </a:xfrm>
            <a:custGeom>
              <a:avLst/>
              <a:gdLst/>
              <a:ahLst/>
              <a:cxnLst/>
              <a:rect l="l" t="t" r="r" b="b"/>
              <a:pathLst>
                <a:path w="1643946" h="238339">
                  <a:moveTo>
                    <a:pt x="0" y="0"/>
                  </a:moveTo>
                  <a:lnTo>
                    <a:pt x="1643946" y="0"/>
                  </a:lnTo>
                  <a:lnTo>
                    <a:pt x="164394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64394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5621" y="3348210"/>
            <a:ext cx="1037167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Emotions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55621" y="4692239"/>
            <a:ext cx="140702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Fearing Consequences:</a:t>
            </a:r>
            <a:r>
              <a:rPr lang="en-US" sz="4250" b="1">
                <a:solidFill>
                  <a:srgbClr val="004F59"/>
                </a:solidFill>
                <a:latin typeface="Roboto Bold"/>
                <a:ea typeface="Roboto Bold"/>
                <a:cs typeface="Roboto Bold"/>
                <a:sym typeface="Roboto Bold"/>
              </a:rPr>
              <a:t> Stress over pregnancy or raising a child as a teen.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44963" y="3349146"/>
            <a:ext cx="5548343" cy="904943"/>
            <a:chOff x="0" y="0"/>
            <a:chExt cx="1461292" cy="238339"/>
          </a:xfrm>
        </p:grpSpPr>
        <p:sp>
          <p:nvSpPr>
            <p:cNvPr id="9" name="Freeform 9"/>
            <p:cNvSpPr/>
            <p:nvPr/>
          </p:nvSpPr>
          <p:spPr>
            <a:xfrm>
              <a:off x="0" y="0"/>
              <a:ext cx="1461292" cy="238339"/>
            </a:xfrm>
            <a:custGeom>
              <a:avLst/>
              <a:gdLst/>
              <a:ahLst/>
              <a:cxnLst/>
              <a:rect l="l" t="t" r="r" b="b"/>
              <a:pathLst>
                <a:path w="1461292" h="238339">
                  <a:moveTo>
                    <a:pt x="0" y="0"/>
                  </a:moveTo>
                  <a:lnTo>
                    <a:pt x="1461292" y="0"/>
                  </a:lnTo>
                  <a:lnTo>
                    <a:pt x="146129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6129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5621" y="3368192"/>
            <a:ext cx="67788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Pressure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55621" y="4692239"/>
            <a:ext cx="1407983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Shame:</a:t>
            </a:r>
            <a:r>
              <a:rPr lang="en-US" sz="4250" b="1">
                <a:solidFill>
                  <a:srgbClr val="004F59"/>
                </a:solidFill>
                <a:latin typeface="Roboto Bold"/>
                <a:ea typeface="Roboto Bold"/>
                <a:cs typeface="Roboto Bold"/>
                <a:sym typeface="Roboto Bold"/>
              </a:rPr>
              <a:t> Hiding problems or escaping a situation instead of asking for help.</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644963" y="3349146"/>
            <a:ext cx="5548343" cy="904943"/>
            <a:chOff x="0" y="0"/>
            <a:chExt cx="1461292" cy="238339"/>
          </a:xfrm>
        </p:grpSpPr>
        <p:sp>
          <p:nvSpPr>
            <p:cNvPr id="9" name="Freeform 9"/>
            <p:cNvSpPr/>
            <p:nvPr/>
          </p:nvSpPr>
          <p:spPr>
            <a:xfrm>
              <a:off x="0" y="0"/>
              <a:ext cx="1461292" cy="238339"/>
            </a:xfrm>
            <a:custGeom>
              <a:avLst/>
              <a:gdLst/>
              <a:ahLst/>
              <a:cxnLst/>
              <a:rect l="l" t="t" r="r" b="b"/>
              <a:pathLst>
                <a:path w="1461292" h="238339">
                  <a:moveTo>
                    <a:pt x="0" y="0"/>
                  </a:moveTo>
                  <a:lnTo>
                    <a:pt x="1461292" y="0"/>
                  </a:lnTo>
                  <a:lnTo>
                    <a:pt x="146129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6129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55621" y="3368192"/>
            <a:ext cx="67788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Pressure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950553"/>
            <a:ext cx="12782724" cy="1843989"/>
            <a:chOff x="0" y="0"/>
            <a:chExt cx="3366643" cy="485660"/>
          </a:xfrm>
        </p:grpSpPr>
        <p:sp>
          <p:nvSpPr>
            <p:cNvPr id="7" name="Freeform 7"/>
            <p:cNvSpPr/>
            <p:nvPr/>
          </p:nvSpPr>
          <p:spPr>
            <a:xfrm>
              <a:off x="0" y="0"/>
              <a:ext cx="3366643" cy="485660"/>
            </a:xfrm>
            <a:custGeom>
              <a:avLst/>
              <a:gdLst/>
              <a:ahLst/>
              <a:cxnLst/>
              <a:rect l="l" t="t" r="r" b="b"/>
              <a:pathLst>
                <a:path w="3366643" h="485660">
                  <a:moveTo>
                    <a:pt x="0" y="0"/>
                  </a:moveTo>
                  <a:lnTo>
                    <a:pt x="3366643" y="0"/>
                  </a:lnTo>
                  <a:lnTo>
                    <a:pt x="3366643" y="485660"/>
                  </a:lnTo>
                  <a:lnTo>
                    <a:pt x="0" y="485660"/>
                  </a:lnTo>
                  <a:close/>
                </a:path>
              </a:pathLst>
            </a:custGeom>
            <a:solidFill>
              <a:srgbClr val="303030"/>
            </a:solidFill>
          </p:spPr>
          <p:txBody>
            <a:bodyPr/>
            <a:lstStyle/>
            <a:p>
              <a:endParaRPr lang="en-US"/>
            </a:p>
          </p:txBody>
        </p:sp>
        <p:sp>
          <p:nvSpPr>
            <p:cNvPr id="8" name="TextBox 8"/>
            <p:cNvSpPr txBox="1"/>
            <p:nvPr/>
          </p:nvSpPr>
          <p:spPr>
            <a:xfrm>
              <a:off x="0" y="-76200"/>
              <a:ext cx="3366643" cy="56186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053721" y="1028700"/>
            <a:ext cx="5205579" cy="3516162"/>
            <a:chOff x="0" y="0"/>
            <a:chExt cx="1371017" cy="926067"/>
          </a:xfrm>
        </p:grpSpPr>
        <p:sp>
          <p:nvSpPr>
            <p:cNvPr id="12" name="Freeform 12"/>
            <p:cNvSpPr/>
            <p:nvPr/>
          </p:nvSpPr>
          <p:spPr>
            <a:xfrm>
              <a:off x="0" y="0"/>
              <a:ext cx="1371017" cy="926067"/>
            </a:xfrm>
            <a:custGeom>
              <a:avLst/>
              <a:gdLst/>
              <a:ahLst/>
              <a:cxnLst/>
              <a:rect l="l" t="t" r="r" b="b"/>
              <a:pathLst>
                <a:path w="1371017" h="926067">
                  <a:moveTo>
                    <a:pt x="0" y="0"/>
                  </a:moveTo>
                  <a:lnTo>
                    <a:pt x="1371017" y="0"/>
                  </a:lnTo>
                  <a:lnTo>
                    <a:pt x="1371017" y="926067"/>
                  </a:lnTo>
                  <a:lnTo>
                    <a:pt x="0" y="926067"/>
                  </a:lnTo>
                  <a:close/>
                </a:path>
              </a:pathLst>
            </a:custGeom>
            <a:solidFill>
              <a:srgbClr val="FFFFFF"/>
            </a:solidFill>
          </p:spPr>
          <p:txBody>
            <a:bodyPr/>
            <a:lstStyle/>
            <a:p>
              <a:endParaRPr lang="en-US"/>
            </a:p>
          </p:txBody>
        </p:sp>
        <p:sp>
          <p:nvSpPr>
            <p:cNvPr id="13" name="TextBox 13"/>
            <p:cNvSpPr txBox="1"/>
            <p:nvPr/>
          </p:nvSpPr>
          <p:spPr>
            <a:xfrm>
              <a:off x="0" y="-47625"/>
              <a:ext cx="1371017" cy="973692"/>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264521" y="1244655"/>
            <a:ext cx="4800392" cy="3084252"/>
          </a:xfrm>
          <a:custGeom>
            <a:avLst/>
            <a:gdLst/>
            <a:ahLst/>
            <a:cxnLst/>
            <a:rect l="l" t="t" r="r" b="b"/>
            <a:pathLst>
              <a:path w="4800392" h="3084252">
                <a:moveTo>
                  <a:pt x="0" y="0"/>
                </a:moveTo>
                <a:lnTo>
                  <a:pt x="4800393" y="0"/>
                </a:lnTo>
                <a:lnTo>
                  <a:pt x="4800393" y="3084252"/>
                </a:lnTo>
                <a:lnTo>
                  <a:pt x="0" y="308425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sp>
        <p:nvSpPr>
          <p:cNvPr id="16" name="TextBox 16"/>
          <p:cNvSpPr txBox="1"/>
          <p:nvPr/>
        </p:nvSpPr>
        <p:spPr>
          <a:xfrm>
            <a:off x="1798026" y="5022015"/>
            <a:ext cx="12180476"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school experiences can contribute to a young person wanting to run away from home?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18" name="TextBox 1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6946" y="4651893"/>
            <a:ext cx="15315265"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Peer Rejection:</a:t>
            </a:r>
            <a:r>
              <a:rPr lang="en-US" sz="4250" b="1">
                <a:solidFill>
                  <a:srgbClr val="004F59"/>
                </a:solidFill>
                <a:latin typeface="Roboto Bold"/>
                <a:ea typeface="Roboto Bold"/>
                <a:cs typeface="Roboto Bold"/>
                <a:sym typeface="Roboto Bold"/>
              </a:rPr>
              <a:t> Bullying, social exclusion, or cyberbullying.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grpSp>
        <p:nvGrpSpPr>
          <p:cNvPr id="7" name="Group 7"/>
          <p:cNvGrpSpPr/>
          <p:nvPr/>
        </p:nvGrpSpPr>
        <p:grpSpPr>
          <a:xfrm>
            <a:off x="1426289" y="3339437"/>
            <a:ext cx="6483783" cy="904943"/>
            <a:chOff x="0" y="0"/>
            <a:chExt cx="1707663" cy="238339"/>
          </a:xfrm>
        </p:grpSpPr>
        <p:sp>
          <p:nvSpPr>
            <p:cNvPr id="8" name="Freeform 8"/>
            <p:cNvSpPr/>
            <p:nvPr/>
          </p:nvSpPr>
          <p:spPr>
            <a:xfrm>
              <a:off x="0" y="0"/>
              <a:ext cx="1707663" cy="238339"/>
            </a:xfrm>
            <a:custGeom>
              <a:avLst/>
              <a:gdLst/>
              <a:ahLst/>
              <a:cxnLst/>
              <a:rect l="l" t="t" r="r" b="b"/>
              <a:pathLst>
                <a:path w="1707663" h="238339">
                  <a:moveTo>
                    <a:pt x="0" y="0"/>
                  </a:moveTo>
                  <a:lnTo>
                    <a:pt x="1707663" y="0"/>
                  </a:lnTo>
                  <a:lnTo>
                    <a:pt x="1707663"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07663"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56431" y="3358483"/>
            <a:ext cx="73970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School Life</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6946" y="4651893"/>
            <a:ext cx="15315265"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Peer Pressure:</a:t>
            </a:r>
            <a:r>
              <a:rPr lang="en-US" sz="4250" b="1">
                <a:solidFill>
                  <a:srgbClr val="004F59"/>
                </a:solidFill>
                <a:latin typeface="Roboto Bold"/>
                <a:ea typeface="Roboto Bold"/>
                <a:cs typeface="Roboto Bold"/>
                <a:sym typeface="Roboto Bold"/>
              </a:rPr>
              <a:t> Being encouraged by a school friend.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26289" y="3339437"/>
            <a:ext cx="6483783" cy="904943"/>
            <a:chOff x="0" y="0"/>
            <a:chExt cx="1707663" cy="238339"/>
          </a:xfrm>
        </p:grpSpPr>
        <p:sp>
          <p:nvSpPr>
            <p:cNvPr id="9" name="Freeform 9"/>
            <p:cNvSpPr/>
            <p:nvPr/>
          </p:nvSpPr>
          <p:spPr>
            <a:xfrm>
              <a:off x="0" y="0"/>
              <a:ext cx="1707663" cy="238339"/>
            </a:xfrm>
            <a:custGeom>
              <a:avLst/>
              <a:gdLst/>
              <a:ahLst/>
              <a:cxnLst/>
              <a:rect l="l" t="t" r="r" b="b"/>
              <a:pathLst>
                <a:path w="1707663" h="238339">
                  <a:moveTo>
                    <a:pt x="0" y="0"/>
                  </a:moveTo>
                  <a:lnTo>
                    <a:pt x="1707663" y="0"/>
                  </a:lnTo>
                  <a:lnTo>
                    <a:pt x="170766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6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56431" y="3358483"/>
            <a:ext cx="73970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School Life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6946" y="4651893"/>
            <a:ext cx="1531526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Expectations:</a:t>
            </a:r>
            <a:r>
              <a:rPr lang="en-US" sz="4250" b="1">
                <a:solidFill>
                  <a:srgbClr val="004F59"/>
                </a:solidFill>
                <a:latin typeface="Roboto Bold"/>
                <a:ea typeface="Roboto Bold"/>
                <a:cs typeface="Roboto Bold"/>
                <a:sym typeface="Roboto Bold"/>
              </a:rPr>
              <a:t> Feeling overwhelmed by grades, sports, or performance expectations. </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26289" y="3339437"/>
            <a:ext cx="6483783" cy="904943"/>
            <a:chOff x="0" y="0"/>
            <a:chExt cx="1707663" cy="238339"/>
          </a:xfrm>
        </p:grpSpPr>
        <p:sp>
          <p:nvSpPr>
            <p:cNvPr id="9" name="Freeform 9"/>
            <p:cNvSpPr/>
            <p:nvPr/>
          </p:nvSpPr>
          <p:spPr>
            <a:xfrm>
              <a:off x="0" y="0"/>
              <a:ext cx="1707663" cy="238339"/>
            </a:xfrm>
            <a:custGeom>
              <a:avLst/>
              <a:gdLst/>
              <a:ahLst/>
              <a:cxnLst/>
              <a:rect l="l" t="t" r="r" b="b"/>
              <a:pathLst>
                <a:path w="1707663" h="238339">
                  <a:moveTo>
                    <a:pt x="0" y="0"/>
                  </a:moveTo>
                  <a:lnTo>
                    <a:pt x="1707663" y="0"/>
                  </a:lnTo>
                  <a:lnTo>
                    <a:pt x="170766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6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56431" y="3358483"/>
            <a:ext cx="73970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School Life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6946" y="4651893"/>
            <a:ext cx="1531526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Sextortion:</a:t>
            </a:r>
            <a:r>
              <a:rPr lang="en-US" sz="4250" b="1">
                <a:solidFill>
                  <a:srgbClr val="004F59"/>
                </a:solidFill>
                <a:latin typeface="Roboto Bold"/>
                <a:ea typeface="Roboto Bold"/>
                <a:cs typeface="Roboto Bold"/>
                <a:sym typeface="Roboto Bold"/>
              </a:rPr>
              <a:t> Fear or embarrassment after images are shared with classmates or threatened to be shared online.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8" name="Group 8"/>
          <p:cNvGrpSpPr/>
          <p:nvPr/>
        </p:nvGrpSpPr>
        <p:grpSpPr>
          <a:xfrm>
            <a:off x="1426289" y="3339437"/>
            <a:ext cx="6483783" cy="904943"/>
            <a:chOff x="0" y="0"/>
            <a:chExt cx="1707663" cy="238339"/>
          </a:xfrm>
        </p:grpSpPr>
        <p:sp>
          <p:nvSpPr>
            <p:cNvPr id="9" name="Freeform 9"/>
            <p:cNvSpPr/>
            <p:nvPr/>
          </p:nvSpPr>
          <p:spPr>
            <a:xfrm>
              <a:off x="0" y="0"/>
              <a:ext cx="1707663" cy="238339"/>
            </a:xfrm>
            <a:custGeom>
              <a:avLst/>
              <a:gdLst/>
              <a:ahLst/>
              <a:cxnLst/>
              <a:rect l="l" t="t" r="r" b="b"/>
              <a:pathLst>
                <a:path w="1707663" h="238339">
                  <a:moveTo>
                    <a:pt x="0" y="0"/>
                  </a:moveTo>
                  <a:lnTo>
                    <a:pt x="1707663" y="0"/>
                  </a:lnTo>
                  <a:lnTo>
                    <a:pt x="1707663"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63"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56431" y="3358483"/>
            <a:ext cx="739709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School Life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RUNNING RISK</a:t>
            </a:r>
          </a:p>
        </p:txBody>
      </p:sp>
      <p:grpSp>
        <p:nvGrpSpPr>
          <p:cNvPr id="7" name="Group 7"/>
          <p:cNvGrpSpPr/>
          <p:nvPr/>
        </p:nvGrpSpPr>
        <p:grpSpPr>
          <a:xfrm>
            <a:off x="1628441" y="4753033"/>
            <a:ext cx="11686637" cy="1327572"/>
            <a:chOff x="0" y="0"/>
            <a:chExt cx="3077962" cy="349649"/>
          </a:xfrm>
        </p:grpSpPr>
        <p:sp>
          <p:nvSpPr>
            <p:cNvPr id="8" name="Freeform 8"/>
            <p:cNvSpPr/>
            <p:nvPr/>
          </p:nvSpPr>
          <p:spPr>
            <a:xfrm>
              <a:off x="0" y="0"/>
              <a:ext cx="3077962" cy="349649"/>
            </a:xfrm>
            <a:custGeom>
              <a:avLst/>
              <a:gdLst/>
              <a:ahLst/>
              <a:cxnLst/>
              <a:rect l="l" t="t" r="r" b="b"/>
              <a:pathLst>
                <a:path w="3077962" h="349649">
                  <a:moveTo>
                    <a:pt x="0" y="0"/>
                  </a:moveTo>
                  <a:lnTo>
                    <a:pt x="3077962" y="0"/>
                  </a:lnTo>
                  <a:lnTo>
                    <a:pt x="3077962" y="349649"/>
                  </a:lnTo>
                  <a:lnTo>
                    <a:pt x="0" y="349649"/>
                  </a:lnTo>
                  <a:close/>
                </a:path>
              </a:pathLst>
            </a:custGeom>
            <a:solidFill>
              <a:srgbClr val="303030"/>
            </a:solidFill>
          </p:spPr>
          <p:txBody>
            <a:bodyPr/>
            <a:lstStyle/>
            <a:p>
              <a:endParaRPr lang="en-US"/>
            </a:p>
          </p:txBody>
        </p:sp>
        <p:sp>
          <p:nvSpPr>
            <p:cNvPr id="9" name="TextBox 9"/>
            <p:cNvSpPr txBox="1"/>
            <p:nvPr/>
          </p:nvSpPr>
          <p:spPr>
            <a:xfrm>
              <a:off x="0" y="-76200"/>
              <a:ext cx="3077962" cy="42584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14291" y="4983394"/>
            <a:ext cx="1261099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more likely to run away from home?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936267" y="4762062"/>
            <a:ext cx="1241414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LGBTQ+ teens </a:t>
            </a:r>
            <a:r>
              <a:rPr lang="en-US" sz="5499">
                <a:solidFill>
                  <a:srgbClr val="303030"/>
                </a:solidFill>
                <a:latin typeface="Roboto"/>
                <a:ea typeface="Roboto"/>
                <a:cs typeface="Roboto"/>
                <a:sym typeface="Roboto"/>
              </a:rPr>
              <a:t>experience a higher rate of running away than their peers.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(2019, June 1). Sex Trafficking and LGBTQ+ Youth. PolarisProject.org.</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51834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4508214"/>
            <a:ext cx="14372564"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(or object) intentionally chosen as the focus for an attack.</a:t>
            </a:r>
          </a:p>
        </p:txBody>
      </p:sp>
      <p:grpSp>
        <p:nvGrpSpPr>
          <p:cNvPr id="9" name="Group 9"/>
          <p:cNvGrpSpPr/>
          <p:nvPr/>
        </p:nvGrpSpPr>
        <p:grpSpPr>
          <a:xfrm>
            <a:off x="1480713" y="3637496"/>
            <a:ext cx="3821843" cy="904943"/>
            <a:chOff x="0" y="0"/>
            <a:chExt cx="1006576" cy="238339"/>
          </a:xfrm>
        </p:grpSpPr>
        <p:sp>
          <p:nvSpPr>
            <p:cNvPr id="10" name="Freeform 10"/>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TARGET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58389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(or group) targeted to be taken advantage or exploited of by others.</a:t>
            </a:r>
          </a:p>
        </p:txBody>
      </p:sp>
      <p:grpSp>
        <p:nvGrpSpPr>
          <p:cNvPr id="9" name="Group 9"/>
          <p:cNvGrpSpPr/>
          <p:nvPr/>
        </p:nvGrpSpPr>
        <p:grpSpPr>
          <a:xfrm>
            <a:off x="1480713" y="3637496"/>
            <a:ext cx="3396018" cy="904943"/>
            <a:chOff x="0" y="0"/>
            <a:chExt cx="894424" cy="238339"/>
          </a:xfrm>
        </p:grpSpPr>
        <p:sp>
          <p:nvSpPr>
            <p:cNvPr id="10" name="Freeform 10"/>
            <p:cNvSpPr/>
            <p:nvPr/>
          </p:nvSpPr>
          <p:spPr>
            <a:xfrm>
              <a:off x="0" y="0"/>
              <a:ext cx="894424" cy="238339"/>
            </a:xfrm>
            <a:custGeom>
              <a:avLst/>
              <a:gdLst/>
              <a:ahLst/>
              <a:cxnLst/>
              <a:rect l="l" t="t" r="r" b="b"/>
              <a:pathLst>
                <a:path w="894424" h="238339">
                  <a:moveTo>
                    <a:pt x="0" y="0"/>
                  </a:moveTo>
                  <a:lnTo>
                    <a:pt x="894424" y="0"/>
                  </a:lnTo>
                  <a:lnTo>
                    <a:pt x="89442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89442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82989" y="3513774"/>
            <a:ext cx="6547360"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736946" y="4632342"/>
            <a:ext cx="12235224"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False Promises:</a:t>
            </a:r>
            <a:r>
              <a:rPr lang="en-US" sz="4250" b="1">
                <a:solidFill>
                  <a:srgbClr val="004F59"/>
                </a:solidFill>
                <a:latin typeface="Roboto Bold"/>
                <a:ea typeface="Roboto Bold"/>
                <a:cs typeface="Roboto Bold"/>
                <a:sym typeface="Roboto Bold"/>
              </a:rPr>
              <a:t> Someone offers love, protection, or a “better life.”</a:t>
            </a:r>
          </a:p>
        </p:txBody>
      </p:sp>
      <p:grpSp>
        <p:nvGrpSpPr>
          <p:cNvPr id="8" name="Group 8"/>
          <p:cNvGrpSpPr/>
          <p:nvPr/>
        </p:nvGrpSpPr>
        <p:grpSpPr>
          <a:xfrm>
            <a:off x="1426289" y="3327349"/>
            <a:ext cx="8110558" cy="904943"/>
            <a:chOff x="0" y="0"/>
            <a:chExt cx="2136114" cy="238339"/>
          </a:xfrm>
        </p:grpSpPr>
        <p:sp>
          <p:nvSpPr>
            <p:cNvPr id="9" name="Freeform 9"/>
            <p:cNvSpPr/>
            <p:nvPr/>
          </p:nvSpPr>
          <p:spPr>
            <a:xfrm>
              <a:off x="0" y="0"/>
              <a:ext cx="2136114" cy="238339"/>
            </a:xfrm>
            <a:custGeom>
              <a:avLst/>
              <a:gdLst/>
              <a:ahLst/>
              <a:cxnLst/>
              <a:rect l="l" t="t" r="r" b="b"/>
              <a:pathLst>
                <a:path w="2136114" h="238339">
                  <a:moveTo>
                    <a:pt x="0" y="0"/>
                  </a:moveTo>
                  <a:lnTo>
                    <a:pt x="2136114" y="0"/>
                  </a:lnTo>
                  <a:lnTo>
                    <a:pt x="213611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13611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6946" y="3346395"/>
            <a:ext cx="86186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Sexual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736946" y="4659576"/>
            <a:ext cx="1538492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Online Deception:</a:t>
            </a:r>
            <a:r>
              <a:rPr lang="en-US" sz="4250" b="1">
                <a:solidFill>
                  <a:srgbClr val="004F59"/>
                </a:solidFill>
                <a:latin typeface="Roboto Bold"/>
                <a:ea typeface="Roboto Bold"/>
                <a:cs typeface="Roboto Bold"/>
                <a:sym typeface="Roboto Bold"/>
              </a:rPr>
              <a:t> An online stranger pretends to be trustworthy.</a:t>
            </a:r>
          </a:p>
        </p:txBody>
      </p:sp>
      <p:grpSp>
        <p:nvGrpSpPr>
          <p:cNvPr id="8" name="Group 8"/>
          <p:cNvGrpSpPr/>
          <p:nvPr/>
        </p:nvGrpSpPr>
        <p:grpSpPr>
          <a:xfrm>
            <a:off x="1426289" y="3327349"/>
            <a:ext cx="8110558" cy="904943"/>
            <a:chOff x="0" y="0"/>
            <a:chExt cx="2136114" cy="238339"/>
          </a:xfrm>
        </p:grpSpPr>
        <p:sp>
          <p:nvSpPr>
            <p:cNvPr id="9" name="Freeform 9"/>
            <p:cNvSpPr/>
            <p:nvPr/>
          </p:nvSpPr>
          <p:spPr>
            <a:xfrm>
              <a:off x="0" y="0"/>
              <a:ext cx="2136114" cy="238339"/>
            </a:xfrm>
            <a:custGeom>
              <a:avLst/>
              <a:gdLst/>
              <a:ahLst/>
              <a:cxnLst/>
              <a:rect l="l" t="t" r="r" b="b"/>
              <a:pathLst>
                <a:path w="2136114" h="238339">
                  <a:moveTo>
                    <a:pt x="0" y="0"/>
                  </a:moveTo>
                  <a:lnTo>
                    <a:pt x="2136114" y="0"/>
                  </a:lnTo>
                  <a:lnTo>
                    <a:pt x="213611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13611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6946" y="3346395"/>
            <a:ext cx="86186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Sexual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736946" y="4632342"/>
            <a:ext cx="15384925"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Peer Pressure:</a:t>
            </a:r>
            <a:r>
              <a:rPr lang="en-US" sz="4250" b="1">
                <a:solidFill>
                  <a:srgbClr val="004F59"/>
                </a:solidFill>
                <a:latin typeface="Roboto Bold"/>
                <a:ea typeface="Roboto Bold"/>
                <a:cs typeface="Roboto Bold"/>
                <a:sym typeface="Roboto Bold"/>
              </a:rPr>
              <a:t> Coerced to join a gang, cult, or trafficking ring.</a:t>
            </a:r>
          </a:p>
        </p:txBody>
      </p:sp>
      <p:grpSp>
        <p:nvGrpSpPr>
          <p:cNvPr id="8" name="Group 8"/>
          <p:cNvGrpSpPr/>
          <p:nvPr/>
        </p:nvGrpSpPr>
        <p:grpSpPr>
          <a:xfrm>
            <a:off x="1426289" y="3327349"/>
            <a:ext cx="8110558" cy="904943"/>
            <a:chOff x="0" y="0"/>
            <a:chExt cx="2136114" cy="238339"/>
          </a:xfrm>
        </p:grpSpPr>
        <p:sp>
          <p:nvSpPr>
            <p:cNvPr id="9" name="Freeform 9"/>
            <p:cNvSpPr/>
            <p:nvPr/>
          </p:nvSpPr>
          <p:spPr>
            <a:xfrm>
              <a:off x="0" y="0"/>
              <a:ext cx="2136114" cy="238339"/>
            </a:xfrm>
            <a:custGeom>
              <a:avLst/>
              <a:gdLst/>
              <a:ahLst/>
              <a:cxnLst/>
              <a:rect l="l" t="t" r="r" b="b"/>
              <a:pathLst>
                <a:path w="2136114" h="238339">
                  <a:moveTo>
                    <a:pt x="0" y="0"/>
                  </a:moveTo>
                  <a:lnTo>
                    <a:pt x="2136114" y="0"/>
                  </a:lnTo>
                  <a:lnTo>
                    <a:pt x="213611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13611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6946" y="3346395"/>
            <a:ext cx="86186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Sexual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736946" y="4632342"/>
            <a:ext cx="13121378"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Family Trafficking:</a:t>
            </a:r>
            <a:r>
              <a:rPr lang="en-US" sz="4250" b="1">
                <a:solidFill>
                  <a:srgbClr val="004F59"/>
                </a:solidFill>
                <a:latin typeface="Roboto Bold"/>
                <a:ea typeface="Roboto Bold"/>
                <a:cs typeface="Roboto Bold"/>
                <a:sym typeface="Roboto Bold"/>
              </a:rPr>
              <a:t> A family member is involved in exploiting a youth.</a:t>
            </a:r>
          </a:p>
        </p:txBody>
      </p:sp>
      <p:grpSp>
        <p:nvGrpSpPr>
          <p:cNvPr id="8" name="Group 8"/>
          <p:cNvGrpSpPr/>
          <p:nvPr/>
        </p:nvGrpSpPr>
        <p:grpSpPr>
          <a:xfrm>
            <a:off x="1426289" y="3327349"/>
            <a:ext cx="8110558" cy="904943"/>
            <a:chOff x="0" y="0"/>
            <a:chExt cx="2136114" cy="238339"/>
          </a:xfrm>
        </p:grpSpPr>
        <p:sp>
          <p:nvSpPr>
            <p:cNvPr id="9" name="Freeform 9"/>
            <p:cNvSpPr/>
            <p:nvPr/>
          </p:nvSpPr>
          <p:spPr>
            <a:xfrm>
              <a:off x="0" y="0"/>
              <a:ext cx="2136114" cy="238339"/>
            </a:xfrm>
            <a:custGeom>
              <a:avLst/>
              <a:gdLst/>
              <a:ahLst/>
              <a:cxnLst/>
              <a:rect l="l" t="t" r="r" b="b"/>
              <a:pathLst>
                <a:path w="2136114" h="238339">
                  <a:moveTo>
                    <a:pt x="0" y="0"/>
                  </a:moveTo>
                  <a:lnTo>
                    <a:pt x="2136114" y="0"/>
                  </a:lnTo>
                  <a:lnTo>
                    <a:pt x="2136114"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13611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36946" y="3346395"/>
            <a:ext cx="861863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a:t>
            </a:r>
            <a:r>
              <a:rPr lang="en-US" sz="4499" b="1">
                <a:solidFill>
                  <a:srgbClr val="7ED957"/>
                </a:solidFill>
                <a:latin typeface="Roboto Bold"/>
                <a:ea typeface="Roboto Bold"/>
                <a:cs typeface="Roboto Bold"/>
                <a:sym typeface="Roboto Bold"/>
              </a:rPr>
              <a:t>Sexual Exploitation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MISSING REPORT</a:t>
            </a:r>
          </a:p>
        </p:txBody>
      </p:sp>
      <p:grpSp>
        <p:nvGrpSpPr>
          <p:cNvPr id="7" name="Group 7"/>
          <p:cNvGrpSpPr/>
          <p:nvPr/>
        </p:nvGrpSpPr>
        <p:grpSpPr>
          <a:xfrm>
            <a:off x="1131441" y="4612908"/>
            <a:ext cx="12743120" cy="2034904"/>
            <a:chOff x="0" y="0"/>
            <a:chExt cx="3356213" cy="535942"/>
          </a:xfrm>
        </p:grpSpPr>
        <p:sp>
          <p:nvSpPr>
            <p:cNvPr id="8" name="Freeform 8"/>
            <p:cNvSpPr/>
            <p:nvPr/>
          </p:nvSpPr>
          <p:spPr>
            <a:xfrm>
              <a:off x="0" y="0"/>
              <a:ext cx="3356213" cy="535942"/>
            </a:xfrm>
            <a:custGeom>
              <a:avLst/>
              <a:gdLst/>
              <a:ahLst/>
              <a:cxnLst/>
              <a:rect l="l" t="t" r="r" b="b"/>
              <a:pathLst>
                <a:path w="3356213" h="535942">
                  <a:moveTo>
                    <a:pt x="0" y="0"/>
                  </a:moveTo>
                  <a:lnTo>
                    <a:pt x="3356213" y="0"/>
                  </a:lnTo>
                  <a:lnTo>
                    <a:pt x="3356213" y="535942"/>
                  </a:lnTo>
                  <a:lnTo>
                    <a:pt x="0" y="535942"/>
                  </a:lnTo>
                  <a:close/>
                </a:path>
              </a:pathLst>
            </a:custGeom>
            <a:solidFill>
              <a:srgbClr val="303030"/>
            </a:solidFill>
          </p:spPr>
          <p:txBody>
            <a:bodyPr/>
            <a:lstStyle/>
            <a:p>
              <a:endParaRPr lang="en-US"/>
            </a:p>
          </p:txBody>
        </p:sp>
        <p:sp>
          <p:nvSpPr>
            <p:cNvPr id="9" name="TextBox 9"/>
            <p:cNvSpPr txBox="1"/>
            <p:nvPr/>
          </p:nvSpPr>
          <p:spPr>
            <a:xfrm>
              <a:off x="0" y="-76200"/>
              <a:ext cx="3356213" cy="6121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4801610"/>
            <a:ext cx="1258961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long must parents wait before reporting their child missing to the police?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Report immediately. </a:t>
            </a:r>
            <a:r>
              <a:rPr lang="en-US" sz="5499">
                <a:solidFill>
                  <a:srgbClr val="303030"/>
                </a:solidFill>
                <a:latin typeface="Roboto"/>
                <a:ea typeface="Roboto"/>
                <a:cs typeface="Roboto"/>
                <a:sym typeface="Roboto"/>
              </a:rPr>
              <a:t>Parents should never wait to report a missing child.</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U.S. Department of Justice (2023). When Your Child Is Missing: A Family Survival Guide, p. 7. ojjdp.ojp.gov.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11864069" y="1028700"/>
            <a:ext cx="5395231" cy="3298174"/>
            <a:chOff x="0" y="0"/>
            <a:chExt cx="1555079" cy="950640"/>
          </a:xfrm>
        </p:grpSpPr>
        <p:sp>
          <p:nvSpPr>
            <p:cNvPr id="7" name="Freeform 7"/>
            <p:cNvSpPr/>
            <p:nvPr/>
          </p:nvSpPr>
          <p:spPr>
            <a:xfrm>
              <a:off x="0" y="0"/>
              <a:ext cx="1555079" cy="950640"/>
            </a:xfrm>
            <a:custGeom>
              <a:avLst/>
              <a:gdLst/>
              <a:ahLst/>
              <a:cxnLst/>
              <a:rect l="l" t="t" r="r" b="b"/>
              <a:pathLst>
                <a:path w="1555079" h="950640">
                  <a:moveTo>
                    <a:pt x="0" y="0"/>
                  </a:moveTo>
                  <a:lnTo>
                    <a:pt x="1555079" y="0"/>
                  </a:lnTo>
                  <a:lnTo>
                    <a:pt x="1555079" y="950640"/>
                  </a:lnTo>
                  <a:lnTo>
                    <a:pt x="0" y="950640"/>
                  </a:lnTo>
                  <a:close/>
                </a:path>
              </a:pathLst>
            </a:custGeom>
            <a:solidFill>
              <a:srgbClr val="FFFFFF"/>
            </a:solidFill>
          </p:spPr>
          <p:txBody>
            <a:bodyPr/>
            <a:lstStyle/>
            <a:p>
              <a:endParaRPr lang="en-US"/>
            </a:p>
          </p:txBody>
        </p:sp>
        <p:sp>
          <p:nvSpPr>
            <p:cNvPr id="8" name="TextBox 8"/>
            <p:cNvSpPr txBox="1"/>
            <p:nvPr/>
          </p:nvSpPr>
          <p:spPr>
            <a:xfrm>
              <a:off x="0" y="-47625"/>
              <a:ext cx="1555079" cy="99826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2026808" y="1215516"/>
            <a:ext cx="4989998" cy="2875486"/>
          </a:xfrm>
          <a:custGeom>
            <a:avLst/>
            <a:gdLst/>
            <a:ahLst/>
            <a:cxnLst/>
            <a:rect l="l" t="t" r="r" b="b"/>
            <a:pathLst>
              <a:path w="4989998" h="2875486">
                <a:moveTo>
                  <a:pt x="0" y="0"/>
                </a:moveTo>
                <a:lnTo>
                  <a:pt x="4989997" y="0"/>
                </a:lnTo>
                <a:lnTo>
                  <a:pt x="4989997" y="2875486"/>
                </a:lnTo>
                <a:lnTo>
                  <a:pt x="0" y="2875486"/>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12" name="TextBox 12"/>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grpSp>
        <p:nvGrpSpPr>
          <p:cNvPr id="13" name="Group 13"/>
          <p:cNvGrpSpPr/>
          <p:nvPr/>
        </p:nvGrpSpPr>
        <p:grpSpPr>
          <a:xfrm>
            <a:off x="1357809" y="4826322"/>
            <a:ext cx="12417184" cy="1951806"/>
            <a:chOff x="0" y="0"/>
            <a:chExt cx="3270370" cy="514056"/>
          </a:xfrm>
        </p:grpSpPr>
        <p:sp>
          <p:nvSpPr>
            <p:cNvPr id="14" name="Freeform 14"/>
            <p:cNvSpPr/>
            <p:nvPr/>
          </p:nvSpPr>
          <p:spPr>
            <a:xfrm>
              <a:off x="0" y="0"/>
              <a:ext cx="3270369" cy="514056"/>
            </a:xfrm>
            <a:custGeom>
              <a:avLst/>
              <a:gdLst/>
              <a:ahLst/>
              <a:cxnLst/>
              <a:rect l="l" t="t" r="r" b="b"/>
              <a:pathLst>
                <a:path w="3270369" h="514056">
                  <a:moveTo>
                    <a:pt x="0" y="0"/>
                  </a:moveTo>
                  <a:lnTo>
                    <a:pt x="3270369" y="0"/>
                  </a:lnTo>
                  <a:lnTo>
                    <a:pt x="3270369" y="514056"/>
                  </a:lnTo>
                  <a:lnTo>
                    <a:pt x="0" y="514056"/>
                  </a:lnTo>
                  <a:close/>
                </a:path>
              </a:pathLst>
            </a:custGeom>
            <a:solidFill>
              <a:srgbClr val="303030"/>
            </a:solidFill>
          </p:spPr>
          <p:txBody>
            <a:bodyPr/>
            <a:lstStyle/>
            <a:p>
              <a:endParaRPr lang="en-US"/>
            </a:p>
          </p:txBody>
        </p:sp>
        <p:sp>
          <p:nvSpPr>
            <p:cNvPr id="15" name="TextBox 15"/>
            <p:cNvSpPr txBox="1"/>
            <p:nvPr/>
          </p:nvSpPr>
          <p:spPr>
            <a:xfrm>
              <a:off x="0" y="-76200"/>
              <a:ext cx="3270370" cy="590256"/>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686778" y="4973475"/>
            <a:ext cx="1158032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locations make teens who run away or are homeless more vulnerable to traffickers?</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10" name="TextBox 10"/>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Transportation Hubs: </a:t>
            </a:r>
            <a:r>
              <a:rPr lang="en-US" sz="4250" b="1">
                <a:solidFill>
                  <a:srgbClr val="004F59"/>
                </a:solidFill>
                <a:latin typeface="Roboto Bold"/>
                <a:ea typeface="Roboto Bold"/>
                <a:cs typeface="Roboto Bold"/>
                <a:sym typeface="Roboto Bold"/>
              </a:rPr>
              <a:t>Bus/train stations, subways, airports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8" name="TextBox 8"/>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9" name="TextBox 9"/>
          <p:cNvSpPr txBox="1"/>
          <p:nvPr/>
        </p:nvSpPr>
        <p:spPr>
          <a:xfrm>
            <a:off x="1235789" y="3751619"/>
            <a:ext cx="15816423" cy="2366888"/>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9D1BE3"/>
                </a:solidFill>
                <a:latin typeface="Roboto Bold"/>
                <a:ea typeface="Roboto Bold"/>
                <a:cs typeface="Roboto Bold"/>
                <a:sym typeface="Roboto Bold"/>
              </a:rPr>
              <a:t>Shelters: </a:t>
            </a:r>
            <a:r>
              <a:rPr lang="en-US" sz="4250" b="1">
                <a:solidFill>
                  <a:srgbClr val="004F59"/>
                </a:solidFill>
                <a:latin typeface="Roboto Bold"/>
                <a:ea typeface="Roboto Bold"/>
                <a:cs typeface="Roboto Bold"/>
                <a:sym typeface="Roboto Bold"/>
              </a:rPr>
              <a:t>Homeless shelters, drop-in centers, halfway homes, tent cities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id="8" name="TextBox 8"/>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9" name="TextBox 9"/>
          <p:cNvSpPr txBox="1"/>
          <p:nvPr/>
        </p:nvSpPr>
        <p:spPr>
          <a:xfrm>
            <a:off x="1235789" y="3751619"/>
            <a:ext cx="15816423" cy="3251051"/>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Shelters: Homeless shelters, drop-in centers, halfway homes, tent cities</a:t>
            </a:r>
          </a:p>
          <a:p>
            <a:pPr algn="l">
              <a:lnSpc>
                <a:spcPts val="132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Abandoned Buildings: </a:t>
            </a:r>
            <a:r>
              <a:rPr lang="en-US" sz="4250" b="1">
                <a:solidFill>
                  <a:srgbClr val="004F59"/>
                </a:solidFill>
                <a:latin typeface="Roboto Bold"/>
                <a:ea typeface="Roboto Bold"/>
                <a:cs typeface="Roboto Bold"/>
                <a:sym typeface="Roboto Bold"/>
              </a:rPr>
              <a:t>Empty or unsafe buildings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108301"/>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Shelters: Homeless shelters, drop-in centers, halfway homes, tent cities</a:t>
            </a:r>
          </a:p>
          <a:p>
            <a:pPr algn="l">
              <a:lnSpc>
                <a:spcPts val="132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Abandoned Buildings: Empty or unsafe buildings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Lodging: </a:t>
            </a:r>
            <a:r>
              <a:rPr lang="en-US" sz="4250" b="1">
                <a:solidFill>
                  <a:srgbClr val="004F59"/>
                </a:solidFill>
                <a:latin typeface="Roboto Bold"/>
                <a:ea typeface="Roboto Bold"/>
                <a:cs typeface="Roboto Bold"/>
                <a:sym typeface="Roboto Bold"/>
              </a:rPr>
              <a:t>Motels, hotels, Airbnbs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235789" y="3751619"/>
            <a:ext cx="16616739"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Public Places: </a:t>
            </a:r>
            <a:r>
              <a:rPr lang="en-US" sz="4250" b="1">
                <a:solidFill>
                  <a:srgbClr val="004F59"/>
                </a:solidFill>
                <a:latin typeface="Roboto Bold"/>
                <a:ea typeface="Roboto Bold"/>
                <a:cs typeface="Roboto Bold"/>
                <a:sym typeface="Roboto Bold"/>
              </a:rPr>
              <a:t>Street corners, shopping malls, parks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235789" y="3751619"/>
            <a:ext cx="16616739"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Gathering Spots: </a:t>
            </a:r>
            <a:r>
              <a:rPr lang="en-US" sz="4250" b="1">
                <a:solidFill>
                  <a:srgbClr val="004F59"/>
                </a:solidFill>
                <a:latin typeface="Roboto Bold"/>
                <a:ea typeface="Roboto Bold"/>
                <a:cs typeface="Roboto Bold"/>
                <a:sym typeface="Roboto Bold"/>
              </a:rPr>
              <a:t>Bars, strip clubs, nightclubs, 24-hour diners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235789" y="3751619"/>
            <a:ext cx="16616739"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Gathering Spots: Bars, strip clubs, nightclubs, 24-hour diners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Crowded Events: </a:t>
            </a:r>
            <a:r>
              <a:rPr lang="en-US" sz="4250" b="1">
                <a:solidFill>
                  <a:srgbClr val="004F59"/>
                </a:solidFill>
                <a:latin typeface="Roboto Bold"/>
                <a:ea typeface="Roboto Bold"/>
                <a:cs typeface="Roboto Bold"/>
                <a:sym typeface="Roboto Bold"/>
              </a:rPr>
              <a:t>Concerts, festivals, fairs</a:t>
            </a:r>
          </a:p>
        </p:txBody>
      </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6" name="TextBox 6"/>
          <p:cNvSpPr txBox="1"/>
          <p:nvPr/>
        </p:nvSpPr>
        <p:spPr>
          <a:xfrm>
            <a:off x="1235789" y="3751619"/>
            <a:ext cx="1661673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Gathering Spots: Bars, strip clubs, nightclubs, 24-hour diners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Crowded Events: Concerts, festivals, fairs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Online: </a:t>
            </a:r>
            <a:r>
              <a:rPr lang="en-US" sz="4250" b="1">
                <a:solidFill>
                  <a:srgbClr val="004F59"/>
                </a:solidFill>
                <a:latin typeface="Roboto Bold"/>
                <a:ea typeface="Roboto Bold"/>
                <a:cs typeface="Roboto Bold"/>
                <a:sym typeface="Roboto Bold"/>
              </a:rPr>
              <a:t>Dating apps, social media platforms</a:t>
            </a:r>
          </a:p>
        </p:txBody>
      </p:sp>
      <p:grpSp>
        <p:nvGrpSpPr>
          <p:cNvPr id="7" name="Group 7"/>
          <p:cNvGrpSpPr/>
          <p:nvPr/>
        </p:nvGrpSpPr>
        <p:grpSpPr>
          <a:xfrm>
            <a:off x="1235789" y="2867817"/>
            <a:ext cx="7059005" cy="904943"/>
            <a:chOff x="0" y="0"/>
            <a:chExt cx="1859162" cy="238339"/>
          </a:xfrm>
        </p:grpSpPr>
        <p:sp>
          <p:nvSpPr>
            <p:cNvPr id="8" name="Freeform 8"/>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MISSING REPORT</a:t>
            </a:r>
          </a:p>
        </p:txBody>
      </p:sp>
      <p:grpSp>
        <p:nvGrpSpPr>
          <p:cNvPr id="7" name="Group 7"/>
          <p:cNvGrpSpPr/>
          <p:nvPr/>
        </p:nvGrpSpPr>
        <p:grpSpPr>
          <a:xfrm>
            <a:off x="1480713" y="4612908"/>
            <a:ext cx="12393848" cy="2034904"/>
            <a:chOff x="0" y="0"/>
            <a:chExt cx="3264223" cy="535942"/>
          </a:xfrm>
        </p:grpSpPr>
        <p:sp>
          <p:nvSpPr>
            <p:cNvPr id="8" name="Freeform 8"/>
            <p:cNvSpPr/>
            <p:nvPr/>
          </p:nvSpPr>
          <p:spPr>
            <a:xfrm>
              <a:off x="0" y="0"/>
              <a:ext cx="3264224" cy="535942"/>
            </a:xfrm>
            <a:custGeom>
              <a:avLst/>
              <a:gdLst/>
              <a:ahLst/>
              <a:cxnLst/>
              <a:rect l="l" t="t" r="r" b="b"/>
              <a:pathLst>
                <a:path w="3264224" h="535942">
                  <a:moveTo>
                    <a:pt x="0" y="0"/>
                  </a:moveTo>
                  <a:lnTo>
                    <a:pt x="3264224" y="0"/>
                  </a:lnTo>
                  <a:lnTo>
                    <a:pt x="3264224" y="535942"/>
                  </a:lnTo>
                  <a:lnTo>
                    <a:pt x="0" y="535942"/>
                  </a:lnTo>
                  <a:close/>
                </a:path>
              </a:pathLst>
            </a:custGeom>
            <a:solidFill>
              <a:srgbClr val="303030"/>
            </a:solidFill>
          </p:spPr>
          <p:txBody>
            <a:bodyPr/>
            <a:lstStyle/>
            <a:p>
              <a:endParaRPr lang="en-US"/>
            </a:p>
          </p:txBody>
        </p:sp>
        <p:sp>
          <p:nvSpPr>
            <p:cNvPr id="9" name="TextBox 9"/>
            <p:cNvSpPr txBox="1"/>
            <p:nvPr/>
          </p:nvSpPr>
          <p:spPr>
            <a:xfrm>
              <a:off x="0" y="-76200"/>
              <a:ext cx="3264223" cy="6121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21352" y="4801759"/>
            <a:ext cx="1175321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children who run away are likely victims of child sex trafficking?</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37404" y="4613411"/>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~1 in 7 children </a:t>
            </a:r>
            <a:r>
              <a:rPr lang="en-US" sz="5499">
                <a:solidFill>
                  <a:srgbClr val="303030"/>
                </a:solidFill>
                <a:latin typeface="Roboto"/>
                <a:ea typeface="Roboto"/>
                <a:cs typeface="Roboto"/>
                <a:sym typeface="Roboto"/>
              </a:rPr>
              <a:t>who run away are likely victims of child sex trafficking.</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NCMEC Cyber Tipline Report (2024). Child Sex Trafficking, MissingKids.org.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1237"/>
            <a:ext cx="14507303" cy="2061871"/>
            <a:chOff x="0" y="0"/>
            <a:chExt cx="3820853" cy="543044"/>
          </a:xfrm>
        </p:grpSpPr>
        <p:sp>
          <p:nvSpPr>
            <p:cNvPr id="7" name="Freeform 7"/>
            <p:cNvSpPr/>
            <p:nvPr/>
          </p:nvSpPr>
          <p:spPr>
            <a:xfrm>
              <a:off x="0" y="0"/>
              <a:ext cx="3820854" cy="543044"/>
            </a:xfrm>
            <a:custGeom>
              <a:avLst/>
              <a:gdLst/>
              <a:ahLst/>
              <a:cxnLst/>
              <a:rect l="l" t="t" r="r" b="b"/>
              <a:pathLst>
                <a:path w="3820854" h="543044">
                  <a:moveTo>
                    <a:pt x="0" y="0"/>
                  </a:moveTo>
                  <a:lnTo>
                    <a:pt x="3820854" y="0"/>
                  </a:lnTo>
                  <a:lnTo>
                    <a:pt x="3820854" y="543044"/>
                  </a:lnTo>
                  <a:lnTo>
                    <a:pt x="0" y="543044"/>
                  </a:lnTo>
                  <a:close/>
                </a:path>
              </a:pathLst>
            </a:custGeom>
            <a:solidFill>
              <a:srgbClr val="303030"/>
            </a:solidFill>
          </p:spPr>
          <p:txBody>
            <a:bodyPr/>
            <a:lstStyle/>
            <a:p>
              <a:endParaRPr lang="en-US"/>
            </a:p>
          </p:txBody>
        </p:sp>
        <p:sp>
          <p:nvSpPr>
            <p:cNvPr id="8" name="TextBox 8"/>
            <p:cNvSpPr txBox="1"/>
            <p:nvPr/>
          </p:nvSpPr>
          <p:spPr>
            <a:xfrm>
              <a:off x="0" y="-76200"/>
              <a:ext cx="3820853" cy="61924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647701" y="777664"/>
            <a:ext cx="3611599" cy="3530668"/>
            <a:chOff x="0" y="0"/>
            <a:chExt cx="1201290" cy="1174371"/>
          </a:xfrm>
        </p:grpSpPr>
        <p:sp>
          <p:nvSpPr>
            <p:cNvPr id="12" name="Freeform 12"/>
            <p:cNvSpPr/>
            <p:nvPr/>
          </p:nvSpPr>
          <p:spPr>
            <a:xfrm>
              <a:off x="0" y="0"/>
              <a:ext cx="1201290" cy="1174371"/>
            </a:xfrm>
            <a:custGeom>
              <a:avLst/>
              <a:gdLst/>
              <a:ahLst/>
              <a:cxnLst/>
              <a:rect l="l" t="t" r="r" b="b"/>
              <a:pathLst>
                <a:path w="1201290" h="1174371">
                  <a:moveTo>
                    <a:pt x="0" y="0"/>
                  </a:moveTo>
                  <a:lnTo>
                    <a:pt x="1201290" y="0"/>
                  </a:lnTo>
                  <a:lnTo>
                    <a:pt x="1201290" y="1174371"/>
                  </a:lnTo>
                  <a:lnTo>
                    <a:pt x="0" y="1174371"/>
                  </a:lnTo>
                  <a:close/>
                </a:path>
              </a:pathLst>
            </a:custGeom>
            <a:solidFill>
              <a:srgbClr val="FFFFFF"/>
            </a:solidFill>
          </p:spPr>
          <p:txBody>
            <a:bodyPr/>
            <a:lstStyle/>
            <a:p>
              <a:endParaRPr lang="en-US"/>
            </a:p>
          </p:txBody>
        </p:sp>
        <p:sp>
          <p:nvSpPr>
            <p:cNvPr id="13" name="TextBox 13"/>
            <p:cNvSpPr txBox="1"/>
            <p:nvPr/>
          </p:nvSpPr>
          <p:spPr>
            <a:xfrm>
              <a:off x="0" y="-47625"/>
              <a:ext cx="1201290" cy="122199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839854" y="975517"/>
            <a:ext cx="3187165" cy="2847275"/>
          </a:xfrm>
          <a:custGeom>
            <a:avLst/>
            <a:gdLst/>
            <a:ahLst/>
            <a:cxnLst/>
            <a:rect l="l" t="t" r="r" b="b"/>
            <a:pathLst>
              <a:path w="3187165" h="2847275">
                <a:moveTo>
                  <a:pt x="0" y="0"/>
                </a:moveTo>
                <a:lnTo>
                  <a:pt x="3187165" y="0"/>
                </a:lnTo>
                <a:lnTo>
                  <a:pt x="3187165" y="2847276"/>
                </a:lnTo>
                <a:lnTo>
                  <a:pt x="0" y="284727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6" name="TextBox 16"/>
          <p:cNvSpPr txBox="1"/>
          <p:nvPr/>
        </p:nvSpPr>
        <p:spPr>
          <a:xfrm>
            <a:off x="1870032" y="4908550"/>
            <a:ext cx="1345228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behaviors do traffickers display when trying to convince a homeless young person to trust them?</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id="18" name="TextBox 1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538555" y="3327854"/>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17166" y="4573607"/>
            <a:ext cx="16962822"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Kind:</a:t>
            </a:r>
            <a:r>
              <a:rPr lang="en-US" sz="4250" b="1">
                <a:solidFill>
                  <a:srgbClr val="004F59"/>
                </a:solidFill>
                <a:latin typeface="Roboto Bold"/>
                <a:ea typeface="Roboto Bold"/>
                <a:cs typeface="Roboto Bold"/>
                <a:sym typeface="Roboto Bold"/>
              </a:rPr>
              <a:t> Predators can offer to help resolve problems.</a:t>
            </a:r>
          </a:p>
        </p:txBody>
      </p:sp>
      <p:sp>
        <p:nvSpPr>
          <p:cNvPr id="8" name="TextBox 8"/>
          <p:cNvSpPr txBox="1"/>
          <p:nvPr/>
        </p:nvSpPr>
        <p:spPr>
          <a:xfrm>
            <a:off x="1849212" y="3346901"/>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id="10" name="TextBox 10"/>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538555" y="3327854"/>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17166" y="4573607"/>
            <a:ext cx="16962822"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Generous:</a:t>
            </a:r>
            <a:r>
              <a:rPr lang="en-US" sz="4250" b="1">
                <a:solidFill>
                  <a:srgbClr val="004F59"/>
                </a:solidFill>
                <a:latin typeface="Roboto Bold"/>
                <a:ea typeface="Roboto Bold"/>
                <a:cs typeface="Roboto Bold"/>
                <a:sym typeface="Roboto Bold"/>
              </a:rPr>
              <a:t> They can offer food and housing.</a:t>
            </a:r>
          </a:p>
        </p:txBody>
      </p:sp>
      <p:sp>
        <p:nvSpPr>
          <p:cNvPr id="8" name="TextBox 8"/>
          <p:cNvSpPr txBox="1"/>
          <p:nvPr/>
        </p:nvSpPr>
        <p:spPr>
          <a:xfrm>
            <a:off x="1849212" y="3346901"/>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id="10" name="TextBox 10"/>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538555" y="3327854"/>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17166" y="4573607"/>
            <a:ext cx="1696282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Generous: They can offer food and housing.</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Protective:</a:t>
            </a:r>
            <a:r>
              <a:rPr lang="en-US" sz="4250" b="1">
                <a:solidFill>
                  <a:srgbClr val="004F59"/>
                </a:solidFill>
                <a:latin typeface="Roboto Bold"/>
                <a:ea typeface="Roboto Bold"/>
                <a:cs typeface="Roboto Bold"/>
                <a:sym typeface="Roboto Bold"/>
              </a:rPr>
              <a:t> Offer protection from gangs or dangerous people.</a:t>
            </a:r>
          </a:p>
        </p:txBody>
      </p:sp>
      <p:sp>
        <p:nvSpPr>
          <p:cNvPr id="8" name="TextBox 8"/>
          <p:cNvSpPr txBox="1"/>
          <p:nvPr/>
        </p:nvSpPr>
        <p:spPr>
          <a:xfrm>
            <a:off x="1849212" y="3346901"/>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10" name="TextBox 10"/>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538555" y="3327854"/>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17166" y="4573607"/>
            <a:ext cx="1696282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Generous: They can offer food and housing.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Protective: Offer protection from gangs or dangerous people.</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Hospitable:</a:t>
            </a:r>
            <a:r>
              <a:rPr lang="en-US" sz="4250" b="1">
                <a:solidFill>
                  <a:srgbClr val="004F59"/>
                </a:solidFill>
                <a:latin typeface="Roboto Bold"/>
                <a:ea typeface="Roboto Bold"/>
                <a:cs typeface="Roboto Bold"/>
                <a:sym typeface="Roboto Bold"/>
              </a:rPr>
              <a:t> Invite teens to parties &amp; provide drugs and alcohol.</a:t>
            </a:r>
          </a:p>
        </p:txBody>
      </p:sp>
      <p:sp>
        <p:nvSpPr>
          <p:cNvPr id="8" name="TextBox 8"/>
          <p:cNvSpPr txBox="1"/>
          <p:nvPr/>
        </p:nvSpPr>
        <p:spPr>
          <a:xfrm>
            <a:off x="1849212" y="3346901"/>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10" name="TextBox 10"/>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4968055"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cause someone to feel confused or lost regarding time, direction, or understanding.</a:t>
            </a:r>
          </a:p>
        </p:txBody>
      </p:sp>
      <p:grpSp>
        <p:nvGrpSpPr>
          <p:cNvPr id="9" name="Group 9"/>
          <p:cNvGrpSpPr/>
          <p:nvPr/>
        </p:nvGrpSpPr>
        <p:grpSpPr>
          <a:xfrm>
            <a:off x="1480713" y="3637496"/>
            <a:ext cx="4741326" cy="904943"/>
            <a:chOff x="0" y="0"/>
            <a:chExt cx="1248744" cy="238339"/>
          </a:xfrm>
        </p:grpSpPr>
        <p:sp>
          <p:nvSpPr>
            <p:cNvPr id="10" name="Freeform 10"/>
            <p:cNvSpPr/>
            <p:nvPr/>
          </p:nvSpPr>
          <p:spPr>
            <a:xfrm>
              <a:off x="0" y="0"/>
              <a:ext cx="1248744" cy="238339"/>
            </a:xfrm>
            <a:custGeom>
              <a:avLst/>
              <a:gdLst/>
              <a:ahLst/>
              <a:cxnLst/>
              <a:rect l="l" t="t" r="r" b="b"/>
              <a:pathLst>
                <a:path w="1248744" h="238339">
                  <a:moveTo>
                    <a:pt x="0" y="0"/>
                  </a:moveTo>
                  <a:lnTo>
                    <a:pt x="1248744" y="0"/>
                  </a:lnTo>
                  <a:lnTo>
                    <a:pt x="124874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4874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DISORIENT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id="15" name="TextBox 15"/>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79324" y="4772259"/>
            <a:ext cx="11395790" cy="2194781"/>
            <a:chOff x="0" y="0"/>
            <a:chExt cx="3001360" cy="578049"/>
          </a:xfrm>
        </p:grpSpPr>
        <p:sp>
          <p:nvSpPr>
            <p:cNvPr id="7" name="Freeform 7"/>
            <p:cNvSpPr/>
            <p:nvPr/>
          </p:nvSpPr>
          <p:spPr>
            <a:xfrm>
              <a:off x="0" y="0"/>
              <a:ext cx="3001360" cy="578049"/>
            </a:xfrm>
            <a:custGeom>
              <a:avLst/>
              <a:gdLst/>
              <a:ahLst/>
              <a:cxnLst/>
              <a:rect l="l" t="t" r="r" b="b"/>
              <a:pathLst>
                <a:path w="3001360" h="578049">
                  <a:moveTo>
                    <a:pt x="0" y="0"/>
                  </a:moveTo>
                  <a:lnTo>
                    <a:pt x="3001360" y="0"/>
                  </a:lnTo>
                  <a:lnTo>
                    <a:pt x="3001360" y="578049"/>
                  </a:lnTo>
                  <a:lnTo>
                    <a:pt x="0" y="578049"/>
                  </a:lnTo>
                  <a:close/>
                </a:path>
              </a:pathLst>
            </a:custGeom>
            <a:solidFill>
              <a:srgbClr val="303030"/>
            </a:solidFill>
          </p:spPr>
          <p:txBody>
            <a:bodyPr/>
            <a:lstStyle/>
            <a:p>
              <a:endParaRPr lang="en-US"/>
            </a:p>
          </p:txBody>
        </p:sp>
        <p:sp>
          <p:nvSpPr>
            <p:cNvPr id="8" name="TextBox 8"/>
            <p:cNvSpPr txBox="1"/>
            <p:nvPr/>
          </p:nvSpPr>
          <p:spPr>
            <a:xfrm>
              <a:off x="0" y="-76200"/>
              <a:ext cx="3001360" cy="65424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71471" y="5026279"/>
            <a:ext cx="1123600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one or two words, name a basic need that is hard to access after running away.</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id="13" name="TextBox 13"/>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131441" y="1109322"/>
            <a:ext cx="1181619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BASIC NEEDS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339288"/>
            <a:ext cx="8676221" cy="904943"/>
            <a:chOff x="0" y="0"/>
            <a:chExt cx="2285095" cy="238339"/>
          </a:xfrm>
        </p:grpSpPr>
        <p:sp>
          <p:nvSpPr>
            <p:cNvPr id="5" name="Freeform 5"/>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444799"/>
            <a:ext cx="468209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Shelter</a:t>
            </a:r>
          </a:p>
        </p:txBody>
      </p:sp>
      <p:sp>
        <p:nvSpPr>
          <p:cNvPr id="8" name="TextBox 8"/>
          <p:cNvSpPr txBox="1"/>
          <p:nvPr/>
        </p:nvSpPr>
        <p:spPr>
          <a:xfrm>
            <a:off x="1546446" y="3358385"/>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3" name="TextBox 13"/>
          <p:cNvSpPr txBox="1"/>
          <p:nvPr/>
        </p:nvSpPr>
        <p:spPr>
          <a:xfrm>
            <a:off x="1131441" y="1109322"/>
            <a:ext cx="1181619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BASIC NEEDS</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5" name="TextBox 5"/>
          <p:cNvSpPr txBox="1"/>
          <p:nvPr/>
        </p:nvSpPr>
        <p:spPr>
          <a:xfrm>
            <a:off x="5327024" y="4444799"/>
            <a:ext cx="599155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Hygiene Products</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Restroom</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Electricity/WiFi</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Phone/Computer</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Friends</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9" name="TextBox 9"/>
          <p:cNvSpPr txBox="1"/>
          <p:nvPr/>
        </p:nvSpPr>
        <p:spPr>
          <a:xfrm>
            <a:off x="1131441" y="1109322"/>
            <a:ext cx="1181619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LOSS OF BASIC NEEDS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235789" y="3339288"/>
            <a:ext cx="8676221" cy="904943"/>
            <a:chOff x="0" y="0"/>
            <a:chExt cx="2285095" cy="238339"/>
          </a:xfrm>
        </p:grpSpPr>
        <p:sp>
          <p:nvSpPr>
            <p:cNvPr id="12" name="Freeform 12"/>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235789" y="4444799"/>
            <a:ext cx="4682096" cy="3247653"/>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Shelter</a:t>
            </a:r>
          </a:p>
        </p:txBody>
      </p:sp>
      <p:sp>
        <p:nvSpPr>
          <p:cNvPr id="15" name="TextBox 15"/>
          <p:cNvSpPr txBox="1"/>
          <p:nvPr/>
        </p:nvSpPr>
        <p:spPr>
          <a:xfrm>
            <a:off x="1546446" y="3358385"/>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0665593" y="4444799"/>
            <a:ext cx="6507982"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Transportation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Protection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Medical Care</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Education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Employment</a:t>
            </a:r>
          </a:p>
        </p:txBody>
      </p:sp>
      <p:sp>
        <p:nvSpPr>
          <p:cNvPr id="7" name="TextBox 7"/>
          <p:cNvSpPr txBox="1"/>
          <p:nvPr/>
        </p:nvSpPr>
        <p:spPr>
          <a:xfrm>
            <a:off x="5288924" y="4444799"/>
            <a:ext cx="5991556" cy="3247653"/>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Hygiene Products</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Restroom</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Electricity/WiFi</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Phone/Computer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Friends</a:t>
            </a:r>
          </a:p>
        </p:txBody>
      </p:sp>
      <p:sp>
        <p:nvSpPr>
          <p:cNvPr id="8" name="TextBox 8"/>
          <p:cNvSpPr txBox="1"/>
          <p:nvPr/>
        </p:nvSpPr>
        <p:spPr>
          <a:xfrm>
            <a:off x="1235789" y="4444799"/>
            <a:ext cx="4682096" cy="3247653"/>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Shelter</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1" name="TextBox 11"/>
          <p:cNvSpPr txBox="1"/>
          <p:nvPr/>
        </p:nvSpPr>
        <p:spPr>
          <a:xfrm>
            <a:off x="1131441" y="1109322"/>
            <a:ext cx="1181619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LOSS OF BASIC NEEDS</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3" name="Group 13"/>
          <p:cNvGrpSpPr/>
          <p:nvPr/>
        </p:nvGrpSpPr>
        <p:grpSpPr>
          <a:xfrm>
            <a:off x="1235789" y="3339288"/>
            <a:ext cx="8676221" cy="904943"/>
            <a:chOff x="0" y="0"/>
            <a:chExt cx="2285095" cy="238339"/>
          </a:xfrm>
        </p:grpSpPr>
        <p:sp>
          <p:nvSpPr>
            <p:cNvPr id="14" name="Freeform 14"/>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15" name="TextBox 15"/>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546446" y="3358385"/>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496017"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Being coerced into sexual activity due to desperate situations, often in exchange for meeting basic needs like food and shelter.</a:t>
            </a:r>
          </a:p>
        </p:txBody>
      </p:sp>
      <p:grpSp>
        <p:nvGrpSpPr>
          <p:cNvPr id="9" name="Group 9"/>
          <p:cNvGrpSpPr/>
          <p:nvPr/>
        </p:nvGrpSpPr>
        <p:grpSpPr>
          <a:xfrm>
            <a:off x="1480713" y="3637496"/>
            <a:ext cx="6051516" cy="904943"/>
            <a:chOff x="0" y="0"/>
            <a:chExt cx="1593815" cy="238339"/>
          </a:xfrm>
        </p:grpSpPr>
        <p:sp>
          <p:nvSpPr>
            <p:cNvPr id="10" name="Freeform 10"/>
            <p:cNvSpPr/>
            <p:nvPr/>
          </p:nvSpPr>
          <p:spPr>
            <a:xfrm>
              <a:off x="0" y="0"/>
              <a:ext cx="1593815" cy="238339"/>
            </a:xfrm>
            <a:custGeom>
              <a:avLst/>
              <a:gdLst/>
              <a:ahLst/>
              <a:cxnLst/>
              <a:rect l="l" t="t" r="r" b="b"/>
              <a:pathLst>
                <a:path w="1593815" h="238339">
                  <a:moveTo>
                    <a:pt x="0" y="0"/>
                  </a:moveTo>
                  <a:lnTo>
                    <a:pt x="1593815" y="0"/>
                  </a:lnTo>
                  <a:lnTo>
                    <a:pt x="159381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9381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SURVIVAL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15" name="TextBox 15"/>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79498" y="4858163"/>
            <a:ext cx="12641901" cy="2153850"/>
            <a:chOff x="0" y="0"/>
            <a:chExt cx="3329554" cy="567269"/>
          </a:xfrm>
        </p:grpSpPr>
        <p:sp>
          <p:nvSpPr>
            <p:cNvPr id="7" name="Freeform 7"/>
            <p:cNvSpPr/>
            <p:nvPr/>
          </p:nvSpPr>
          <p:spPr>
            <a:xfrm>
              <a:off x="0" y="0"/>
              <a:ext cx="3329554" cy="567269"/>
            </a:xfrm>
            <a:custGeom>
              <a:avLst/>
              <a:gdLst/>
              <a:ahLst/>
              <a:cxnLst/>
              <a:rect l="l" t="t" r="r" b="b"/>
              <a:pathLst>
                <a:path w="3329554" h="567269">
                  <a:moveTo>
                    <a:pt x="0" y="0"/>
                  </a:moveTo>
                  <a:lnTo>
                    <a:pt x="3329554" y="0"/>
                  </a:lnTo>
                  <a:lnTo>
                    <a:pt x="3329554" y="567269"/>
                  </a:lnTo>
                  <a:lnTo>
                    <a:pt x="0" y="567269"/>
                  </a:lnTo>
                  <a:close/>
                </a:path>
              </a:pathLst>
            </a:custGeom>
            <a:solidFill>
              <a:srgbClr val="303030"/>
            </a:solidFill>
          </p:spPr>
          <p:txBody>
            <a:bodyPr/>
            <a:lstStyle/>
            <a:p>
              <a:endParaRPr lang="en-US"/>
            </a:p>
          </p:txBody>
        </p:sp>
        <p:sp>
          <p:nvSpPr>
            <p:cNvPr id="8" name="TextBox 8"/>
            <p:cNvSpPr txBox="1"/>
            <p:nvPr/>
          </p:nvSpPr>
          <p:spPr>
            <a:xfrm>
              <a:off x="0" y="-76200"/>
              <a:ext cx="3329554" cy="64346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2" name="TextBox 12"/>
          <p:cNvSpPr txBox="1"/>
          <p:nvPr/>
        </p:nvSpPr>
        <p:spPr>
          <a:xfrm>
            <a:off x="2123196" y="5025453"/>
            <a:ext cx="12502091" cy="1713758"/>
          </a:xfrm>
          <a:prstGeom prst="rect">
            <a:avLst/>
          </a:prstGeom>
        </p:spPr>
        <p:txBody>
          <a:bodyPr lIns="0" tIns="0" rIns="0" bIns="0" rtlCol="0" anchor="t">
            <a:spAutoFit/>
          </a:bodyPr>
          <a:lstStyle/>
          <a:p>
            <a:pPr algn="l">
              <a:lnSpc>
                <a:spcPts val="6859"/>
              </a:lnSpc>
            </a:pPr>
            <a:r>
              <a:rPr lang="en-US" sz="4899" b="1">
                <a:solidFill>
                  <a:srgbClr val="FFFFFF"/>
                </a:solidFill>
                <a:latin typeface="Roboto Bold"/>
                <a:ea typeface="Roboto Bold"/>
                <a:cs typeface="Roboto Bold"/>
                <a:sym typeface="Roboto Bold"/>
              </a:rPr>
              <a:t>How do predators often trick young people into sexual exploitation?</a:t>
            </a:r>
          </a:p>
        </p:txBody>
      </p:sp>
      <p:grpSp>
        <p:nvGrpSpPr>
          <p:cNvPr id="13" name="Group 13"/>
          <p:cNvGrpSpPr/>
          <p:nvPr/>
        </p:nvGrpSpPr>
        <p:grpSpPr>
          <a:xfrm>
            <a:off x="13652487" y="861625"/>
            <a:ext cx="3692390" cy="3658747"/>
            <a:chOff x="0" y="0"/>
            <a:chExt cx="1201290" cy="1190345"/>
          </a:xfrm>
        </p:grpSpPr>
        <p:sp>
          <p:nvSpPr>
            <p:cNvPr id="14" name="Freeform 14"/>
            <p:cNvSpPr/>
            <p:nvPr/>
          </p:nvSpPr>
          <p:spPr>
            <a:xfrm>
              <a:off x="0" y="0"/>
              <a:ext cx="1201290" cy="1190345"/>
            </a:xfrm>
            <a:custGeom>
              <a:avLst/>
              <a:gdLst/>
              <a:ahLst/>
              <a:cxnLst/>
              <a:rect l="l" t="t" r="r" b="b"/>
              <a:pathLst>
                <a:path w="1201290" h="1190345">
                  <a:moveTo>
                    <a:pt x="0" y="0"/>
                  </a:moveTo>
                  <a:lnTo>
                    <a:pt x="1201290" y="0"/>
                  </a:lnTo>
                  <a:lnTo>
                    <a:pt x="1201290" y="1190345"/>
                  </a:lnTo>
                  <a:lnTo>
                    <a:pt x="0" y="1190345"/>
                  </a:lnTo>
                  <a:close/>
                </a:path>
              </a:pathLst>
            </a:custGeom>
            <a:solidFill>
              <a:srgbClr val="FFFFFF"/>
            </a:solidFill>
          </p:spPr>
          <p:txBody>
            <a:bodyPr/>
            <a:lstStyle/>
            <a:p>
              <a:endParaRPr lang="en-US"/>
            </a:p>
          </p:txBody>
        </p:sp>
        <p:sp>
          <p:nvSpPr>
            <p:cNvPr id="15" name="TextBox 15"/>
            <p:cNvSpPr txBox="1"/>
            <p:nvPr/>
          </p:nvSpPr>
          <p:spPr>
            <a:xfrm>
              <a:off x="0" y="-47625"/>
              <a:ext cx="1201290" cy="1237970"/>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13817877" y="1046091"/>
            <a:ext cx="3361608" cy="3303323"/>
          </a:xfrm>
          <a:custGeom>
            <a:avLst/>
            <a:gdLst/>
            <a:ahLst/>
            <a:cxnLst/>
            <a:rect l="l" t="t" r="r" b="b"/>
            <a:pathLst>
              <a:path w="3361608" h="3303323">
                <a:moveTo>
                  <a:pt x="0" y="0"/>
                </a:moveTo>
                <a:lnTo>
                  <a:pt x="3361608" y="0"/>
                </a:lnTo>
                <a:lnTo>
                  <a:pt x="3361608" y="3303323"/>
                </a:lnTo>
                <a:lnTo>
                  <a:pt x="0" y="3303323"/>
                </a:lnTo>
                <a:lnTo>
                  <a:pt x="0" y="0"/>
                </a:lnTo>
                <a:close/>
              </a:path>
            </a:pathLst>
          </a:custGeom>
          <a:blipFill>
            <a:blip r:embed="rId5"/>
            <a:stretch>
              <a:fillRect l="-867" r="-867"/>
            </a:stretch>
          </a:blipFill>
        </p:spPr>
        <p:txBody>
          <a:bodyPr/>
          <a:lstStyle/>
          <a:p>
            <a:endParaRPr lang="en-US"/>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id="18" name="TextBox 18"/>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65536"/>
            <a:ext cx="6240429" cy="904943"/>
            <a:chOff x="0" y="0"/>
            <a:chExt cx="1643570" cy="238339"/>
          </a:xfrm>
        </p:grpSpPr>
        <p:sp>
          <p:nvSpPr>
            <p:cNvPr id="5" name="Freeform 5"/>
            <p:cNvSpPr/>
            <p:nvPr/>
          </p:nvSpPr>
          <p:spPr>
            <a:xfrm>
              <a:off x="0" y="0"/>
              <a:ext cx="1643570" cy="238339"/>
            </a:xfrm>
            <a:custGeom>
              <a:avLst/>
              <a:gdLst/>
              <a:ahLst/>
              <a:cxnLst/>
              <a:rect l="l" t="t" r="r" b="b"/>
              <a:pathLst>
                <a:path w="1643570" h="238339">
                  <a:moveTo>
                    <a:pt x="0" y="0"/>
                  </a:moveTo>
                  <a:lnTo>
                    <a:pt x="1643570" y="0"/>
                  </a:lnTo>
                  <a:lnTo>
                    <a:pt x="164357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4357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20813"/>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a:t>
            </a:r>
            <a:r>
              <a:rPr lang="en-US" sz="4250" b="1">
                <a:solidFill>
                  <a:srgbClr val="9D1BE3"/>
                </a:solidFill>
                <a:latin typeface="Roboto Bold"/>
                <a:ea typeface="Roboto Bold"/>
                <a:cs typeface="Roboto Bold"/>
                <a:sym typeface="Roboto Bold"/>
              </a:rPr>
              <a:t>trade food</a:t>
            </a:r>
            <a:r>
              <a:rPr lang="en-US" sz="4250" b="1">
                <a:solidFill>
                  <a:srgbClr val="004F59"/>
                </a:solidFill>
                <a:latin typeface="Roboto Bold"/>
                <a:ea typeface="Roboto Bold"/>
                <a:cs typeface="Roboto Bold"/>
                <a:sym typeface="Roboto Bold"/>
              </a:rPr>
              <a:t> in exchange for sexual activity.</a:t>
            </a:r>
          </a:p>
        </p:txBody>
      </p:sp>
      <p:sp>
        <p:nvSpPr>
          <p:cNvPr id="8" name="TextBox 8"/>
          <p:cNvSpPr txBox="1"/>
          <p:nvPr/>
        </p:nvSpPr>
        <p:spPr>
          <a:xfrm>
            <a:off x="1546446" y="3084582"/>
            <a:ext cx="61556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65536"/>
            <a:ext cx="6240429" cy="904943"/>
            <a:chOff x="0" y="0"/>
            <a:chExt cx="1643570" cy="238339"/>
          </a:xfrm>
        </p:grpSpPr>
        <p:sp>
          <p:nvSpPr>
            <p:cNvPr id="5" name="Freeform 5"/>
            <p:cNvSpPr/>
            <p:nvPr/>
          </p:nvSpPr>
          <p:spPr>
            <a:xfrm>
              <a:off x="0" y="0"/>
              <a:ext cx="1643570" cy="238339"/>
            </a:xfrm>
            <a:custGeom>
              <a:avLst/>
              <a:gdLst/>
              <a:ahLst/>
              <a:cxnLst/>
              <a:rect l="l" t="t" r="r" b="b"/>
              <a:pathLst>
                <a:path w="1643570" h="238339">
                  <a:moveTo>
                    <a:pt x="0" y="0"/>
                  </a:moveTo>
                  <a:lnTo>
                    <a:pt x="1643570" y="0"/>
                  </a:lnTo>
                  <a:lnTo>
                    <a:pt x="164357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4357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20813"/>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can </a:t>
            </a:r>
            <a:r>
              <a:rPr lang="en-US" sz="4250" b="1">
                <a:solidFill>
                  <a:srgbClr val="9D1BE3"/>
                </a:solidFill>
                <a:latin typeface="Roboto Bold"/>
                <a:ea typeface="Roboto Bold"/>
                <a:cs typeface="Roboto Bold"/>
                <a:sym typeface="Roboto Bold"/>
              </a:rPr>
              <a:t>offer housing</a:t>
            </a:r>
            <a:r>
              <a:rPr lang="en-US" sz="4250" b="1">
                <a:solidFill>
                  <a:srgbClr val="004F59"/>
                </a:solidFill>
                <a:latin typeface="Roboto Bold"/>
                <a:ea typeface="Roboto Bold"/>
                <a:cs typeface="Roboto Bold"/>
                <a:sym typeface="Roboto Bold"/>
              </a:rPr>
              <a:t> in exchange for sexual activity.</a:t>
            </a:r>
          </a:p>
        </p:txBody>
      </p:sp>
      <p:sp>
        <p:nvSpPr>
          <p:cNvPr id="8" name="TextBox 8"/>
          <p:cNvSpPr txBox="1"/>
          <p:nvPr/>
        </p:nvSpPr>
        <p:spPr>
          <a:xfrm>
            <a:off x="1546446" y="3084582"/>
            <a:ext cx="61556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65536"/>
            <a:ext cx="6240429" cy="904943"/>
            <a:chOff x="0" y="0"/>
            <a:chExt cx="1643570" cy="238339"/>
          </a:xfrm>
        </p:grpSpPr>
        <p:sp>
          <p:nvSpPr>
            <p:cNvPr id="5" name="Freeform 5"/>
            <p:cNvSpPr/>
            <p:nvPr/>
          </p:nvSpPr>
          <p:spPr>
            <a:xfrm>
              <a:off x="0" y="0"/>
              <a:ext cx="1643570" cy="238339"/>
            </a:xfrm>
            <a:custGeom>
              <a:avLst/>
              <a:gdLst/>
              <a:ahLst/>
              <a:cxnLst/>
              <a:rect l="l" t="t" r="r" b="b"/>
              <a:pathLst>
                <a:path w="1643570" h="238339">
                  <a:moveTo>
                    <a:pt x="0" y="0"/>
                  </a:moveTo>
                  <a:lnTo>
                    <a:pt x="1643570" y="0"/>
                  </a:lnTo>
                  <a:lnTo>
                    <a:pt x="164357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4357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20813"/>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often </a:t>
            </a:r>
            <a:r>
              <a:rPr lang="en-US" sz="4250" b="1">
                <a:solidFill>
                  <a:srgbClr val="9D1BE3"/>
                </a:solidFill>
                <a:latin typeface="Roboto Bold"/>
                <a:ea typeface="Roboto Bold"/>
                <a:cs typeface="Roboto Bold"/>
                <a:sym typeface="Roboto Bold"/>
              </a:rPr>
              <a:t>trade drugs</a:t>
            </a:r>
            <a:r>
              <a:rPr lang="en-US" sz="4250" b="1">
                <a:solidFill>
                  <a:srgbClr val="004F59"/>
                </a:solidFill>
                <a:latin typeface="Roboto Bold"/>
                <a:ea typeface="Roboto Bold"/>
                <a:cs typeface="Roboto Bold"/>
                <a:sym typeface="Roboto Bold"/>
              </a:rPr>
              <a:t> in exchange for sexual activity.</a:t>
            </a:r>
          </a:p>
        </p:txBody>
      </p:sp>
      <p:sp>
        <p:nvSpPr>
          <p:cNvPr id="8" name="TextBox 8"/>
          <p:cNvSpPr txBox="1"/>
          <p:nvPr/>
        </p:nvSpPr>
        <p:spPr>
          <a:xfrm>
            <a:off x="1546446" y="3084582"/>
            <a:ext cx="61556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65536"/>
            <a:ext cx="6240429" cy="904943"/>
            <a:chOff x="0" y="0"/>
            <a:chExt cx="1643570" cy="238339"/>
          </a:xfrm>
        </p:grpSpPr>
        <p:sp>
          <p:nvSpPr>
            <p:cNvPr id="5" name="Freeform 5"/>
            <p:cNvSpPr/>
            <p:nvPr/>
          </p:nvSpPr>
          <p:spPr>
            <a:xfrm>
              <a:off x="0" y="0"/>
              <a:ext cx="1643570" cy="238339"/>
            </a:xfrm>
            <a:custGeom>
              <a:avLst/>
              <a:gdLst/>
              <a:ahLst/>
              <a:cxnLst/>
              <a:rect l="l" t="t" r="r" b="b"/>
              <a:pathLst>
                <a:path w="1643570" h="238339">
                  <a:moveTo>
                    <a:pt x="0" y="0"/>
                  </a:moveTo>
                  <a:lnTo>
                    <a:pt x="1643570" y="0"/>
                  </a:lnTo>
                  <a:lnTo>
                    <a:pt x="164357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4357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20813"/>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often trade drugs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can </a:t>
            </a:r>
            <a:r>
              <a:rPr lang="en-US" sz="4250" b="1">
                <a:solidFill>
                  <a:srgbClr val="9D1BE3"/>
                </a:solidFill>
                <a:latin typeface="Roboto Bold"/>
                <a:ea typeface="Roboto Bold"/>
                <a:cs typeface="Roboto Bold"/>
                <a:sym typeface="Roboto Bold"/>
              </a:rPr>
              <a:t>promise protection</a:t>
            </a:r>
            <a:r>
              <a:rPr lang="en-US" sz="4250" b="1">
                <a:solidFill>
                  <a:srgbClr val="004F59"/>
                </a:solidFill>
                <a:latin typeface="Roboto Bold"/>
                <a:ea typeface="Roboto Bold"/>
                <a:cs typeface="Roboto Bold"/>
                <a:sym typeface="Roboto Bold"/>
              </a:rPr>
              <a:t> in exchange for sexual activity.</a:t>
            </a:r>
          </a:p>
        </p:txBody>
      </p:sp>
      <p:sp>
        <p:nvSpPr>
          <p:cNvPr id="8" name="TextBox 8"/>
          <p:cNvSpPr txBox="1"/>
          <p:nvPr/>
        </p:nvSpPr>
        <p:spPr>
          <a:xfrm>
            <a:off x="1546446" y="3084582"/>
            <a:ext cx="61556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3065536"/>
            <a:ext cx="6240429" cy="904943"/>
            <a:chOff x="0" y="0"/>
            <a:chExt cx="1643570" cy="238339"/>
          </a:xfrm>
        </p:grpSpPr>
        <p:sp>
          <p:nvSpPr>
            <p:cNvPr id="5" name="Freeform 5"/>
            <p:cNvSpPr/>
            <p:nvPr/>
          </p:nvSpPr>
          <p:spPr>
            <a:xfrm>
              <a:off x="0" y="0"/>
              <a:ext cx="1643570" cy="238339"/>
            </a:xfrm>
            <a:custGeom>
              <a:avLst/>
              <a:gdLst/>
              <a:ahLst/>
              <a:cxnLst/>
              <a:rect l="l" t="t" r="r" b="b"/>
              <a:pathLst>
                <a:path w="1643570" h="238339">
                  <a:moveTo>
                    <a:pt x="0" y="0"/>
                  </a:moveTo>
                  <a:lnTo>
                    <a:pt x="1643570" y="0"/>
                  </a:lnTo>
                  <a:lnTo>
                    <a:pt x="164357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4357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4320813"/>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often trade drugs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promise protection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can </a:t>
            </a:r>
            <a:r>
              <a:rPr lang="en-US" sz="4250" b="1">
                <a:solidFill>
                  <a:srgbClr val="9D1BE3"/>
                </a:solidFill>
                <a:latin typeface="Roboto Bold"/>
                <a:ea typeface="Roboto Bold"/>
                <a:cs typeface="Roboto Bold"/>
                <a:sym typeface="Roboto Bold"/>
              </a:rPr>
              <a:t>provide transportation</a:t>
            </a:r>
            <a:r>
              <a:rPr lang="en-US" sz="4250" b="1">
                <a:solidFill>
                  <a:srgbClr val="004F59"/>
                </a:solidFill>
                <a:latin typeface="Roboto Bold"/>
                <a:ea typeface="Roboto Bold"/>
                <a:cs typeface="Roboto Bold"/>
                <a:sym typeface="Roboto Bold"/>
              </a:rPr>
              <a:t> for sexual activity.</a:t>
            </a:r>
          </a:p>
        </p:txBody>
      </p:sp>
      <p:sp>
        <p:nvSpPr>
          <p:cNvPr id="8" name="TextBox 8"/>
          <p:cNvSpPr txBox="1"/>
          <p:nvPr/>
        </p:nvSpPr>
        <p:spPr>
          <a:xfrm>
            <a:off x="1546446" y="3084582"/>
            <a:ext cx="61556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GOING HOME</a:t>
            </a:r>
          </a:p>
        </p:txBody>
      </p:sp>
      <p:grpSp>
        <p:nvGrpSpPr>
          <p:cNvPr id="5" name="Group 5"/>
          <p:cNvGrpSpPr/>
          <p:nvPr/>
        </p:nvGrpSpPr>
        <p:grpSpPr>
          <a:xfrm>
            <a:off x="14198016" y="856292"/>
            <a:ext cx="3228283" cy="3457113"/>
            <a:chOff x="0" y="0"/>
            <a:chExt cx="1186154" cy="1270232"/>
          </a:xfrm>
        </p:grpSpPr>
        <p:sp>
          <p:nvSpPr>
            <p:cNvPr id="6" name="Freeform 6"/>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7" name="TextBox 7"/>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1899813" y="3291160"/>
            <a:ext cx="7416951" cy="1022245"/>
            <a:chOff x="0" y="0"/>
            <a:chExt cx="1953436" cy="269233"/>
          </a:xfrm>
        </p:grpSpPr>
        <p:sp>
          <p:nvSpPr>
            <p:cNvPr id="10" name="Freeform 10"/>
            <p:cNvSpPr/>
            <p:nvPr/>
          </p:nvSpPr>
          <p:spPr>
            <a:xfrm>
              <a:off x="0" y="0"/>
              <a:ext cx="1953436" cy="269233"/>
            </a:xfrm>
            <a:custGeom>
              <a:avLst/>
              <a:gdLst/>
              <a:ahLst/>
              <a:cxnLst/>
              <a:rect l="l" t="t" r="r" b="b"/>
              <a:pathLst>
                <a:path w="1953436" h="269233">
                  <a:moveTo>
                    <a:pt x="0" y="0"/>
                  </a:moveTo>
                  <a:lnTo>
                    <a:pt x="1953436" y="0"/>
                  </a:lnTo>
                  <a:lnTo>
                    <a:pt x="1953436" y="269233"/>
                  </a:lnTo>
                  <a:lnTo>
                    <a:pt x="0" y="269233"/>
                  </a:lnTo>
                  <a:close/>
                </a:path>
              </a:pathLst>
            </a:custGeom>
            <a:solidFill>
              <a:srgbClr val="303030"/>
            </a:solidFill>
          </p:spPr>
          <p:txBody>
            <a:bodyPr/>
            <a:lstStyle/>
            <a:p>
              <a:endParaRPr lang="en-US"/>
            </a:p>
          </p:txBody>
        </p:sp>
        <p:sp>
          <p:nvSpPr>
            <p:cNvPr id="11" name="TextBox 11"/>
            <p:cNvSpPr txBox="1"/>
            <p:nvPr/>
          </p:nvSpPr>
          <p:spPr>
            <a:xfrm>
              <a:off x="0" y="-76200"/>
              <a:ext cx="1953436" cy="34543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99813" y="4615106"/>
            <a:ext cx="14833903" cy="589888"/>
          </a:xfrm>
          <a:prstGeom prst="rect">
            <a:avLst/>
          </a:prstGeom>
        </p:spPr>
        <p:txBody>
          <a:bodyPr lIns="0" tIns="0" rIns="0" bIns="0" rtlCol="0" anchor="t">
            <a:spAutoFit/>
          </a:bodyPr>
          <a:lstStyle/>
          <a:p>
            <a:pPr algn="l">
              <a:lnSpc>
                <a:spcPts val="4759"/>
              </a:lnSpc>
            </a:pPr>
            <a:r>
              <a:rPr lang="en-US" sz="3399" b="1">
                <a:solidFill>
                  <a:srgbClr val="004F59"/>
                </a:solidFill>
                <a:latin typeface="Roboto Bold"/>
                <a:ea typeface="Roboto Bold"/>
                <a:cs typeface="Roboto Bold"/>
                <a:sym typeface="Roboto Bold"/>
              </a:rPr>
              <a:t> If wanting to RETURN home, contact the National Runaway Safeline: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id="14" name="TextBox 14"/>
          <p:cNvSpPr txBox="1"/>
          <p:nvPr/>
        </p:nvSpPr>
        <p:spPr>
          <a:xfrm>
            <a:off x="2106830" y="3356898"/>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Transportation Back Home</a:t>
            </a:r>
          </a:p>
        </p:txBody>
      </p:sp>
      <p:sp>
        <p:nvSpPr>
          <p:cNvPr id="15" name="TextBox 15"/>
          <p:cNvSpPr txBox="1"/>
          <p:nvPr/>
        </p:nvSpPr>
        <p:spPr>
          <a:xfrm>
            <a:off x="1294154" y="5395595"/>
            <a:ext cx="13310734" cy="2211706"/>
          </a:xfrm>
          <a:prstGeom prst="rect">
            <a:avLst/>
          </a:prstGeom>
        </p:spPr>
        <p:txBody>
          <a:bodyPr lIns="0" tIns="0" rIns="0" bIns="0" rtlCol="0" anchor="t">
            <a:spAutoFit/>
          </a:bodyPr>
          <a:lstStyle/>
          <a:p>
            <a:pPr algn="ctr">
              <a:lnSpc>
                <a:spcPts val="6369"/>
              </a:lnSpc>
            </a:pPr>
            <a:r>
              <a:rPr lang="en-US" sz="4549" b="1">
                <a:solidFill>
                  <a:srgbClr val="9D1BE3"/>
                </a:solidFill>
                <a:latin typeface="Roboto Bold"/>
                <a:ea typeface="Roboto Bold"/>
                <a:cs typeface="Roboto Bold"/>
                <a:sym typeface="Roboto Bold"/>
              </a:rPr>
              <a:t>FREE bus ticket from Greyhound Buses</a:t>
            </a:r>
          </a:p>
          <a:p>
            <a:pPr algn="ctr">
              <a:lnSpc>
                <a:spcPts val="6369"/>
              </a:lnSpc>
            </a:pPr>
            <a:r>
              <a:rPr lang="en-US" sz="4549" b="1">
                <a:solidFill>
                  <a:srgbClr val="9D1BE3"/>
                </a:solidFill>
                <a:latin typeface="Roboto Bold"/>
                <a:ea typeface="Roboto Bold"/>
                <a:cs typeface="Roboto Bold"/>
                <a:sym typeface="Roboto Bold"/>
              </a:rPr>
              <a:t>1-800-RUN-AWAY</a:t>
            </a:r>
          </a:p>
          <a:p>
            <a:pPr algn="ctr">
              <a:lnSpc>
                <a:spcPts val="4969"/>
              </a:lnSpc>
            </a:pPr>
            <a:r>
              <a:rPr lang="en-US" sz="3549" b="1">
                <a:solidFill>
                  <a:srgbClr val="004F59"/>
                </a:solidFill>
                <a:latin typeface="Roboto Bold"/>
                <a:ea typeface="Roboto Bold"/>
                <a:cs typeface="Roboto Bold"/>
                <a:sym typeface="Roboto Bold"/>
              </a:rPr>
              <a:t>1-800-786-2929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839246" y="885493"/>
            <a:ext cx="3505630" cy="3819098"/>
            <a:chOff x="0" y="0"/>
            <a:chExt cx="1165973" cy="1270232"/>
          </a:xfrm>
        </p:grpSpPr>
        <p:sp>
          <p:nvSpPr>
            <p:cNvPr id="5" name="Freeform 5"/>
            <p:cNvSpPr/>
            <p:nvPr/>
          </p:nvSpPr>
          <p:spPr>
            <a:xfrm>
              <a:off x="0" y="0"/>
              <a:ext cx="1165973" cy="1270232"/>
            </a:xfrm>
            <a:custGeom>
              <a:avLst/>
              <a:gdLst/>
              <a:ahLst/>
              <a:cxnLst/>
              <a:rect l="l" t="t" r="r" b="b"/>
              <a:pathLst>
                <a:path w="1165973" h="1270232">
                  <a:moveTo>
                    <a:pt x="0" y="0"/>
                  </a:moveTo>
                  <a:lnTo>
                    <a:pt x="1165973" y="0"/>
                  </a:lnTo>
                  <a:lnTo>
                    <a:pt x="1165973" y="1270232"/>
                  </a:lnTo>
                  <a:lnTo>
                    <a:pt x="0" y="1270232"/>
                  </a:lnTo>
                  <a:close/>
                </a:path>
              </a:pathLst>
            </a:custGeom>
            <a:solidFill>
              <a:srgbClr val="FFFFFF"/>
            </a:solidFill>
          </p:spPr>
          <p:txBody>
            <a:bodyPr/>
            <a:lstStyle/>
            <a:p>
              <a:endParaRPr lang="en-US"/>
            </a:p>
          </p:txBody>
        </p:sp>
        <p:sp>
          <p:nvSpPr>
            <p:cNvPr id="6" name="TextBox 6"/>
            <p:cNvSpPr txBox="1"/>
            <p:nvPr/>
          </p:nvSpPr>
          <p:spPr>
            <a:xfrm>
              <a:off x="0" y="-47625"/>
              <a:ext cx="1165973" cy="1317857"/>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14031530" y="1054931"/>
            <a:ext cx="3121063" cy="3186833"/>
          </a:xfrm>
          <a:custGeom>
            <a:avLst/>
            <a:gdLst/>
            <a:ahLst/>
            <a:cxnLst/>
            <a:rect l="l" t="t" r="r" b="b"/>
            <a:pathLst>
              <a:path w="3121063" h="3186833">
                <a:moveTo>
                  <a:pt x="0" y="0"/>
                </a:moveTo>
                <a:lnTo>
                  <a:pt x="3121063" y="0"/>
                </a:lnTo>
                <a:lnTo>
                  <a:pt x="3121063" y="3186832"/>
                </a:lnTo>
                <a:lnTo>
                  <a:pt x="0" y="3186832"/>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grpSp>
        <p:nvGrpSpPr>
          <p:cNvPr id="10" name="Group 10"/>
          <p:cNvGrpSpPr/>
          <p:nvPr/>
        </p:nvGrpSpPr>
        <p:grpSpPr>
          <a:xfrm>
            <a:off x="1480713" y="4908478"/>
            <a:ext cx="14343430" cy="2046882"/>
            <a:chOff x="0" y="0"/>
            <a:chExt cx="3777694" cy="539097"/>
          </a:xfrm>
        </p:grpSpPr>
        <p:sp>
          <p:nvSpPr>
            <p:cNvPr id="11" name="Freeform 11"/>
            <p:cNvSpPr/>
            <p:nvPr/>
          </p:nvSpPr>
          <p:spPr>
            <a:xfrm>
              <a:off x="0" y="0"/>
              <a:ext cx="3777693" cy="539097"/>
            </a:xfrm>
            <a:custGeom>
              <a:avLst/>
              <a:gdLst/>
              <a:ahLst/>
              <a:cxnLst/>
              <a:rect l="l" t="t" r="r" b="b"/>
              <a:pathLst>
                <a:path w="3777693" h="539097">
                  <a:moveTo>
                    <a:pt x="0" y="0"/>
                  </a:moveTo>
                  <a:lnTo>
                    <a:pt x="3777693" y="0"/>
                  </a:lnTo>
                  <a:lnTo>
                    <a:pt x="3777693" y="539097"/>
                  </a:lnTo>
                  <a:lnTo>
                    <a:pt x="0" y="539097"/>
                  </a:lnTo>
                  <a:close/>
                </a:path>
              </a:pathLst>
            </a:custGeom>
            <a:solidFill>
              <a:srgbClr val="303030"/>
            </a:solidFill>
          </p:spPr>
          <p:txBody>
            <a:bodyPr/>
            <a:lstStyle/>
            <a:p>
              <a:endParaRPr lang="en-US"/>
            </a:p>
          </p:txBody>
        </p:sp>
        <p:sp>
          <p:nvSpPr>
            <p:cNvPr id="12" name="TextBox 12"/>
            <p:cNvSpPr txBox="1"/>
            <p:nvPr/>
          </p:nvSpPr>
          <p:spPr>
            <a:xfrm>
              <a:off x="0" y="-76200"/>
              <a:ext cx="3777694" cy="61529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29985" y="5095371"/>
            <a:ext cx="1458728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should a young person talk to when considering running away from home or have already run away?</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sp>
        <p:nvSpPr>
          <p:cNvPr id="9" name="TextBox 9"/>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grpSp>
        <p:nvGrpSpPr>
          <p:cNvPr id="10" name="Group 10"/>
          <p:cNvGrpSpPr/>
          <p:nvPr/>
        </p:nvGrpSpPr>
        <p:grpSpPr>
          <a:xfrm>
            <a:off x="14198016" y="856292"/>
            <a:ext cx="3228283" cy="3457113"/>
            <a:chOff x="0" y="0"/>
            <a:chExt cx="1186154" cy="1270232"/>
          </a:xfrm>
        </p:grpSpPr>
        <p:sp>
          <p:nvSpPr>
            <p:cNvPr id="11" name="Freeform 11"/>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2" name="TextBox 12"/>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028700" y="4344622"/>
            <a:ext cx="16688633" cy="45783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Talk to a trustworthy parent, family member, or other adult.</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id="9" name="Group 9"/>
          <p:cNvGrpSpPr/>
          <p:nvPr/>
        </p:nvGrpSpPr>
        <p:grpSpPr>
          <a:xfrm>
            <a:off x="14198016" y="856292"/>
            <a:ext cx="3228283" cy="3457113"/>
            <a:chOff x="0" y="0"/>
            <a:chExt cx="1186154" cy="1270232"/>
          </a:xfrm>
        </p:grpSpPr>
        <p:sp>
          <p:nvSpPr>
            <p:cNvPr id="10" name="Freeform 10"/>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1" name="TextBox 11"/>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028700" y="4344622"/>
            <a:ext cx="16688633"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14" name="TextBox 14"/>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grpSp>
        <p:nvGrpSpPr>
          <p:cNvPr id="9" name="Group 9"/>
          <p:cNvGrpSpPr/>
          <p:nvPr/>
        </p:nvGrpSpPr>
        <p:grpSpPr>
          <a:xfrm>
            <a:off x="14198016" y="856292"/>
            <a:ext cx="3228283" cy="3457113"/>
            <a:chOff x="0" y="0"/>
            <a:chExt cx="1186154" cy="1270232"/>
          </a:xfrm>
        </p:grpSpPr>
        <p:sp>
          <p:nvSpPr>
            <p:cNvPr id="10" name="Freeform 10"/>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1" name="TextBox 11"/>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028700" y="4344622"/>
            <a:ext cx="16688633" cy="322955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Consider talking to a friend’s trustworthy parent or a trusted spiritual leader.</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14" name="TextBox 14"/>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grpSp>
        <p:nvGrpSpPr>
          <p:cNvPr id="9" name="Group 9"/>
          <p:cNvGrpSpPr/>
          <p:nvPr/>
        </p:nvGrpSpPr>
        <p:grpSpPr>
          <a:xfrm>
            <a:off x="14198016" y="856292"/>
            <a:ext cx="3228283" cy="3457113"/>
            <a:chOff x="0" y="0"/>
            <a:chExt cx="1186154" cy="1270232"/>
          </a:xfrm>
        </p:grpSpPr>
        <p:sp>
          <p:nvSpPr>
            <p:cNvPr id="10" name="Freeform 10"/>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1" name="TextBox 11"/>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028700" y="4344622"/>
            <a:ext cx="16688633"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Consider talking to a friend’s trustworthy parent or a trusted spiritual leader.</a:t>
            </a:r>
          </a:p>
          <a:p>
            <a:pPr algn="l">
              <a:lnSpc>
                <a:spcPts val="2499"/>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Call the National Runaway Safeline for advice: 1-800-RUN-AWAY (786-2929). </a:t>
            </a:r>
          </a:p>
          <a:p>
            <a:pPr algn="l">
              <a:lnSpc>
                <a:spcPts val="3399"/>
              </a:lnSpc>
            </a:pPr>
            <a:endParaRPr lang="en-US" sz="3399" b="1">
              <a:solidFill>
                <a:srgbClr val="004F59"/>
              </a:solidFill>
              <a:latin typeface="Roboto Bold"/>
              <a:ea typeface="Roboto Bold"/>
              <a:cs typeface="Roboto Bold"/>
              <a:sym typeface="Roboto Bold"/>
            </a:endParaRPr>
          </a:p>
        </p:txBody>
      </p:sp>
      <p:sp>
        <p:nvSpPr>
          <p:cNvPr id="14" name="TextBox 14"/>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480713" y="3334130"/>
            <a:ext cx="7918137" cy="904943"/>
            <a:chOff x="0" y="0"/>
            <a:chExt cx="2085435" cy="238339"/>
          </a:xfrm>
        </p:grpSpPr>
        <p:sp>
          <p:nvSpPr>
            <p:cNvPr id="11" name="Freeform 11"/>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4344622"/>
            <a:ext cx="16688633" cy="4286777"/>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Consider talking to a friend’s trustworthy parent or a trusted spiritual leader.</a:t>
            </a:r>
          </a:p>
          <a:p>
            <a:pPr algn="l">
              <a:lnSpc>
                <a:spcPts val="2499"/>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Call the National Runaway Safeline for advice: 1-800-RUN-AWAY (786-2929)</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National Center for Missing &amp; Exploited Children 1-800-THE-LOST (843-5678) </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80</a:t>
            </a:r>
          </a:p>
        </p:txBody>
      </p:sp>
      <p:grpSp>
        <p:nvGrpSpPr>
          <p:cNvPr id="10" name="Group 10"/>
          <p:cNvGrpSpPr/>
          <p:nvPr/>
        </p:nvGrpSpPr>
        <p:grpSpPr>
          <a:xfrm>
            <a:off x="14198016" y="856292"/>
            <a:ext cx="3228283" cy="3457113"/>
            <a:chOff x="0" y="0"/>
            <a:chExt cx="1186154" cy="1270232"/>
          </a:xfrm>
        </p:grpSpPr>
        <p:sp>
          <p:nvSpPr>
            <p:cNvPr id="11" name="Freeform 11"/>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2" name="TextBox 12"/>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81</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82</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92579" y="1500298"/>
            <a:ext cx="7739781" cy="7191832"/>
          </a:xfrm>
          <a:custGeom>
            <a:avLst/>
            <a:gdLst/>
            <a:ahLst/>
            <a:cxnLst/>
            <a:rect l="l" t="t" r="r" b="b"/>
            <a:pathLst>
              <a:path w="7739781" h="7191832">
                <a:moveTo>
                  <a:pt x="0" y="0"/>
                </a:moveTo>
                <a:lnTo>
                  <a:pt x="7739781" y="0"/>
                </a:lnTo>
                <a:lnTo>
                  <a:pt x="7739781" y="7191831"/>
                </a:lnTo>
                <a:lnTo>
                  <a:pt x="0" y="7191831"/>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85</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480713" y="3334130"/>
            <a:ext cx="7918137" cy="904943"/>
            <a:chOff x="0" y="0"/>
            <a:chExt cx="2085435" cy="238339"/>
          </a:xfrm>
        </p:grpSpPr>
        <p:sp>
          <p:nvSpPr>
            <p:cNvPr id="11" name="Freeform 11"/>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10010</Words>
  <Application>Microsoft Office PowerPoint</Application>
  <PresentationFormat>Custom</PresentationFormat>
  <Paragraphs>1487</Paragraphs>
  <Slides>85</Slides>
  <Notes>85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Bebas Neue</vt:lpstr>
      <vt:lpstr>Roboto</vt:lpstr>
      <vt:lpstr>Cooperative Bold</vt:lpstr>
      <vt:lpstr>Bebas Neue Bold</vt:lpstr>
      <vt:lpstr>Roboto Bold</vt:lpstr>
      <vt:lpstr>Poppins Medium 1</vt:lpstr>
      <vt:lpstr>Arial</vt:lpstr>
      <vt:lpstr>Poppins Medium 2 Bold</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PowerPoint-Runaways_as_Targets_WalkingWise-7-1-2025</dc:title>
  <cp:lastModifiedBy>Karla Highman</cp:lastModifiedBy>
  <cp:revision>1</cp:revision>
  <dcterms:created xsi:type="dcterms:W3CDTF">2006-08-16T00:00:00Z</dcterms:created>
  <dcterms:modified xsi:type="dcterms:W3CDTF">2026-01-19T14:22:08Z</dcterms:modified>
  <dc:identifier>DAGZs0WdSJs</dc:identifier>
</cp:coreProperties>
</file>