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9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Lst>
  <p:sldSz cx="18288000" cy="10287000"/>
  <p:notesSz cx="6858000" cy="9144000"/>
  <p:embeddedFontLst>
    <p:embeddedFont>
      <p:font typeface="Poppins Medium 1" charset="1" panose="02000000000000000000"/>
      <p:regular r:id="rId98"/>
    </p:embeddedFont>
    <p:embeddedFont>
      <p:font typeface="League Spartan" charset="1" panose="00000800000000000000"/>
      <p:regular r:id="rId99"/>
    </p:embeddedFont>
    <p:embeddedFont>
      <p:font typeface="Cooperative Bold" charset="1" panose="00000800000000000000"/>
      <p:regular r:id="rId100"/>
    </p:embeddedFont>
    <p:embeddedFont>
      <p:font typeface="Poppins Medium 2 Bold" charset="1" panose="00000700000000000000"/>
      <p:regular r:id="rId101"/>
    </p:embeddedFont>
    <p:embeddedFont>
      <p:font typeface="Roboto" charset="1" panose="02000000000000000000"/>
      <p:regular r:id="rId103"/>
    </p:embeddedFont>
    <p:embeddedFont>
      <p:font typeface="Roboto Bold Italics" charset="1" panose="02000000000000000000"/>
      <p:regular r:id="rId104"/>
    </p:embeddedFont>
    <p:embeddedFont>
      <p:font typeface="Cooperative" charset="1" panose="00000500000000000000"/>
      <p:regular r:id="rId105"/>
    </p:embeddedFont>
    <p:embeddedFont>
      <p:font typeface="Roboto Bold" charset="1" panose="02000000000000000000"/>
      <p:regular r:id="rId106"/>
    </p:embeddedFont>
    <p:embeddedFont>
      <p:font typeface="Bebas Neue" charset="1" panose="00000500000000000000"/>
      <p:regular r:id="rId113"/>
    </p:embeddedFont>
    <p:embeddedFont>
      <p:font typeface="Bebas Neue Bold" charset="1" panose="020B0606020202050201"/>
      <p:regular r:id="rId1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fonts/font100.fntdata" Type="http://schemas.openxmlformats.org/officeDocument/2006/relationships/font"/><Relationship Id="rId101" Target="fonts/font101.fntdata" Type="http://schemas.openxmlformats.org/officeDocument/2006/relationships/font"/><Relationship Id="rId102" Target="notesSlides/notesSlide2.xml" Type="http://schemas.openxmlformats.org/officeDocument/2006/relationships/notesSlide"/><Relationship Id="rId103" Target="fonts/font103.fntdata" Type="http://schemas.openxmlformats.org/officeDocument/2006/relationships/font"/><Relationship Id="rId104" Target="fonts/font104.fntdata" Type="http://schemas.openxmlformats.org/officeDocument/2006/relationships/font"/><Relationship Id="rId105" Target="fonts/font105.fntdata" Type="http://schemas.openxmlformats.org/officeDocument/2006/relationships/font"/><Relationship Id="rId106" Target="fonts/font106.fntdata" Type="http://schemas.openxmlformats.org/officeDocument/2006/relationships/font"/><Relationship Id="rId107" Target="notesSlides/notesSlide3.xml" Type="http://schemas.openxmlformats.org/officeDocument/2006/relationships/notesSlide"/><Relationship Id="rId108" Target="notesSlides/notesSlide4.xml" Type="http://schemas.openxmlformats.org/officeDocument/2006/relationships/notesSlide"/><Relationship Id="rId109" Target="notesSlides/notesSlide5.xml" Type="http://schemas.openxmlformats.org/officeDocument/2006/relationships/notesSlide"/><Relationship Id="rId11" Target="slides/slide6.xml" Type="http://schemas.openxmlformats.org/officeDocument/2006/relationships/slide"/><Relationship Id="rId110" Target="notesSlides/notesSlide6.xml" Type="http://schemas.openxmlformats.org/officeDocument/2006/relationships/notesSlide"/><Relationship Id="rId111" Target="notesSlides/notesSlide7.xml" Type="http://schemas.openxmlformats.org/officeDocument/2006/relationships/notesSlide"/><Relationship Id="rId112" Target="notesSlides/notesSlide8.xml" Type="http://schemas.openxmlformats.org/officeDocument/2006/relationships/notesSlide"/><Relationship Id="rId113" Target="fonts/font113.fntdata" Type="http://schemas.openxmlformats.org/officeDocument/2006/relationships/font"/><Relationship Id="rId114" Target="notesSlides/notesSlide9.xml" Type="http://schemas.openxmlformats.org/officeDocument/2006/relationships/notesSlide"/><Relationship Id="rId115" Target="notesSlides/notesSlide10.xml" Type="http://schemas.openxmlformats.org/officeDocument/2006/relationships/notesSlide"/><Relationship Id="rId116" Target="notesSlides/notesSlide11.xml" Type="http://schemas.openxmlformats.org/officeDocument/2006/relationships/notesSlide"/><Relationship Id="rId117" Target="notesSlides/notesSlide12.xml" Type="http://schemas.openxmlformats.org/officeDocument/2006/relationships/notesSlide"/><Relationship Id="rId118" Target="notesSlides/notesSlide13.xml" Type="http://schemas.openxmlformats.org/officeDocument/2006/relationships/notesSlide"/><Relationship Id="rId119" Target="notesSlides/notesSlide14.xml" Type="http://schemas.openxmlformats.org/officeDocument/2006/relationships/notesSlide"/><Relationship Id="rId12" Target="slides/slide7.xml" Type="http://schemas.openxmlformats.org/officeDocument/2006/relationships/slide"/><Relationship Id="rId120" Target="notesSlides/notesSlide15.xml" Type="http://schemas.openxmlformats.org/officeDocument/2006/relationships/notesSlide"/><Relationship Id="rId121" Target="notesSlides/notesSlide16.xml" Type="http://schemas.openxmlformats.org/officeDocument/2006/relationships/notesSlide"/><Relationship Id="rId122" Target="notesSlides/notesSlide17.xml" Type="http://schemas.openxmlformats.org/officeDocument/2006/relationships/notesSlide"/><Relationship Id="rId123" Target="notesSlides/notesSlide18.xml" Type="http://schemas.openxmlformats.org/officeDocument/2006/relationships/notesSlide"/><Relationship Id="rId124" Target="notesSlides/notesSlide19.xml" Type="http://schemas.openxmlformats.org/officeDocument/2006/relationships/notesSlide"/><Relationship Id="rId125" Target="notesSlides/notesSlide20.xml" Type="http://schemas.openxmlformats.org/officeDocument/2006/relationships/notesSlide"/><Relationship Id="rId126" Target="fonts/font126.fntdata" Type="http://schemas.openxmlformats.org/officeDocument/2006/relationships/font"/><Relationship Id="rId127" Target="notesSlides/notesSlide21.xml" Type="http://schemas.openxmlformats.org/officeDocument/2006/relationships/notesSlide"/><Relationship Id="rId128" Target="notesSlides/notesSlide22.xml" Type="http://schemas.openxmlformats.org/officeDocument/2006/relationships/notesSlide"/><Relationship Id="rId129" Target="notesSlides/notesSlide23.xml" Type="http://schemas.openxmlformats.org/officeDocument/2006/relationships/notesSlide"/><Relationship Id="rId13" Target="slides/slide8.xml" Type="http://schemas.openxmlformats.org/officeDocument/2006/relationships/slide"/><Relationship Id="rId130" Target="notesSlides/notesSlide24.xml" Type="http://schemas.openxmlformats.org/officeDocument/2006/relationships/notesSlide"/><Relationship Id="rId131" Target="notesSlides/notesSlide25.xml" Type="http://schemas.openxmlformats.org/officeDocument/2006/relationships/notesSlide"/><Relationship Id="rId132" Target="notesSlides/notesSlide26.xml" Type="http://schemas.openxmlformats.org/officeDocument/2006/relationships/notesSlide"/><Relationship Id="rId133" Target="notesSlides/notesSlide27.xml" Type="http://schemas.openxmlformats.org/officeDocument/2006/relationships/notesSlide"/><Relationship Id="rId134" Target="notesSlides/notesSlide28.xml" Type="http://schemas.openxmlformats.org/officeDocument/2006/relationships/notesSlide"/><Relationship Id="rId135" Target="notesSlides/notesSlide29.xml" Type="http://schemas.openxmlformats.org/officeDocument/2006/relationships/notesSlide"/><Relationship Id="rId136" Target="notesSlides/notesSlide30.xml" Type="http://schemas.openxmlformats.org/officeDocument/2006/relationships/notesSlide"/><Relationship Id="rId137" Target="notesSlides/notesSlide31.xml" Type="http://schemas.openxmlformats.org/officeDocument/2006/relationships/notesSlide"/><Relationship Id="rId138" Target="notesSlides/notesSlide32.xml" Type="http://schemas.openxmlformats.org/officeDocument/2006/relationships/notesSlide"/><Relationship Id="rId139" Target="notesSlides/notesSlide33.xml" Type="http://schemas.openxmlformats.org/officeDocument/2006/relationships/notesSlide"/><Relationship Id="rId14" Target="slides/slide9.xml" Type="http://schemas.openxmlformats.org/officeDocument/2006/relationships/slide"/><Relationship Id="rId140" Target="notesSlides/notesSlide34.xml" Type="http://schemas.openxmlformats.org/officeDocument/2006/relationships/notesSlide"/><Relationship Id="rId141" Target="notesSlides/notesSlide35.xml" Type="http://schemas.openxmlformats.org/officeDocument/2006/relationships/notesSlide"/><Relationship Id="rId142" Target="notesSlides/notesSlide36.xml" Type="http://schemas.openxmlformats.org/officeDocument/2006/relationships/notesSlide"/><Relationship Id="rId143" Target="notesSlides/notesSlide37.xml" Type="http://schemas.openxmlformats.org/officeDocument/2006/relationships/notesSlide"/><Relationship Id="rId144" Target="notesSlides/notesSlide38.xml" Type="http://schemas.openxmlformats.org/officeDocument/2006/relationships/notesSlide"/><Relationship Id="rId145" Target="notesSlides/notesSlide39.xml" Type="http://schemas.openxmlformats.org/officeDocument/2006/relationships/notesSlide"/><Relationship Id="rId146" Target="notesSlides/notesSlide40.xml" Type="http://schemas.openxmlformats.org/officeDocument/2006/relationships/notesSlide"/><Relationship Id="rId147" Target="notesSlides/notesSlide41.xml" Type="http://schemas.openxmlformats.org/officeDocument/2006/relationships/notesSlide"/><Relationship Id="rId148" Target="notesSlides/notesSlide42.xml" Type="http://schemas.openxmlformats.org/officeDocument/2006/relationships/notesSlide"/><Relationship Id="rId149" Target="notesSlides/notesSlide43.xml" Type="http://schemas.openxmlformats.org/officeDocument/2006/relationships/notesSlide"/><Relationship Id="rId15" Target="slides/slide10.xml" Type="http://schemas.openxmlformats.org/officeDocument/2006/relationships/slide"/><Relationship Id="rId150" Target="notesSlides/notesSlide44.xml" Type="http://schemas.openxmlformats.org/officeDocument/2006/relationships/notesSlide"/><Relationship Id="rId151" Target="notesSlides/notesSlide45.xml" Type="http://schemas.openxmlformats.org/officeDocument/2006/relationships/notesSlide"/><Relationship Id="rId152" Target="notesSlides/notesSlide46.xml" Type="http://schemas.openxmlformats.org/officeDocument/2006/relationships/notesSlide"/><Relationship Id="rId153" Target="notesSlides/notesSlide47.xml" Type="http://schemas.openxmlformats.org/officeDocument/2006/relationships/notesSlide"/><Relationship Id="rId154" Target="notesSlides/notesSlide48.xml" Type="http://schemas.openxmlformats.org/officeDocument/2006/relationships/notesSlide"/><Relationship Id="rId155" Target="notesSlides/notesSlide49.xml" Type="http://schemas.openxmlformats.org/officeDocument/2006/relationships/notesSlide"/><Relationship Id="rId156" Target="notesSlides/notesSlide50.xml" Type="http://schemas.openxmlformats.org/officeDocument/2006/relationships/notesSlide"/><Relationship Id="rId157" Target="notesSlides/notesSlide51.xml" Type="http://schemas.openxmlformats.org/officeDocument/2006/relationships/notesSlide"/><Relationship Id="rId158" Target="notesSlides/notesSlide52.xml" Type="http://schemas.openxmlformats.org/officeDocument/2006/relationships/notesSlide"/><Relationship Id="rId159" Target="notesSlides/notesSlide53.xml" Type="http://schemas.openxmlformats.org/officeDocument/2006/relationships/notesSlide"/><Relationship Id="rId16" Target="slides/slide11.xml" Type="http://schemas.openxmlformats.org/officeDocument/2006/relationships/slide"/><Relationship Id="rId160" Target="notesSlides/notesSlide54.xml" Type="http://schemas.openxmlformats.org/officeDocument/2006/relationships/notesSlide"/><Relationship Id="rId161" Target="notesSlides/notesSlide55.xml" Type="http://schemas.openxmlformats.org/officeDocument/2006/relationships/notesSlide"/><Relationship Id="rId162" Target="notesSlides/notesSlide56.xml" Type="http://schemas.openxmlformats.org/officeDocument/2006/relationships/notesSlide"/><Relationship Id="rId163" Target="notesSlides/notesSlide57.xml" Type="http://schemas.openxmlformats.org/officeDocument/2006/relationships/notesSlide"/><Relationship Id="rId164" Target="notesSlides/notesSlide58.xml" Type="http://schemas.openxmlformats.org/officeDocument/2006/relationships/notesSlide"/><Relationship Id="rId165" Target="notesSlides/notesSlide59.xml" Type="http://schemas.openxmlformats.org/officeDocument/2006/relationships/notesSlide"/><Relationship Id="rId166" Target="notesSlides/notesSlide60.xml" Type="http://schemas.openxmlformats.org/officeDocument/2006/relationships/notesSlide"/><Relationship Id="rId167" Target="notesSlides/notesSlide61.xml" Type="http://schemas.openxmlformats.org/officeDocument/2006/relationships/notesSlide"/><Relationship Id="rId168" Target="notesSlides/notesSlide62.xml" Type="http://schemas.openxmlformats.org/officeDocument/2006/relationships/notesSlide"/><Relationship Id="rId169" Target="notesSlides/notesSlide63.xml" Type="http://schemas.openxmlformats.org/officeDocument/2006/relationships/notesSlide"/><Relationship Id="rId17" Target="slides/slide12.xml" Type="http://schemas.openxmlformats.org/officeDocument/2006/relationships/slide"/><Relationship Id="rId170" Target="notesSlides/notesSlide64.xml" Type="http://schemas.openxmlformats.org/officeDocument/2006/relationships/notesSlide"/><Relationship Id="rId171" Target="notesSlides/notesSlide65.xml" Type="http://schemas.openxmlformats.org/officeDocument/2006/relationships/notesSlide"/><Relationship Id="rId172" Target="notesSlides/notesSlide66.xml" Type="http://schemas.openxmlformats.org/officeDocument/2006/relationships/notesSlide"/><Relationship Id="rId173" Target="notesSlides/notesSlide67.xml" Type="http://schemas.openxmlformats.org/officeDocument/2006/relationships/notesSlide"/><Relationship Id="rId174" Target="notesSlides/notesSlide68.xml" Type="http://schemas.openxmlformats.org/officeDocument/2006/relationships/notesSlide"/><Relationship Id="rId175" Target="notesSlides/notesSlide69.xml" Type="http://schemas.openxmlformats.org/officeDocument/2006/relationships/notesSlide"/><Relationship Id="rId176" Target="notesSlides/notesSlide70.xml" Type="http://schemas.openxmlformats.org/officeDocument/2006/relationships/notesSlide"/><Relationship Id="rId177" Target="notesSlides/notesSlide71.xml" Type="http://schemas.openxmlformats.org/officeDocument/2006/relationships/notesSlide"/><Relationship Id="rId178" Target="notesSlides/notesSlide72.xml" Type="http://schemas.openxmlformats.org/officeDocument/2006/relationships/notesSlide"/><Relationship Id="rId179" Target="notesSlides/notesSlide73.xml" Type="http://schemas.openxmlformats.org/officeDocument/2006/relationships/notesSlide"/><Relationship Id="rId18" Target="slides/slide13.xml" Type="http://schemas.openxmlformats.org/officeDocument/2006/relationships/slide"/><Relationship Id="rId180" Target="notesSlides/notesSlide74.xml" Type="http://schemas.openxmlformats.org/officeDocument/2006/relationships/notesSlide"/><Relationship Id="rId181" Target="notesSlides/notesSlide75.xml" Type="http://schemas.openxmlformats.org/officeDocument/2006/relationships/notesSlide"/><Relationship Id="rId182" Target="notesSlides/notesSlide76.xml" Type="http://schemas.openxmlformats.org/officeDocument/2006/relationships/notesSlide"/><Relationship Id="rId183" Target="notesSlides/notesSlide77.xml" Type="http://schemas.openxmlformats.org/officeDocument/2006/relationships/notesSlide"/><Relationship Id="rId184" Target="notesSlides/notesSlide78.xml" Type="http://schemas.openxmlformats.org/officeDocument/2006/relationships/notesSlide"/><Relationship Id="rId185" Target="notesSlides/notesSlide79.xml" Type="http://schemas.openxmlformats.org/officeDocument/2006/relationships/notesSlide"/><Relationship Id="rId186" Target="notesSlides/notesSlide80.xml" Type="http://schemas.openxmlformats.org/officeDocument/2006/relationships/notesSlide"/><Relationship Id="rId187" Target="notesSlides/notesSlide81.xml" Type="http://schemas.openxmlformats.org/officeDocument/2006/relationships/notesSlide"/><Relationship Id="rId188" Target="notesSlides/notesSlide82.xml" Type="http://schemas.openxmlformats.org/officeDocument/2006/relationships/notesSlide"/><Relationship Id="rId189" Target="notesSlides/notesSlide83.xml" Type="http://schemas.openxmlformats.org/officeDocument/2006/relationships/notesSlide"/><Relationship Id="rId19" Target="slides/slide14.xml" Type="http://schemas.openxmlformats.org/officeDocument/2006/relationships/slide"/><Relationship Id="rId190" Target="notesSlides/notesSlide84.xml" Type="http://schemas.openxmlformats.org/officeDocument/2006/relationships/notesSlide"/><Relationship Id="rId191" Target="notesSlides/notesSlide85.xml" Type="http://schemas.openxmlformats.org/officeDocument/2006/relationships/notesSlide"/><Relationship Id="rId192" Target="notesSlides/notesSlide86.xml" Type="http://schemas.openxmlformats.org/officeDocument/2006/relationships/notesSlide"/><Relationship Id="rId193" Target="notesSlides/notesSlide87.xml" Type="http://schemas.openxmlformats.org/officeDocument/2006/relationships/notesSlide"/><Relationship Id="rId194" Target="notesSlides/notesSlide88.xml" Type="http://schemas.openxmlformats.org/officeDocument/2006/relationships/notesSlide"/><Relationship Id="rId195" Target="notesSlides/notesSlide89.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notesMasters/notesMaster1.xml" Type="http://schemas.openxmlformats.org/officeDocument/2006/relationships/notesMaster"/><Relationship Id="rId96" Target="theme/theme2.xml" Type="http://schemas.openxmlformats.org/officeDocument/2006/relationships/theme"/><Relationship Id="rId97" Target="notesSlides/notesSlide1.xml" Type="http://schemas.openxmlformats.org/officeDocument/2006/relationships/notesSlide"/><Relationship Id="rId98" Target="fonts/font98.fntdata" Type="http://schemas.openxmlformats.org/officeDocument/2006/relationships/font"/><Relationship Id="rId99" Target="fonts/font9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Federal Bureau of Investigation. (2025). 2024 NCIC missing person and unidentified person statistics (Table: Missing Person Circumstances — Runaway). Retrieved January 18, 2026, from https://www.fbi.gov/file-repository/cjis/2024-ncic-missing-and-unidentified-person-statistics.pdf/view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may sometimes think about running away when they feel overwhelmed, but may not fully understand the risks involved.</a:t>
            </a:r>
          </a:p>
          <a:p>
            <a:r>
              <a:rPr lang="en-US"/>
              <a:t/>
            </a:r>
          </a:p>
          <a:p>
            <a:r>
              <a:rPr lang="en-US"/>
              <a:t>Running away may seem like a solution, but we will learn that it often introduces new risks and challenges, especially regarding safety and basic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may sometimes think about running away when they feel overwhelmed, but may not fully understand the risks involved.</a:t>
            </a:r>
          </a:p>
          <a:p>
            <a:r>
              <a:rPr lang="en-US"/>
              <a:t/>
            </a:r>
          </a:p>
          <a:p>
            <a:r>
              <a:rPr lang="en-US"/>
              <a:t>Running away may seem like a solution, but we will learn that it often introduces new risks and challenges, especially regarding safety and basic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may sometimes think about running away when they feel overwhelmed, but may not fully understand the risks involved.</a:t>
            </a:r>
          </a:p>
          <a:p>
            <a:r>
              <a:rPr lang="en-US"/>
              <a:t/>
            </a:r>
          </a:p>
          <a:p>
            <a:r>
              <a:rPr lang="en-US"/>
              <a:t>Running away may seem like a solution, but we will learn that it often introduces new risks and challenges, especially regarding safety and basic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may sometimes think about running away when they feel overwhelmed, but may not fully understand the risks involved.</a:t>
            </a:r>
          </a:p>
          <a:p>
            <a:r>
              <a:rPr lang="en-US"/>
              <a:t/>
            </a:r>
          </a:p>
          <a:p>
            <a:r>
              <a:rPr lang="en-US"/>
              <a:t>Running away may seem like a solution, but we will learn that it often introduces new risks and challenges, especially regarding safety and basic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may sometimes think about running away when they feel overwhelmed, but may not fully understand the risks involved.</a:t>
            </a:r>
          </a:p>
          <a:p>
            <a:r>
              <a:rPr lang="en-US"/>
              <a:t/>
            </a:r>
          </a:p>
          <a:p>
            <a:r>
              <a:rPr lang="en-US"/>
              <a:t>Running away may seem like a solution, but we will learn that it often introduces new risks and challenges, especially regarding safety and basic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Federal Bureau of Investigation. (2025). 2024 NCIC missing person and unidentified person statistics (Table: Missing Person Circumstances — Runaway). Retrieved January 18, 2026, from https://www.fbi.gov/file-repository/cjis/2024-ncic-missing-and-unidentified-person-statistics.pdf/view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young people may feel unsafe in their home environment due to fear of harm, punishment, or ongoing abuse or neglect. </a:t>
            </a:r>
          </a:p>
          <a:p>
            <a:r>
              <a:rPr lang="en-US"/>
              <a:t/>
            </a:r>
          </a:p>
          <a:p>
            <a:r>
              <a:rPr lang="en-US"/>
              <a:t>Safety is a basic need, and when it is not met, a young person may consider leaving home to protect themselves.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young people may feel unsafe in their home environment due to fear of harm, punishment, or ongoing abuse or neglect. </a:t>
            </a:r>
          </a:p>
          <a:p>
            <a:r>
              <a:rPr lang="en-US"/>
              <a:t/>
            </a:r>
          </a:p>
          <a:p>
            <a:r>
              <a:rPr lang="en-US"/>
              <a:t>Safety is a basic need, and when it is not met, a young person may consider leaving home to protect themselves.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Ongoing conflict, major changes, a parent losing their job, abuse by a parent/guardian, or instability within a family, such as divorce, loss, or substance use, can create stress for young people. </a:t>
            </a:r>
          </a:p>
          <a:p>
            <a:r>
              <a:rPr lang="en-US"/>
              <a:t/>
            </a:r>
          </a:p>
          <a:p>
            <a:r>
              <a:rPr lang="en-US"/>
              <a:t>These challenges may lead some teens to feel disconnected or unsupported, increasing the desire to leave home.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Ongoing conflict, major changes, a parent losing their job, abuse by a parent/guardian, or instability within a family, such as divorce, loss, or substance use, can create stress for young people. </a:t>
            </a:r>
          </a:p>
          <a:p>
            <a:r>
              <a:rPr lang="en-US"/>
              <a:t/>
            </a:r>
          </a:p>
          <a:p>
            <a:r>
              <a:rPr lang="en-US"/>
              <a:t>These challenges may lead some teens to feel disconnected or unsupported, increasing the desire to leave home.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Ongoing conflict, major changes, a parent losing their job, abuse by a parent/guardian, or instability within a family, such as divorce, loss, or substance use, can create stress for young people. </a:t>
            </a:r>
          </a:p>
          <a:p>
            <a:r>
              <a:rPr lang="en-US"/>
              <a:t/>
            </a:r>
          </a:p>
          <a:p>
            <a:r>
              <a:rPr lang="en-US"/>
              <a:t>These challenges may lead some teens to feel disconnected or unsupported, increasing the desire to leave home.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Strong emotions like feeling overwhelmed, anxious, depressed, or ashamed can influence decision-making. </a:t>
            </a:r>
          </a:p>
          <a:p>
            <a:r>
              <a:rPr lang="en-US"/>
              <a:t/>
            </a:r>
          </a:p>
          <a:p>
            <a:r>
              <a:rPr lang="en-US"/>
              <a:t>When emotions build up, and a young person feels unheard or unsupported, running away may seem like a way to escape the 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Strong emotions like feeling overwhelmed, anxious, depressed, or ashamed can influence decision-making. </a:t>
            </a:r>
          </a:p>
          <a:p>
            <a:r>
              <a:rPr lang="en-US"/>
              <a:t/>
            </a:r>
          </a:p>
          <a:p>
            <a:r>
              <a:rPr lang="en-US"/>
              <a:t>When emotions build up, and a young person feels unheard or unsupported, running away may seem like a way to escape the 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Strong emotions like feeling overwhelmed, anxious, depressed, or ashamed can influence decision-making. </a:t>
            </a:r>
          </a:p>
          <a:p>
            <a:r>
              <a:rPr lang="en-US"/>
              <a:t/>
            </a:r>
          </a:p>
          <a:p>
            <a:r>
              <a:rPr lang="en-US"/>
              <a:t>When emotions build up, and a young person feels unheard or unsupported, running away may seem like a way to escape the 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Experiences at school, such as bullying, peer conflict, learning challenges, or academic stress, can impact a young person’s well-being. </a:t>
            </a:r>
          </a:p>
          <a:p>
            <a:r>
              <a:rPr lang="en-US"/>
              <a:t/>
            </a:r>
          </a:p>
          <a:p>
            <a:r>
              <a:rPr lang="en-US"/>
              <a:t>Feelings of rejection or not being accepted by peers can increase emotional distress and contribute to thoughts of leaving.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Experiences at school, such as bullying, peer conflict, learning challenges, or academic stress, can impact a young person’s well-being. </a:t>
            </a:r>
          </a:p>
          <a:p>
            <a:r>
              <a:rPr lang="en-US"/>
              <a:t/>
            </a:r>
          </a:p>
          <a:p>
            <a:r>
              <a:rPr lang="en-US"/>
              <a:t>Feelings of rejection or not being accepted by peers can increase emotional distress and contribute to thoughts of leaving.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Experiences at school, such as bullying, peer conflict, learning challenges, or academic stress, can impact a young person’s well-being. </a:t>
            </a:r>
          </a:p>
          <a:p>
            <a:r>
              <a:rPr lang="en-US"/>
              <a:t/>
            </a:r>
          </a:p>
          <a:p>
            <a:r>
              <a:rPr lang="en-US"/>
              <a:t>Feelings of rejection or not being accepted by peers can increase emotional distress and contribute to thoughts of leaving.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Friends, peers, or individuals online (predators) may influence a young person’s decisions. </a:t>
            </a:r>
          </a:p>
          <a:p>
            <a:r>
              <a:rPr lang="en-US"/>
              <a:t/>
            </a:r>
          </a:p>
          <a:p>
            <a:r>
              <a:rPr lang="en-US"/>
              <a:t>Some young people may be encouraged or convinced to leave home by others who promise a better situation or offer support.</a:t>
            </a:r>
          </a:p>
          <a:p>
            <a:r>
              <a:rPr lang="en-US"/>
              <a:t/>
            </a:r>
          </a:p>
          <a:p>
            <a:r>
              <a:rPr lang="en-US"/>
              <a:t>Others may cause a young person to feel at risk of humiliation due to exposure of embarrassing private images. They may see running away as their only option when in a state of panic.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Friends, peers, or individuals online (predators) may influence a young person’s decisions. </a:t>
            </a:r>
          </a:p>
          <a:p>
            <a:r>
              <a:rPr lang="en-US"/>
              <a:t/>
            </a:r>
          </a:p>
          <a:p>
            <a:r>
              <a:rPr lang="en-US"/>
              <a:t>Some young people may be encouraged or convinced to leave home by others who promise a better situation or offer support.</a:t>
            </a:r>
          </a:p>
          <a:p>
            <a:r>
              <a:rPr lang="en-US"/>
              <a:t/>
            </a:r>
          </a:p>
          <a:p>
            <a:r>
              <a:rPr lang="en-US"/>
              <a:t>Others may cause a young person to feel at risk of humiliation due to exposure of embarrassing private images. They may see running away as their only option when in a state of panic.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Friends, peers, or individuals online (predators) may influence a young person’s decisions. </a:t>
            </a:r>
          </a:p>
          <a:p>
            <a:r>
              <a:rPr lang="en-US"/>
              <a:t/>
            </a:r>
          </a:p>
          <a:p>
            <a:r>
              <a:rPr lang="en-US"/>
              <a:t>Some young people may be encouraged or convinced to leave home by others who promise a better situation or offer support.</a:t>
            </a:r>
          </a:p>
          <a:p>
            <a:r>
              <a:rPr lang="en-US"/>
              <a:t/>
            </a:r>
          </a:p>
          <a:p>
            <a:r>
              <a:rPr lang="en-US"/>
              <a:t>Others may cause a young person to feel at risk of humiliation due to exposure of embarrassing private images. They may see running away as their only option when in a state of panic.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predators often use manipulation, pressure, or threats to influence a young person to leave home. </a:t>
            </a:r>
          </a:p>
          <a:p>
            <a:r>
              <a:rPr lang="en-US"/>
              <a:t/>
            </a:r>
          </a:p>
          <a:p>
            <a:r>
              <a:rPr lang="en-US"/>
              <a:t>This may include false promises, coercion, or sextortion to gain control over vulnerable youth.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predators often use manipulation, pressure, or threats to influence a young person to leave home. </a:t>
            </a:r>
          </a:p>
          <a:p>
            <a:r>
              <a:rPr lang="en-US"/>
              <a:t/>
            </a:r>
          </a:p>
          <a:p>
            <a:r>
              <a:rPr lang="en-US"/>
              <a:t>This may include false promises, coercion, or sextortion to gain control over vulnerable youth.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predators often use manipulation, pressure, or threats to influence a young person to leave home. </a:t>
            </a:r>
          </a:p>
          <a:p>
            <a:r>
              <a:rPr lang="en-US"/>
              <a:t/>
            </a:r>
          </a:p>
          <a:p>
            <a:r>
              <a:rPr lang="en-US"/>
              <a:t>This may include false promises, coercion, or sextortion to gain control over vulnerable youth.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POSSIBLE ANSWERS</a:t>
            </a:r>
          </a:p>
          <a:p>
            <a:r>
              <a:rPr lang="en-US"/>
              <a:t>o  Money</a:t>
            </a:r>
          </a:p>
          <a:p>
            <a:r>
              <a:rPr lang="en-US"/>
              <a:t>o  Food</a:t>
            </a:r>
          </a:p>
          <a:p>
            <a:r>
              <a:rPr lang="en-US"/>
              <a:t>o  Shelter</a:t>
            </a:r>
          </a:p>
          <a:p>
            <a:r>
              <a:rPr lang="en-US"/>
              <a:t>o  Electricity for cell phones</a:t>
            </a:r>
          </a:p>
          <a:p>
            <a:r>
              <a:rPr lang="en-US"/>
              <a:t>o  Protection</a:t>
            </a:r>
          </a:p>
          <a:p>
            <a:r>
              <a:rPr lang="en-US"/>
              <a:t>o  Friends</a:t>
            </a:r>
          </a:p>
          <a:p>
            <a:r>
              <a:rPr lang="en-US"/>
              <a:t>o  Education</a:t>
            </a:r>
          </a:p>
          <a:p>
            <a:r>
              <a:rPr lang="en-US"/>
              <a:t>o  Job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child runs away, the sudden loss of access to basic needs, such as food, shelter, and transportation, can quickly create economic dependency on others. Sometimes, this may include unsafe adults. </a:t>
            </a:r>
          </a:p>
          <a:p>
            <a:r>
              <a:rPr lang="en-US"/>
              <a:t/>
            </a:r>
          </a:p>
          <a:p>
            <a:r>
              <a:rPr lang="en-US"/>
              <a:t>Predators often exploit this state of homelessness as a lure, initially offering help, which later becomes a means of control.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child runs away, the sudden loss of access to basic needs, such as food, shelter, and transportation, can quickly create economic dependency on others. Sometimes, this may include unsafe adults. </a:t>
            </a:r>
          </a:p>
          <a:p>
            <a:r>
              <a:rPr lang="en-US"/>
              <a:t/>
            </a:r>
          </a:p>
          <a:p>
            <a:r>
              <a:rPr lang="en-US"/>
              <a:t>Predators often exploit this state of homelessness as a lure, initially offering help, which later becomes a means of control.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child runs away, the sudden loss of access to basic needs, such as food, shelter, and transportation, can quickly create economic dependency on others. Sometimes, this may include unsafe adults. </a:t>
            </a:r>
          </a:p>
          <a:p>
            <a:r>
              <a:rPr lang="en-US"/>
              <a:t/>
            </a:r>
          </a:p>
          <a:p>
            <a:r>
              <a:rPr lang="en-US"/>
              <a:t>Predators often exploit this state of homelessness as a lure, initially offering help, which later becomes a means of control.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TRANSPORTATION HUBS: Bus stations, train stations, and airports are where youth may be waiting for a ride or trying to reach another location.</a:t>
            </a:r>
          </a:p>
          <a:p>
            <a:r>
              <a:rPr lang="en-US"/>
              <a:t/>
            </a:r>
          </a:p>
          <a:p>
            <a:r>
              <a:rPr lang="en-US"/>
              <a:t>UNSTABLE HOUSING: Homeless shelters, where traffickers may target vulnerable youth in need of a place to stay, and makeshift living spaces where traffickers can exploit vulnerable individuals.</a:t>
            </a:r>
          </a:p>
          <a:p>
            <a:r>
              <a:rPr lang="en-US"/>
              <a:t/>
            </a:r>
          </a:p>
          <a:p>
            <a:r>
              <a:rPr lang="en-US"/>
              <a:t>ABANDONED BUILDINGS: Empty or unsafe buildings that youth may seek refuge in when they have nowhere else to go.</a:t>
            </a:r>
          </a:p>
          <a:p>
            <a:r>
              <a:rPr lang="en-US"/>
              <a:t/>
            </a:r>
          </a:p>
          <a:p>
            <a:r>
              <a:rPr lang="en-US"/>
              <a:t>LODGING: Low-cost motels or hotels, especially in areas with high levels of human trafficking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TRANSPORTATION HUBS: Bus stations, train stations, and airports are where youth may be waiting for a ride or trying to reach another location.</a:t>
            </a:r>
          </a:p>
          <a:p>
            <a:r>
              <a:rPr lang="en-US"/>
              <a:t/>
            </a:r>
          </a:p>
          <a:p>
            <a:r>
              <a:rPr lang="en-US"/>
              <a:t>UNSTABLE HOUSING: Homeless shelters, where traffickers may target vulnerable youth in need of a place to stay, and makeshift living spaces where traffickers can exploit vulnerable individuals.</a:t>
            </a:r>
          </a:p>
          <a:p>
            <a:r>
              <a:rPr lang="en-US"/>
              <a:t/>
            </a:r>
          </a:p>
          <a:p>
            <a:r>
              <a:rPr lang="en-US"/>
              <a:t>ABANDONED BUILDINGS: Empty or unsafe buildings that youth may seek refuge in when they have nowhere else to go.</a:t>
            </a:r>
          </a:p>
          <a:p>
            <a:r>
              <a:rPr lang="en-US"/>
              <a:t/>
            </a:r>
          </a:p>
          <a:p>
            <a:r>
              <a:rPr lang="en-US"/>
              <a:t>LODGING: Low-cost motels or hotels, especially in areas with high levels of human trafficking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TRANSPORTATION HUBS: Bus stations, train stations, and airports are where youth may be waiting for a ride or trying to reach another location.</a:t>
            </a:r>
          </a:p>
          <a:p>
            <a:r>
              <a:rPr lang="en-US"/>
              <a:t/>
            </a:r>
          </a:p>
          <a:p>
            <a:r>
              <a:rPr lang="en-US"/>
              <a:t>UNSTABLE HOUSING: Homeless shelters, where traffickers may target vulnerable youth in need of a place to stay, and makeshift living spaces where traffickers can exploit vulnerable individuals.</a:t>
            </a:r>
          </a:p>
          <a:p>
            <a:r>
              <a:rPr lang="en-US"/>
              <a:t/>
            </a:r>
          </a:p>
          <a:p>
            <a:r>
              <a:rPr lang="en-US"/>
              <a:t>ABANDONED BUILDINGS: Empty or unsafe buildings that youth may seek refuge in when they have nowhere else to go.</a:t>
            </a:r>
          </a:p>
          <a:p>
            <a:r>
              <a:rPr lang="en-US"/>
              <a:t/>
            </a:r>
          </a:p>
          <a:p>
            <a:r>
              <a:rPr lang="en-US"/>
              <a:t>LODGING: Low-cost motels or hotels, especially in areas with high levels of human trafficking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TRANSPORTATION HUBS: Bus stations, train stations, and airports are where youth may be waiting for a ride or trying to reach another location.</a:t>
            </a:r>
          </a:p>
          <a:p>
            <a:r>
              <a:rPr lang="en-US"/>
              <a:t/>
            </a:r>
          </a:p>
          <a:p>
            <a:r>
              <a:rPr lang="en-US"/>
              <a:t>UNSTABLE HOUSING: Homeless shelters, where traffickers may target vulnerable youth in need of a place to stay, and makeshift living spaces where traffickers can exploit vulnerable individuals.</a:t>
            </a:r>
          </a:p>
          <a:p>
            <a:r>
              <a:rPr lang="en-US"/>
              <a:t/>
            </a:r>
          </a:p>
          <a:p>
            <a:r>
              <a:rPr lang="en-US"/>
              <a:t>ABANDONED BUILDINGS: Empty or unsafe buildings that youth may seek refuge in when they have nowhere else to go.</a:t>
            </a:r>
          </a:p>
          <a:p>
            <a:r>
              <a:rPr lang="en-US"/>
              <a:t/>
            </a:r>
          </a:p>
          <a:p>
            <a:r>
              <a:rPr lang="en-US"/>
              <a:t>LODGING: Low-cost motels or hotels, especially in areas with high levels of human trafficking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Anywhere young people hang out:</a:t>
            </a:r>
          </a:p>
          <a:p>
            <a:r>
              <a:rPr lang="en-US"/>
              <a:t/>
            </a:r>
          </a:p>
          <a:p>
            <a:r>
              <a:rPr lang="en-US"/>
              <a:t>PUBLIC PLACES: Remote or isolated areas where youth may go to hide or rest, exposing them as easy targets for traffickers.</a:t>
            </a:r>
          </a:p>
          <a:p>
            <a:r>
              <a:rPr lang="en-US"/>
              <a:t/>
            </a:r>
          </a:p>
          <a:p>
            <a:r>
              <a:rPr lang="en-US"/>
              <a:t>CROWDED EVENTS: Concerts, festivals, and other public events are where traffickers can easily blend in and target isolated youth.</a:t>
            </a:r>
          </a:p>
          <a:p>
            <a:r>
              <a:rPr lang="en-US"/>
              <a:t/>
            </a:r>
          </a:p>
          <a:p>
            <a:r>
              <a:rPr lang="en-US"/>
              <a:t>GATHERING SPOTS: Nightclubs or Bars: Places where young people may be invited by traffickers to work, leading them into exploitation. Also, 24-hour diners, where food is typically served throughout the night. </a:t>
            </a:r>
          </a:p>
          <a:p>
            <a:r>
              <a:rPr lang="en-US"/>
              <a:t/>
            </a:r>
          </a:p>
          <a:p>
            <a:r>
              <a:rPr lang="en-US"/>
              <a:t>ONLINE PLATFORMS: Social media, dating apps, gaming platforms, and other online sites where traffickers can contact young people to make false promises.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Anywhere young people hang out:</a:t>
            </a:r>
          </a:p>
          <a:p>
            <a:r>
              <a:rPr lang="en-US"/>
              <a:t/>
            </a:r>
          </a:p>
          <a:p>
            <a:r>
              <a:rPr lang="en-US"/>
              <a:t>PUBLIC PLACES: Remote or isolated areas where youth may go to hide or rest, exposing them as easy targets for traffickers.</a:t>
            </a:r>
          </a:p>
          <a:p>
            <a:r>
              <a:rPr lang="en-US"/>
              <a:t/>
            </a:r>
          </a:p>
          <a:p>
            <a:r>
              <a:rPr lang="en-US"/>
              <a:t>CROWDED EVENTS: Concerts, festivals, and other public events are where traffickers can easily blend in and target isolated youth.</a:t>
            </a:r>
          </a:p>
          <a:p>
            <a:r>
              <a:rPr lang="en-US"/>
              <a:t/>
            </a:r>
          </a:p>
          <a:p>
            <a:r>
              <a:rPr lang="en-US"/>
              <a:t>GATHERING SPOTS: Nightclubs or Bars: Places where young people may be invited by traffickers to work, leading them into exploitation. Also, 24-hour diners, where food is typically served throughout the night. </a:t>
            </a:r>
          </a:p>
          <a:p>
            <a:r>
              <a:rPr lang="en-US"/>
              <a:t/>
            </a:r>
          </a:p>
          <a:p>
            <a:r>
              <a:rPr lang="en-US"/>
              <a:t>ONLINE PLATFORMS: Social media, dating apps, gaming platforms, and other online sites where traffickers can contact young people to make false promises.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Anywhere young people hang out:</a:t>
            </a:r>
          </a:p>
          <a:p>
            <a:r>
              <a:rPr lang="en-US"/>
              <a:t/>
            </a:r>
          </a:p>
          <a:p>
            <a:r>
              <a:rPr lang="en-US"/>
              <a:t>PUBLIC PLACES: Remote or isolated areas where youth may go to hide or rest, exposing them as easy targets for traffickers.</a:t>
            </a:r>
          </a:p>
          <a:p>
            <a:r>
              <a:rPr lang="en-US"/>
              <a:t/>
            </a:r>
          </a:p>
          <a:p>
            <a:r>
              <a:rPr lang="en-US"/>
              <a:t>CROWDED EVENTS: Concerts, festivals, and other public events are where traffickers can easily blend in and target isolated youth.</a:t>
            </a:r>
          </a:p>
          <a:p>
            <a:r>
              <a:rPr lang="en-US"/>
              <a:t/>
            </a:r>
          </a:p>
          <a:p>
            <a:r>
              <a:rPr lang="en-US"/>
              <a:t>GATHERING SPOTS: Nightclubs or Bars: Places where young people may be invited by traffickers to work, leading them into exploitation. Also, 24-hour diners, where food is typically served throughout the night. </a:t>
            </a:r>
          </a:p>
          <a:p>
            <a:r>
              <a:rPr lang="en-US"/>
              <a:t/>
            </a:r>
          </a:p>
          <a:p>
            <a:r>
              <a:rPr lang="en-US"/>
              <a:t>ONLINE PLATFORMS: Social media, dating apps, gaming platforms, and other online sites where traffickers can contact young people to make false promises.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Anywhere young people hang out:</a:t>
            </a:r>
          </a:p>
          <a:p>
            <a:r>
              <a:rPr lang="en-US"/>
              <a:t/>
            </a:r>
          </a:p>
          <a:p>
            <a:r>
              <a:rPr lang="en-US"/>
              <a:t>PUBLIC PLACES: Remote or isolated areas where youth may go to hide or rest, exposing them as easy targets for traffickers.</a:t>
            </a:r>
          </a:p>
          <a:p>
            <a:r>
              <a:rPr lang="en-US"/>
              <a:t/>
            </a:r>
          </a:p>
          <a:p>
            <a:r>
              <a:rPr lang="en-US"/>
              <a:t>CROWDED EVENTS: Concerts, festivals, and other public events are where traffickers can easily blend in and target isolated youth.</a:t>
            </a:r>
          </a:p>
          <a:p>
            <a:r>
              <a:rPr lang="en-US"/>
              <a:t/>
            </a:r>
          </a:p>
          <a:p>
            <a:r>
              <a:rPr lang="en-US"/>
              <a:t>GATHERING SPOTS: Nightclubs or Bars: Places where young people may be invited by traffickers to work, leading them into exploitation. Also, 24-hour diners, where food is typically served throughout the night. </a:t>
            </a:r>
          </a:p>
          <a:p>
            <a:r>
              <a:rPr lang="en-US"/>
              <a:t/>
            </a:r>
          </a:p>
          <a:p>
            <a:r>
              <a:rPr lang="en-US"/>
              <a:t>ONLINE PLATFORMS: Social media, dating apps, gaming platforms, and other online sites where traffickers can contact young people to make false promises.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NCMEC Cyber Tipline Report (2024). Child Sex Trafficking. Retrieved December 30, 2025, from https://www.missingkids.org/ourwork/impact#:~:text=Table_title:%20Reports%20by%20Type%20Table_content:%20header:%20%7C,Active:%2066%20%7C%20Grand%20Total:%20836%20%7C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force and threats may be used at later stages, traffickers typically start by manipulating and building trust, making it difficult for young people to recognize the exploitation as it unfolds.</a:t>
            </a:r>
          </a:p>
          <a:p>
            <a:r>
              <a:rPr lang="en-US"/>
              <a:t/>
            </a:r>
          </a:p>
          <a:p>
            <a:r>
              <a:rPr lang="en-US"/>
              <a:t>KIND &amp; GENEROUS: Predators can seem genuinely concerned about a vulnerable youth and offer to help solve the young person’s problems. They often pretend to be kindhearted people who want to help by providing food, shelter, and other necessities.</a:t>
            </a:r>
          </a:p>
          <a:p>
            <a:r>
              <a:rPr lang="en-US"/>
              <a:t/>
            </a:r>
          </a:p>
          <a:p>
            <a:r>
              <a:rPr lang="en-US"/>
              <a:t>PROTECTOR: Unsafe people can pretend to offer protection from gangs or other dangerous people.</a:t>
            </a:r>
          </a:p>
          <a:p>
            <a:r>
              <a:rPr lang="en-US"/>
              <a:t/>
            </a:r>
          </a:p>
          <a:p>
            <a:r>
              <a:rPr lang="en-US"/>
              <a:t>HOSPITABLE: They often invite runaway youth to parties to partake in drugs and alcohol, or they may offer substances to help soothe a young person’s stress and pain.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force and threats may be used at later stages, traffickers typically start by manipulating and building trust, making it difficult for young people to recognize the exploitation as it unfolds.</a:t>
            </a:r>
          </a:p>
          <a:p>
            <a:r>
              <a:rPr lang="en-US"/>
              <a:t/>
            </a:r>
          </a:p>
          <a:p>
            <a:r>
              <a:rPr lang="en-US"/>
              <a:t>KIND &amp; GENEROUS: Predators can seem genuinely concerned about a vulnerable youth and offer to help solve the young person’s problems. They often pretend to be kindhearted people who want to help by providing food, shelter, and other necessities.</a:t>
            </a:r>
          </a:p>
          <a:p>
            <a:r>
              <a:rPr lang="en-US"/>
              <a:t/>
            </a:r>
          </a:p>
          <a:p>
            <a:r>
              <a:rPr lang="en-US"/>
              <a:t>PROTECTOR: Unsafe people can pretend to offer protection from gangs or other dangerous people.</a:t>
            </a:r>
          </a:p>
          <a:p>
            <a:r>
              <a:rPr lang="en-US"/>
              <a:t/>
            </a:r>
          </a:p>
          <a:p>
            <a:r>
              <a:rPr lang="en-US"/>
              <a:t>HOSPITABLE: They often invite runaway youth to parties to partake in drugs and alcohol, or they may offer substances to help soothe a young person’s stress and pain.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force and threats may be used at later stages, traffickers typically start by manipulating and building trust, making it difficult for young people to recognize the exploitation as it unfolds.</a:t>
            </a:r>
          </a:p>
          <a:p>
            <a:r>
              <a:rPr lang="en-US"/>
              <a:t/>
            </a:r>
          </a:p>
          <a:p>
            <a:r>
              <a:rPr lang="en-US"/>
              <a:t>KIND &amp; GENEROUS: Predators can seem genuinely concerned about a vulnerable youth and offer to help solve the young person’s problems. They often pretend to be kindhearted people who want to help by providing food, shelter, and other necessities.</a:t>
            </a:r>
          </a:p>
          <a:p>
            <a:r>
              <a:rPr lang="en-US"/>
              <a:t/>
            </a:r>
          </a:p>
          <a:p>
            <a:r>
              <a:rPr lang="en-US"/>
              <a:t>PROTECTOR: Unsafe people can pretend to offer protection from gangs or other dangerous people.</a:t>
            </a:r>
          </a:p>
          <a:p>
            <a:r>
              <a:rPr lang="en-US"/>
              <a:t/>
            </a:r>
          </a:p>
          <a:p>
            <a:r>
              <a:rPr lang="en-US"/>
              <a:t>HOSPITABLE: They often invite runaway youth to parties to partake in drugs and alcohol, or they may offer substances to help soothe a young person’s stress and pain.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force and threats may be used at later stages, traffickers typically start by manipulating and building trust, making it difficult for young people to recognize the exploitation as it unfolds.</a:t>
            </a:r>
          </a:p>
          <a:p>
            <a:r>
              <a:rPr lang="en-US"/>
              <a:t/>
            </a:r>
          </a:p>
          <a:p>
            <a:r>
              <a:rPr lang="en-US"/>
              <a:t>KIND &amp; GENEROUS: Predators can seem genuinely concerned about a vulnerable youth and offer to help solve the young person’s problems. They often pretend to be kindhearted people who want to help by providing food, shelter, and other necessities.</a:t>
            </a:r>
          </a:p>
          <a:p>
            <a:r>
              <a:rPr lang="en-US"/>
              <a:t/>
            </a:r>
          </a:p>
          <a:p>
            <a:r>
              <a:rPr lang="en-US"/>
              <a:t>PROTECTOR: Unsafe people can pretend to offer protection from gangs or other dangerous people.</a:t>
            </a:r>
          </a:p>
          <a:p>
            <a:r>
              <a:rPr lang="en-US"/>
              <a:t/>
            </a:r>
          </a:p>
          <a:p>
            <a:r>
              <a:rPr lang="en-US"/>
              <a:t>HOSPITABLE: They often invite runaway youth to parties to partake in drugs and alcohol, or they may offer substances to help soothe a young person’s stress and pain.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runs away, they often lose access to basic needs like food, shelter, and transportation. This can make them depend on others for help, including people who may not be safe.</a:t>
            </a:r>
          </a:p>
          <a:p>
            <a:r>
              <a:rPr lang="en-US"/>
              <a:t/>
            </a:r>
          </a:p>
          <a:p>
            <a:r>
              <a:rPr lang="en-US"/>
              <a:t>Some predators take advantage of this situation by offering help at first, such as a place to stay or food. Over time, that help can turn into control.</a:t>
            </a:r>
          </a:p>
          <a:p>
            <a:r>
              <a:rPr lang="en-US"/>
              <a:t/>
            </a:r>
          </a:p>
          <a:p>
            <a:r>
              <a:rPr lang="en-US"/>
              <a:t>In some cases, a young person may feel pressured to trade sexual activity in order to receive basic needs. This is called survival sex. It is a form of exploitation and is considered child sex trafficking under the law.</a:t>
            </a:r>
          </a:p>
          <a:p>
            <a:r>
              <a:rPr lang="en-US"/>
              <a:t/>
            </a:r>
          </a:p>
          <a:p>
            <a:r>
              <a:rPr lang="en-US"/>
              <a:t/>
            </a:r>
          </a:p>
          <a:p>
            <a:r>
              <a:rPr lang="en-US"/>
              <a:t>Source</a:t>
            </a:r>
          </a:p>
          <a:p>
            <a:r>
              <a:rPr lang="en-US"/>
              <a:t>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runs away, they often lose access to basic needs like food, shelter, and transportation. This can make them depend on others for help, including people who may not be safe.</a:t>
            </a:r>
          </a:p>
          <a:p>
            <a:r>
              <a:rPr lang="en-US"/>
              <a:t/>
            </a:r>
          </a:p>
          <a:p>
            <a:r>
              <a:rPr lang="en-US"/>
              <a:t>Some predators take advantage of this situation by offering help at first, such as a place to stay or food. Over time, that help can turn into control.</a:t>
            </a:r>
          </a:p>
          <a:p>
            <a:r>
              <a:rPr lang="en-US"/>
              <a:t/>
            </a:r>
          </a:p>
          <a:p>
            <a:r>
              <a:rPr lang="en-US"/>
              <a:t>In some cases, a young person may feel pressured to trade sexual activity in order to receive basic needs. This is called survival sex. It is a form of exploitation and is considered child sex trafficking under the law.</a:t>
            </a:r>
          </a:p>
          <a:p>
            <a:r>
              <a:rPr lang="en-US"/>
              <a:t/>
            </a:r>
          </a:p>
          <a:p>
            <a:r>
              <a:rPr lang="en-US"/>
              <a:t/>
            </a:r>
          </a:p>
          <a:p>
            <a:r>
              <a:rPr lang="en-US"/>
              <a:t>Source</a:t>
            </a:r>
          </a:p>
          <a:p>
            <a:r>
              <a:rPr lang="en-US"/>
              <a:t>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runs away, they often lose access to basic needs like food, shelter, and transportation. This can make them depend on others for help, including people who may not be safe.</a:t>
            </a:r>
          </a:p>
          <a:p>
            <a:r>
              <a:rPr lang="en-US"/>
              <a:t/>
            </a:r>
          </a:p>
          <a:p>
            <a:r>
              <a:rPr lang="en-US"/>
              <a:t>Some predators take advantage of this situation by offering help at first, such as a place to stay or food. Over time, that help can turn into control.</a:t>
            </a:r>
          </a:p>
          <a:p>
            <a:r>
              <a:rPr lang="en-US"/>
              <a:t/>
            </a:r>
          </a:p>
          <a:p>
            <a:r>
              <a:rPr lang="en-US"/>
              <a:t>In some cases, a young person may feel pressured to trade sexual activity in order to receive basic needs. This is called survival sex. It is a form of exploitation and is considered child sex trafficking under the law.</a:t>
            </a:r>
          </a:p>
          <a:p>
            <a:r>
              <a:rPr lang="en-US"/>
              <a:t/>
            </a:r>
          </a:p>
          <a:p>
            <a:r>
              <a:rPr lang="en-US"/>
              <a:t/>
            </a:r>
          </a:p>
          <a:p>
            <a:r>
              <a:rPr lang="en-US"/>
              <a:t>Source</a:t>
            </a:r>
          </a:p>
          <a:p>
            <a:r>
              <a:rPr lang="en-US"/>
              <a:t>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runs away, they often lose access to basic needs like food, shelter, and transportation. This can make them depend on others for help, including people who may not be safe.</a:t>
            </a:r>
          </a:p>
          <a:p>
            <a:r>
              <a:rPr lang="en-US"/>
              <a:t/>
            </a:r>
          </a:p>
          <a:p>
            <a:r>
              <a:rPr lang="en-US"/>
              <a:t>Some predators take advantage of this situation by offering help at first, such as a place to stay or food. Over time, that help can turn into control.</a:t>
            </a:r>
          </a:p>
          <a:p>
            <a:r>
              <a:rPr lang="en-US"/>
              <a:t/>
            </a:r>
          </a:p>
          <a:p>
            <a:r>
              <a:rPr lang="en-US"/>
              <a:t>In some cases, a young person may feel pressured to trade sexual activity in order to receive basic needs. This is called survival sex. It is a form of exploitation and is considered child sex trafficking under the law.</a:t>
            </a:r>
          </a:p>
          <a:p>
            <a:r>
              <a:rPr lang="en-US"/>
              <a:t/>
            </a:r>
          </a:p>
          <a:p>
            <a:r>
              <a:rPr lang="en-US"/>
              <a:t/>
            </a:r>
          </a:p>
          <a:p>
            <a:r>
              <a:rPr lang="en-US"/>
              <a:t>Source</a:t>
            </a:r>
          </a:p>
          <a:p>
            <a:r>
              <a:rPr lang="en-US"/>
              <a:t>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few hours matter most—never wait.</a:t>
            </a:r>
          </a:p>
          <a:p>
            <a:r>
              <a:rPr lang="en-US"/>
              <a:t/>
            </a:r>
          </a:p>
          <a:p>
            <a:r>
              <a:rPr lang="en-US"/>
              <a:t>There is no required waiting period to report a missing or overdue child. </a:t>
            </a:r>
          </a:p>
          <a:p>
            <a:r>
              <a:rPr lang="en-US"/>
              <a:t/>
            </a:r>
          </a:p>
          <a:p>
            <a:r>
              <a:rPr lang="en-US"/>
              <a:t>Parents and caregivers should not delay notifying authorities while conducting their own searches for missing children.</a:t>
            </a:r>
          </a:p>
          <a:p>
            <a:r>
              <a:rPr lang="en-US"/>
              <a:t/>
            </a:r>
          </a:p>
          <a:p>
            <a:r>
              <a:rPr lang="en-US"/>
              <a:t>Law enforcement has specialized tools to conduct thorough, efficient investigations.</a:t>
            </a:r>
          </a:p>
          <a:p>
            <a:r>
              <a:rPr lang="en-US"/>
              <a:t/>
            </a:r>
          </a:p>
          <a:p>
            <a:r>
              <a:rPr lang="en-US"/>
              <a:t>Source</a:t>
            </a:r>
          </a:p>
          <a:p>
            <a:r>
              <a:rPr lang="en-US"/>
              <a:t>U.S. Department of Justice (2023). When Your Child Is Missing: A Family Survival Guide, p. 7. ojjdp.ojp.gov. Retrieved December 2, 2024, from https://ojjdp.ojp.gov/publications/family-survival-guide.pdf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HOME FREE PROGRAM</a:t>
            </a:r>
          </a:p>
          <a:p>
            <a:r>
              <a:rPr lang="en-US"/>
              <a:t>Greyhound assists the National Runaway Safeline with reuniting children and their families. </a:t>
            </a:r>
          </a:p>
          <a:p>
            <a:r>
              <a:rPr lang="en-US"/>
              <a:t/>
            </a:r>
          </a:p>
          <a:p>
            <a:r>
              <a:rPr lang="en-US"/>
              <a:t>They offer a free bus ticket to children who want to go home. </a:t>
            </a:r>
          </a:p>
          <a:p>
            <a:r>
              <a:rPr lang="en-US"/>
              <a:t/>
            </a:r>
          </a:p>
          <a:p>
            <a:r>
              <a:rPr lang="en-US"/>
              <a:t>The Home Free program is for youth ages 12 to 21 who self-identify as homeless, runaways, and victims of human 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on targeting runaway youth, please refer to the last page of Lesson Plan #7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https://www.walkingwise.com"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3.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4.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5.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 Id="rId3"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 Id="rId3" Target="../media/image18.pn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17.pn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 Id="rId3" Target="../media/image17.pn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17.pn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17.pn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17.pn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17.pn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19.pn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20.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39241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TextBox 4" id="4"/>
          <p:cNvSpPr txBox="true"/>
          <p:nvPr/>
        </p:nvSpPr>
        <p:spPr>
          <a:xfrm rot="0">
            <a:off x="454522" y="7741700"/>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1"/>
                <a:ea typeface="Poppins Medium 1"/>
                <a:cs typeface="Poppins Medium 1"/>
                <a:sym typeface="Poppins Medium 1"/>
              </a:rPr>
              <a:t>BY WALKING WISE</a:t>
            </a:r>
          </a:p>
        </p:txBody>
      </p:sp>
      <p:sp>
        <p:nvSpPr>
          <p:cNvPr name="Freeform 5" id="5"/>
          <p:cNvSpPr/>
          <p:nvPr/>
        </p:nvSpPr>
        <p:spPr>
          <a:xfrm flipH="false" flipV="false" rot="0">
            <a:off x="16284300" y="1028700"/>
            <a:ext cx="975000" cy="975000"/>
          </a:xfrm>
          <a:custGeom>
            <a:avLst/>
            <a:gdLst/>
            <a:ahLst/>
            <a:cxnLst/>
            <a:rect r="r" b="b" t="t" l="l"/>
            <a:pathLst>
              <a:path h="975000" w="975000">
                <a:moveTo>
                  <a:pt x="0" y="0"/>
                </a:moveTo>
                <a:lnTo>
                  <a:pt x="975000" y="0"/>
                </a:lnTo>
                <a:lnTo>
                  <a:pt x="975000" y="975000"/>
                </a:lnTo>
                <a:lnTo>
                  <a:pt x="0" y="975000"/>
                </a:lnTo>
                <a:lnTo>
                  <a:pt x="0" y="0"/>
                </a:lnTo>
                <a:close/>
              </a:path>
            </a:pathLst>
          </a:custGeom>
          <a:blipFill>
            <a:blip r:embed="rId3"/>
            <a:stretch>
              <a:fillRect l="0" t="0" r="0" b="0"/>
            </a:stretch>
          </a:blipFill>
        </p:spPr>
      </p:sp>
      <p:sp>
        <p:nvSpPr>
          <p:cNvPr name="TextBox 6" id="6"/>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7" id="7"/>
          <p:cNvSpPr txBox="true"/>
          <p:nvPr/>
        </p:nvSpPr>
        <p:spPr>
          <a:xfrm rot="0">
            <a:off x="454522" y="5251900"/>
            <a:ext cx="17417056" cy="2383826"/>
          </a:xfrm>
          <a:prstGeom prst="rect">
            <a:avLst/>
          </a:prstGeom>
        </p:spPr>
        <p:txBody>
          <a:bodyPr anchor="t" rtlCol="false" tIns="0" lIns="0" bIns="0" rIns="0">
            <a:spAutoFit/>
          </a:bodyPr>
          <a:lstStyle/>
          <a:p>
            <a:pPr algn="ctr">
              <a:lnSpc>
                <a:spcPts val="12281"/>
              </a:lnSpc>
            </a:pPr>
            <a:r>
              <a:rPr lang="en-US" sz="11809" b="true">
                <a:solidFill>
                  <a:srgbClr val="801EB6"/>
                </a:solidFill>
                <a:latin typeface="Cooperative Bold"/>
                <a:ea typeface="Cooperative Bold"/>
                <a:cs typeface="Cooperative Bold"/>
                <a:sym typeface="Cooperative Bold"/>
              </a:rPr>
              <a:t>RUNAWAYS</a:t>
            </a:r>
          </a:p>
          <a:p>
            <a:pPr algn="ctr">
              <a:lnSpc>
                <a:spcPts val="5548"/>
              </a:lnSpc>
            </a:pPr>
            <a:r>
              <a:rPr lang="en-US" b="true" sz="7206">
                <a:solidFill>
                  <a:srgbClr val="801EB6"/>
                </a:solidFill>
                <a:latin typeface="Poppins Medium 2 Bold"/>
                <a:ea typeface="Poppins Medium 2 Bold"/>
                <a:cs typeface="Poppins Medium 2 Bold"/>
                <a:sym typeface="Poppins Medium 2 Bold"/>
              </a:rPr>
              <a:t>AS TARGETS</a:t>
            </a:r>
          </a:p>
        </p:txBody>
      </p:sp>
      <p:sp>
        <p:nvSpPr>
          <p:cNvPr name="Freeform 8" id="8"/>
          <p:cNvSpPr/>
          <p:nvPr/>
        </p:nvSpPr>
        <p:spPr>
          <a:xfrm flipH="false" flipV="false" rot="0">
            <a:off x="14954037" y="7028103"/>
            <a:ext cx="2305263" cy="2320480"/>
          </a:xfrm>
          <a:custGeom>
            <a:avLst/>
            <a:gdLst/>
            <a:ahLst/>
            <a:cxnLst/>
            <a:rect r="r" b="b" t="t" l="l"/>
            <a:pathLst>
              <a:path h="2320480" w="2305263">
                <a:moveTo>
                  <a:pt x="0" y="0"/>
                </a:moveTo>
                <a:lnTo>
                  <a:pt x="2305263" y="0"/>
                </a:lnTo>
                <a:lnTo>
                  <a:pt x="2305263" y="2320480"/>
                </a:lnTo>
                <a:lnTo>
                  <a:pt x="0" y="2320480"/>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1955780" y="4758565"/>
            <a:ext cx="11794601" cy="2001322"/>
            <a:chOff x="0" y="0"/>
            <a:chExt cx="3106397" cy="527097"/>
          </a:xfrm>
        </p:grpSpPr>
        <p:sp>
          <p:nvSpPr>
            <p:cNvPr name="Freeform 7" id="7"/>
            <p:cNvSpPr/>
            <p:nvPr/>
          </p:nvSpPr>
          <p:spPr>
            <a:xfrm flipH="false" flipV="false" rot="0">
              <a:off x="0" y="0"/>
              <a:ext cx="3106397" cy="527097"/>
            </a:xfrm>
            <a:custGeom>
              <a:avLst/>
              <a:gdLst/>
              <a:ahLst/>
              <a:cxnLst/>
              <a:rect r="r" b="b" t="t" l="l"/>
              <a:pathLst>
                <a:path h="527097" w="3106397">
                  <a:moveTo>
                    <a:pt x="0" y="0"/>
                  </a:moveTo>
                  <a:lnTo>
                    <a:pt x="3106397" y="0"/>
                  </a:lnTo>
                  <a:lnTo>
                    <a:pt x="3106397" y="527097"/>
                  </a:lnTo>
                  <a:lnTo>
                    <a:pt x="0" y="527097"/>
                  </a:lnTo>
                  <a:close/>
                </a:path>
              </a:pathLst>
            </a:custGeom>
            <a:solidFill>
              <a:srgbClr val="303030"/>
            </a:solidFill>
          </p:spPr>
        </p:sp>
        <p:sp>
          <p:nvSpPr>
            <p:cNvPr name="TextBox 8" id="8"/>
            <p:cNvSpPr txBox="true"/>
            <p:nvPr/>
          </p:nvSpPr>
          <p:spPr>
            <a:xfrm>
              <a:off x="0" y="-9525"/>
              <a:ext cx="3106397" cy="53662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30293" y="4930626"/>
            <a:ext cx="11220088"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About how many U.S. children (under 18) go missing every year? </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10</a:t>
            </a:r>
          </a:p>
        </p:txBody>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997325"/>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30,000 children</a:t>
            </a:r>
          </a:p>
          <a:p>
            <a:pPr algn="l">
              <a:lnSpc>
                <a:spcPts val="6399"/>
              </a:lnSpc>
            </a:pPr>
            <a:r>
              <a:rPr lang="en-US" sz="3999" b="true">
                <a:solidFill>
                  <a:srgbClr val="FBFDFD"/>
                </a:solidFill>
                <a:latin typeface="Roboto Bold"/>
                <a:ea typeface="Roboto Bold"/>
                <a:cs typeface="Roboto Bold"/>
                <a:sym typeface="Roboto Bold"/>
              </a:rPr>
              <a:t>B) 130,000 children</a:t>
            </a:r>
          </a:p>
          <a:p>
            <a:pPr algn="l">
              <a:lnSpc>
                <a:spcPts val="6399"/>
              </a:lnSpc>
            </a:pPr>
            <a:r>
              <a:rPr lang="en-US" sz="3999" b="true">
                <a:solidFill>
                  <a:srgbClr val="FBFDFD"/>
                </a:solidFill>
                <a:latin typeface="Roboto Bold"/>
                <a:ea typeface="Roboto Bold"/>
                <a:cs typeface="Roboto Bold"/>
                <a:sym typeface="Roboto Bold"/>
              </a:rPr>
              <a:t>C) 330,000 children</a:t>
            </a:r>
          </a:p>
          <a:p>
            <a:pPr algn="l">
              <a:lnSpc>
                <a:spcPts val="6399"/>
              </a:lnSpc>
            </a:pPr>
            <a:r>
              <a:rPr lang="en-US" sz="3999" b="true">
                <a:solidFill>
                  <a:srgbClr val="FBFDFD"/>
                </a:solidFill>
                <a:latin typeface="Roboto Bold"/>
                <a:ea typeface="Roboto Bold"/>
                <a:cs typeface="Roboto Bold"/>
                <a:sym typeface="Roboto Bold"/>
              </a:rPr>
              <a:t>D) 530,000 children</a:t>
            </a:r>
          </a:p>
          <a:p>
            <a:pPr algn="l">
              <a:lnSpc>
                <a:spcPts val="6399"/>
              </a:lnSpc>
            </a:pP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3246920"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About how many U.S. children (under 18) go missing every year?</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872992" y="4762062"/>
            <a:ext cx="1254069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About 330,000 </a:t>
            </a:r>
            <a:r>
              <a:rPr lang="en-US" sz="5499">
                <a:solidFill>
                  <a:srgbClr val="303030"/>
                </a:solidFill>
                <a:latin typeface="Roboto"/>
                <a:ea typeface="Roboto"/>
                <a:cs typeface="Roboto"/>
                <a:sym typeface="Roboto"/>
              </a:rPr>
              <a:t>U.S. children (under 18) go missing every year.</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Federal Bureau of Investigation. (2025). 2024 NCIC missing person and unidentified person statistics (Table: Missing Person Circumstances — Runaway).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77961"/>
            <a:ext cx="16180882"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child (under 18) who leaves home without permission and whose location is unknown to their parents or caregivers.</a:t>
            </a:r>
          </a:p>
        </p:txBody>
      </p:sp>
      <p:grpSp>
        <p:nvGrpSpPr>
          <p:cNvPr name="Group 9" id="9"/>
          <p:cNvGrpSpPr/>
          <p:nvPr/>
        </p:nvGrpSpPr>
        <p:grpSpPr>
          <a:xfrm rot="0">
            <a:off x="1480713" y="3637496"/>
            <a:ext cx="4610053" cy="904943"/>
            <a:chOff x="0" y="0"/>
            <a:chExt cx="1214170" cy="238339"/>
          </a:xfrm>
        </p:grpSpPr>
        <p:sp>
          <p:nvSpPr>
            <p:cNvPr name="Freeform 10" id="10"/>
            <p:cNvSpPr/>
            <p:nvPr/>
          </p:nvSpPr>
          <p:spPr>
            <a:xfrm flipH="false" flipV="false" rot="0">
              <a:off x="0" y="0"/>
              <a:ext cx="1214170" cy="238339"/>
            </a:xfrm>
            <a:custGeom>
              <a:avLst/>
              <a:gdLst/>
              <a:ahLst/>
              <a:cxnLst/>
              <a:rect r="r" b="b" t="t" l="l"/>
              <a:pathLst>
                <a:path h="238339" w="1214170">
                  <a:moveTo>
                    <a:pt x="0" y="0"/>
                  </a:moveTo>
                  <a:lnTo>
                    <a:pt x="1214170" y="0"/>
                  </a:lnTo>
                  <a:lnTo>
                    <a:pt x="1214170" y="238339"/>
                  </a:lnTo>
                  <a:lnTo>
                    <a:pt x="0" y="238339"/>
                  </a:lnTo>
                  <a:close/>
                </a:path>
              </a:pathLst>
            </a:custGeom>
            <a:solidFill>
              <a:srgbClr val="303030"/>
            </a:solidFill>
          </p:spPr>
        </p:sp>
        <p:sp>
          <p:nvSpPr>
            <p:cNvPr name="TextBox 11" id="11"/>
            <p:cNvSpPr txBox="true"/>
            <p:nvPr/>
          </p:nvSpPr>
          <p:spPr>
            <a:xfrm>
              <a:off x="0" y="-76200"/>
              <a:ext cx="121417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RUNAWAY</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name="TextBox 15" id="15"/>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955780" y="4758565"/>
            <a:ext cx="12669507" cy="2001322"/>
            <a:chOff x="0" y="0"/>
            <a:chExt cx="3336825" cy="527097"/>
          </a:xfrm>
        </p:grpSpPr>
        <p:sp>
          <p:nvSpPr>
            <p:cNvPr name="Freeform 7" id="7"/>
            <p:cNvSpPr/>
            <p:nvPr/>
          </p:nvSpPr>
          <p:spPr>
            <a:xfrm flipH="false" flipV="false" rot="0">
              <a:off x="0" y="0"/>
              <a:ext cx="3336825" cy="527097"/>
            </a:xfrm>
            <a:custGeom>
              <a:avLst/>
              <a:gdLst/>
              <a:ahLst/>
              <a:cxnLst/>
              <a:rect r="r" b="b" t="t" l="l"/>
              <a:pathLst>
                <a:path h="527097" w="3336825">
                  <a:moveTo>
                    <a:pt x="0" y="0"/>
                  </a:moveTo>
                  <a:lnTo>
                    <a:pt x="3336825" y="0"/>
                  </a:lnTo>
                  <a:lnTo>
                    <a:pt x="3336825" y="527097"/>
                  </a:lnTo>
                  <a:lnTo>
                    <a:pt x="0" y="527097"/>
                  </a:lnTo>
                  <a:close/>
                </a:path>
              </a:pathLst>
            </a:custGeom>
            <a:solidFill>
              <a:srgbClr val="303030"/>
            </a:solidFill>
          </p:spPr>
        </p:sp>
        <p:sp>
          <p:nvSpPr>
            <p:cNvPr name="TextBox 8" id="8"/>
            <p:cNvSpPr txBox="true"/>
            <p:nvPr/>
          </p:nvSpPr>
          <p:spPr>
            <a:xfrm>
              <a:off x="0" y="-9525"/>
              <a:ext cx="3336825" cy="53662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30293" y="4930626"/>
            <a:ext cx="1188902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Sometimes teens think about leaving home without fully understanding the risks.</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CONSIDER THE RISK</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02013" y="3310113"/>
            <a:ext cx="8734014" cy="904943"/>
            <a:chOff x="0" y="0"/>
            <a:chExt cx="2300317" cy="238339"/>
          </a:xfrm>
        </p:grpSpPr>
        <p:sp>
          <p:nvSpPr>
            <p:cNvPr name="Freeform 5" id="5"/>
            <p:cNvSpPr/>
            <p:nvPr/>
          </p:nvSpPr>
          <p:spPr>
            <a:xfrm flipH="false" flipV="false" rot="0">
              <a:off x="0" y="0"/>
              <a:ext cx="2300317" cy="238339"/>
            </a:xfrm>
            <a:custGeom>
              <a:avLst/>
              <a:gdLst/>
              <a:ahLst/>
              <a:cxnLst/>
              <a:rect r="r" b="b" t="t" l="l"/>
              <a:pathLst>
                <a:path h="238339" w="2300317">
                  <a:moveTo>
                    <a:pt x="0" y="0"/>
                  </a:moveTo>
                  <a:lnTo>
                    <a:pt x="2300317" y="0"/>
                  </a:lnTo>
                  <a:lnTo>
                    <a:pt x="2300317" y="238339"/>
                  </a:lnTo>
                  <a:lnTo>
                    <a:pt x="0" y="238339"/>
                  </a:lnTo>
                  <a:close/>
                </a:path>
              </a:pathLst>
            </a:custGeom>
            <a:solidFill>
              <a:srgbClr val="303030"/>
            </a:solidFill>
          </p:spPr>
        </p:sp>
        <p:sp>
          <p:nvSpPr>
            <p:cNvPr name="TextBox 6" id="6"/>
            <p:cNvSpPr txBox="true"/>
            <p:nvPr/>
          </p:nvSpPr>
          <p:spPr>
            <a:xfrm>
              <a:off x="0" y="-76200"/>
              <a:ext cx="2300317"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71776" y="4565391"/>
            <a:ext cx="16123626"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Why would someone want to leave?</a:t>
            </a:r>
          </a:p>
        </p:txBody>
      </p:sp>
      <p:sp>
        <p:nvSpPr>
          <p:cNvPr name="TextBox 8" id="8"/>
          <p:cNvSpPr txBox="true"/>
          <p:nvPr/>
        </p:nvSpPr>
        <p:spPr>
          <a:xfrm rot="0">
            <a:off x="2622983" y="3329160"/>
            <a:ext cx="129710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Understanding Running Away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CONSIDER THE RISK</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02013" y="3310113"/>
            <a:ext cx="8734014" cy="904943"/>
            <a:chOff x="0" y="0"/>
            <a:chExt cx="2300317" cy="238339"/>
          </a:xfrm>
        </p:grpSpPr>
        <p:sp>
          <p:nvSpPr>
            <p:cNvPr name="Freeform 5" id="5"/>
            <p:cNvSpPr/>
            <p:nvPr/>
          </p:nvSpPr>
          <p:spPr>
            <a:xfrm flipH="false" flipV="false" rot="0">
              <a:off x="0" y="0"/>
              <a:ext cx="2300317" cy="238339"/>
            </a:xfrm>
            <a:custGeom>
              <a:avLst/>
              <a:gdLst/>
              <a:ahLst/>
              <a:cxnLst/>
              <a:rect r="r" b="b" t="t" l="l"/>
              <a:pathLst>
                <a:path h="238339" w="2300317">
                  <a:moveTo>
                    <a:pt x="0" y="0"/>
                  </a:moveTo>
                  <a:lnTo>
                    <a:pt x="2300317" y="0"/>
                  </a:lnTo>
                  <a:lnTo>
                    <a:pt x="2300317" y="238339"/>
                  </a:lnTo>
                  <a:lnTo>
                    <a:pt x="0" y="238339"/>
                  </a:lnTo>
                  <a:close/>
                </a:path>
              </a:pathLst>
            </a:custGeom>
            <a:solidFill>
              <a:srgbClr val="303030"/>
            </a:solidFill>
          </p:spPr>
        </p:sp>
        <p:sp>
          <p:nvSpPr>
            <p:cNvPr name="TextBox 6" id="6"/>
            <p:cNvSpPr txBox="true"/>
            <p:nvPr/>
          </p:nvSpPr>
          <p:spPr>
            <a:xfrm>
              <a:off x="0" y="-76200"/>
              <a:ext cx="2300317"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71776" y="4565391"/>
            <a:ext cx="16123626"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Why would someone want to leave?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What might they be trying to escape?</a:t>
            </a:r>
          </a:p>
        </p:txBody>
      </p:sp>
      <p:sp>
        <p:nvSpPr>
          <p:cNvPr name="TextBox 8" id="8"/>
          <p:cNvSpPr txBox="true"/>
          <p:nvPr/>
        </p:nvSpPr>
        <p:spPr>
          <a:xfrm rot="0">
            <a:off x="2622983" y="3329160"/>
            <a:ext cx="129710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Understanding Running Away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CONSIDER THE RISK</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02013" y="3310113"/>
            <a:ext cx="8734014" cy="904943"/>
            <a:chOff x="0" y="0"/>
            <a:chExt cx="2300317" cy="238339"/>
          </a:xfrm>
        </p:grpSpPr>
        <p:sp>
          <p:nvSpPr>
            <p:cNvPr name="Freeform 5" id="5"/>
            <p:cNvSpPr/>
            <p:nvPr/>
          </p:nvSpPr>
          <p:spPr>
            <a:xfrm flipH="false" flipV="false" rot="0">
              <a:off x="0" y="0"/>
              <a:ext cx="2300317" cy="238339"/>
            </a:xfrm>
            <a:custGeom>
              <a:avLst/>
              <a:gdLst/>
              <a:ahLst/>
              <a:cxnLst/>
              <a:rect r="r" b="b" t="t" l="l"/>
              <a:pathLst>
                <a:path h="238339" w="2300317">
                  <a:moveTo>
                    <a:pt x="0" y="0"/>
                  </a:moveTo>
                  <a:lnTo>
                    <a:pt x="2300317" y="0"/>
                  </a:lnTo>
                  <a:lnTo>
                    <a:pt x="2300317" y="238339"/>
                  </a:lnTo>
                  <a:lnTo>
                    <a:pt x="0" y="238339"/>
                  </a:lnTo>
                  <a:close/>
                </a:path>
              </a:pathLst>
            </a:custGeom>
            <a:solidFill>
              <a:srgbClr val="303030"/>
            </a:solidFill>
          </p:spPr>
        </p:sp>
        <p:sp>
          <p:nvSpPr>
            <p:cNvPr name="TextBox 6" id="6"/>
            <p:cNvSpPr txBox="true"/>
            <p:nvPr/>
          </p:nvSpPr>
          <p:spPr>
            <a:xfrm>
              <a:off x="0" y="-76200"/>
              <a:ext cx="2300317"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71776" y="4565391"/>
            <a:ext cx="16123626"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Why would someone want to leave?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What might they be trying to escape?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What are they running to?</a:t>
            </a:r>
          </a:p>
        </p:txBody>
      </p:sp>
      <p:sp>
        <p:nvSpPr>
          <p:cNvPr name="TextBox 8" id="8"/>
          <p:cNvSpPr txBox="true"/>
          <p:nvPr/>
        </p:nvSpPr>
        <p:spPr>
          <a:xfrm rot="0">
            <a:off x="2622983" y="3329160"/>
            <a:ext cx="129710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Understanding Running Away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CONSIDER THE RISK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02013" y="3310113"/>
            <a:ext cx="8734014" cy="904943"/>
            <a:chOff x="0" y="0"/>
            <a:chExt cx="2300317" cy="238339"/>
          </a:xfrm>
        </p:grpSpPr>
        <p:sp>
          <p:nvSpPr>
            <p:cNvPr name="Freeform 5" id="5"/>
            <p:cNvSpPr/>
            <p:nvPr/>
          </p:nvSpPr>
          <p:spPr>
            <a:xfrm flipH="false" flipV="false" rot="0">
              <a:off x="0" y="0"/>
              <a:ext cx="2300317" cy="238339"/>
            </a:xfrm>
            <a:custGeom>
              <a:avLst/>
              <a:gdLst/>
              <a:ahLst/>
              <a:cxnLst/>
              <a:rect r="r" b="b" t="t" l="l"/>
              <a:pathLst>
                <a:path h="238339" w="2300317">
                  <a:moveTo>
                    <a:pt x="0" y="0"/>
                  </a:moveTo>
                  <a:lnTo>
                    <a:pt x="2300317" y="0"/>
                  </a:lnTo>
                  <a:lnTo>
                    <a:pt x="2300317" y="238339"/>
                  </a:lnTo>
                  <a:lnTo>
                    <a:pt x="0" y="238339"/>
                  </a:lnTo>
                  <a:close/>
                </a:path>
              </a:pathLst>
            </a:custGeom>
            <a:solidFill>
              <a:srgbClr val="303030"/>
            </a:solidFill>
          </p:spPr>
        </p:sp>
        <p:sp>
          <p:nvSpPr>
            <p:cNvPr name="TextBox 6" id="6"/>
            <p:cNvSpPr txBox="true"/>
            <p:nvPr/>
          </p:nvSpPr>
          <p:spPr>
            <a:xfrm>
              <a:off x="0" y="-76200"/>
              <a:ext cx="2300317"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71776" y="4565391"/>
            <a:ext cx="16123626"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Why would someone want to leave?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What might they be trying to escape?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What are they running to?</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What could they be hoping to find?</a:t>
            </a:r>
          </a:p>
        </p:txBody>
      </p:sp>
      <p:sp>
        <p:nvSpPr>
          <p:cNvPr name="TextBox 8" id="8"/>
          <p:cNvSpPr txBox="true"/>
          <p:nvPr/>
        </p:nvSpPr>
        <p:spPr>
          <a:xfrm rot="0">
            <a:off x="2622983" y="3329160"/>
            <a:ext cx="129710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Understand Running Away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CONSIDER THE RISK</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02013" y="3310113"/>
            <a:ext cx="8734014" cy="904943"/>
            <a:chOff x="0" y="0"/>
            <a:chExt cx="2300317" cy="238339"/>
          </a:xfrm>
        </p:grpSpPr>
        <p:sp>
          <p:nvSpPr>
            <p:cNvPr name="Freeform 5" id="5"/>
            <p:cNvSpPr/>
            <p:nvPr/>
          </p:nvSpPr>
          <p:spPr>
            <a:xfrm flipH="false" flipV="false" rot="0">
              <a:off x="0" y="0"/>
              <a:ext cx="2300317" cy="238339"/>
            </a:xfrm>
            <a:custGeom>
              <a:avLst/>
              <a:gdLst/>
              <a:ahLst/>
              <a:cxnLst/>
              <a:rect r="r" b="b" t="t" l="l"/>
              <a:pathLst>
                <a:path h="238339" w="2300317">
                  <a:moveTo>
                    <a:pt x="0" y="0"/>
                  </a:moveTo>
                  <a:lnTo>
                    <a:pt x="2300317" y="0"/>
                  </a:lnTo>
                  <a:lnTo>
                    <a:pt x="2300317" y="238339"/>
                  </a:lnTo>
                  <a:lnTo>
                    <a:pt x="0" y="238339"/>
                  </a:lnTo>
                  <a:close/>
                </a:path>
              </a:pathLst>
            </a:custGeom>
            <a:solidFill>
              <a:srgbClr val="303030"/>
            </a:solidFill>
          </p:spPr>
        </p:sp>
        <p:sp>
          <p:nvSpPr>
            <p:cNvPr name="TextBox 6" id="6"/>
            <p:cNvSpPr txBox="true"/>
            <p:nvPr/>
          </p:nvSpPr>
          <p:spPr>
            <a:xfrm>
              <a:off x="0" y="-76200"/>
              <a:ext cx="2300317"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71776" y="4565391"/>
            <a:ext cx="16123626" cy="4241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Why would someone want to leave?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What might they be trying to escape?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What are they running to?</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What could they be hoping to find?</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What risks and challenges could they face?</a:t>
            </a:r>
          </a:p>
        </p:txBody>
      </p:sp>
      <p:sp>
        <p:nvSpPr>
          <p:cNvPr name="TextBox 8" id="8"/>
          <p:cNvSpPr txBox="true"/>
          <p:nvPr/>
        </p:nvSpPr>
        <p:spPr>
          <a:xfrm rot="0">
            <a:off x="2622983" y="3329160"/>
            <a:ext cx="129710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Understand Running Away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CONSIDER THE RISK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47364"/>
            <a:ext cx="17417056" cy="9457832"/>
          </a:xfrm>
          <a:custGeom>
            <a:avLst/>
            <a:gdLst/>
            <a:ahLst/>
            <a:cxnLst/>
            <a:rect r="r" b="b" t="t" l="l"/>
            <a:pathLst>
              <a:path h="9457832" w="17417056">
                <a:moveTo>
                  <a:pt x="0" y="0"/>
                </a:moveTo>
                <a:lnTo>
                  <a:pt x="17417056" y="0"/>
                </a:lnTo>
                <a:lnTo>
                  <a:pt x="17417056" y="9457833"/>
                </a:lnTo>
                <a:lnTo>
                  <a:pt x="0" y="9457833"/>
                </a:lnTo>
                <a:lnTo>
                  <a:pt x="0" y="0"/>
                </a:lnTo>
                <a:close/>
              </a:path>
            </a:pathLst>
          </a:custGeom>
          <a:blipFill>
            <a:blip r:embed="rId3"/>
            <a:stretch>
              <a:fillRect l="-161" t="0" r="-1204" b="-5002"/>
            </a:stretch>
          </a:blipFill>
        </p:spPr>
      </p:sp>
      <p:sp>
        <p:nvSpPr>
          <p:cNvPr name="TextBox 3" id="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name="TextBox 5" id="5"/>
          <p:cNvSpPr txBox="true"/>
          <p:nvPr/>
        </p:nvSpPr>
        <p:spPr>
          <a:xfrm rot="0">
            <a:off x="515836" y="2997329"/>
            <a:ext cx="17437849" cy="2304166"/>
          </a:xfrm>
          <a:prstGeom prst="rect">
            <a:avLst/>
          </a:prstGeom>
        </p:spPr>
        <p:txBody>
          <a:bodyPr anchor="t" rtlCol="false" tIns="0" lIns="0" bIns="0" rIns="0">
            <a:spAutoFit/>
          </a:bodyPr>
          <a:lstStyle/>
          <a:p>
            <a:pPr algn="ctr">
              <a:lnSpc>
                <a:spcPts val="18686"/>
              </a:lnSpc>
            </a:pPr>
            <a:r>
              <a:rPr lang="en-US" sz="13347" b="true">
                <a:solidFill>
                  <a:srgbClr val="303030"/>
                </a:solidFill>
                <a:latin typeface="Bebas Neue Bold"/>
                <a:ea typeface="Bebas Neue Bold"/>
                <a:cs typeface="Bebas Neue Bold"/>
                <a:sym typeface="Bebas Neue Bold"/>
              </a:rPr>
              <a:t>runaways as targets</a:t>
            </a:r>
          </a:p>
        </p:txBody>
      </p:sp>
      <p:sp>
        <p:nvSpPr>
          <p:cNvPr name="Freeform 6" id="6"/>
          <p:cNvSpPr/>
          <p:nvPr/>
        </p:nvSpPr>
        <p:spPr>
          <a:xfrm flipH="false" flipV="false" rot="0">
            <a:off x="15364789" y="895355"/>
            <a:ext cx="1680410" cy="1680410"/>
          </a:xfrm>
          <a:custGeom>
            <a:avLst/>
            <a:gdLst/>
            <a:ahLst/>
            <a:cxnLst/>
            <a:rect r="r" b="b" t="t" l="l"/>
            <a:pathLst>
              <a:path h="1680410" w="1680410">
                <a:moveTo>
                  <a:pt x="0" y="0"/>
                </a:moveTo>
                <a:lnTo>
                  <a:pt x="1680409" y="0"/>
                </a:lnTo>
                <a:lnTo>
                  <a:pt x="1680409" y="1680410"/>
                </a:lnTo>
                <a:lnTo>
                  <a:pt x="0" y="1680410"/>
                </a:lnTo>
                <a:lnTo>
                  <a:pt x="0" y="0"/>
                </a:lnTo>
                <a:close/>
              </a:path>
            </a:pathLst>
          </a:custGeom>
          <a:blipFill>
            <a:blip r:embed="rId4"/>
            <a:stretch>
              <a:fillRect l="0" t="0" r="0" b="0"/>
            </a:stretch>
          </a:blipFill>
        </p:spPr>
      </p:sp>
      <p:sp>
        <p:nvSpPr>
          <p:cNvPr name="TextBox 7" id="7"/>
          <p:cNvSpPr txBox="true"/>
          <p:nvPr/>
        </p:nvSpPr>
        <p:spPr>
          <a:xfrm rot="0">
            <a:off x="515836" y="5000625"/>
            <a:ext cx="17437849" cy="1122179"/>
          </a:xfrm>
          <a:prstGeom prst="rect">
            <a:avLst/>
          </a:prstGeom>
        </p:spPr>
        <p:txBody>
          <a:bodyPr anchor="t" rtlCol="false" tIns="0" lIns="0" bIns="0" rIns="0">
            <a:spAutoFit/>
          </a:bodyPr>
          <a:lstStyle/>
          <a:p>
            <a:pPr algn="ctr">
              <a:lnSpc>
                <a:spcPts val="9022"/>
              </a:lnSpc>
            </a:pPr>
            <a:r>
              <a:rPr lang="en-US" sz="6444" b="true">
                <a:solidFill>
                  <a:srgbClr val="FFFFFF"/>
                </a:solidFill>
                <a:latin typeface="Roboto Bold"/>
                <a:ea typeface="Roboto Bold"/>
                <a:cs typeface="Roboto Bold"/>
                <a:sym typeface="Roboto Bold"/>
              </a:rPr>
              <a:t>of Child Sex Trafficking</a:t>
            </a:r>
          </a:p>
        </p:txBody>
      </p:sp>
      <p:grpSp>
        <p:nvGrpSpPr>
          <p:cNvPr name="Group 8" id="8"/>
          <p:cNvGrpSpPr/>
          <p:nvPr/>
        </p:nvGrpSpPr>
        <p:grpSpPr>
          <a:xfrm rot="0">
            <a:off x="5292786" y="8591854"/>
            <a:ext cx="8631917" cy="666446"/>
            <a:chOff x="0" y="0"/>
            <a:chExt cx="2663497" cy="205641"/>
          </a:xfrm>
        </p:grpSpPr>
        <p:sp>
          <p:nvSpPr>
            <p:cNvPr name="Freeform 9" id="9"/>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10" id="10"/>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5"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1814347" y="4774235"/>
            <a:ext cx="11010714" cy="1998829"/>
            <a:chOff x="0" y="0"/>
            <a:chExt cx="2899941" cy="526441"/>
          </a:xfrm>
        </p:grpSpPr>
        <p:sp>
          <p:nvSpPr>
            <p:cNvPr name="Freeform 7" id="7"/>
            <p:cNvSpPr/>
            <p:nvPr/>
          </p:nvSpPr>
          <p:spPr>
            <a:xfrm flipH="false" flipV="false" rot="0">
              <a:off x="0" y="0"/>
              <a:ext cx="2899941" cy="526441"/>
            </a:xfrm>
            <a:custGeom>
              <a:avLst/>
              <a:gdLst/>
              <a:ahLst/>
              <a:cxnLst/>
              <a:rect r="r" b="b" t="t" l="l"/>
              <a:pathLst>
                <a:path h="526441" w="2899941">
                  <a:moveTo>
                    <a:pt x="0" y="0"/>
                  </a:moveTo>
                  <a:lnTo>
                    <a:pt x="2899941" y="0"/>
                  </a:lnTo>
                  <a:lnTo>
                    <a:pt x="2899941" y="526441"/>
                  </a:lnTo>
                  <a:lnTo>
                    <a:pt x="0" y="526441"/>
                  </a:lnTo>
                  <a:close/>
                </a:path>
              </a:pathLst>
            </a:custGeom>
            <a:solidFill>
              <a:srgbClr val="303030"/>
            </a:solidFill>
          </p:spPr>
        </p:sp>
        <p:sp>
          <p:nvSpPr>
            <p:cNvPr name="TextBox 8" id="8"/>
            <p:cNvSpPr txBox="true"/>
            <p:nvPr/>
          </p:nvSpPr>
          <p:spPr>
            <a:xfrm>
              <a:off x="0" y="-76200"/>
              <a:ext cx="2899941" cy="602641"/>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473144" y="4926999"/>
            <a:ext cx="10836128"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Of the U.S. children reported missing, what percent ran away?</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62293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35%</a:t>
            </a:r>
          </a:p>
          <a:p>
            <a:pPr algn="l">
              <a:lnSpc>
                <a:spcPts val="6399"/>
              </a:lnSpc>
            </a:pPr>
            <a:r>
              <a:rPr lang="en-US" sz="3999" b="true">
                <a:solidFill>
                  <a:srgbClr val="FBFDFD"/>
                </a:solidFill>
                <a:latin typeface="Roboto Bold"/>
                <a:ea typeface="Roboto Bold"/>
                <a:cs typeface="Roboto Bold"/>
                <a:sym typeface="Roboto Bold"/>
              </a:rPr>
              <a:t>B) 55</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75%</a:t>
            </a:r>
          </a:p>
          <a:p>
            <a:pPr algn="l">
              <a:lnSpc>
                <a:spcPts val="6399"/>
              </a:lnSpc>
            </a:pPr>
            <a:r>
              <a:rPr lang="en-US" sz="3999" b="true">
                <a:solidFill>
                  <a:srgbClr val="FBFDFD"/>
                </a:solidFill>
                <a:latin typeface="Roboto Bold"/>
                <a:ea typeface="Roboto Bold"/>
                <a:cs typeface="Roboto Bold"/>
                <a:sym typeface="Roboto Bold"/>
              </a:rPr>
              <a:t>D) 95%</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814363" y="3666982"/>
            <a:ext cx="14335435"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Of the U.S. children reported missing, what percent ran away?</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318337" y="4762062"/>
            <a:ext cx="1165000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About 95% </a:t>
            </a:r>
            <a:r>
              <a:rPr lang="en-US" sz="5499">
                <a:solidFill>
                  <a:srgbClr val="303030"/>
                </a:solidFill>
                <a:latin typeface="Roboto"/>
                <a:ea typeface="Roboto"/>
                <a:cs typeface="Roboto"/>
                <a:sym typeface="Roboto"/>
              </a:rPr>
              <a:t>of U.S. missing children are runaway youth.</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137046"/>
            <a:ext cx="6860709"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Federal Bureau of Investigation. (2025). 2024 NCIC missing person and unidentified person statistics (Table: Missing Person Circumstances — Runaway).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sp>
        <p:nvSpPr>
          <p:cNvPr name="TextBox 9" id="9"/>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
        <p:nvSpPr>
          <p:cNvPr name="TextBox 10" id="10"/>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grpSp>
        <p:nvGrpSpPr>
          <p:cNvPr name="Group 11" id="11"/>
          <p:cNvGrpSpPr/>
          <p:nvPr/>
        </p:nvGrpSpPr>
        <p:grpSpPr>
          <a:xfrm rot="0">
            <a:off x="2042688" y="4881793"/>
            <a:ext cx="10356621" cy="1981509"/>
            <a:chOff x="0" y="0"/>
            <a:chExt cx="2727670" cy="521879"/>
          </a:xfrm>
        </p:grpSpPr>
        <p:sp>
          <p:nvSpPr>
            <p:cNvPr name="Freeform 12" id="12"/>
            <p:cNvSpPr/>
            <p:nvPr/>
          </p:nvSpPr>
          <p:spPr>
            <a:xfrm flipH="false" flipV="false" rot="0">
              <a:off x="0" y="0"/>
              <a:ext cx="2727670" cy="521879"/>
            </a:xfrm>
            <a:custGeom>
              <a:avLst/>
              <a:gdLst/>
              <a:ahLst/>
              <a:cxnLst/>
              <a:rect r="r" b="b" t="t" l="l"/>
              <a:pathLst>
                <a:path h="521879" w="2727670">
                  <a:moveTo>
                    <a:pt x="0" y="0"/>
                  </a:moveTo>
                  <a:lnTo>
                    <a:pt x="2727670" y="0"/>
                  </a:lnTo>
                  <a:lnTo>
                    <a:pt x="2727670" y="521879"/>
                  </a:lnTo>
                  <a:lnTo>
                    <a:pt x="0" y="521879"/>
                  </a:lnTo>
                  <a:close/>
                </a:path>
              </a:pathLst>
            </a:custGeom>
            <a:solidFill>
              <a:srgbClr val="303030"/>
            </a:solidFill>
          </p:spPr>
        </p:sp>
        <p:sp>
          <p:nvSpPr>
            <p:cNvPr name="TextBox 13" id="13"/>
            <p:cNvSpPr txBox="true"/>
            <p:nvPr/>
          </p:nvSpPr>
          <p:spPr>
            <a:xfrm>
              <a:off x="0" y="-76200"/>
              <a:ext cx="2727670" cy="598079"/>
            </a:xfrm>
            <a:prstGeom prst="rect">
              <a:avLst/>
            </a:prstGeom>
          </p:spPr>
          <p:txBody>
            <a:bodyPr anchor="ctr" rtlCol="false" tIns="50800" lIns="50800" bIns="50800" rIns="50800"/>
            <a:lstStyle/>
            <a:p>
              <a:pPr algn="ctr">
                <a:lnSpc>
                  <a:spcPts val="3074"/>
                </a:lnSpc>
              </a:pPr>
            </a:p>
          </p:txBody>
        </p:sp>
      </p:grpSp>
      <p:grpSp>
        <p:nvGrpSpPr>
          <p:cNvPr name="Group 14" id="14"/>
          <p:cNvGrpSpPr/>
          <p:nvPr/>
        </p:nvGrpSpPr>
        <p:grpSpPr>
          <a:xfrm rot="0">
            <a:off x="13413959" y="1028700"/>
            <a:ext cx="3845341" cy="3759173"/>
            <a:chOff x="0" y="0"/>
            <a:chExt cx="1201290" cy="1174371"/>
          </a:xfrm>
        </p:grpSpPr>
        <p:sp>
          <p:nvSpPr>
            <p:cNvPr name="Freeform 15" id="15"/>
            <p:cNvSpPr/>
            <p:nvPr/>
          </p:nvSpPr>
          <p:spPr>
            <a:xfrm flipH="false" flipV="false" rot="0">
              <a:off x="0" y="0"/>
              <a:ext cx="1201290" cy="1174371"/>
            </a:xfrm>
            <a:custGeom>
              <a:avLst/>
              <a:gdLst/>
              <a:ahLst/>
              <a:cxnLst/>
              <a:rect r="r" b="b" t="t" l="l"/>
              <a:pathLst>
                <a:path h="1174371" w="1201290">
                  <a:moveTo>
                    <a:pt x="0" y="0"/>
                  </a:moveTo>
                  <a:lnTo>
                    <a:pt x="1201290" y="0"/>
                  </a:lnTo>
                  <a:lnTo>
                    <a:pt x="1201290" y="1174371"/>
                  </a:lnTo>
                  <a:lnTo>
                    <a:pt x="0" y="1174371"/>
                  </a:lnTo>
                  <a:close/>
                </a:path>
              </a:pathLst>
            </a:custGeom>
            <a:solidFill>
              <a:srgbClr val="FFFFFF"/>
            </a:solidFill>
          </p:spPr>
        </p:sp>
        <p:sp>
          <p:nvSpPr>
            <p:cNvPr name="TextBox 16" id="16"/>
            <p:cNvSpPr txBox="true"/>
            <p:nvPr/>
          </p:nvSpPr>
          <p:spPr>
            <a:xfrm>
              <a:off x="0" y="-47625"/>
              <a:ext cx="1201290" cy="1221996"/>
            </a:xfrm>
            <a:prstGeom prst="rect">
              <a:avLst/>
            </a:prstGeom>
          </p:spPr>
          <p:txBody>
            <a:bodyPr anchor="ctr" rtlCol="false" tIns="50800" lIns="50800" bIns="50800" rIns="50800"/>
            <a:lstStyle/>
            <a:p>
              <a:pPr algn="ctr">
                <a:lnSpc>
                  <a:spcPts val="2100"/>
                </a:lnSpc>
              </a:pPr>
            </a:p>
          </p:txBody>
        </p:sp>
      </p:grpSp>
      <p:sp>
        <p:nvSpPr>
          <p:cNvPr name="Freeform 17" id="17"/>
          <p:cNvSpPr/>
          <p:nvPr/>
        </p:nvSpPr>
        <p:spPr>
          <a:xfrm flipH="false" flipV="false" rot="0">
            <a:off x="13558908" y="1191177"/>
            <a:ext cx="3536180" cy="3095826"/>
          </a:xfrm>
          <a:custGeom>
            <a:avLst/>
            <a:gdLst/>
            <a:ahLst/>
            <a:cxnLst/>
            <a:rect r="r" b="b" t="t" l="l"/>
            <a:pathLst>
              <a:path h="3095826" w="3536180">
                <a:moveTo>
                  <a:pt x="0" y="0"/>
                </a:moveTo>
                <a:lnTo>
                  <a:pt x="3536180" y="0"/>
                </a:lnTo>
                <a:lnTo>
                  <a:pt x="3536180" y="3095826"/>
                </a:lnTo>
                <a:lnTo>
                  <a:pt x="0" y="3095826"/>
                </a:lnTo>
                <a:lnTo>
                  <a:pt x="0" y="0"/>
                </a:lnTo>
                <a:close/>
              </a:path>
            </a:pathLst>
          </a:custGeom>
          <a:blipFill>
            <a:blip r:embed="rId5"/>
            <a:stretch>
              <a:fillRect l="0" t="0" r="0" b="0"/>
            </a:stretch>
          </a:blipFill>
        </p:spPr>
      </p:sp>
      <p:sp>
        <p:nvSpPr>
          <p:cNvPr name="TextBox 18" id="18"/>
          <p:cNvSpPr txBox="true"/>
          <p:nvPr/>
        </p:nvSpPr>
        <p:spPr>
          <a:xfrm rot="0">
            <a:off x="2499949" y="5043899"/>
            <a:ext cx="1035662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do some young people run away from home?</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73438" y="3348213"/>
            <a:ext cx="5077757" cy="904943"/>
            <a:chOff x="0" y="0"/>
            <a:chExt cx="1337352" cy="238339"/>
          </a:xfrm>
        </p:grpSpPr>
        <p:sp>
          <p:nvSpPr>
            <p:cNvPr name="Freeform 5" id="5"/>
            <p:cNvSpPr/>
            <p:nvPr/>
          </p:nvSpPr>
          <p:spPr>
            <a:xfrm flipH="false" flipV="false" rot="0">
              <a:off x="0" y="0"/>
              <a:ext cx="1337352" cy="238339"/>
            </a:xfrm>
            <a:custGeom>
              <a:avLst/>
              <a:gdLst/>
              <a:ahLst/>
              <a:cxnLst/>
              <a:rect r="r" b="b" t="t" l="l"/>
              <a:pathLst>
                <a:path h="238339" w="1337352">
                  <a:moveTo>
                    <a:pt x="0" y="0"/>
                  </a:moveTo>
                  <a:lnTo>
                    <a:pt x="1337352" y="0"/>
                  </a:lnTo>
                  <a:lnTo>
                    <a:pt x="1337352" y="238339"/>
                  </a:lnTo>
                  <a:lnTo>
                    <a:pt x="0" y="238339"/>
                  </a:lnTo>
                  <a:close/>
                </a:path>
              </a:pathLst>
            </a:custGeom>
            <a:solidFill>
              <a:srgbClr val="303030"/>
            </a:solidFill>
          </p:spPr>
        </p:sp>
        <p:sp>
          <p:nvSpPr>
            <p:cNvPr name="TextBox 6" id="6"/>
            <p:cNvSpPr txBox="true"/>
            <p:nvPr/>
          </p:nvSpPr>
          <p:spPr>
            <a:xfrm>
              <a:off x="0" y="-76200"/>
              <a:ext cx="1337352"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71776" y="4593966"/>
            <a:ext cx="16123626"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Fear: </a:t>
            </a:r>
            <a:r>
              <a:rPr lang="en-US" b="true" sz="4250">
                <a:solidFill>
                  <a:srgbClr val="004F59"/>
                </a:solidFill>
                <a:latin typeface="Roboto Bold"/>
                <a:ea typeface="Roboto Bold"/>
                <a:cs typeface="Roboto Bold"/>
                <a:sym typeface="Roboto Bold"/>
              </a:rPr>
              <a:t>Worried about threats or punishment.</a:t>
            </a:r>
          </a:p>
        </p:txBody>
      </p:sp>
      <p:sp>
        <p:nvSpPr>
          <p:cNvPr name="TextBox 8" id="8"/>
          <p:cNvSpPr txBox="true"/>
          <p:nvPr/>
        </p:nvSpPr>
        <p:spPr>
          <a:xfrm rot="0">
            <a:off x="2691318" y="3367260"/>
            <a:ext cx="804572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Feeling Unsafe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73438" y="3348213"/>
            <a:ext cx="5077757" cy="904943"/>
            <a:chOff x="0" y="0"/>
            <a:chExt cx="1337352" cy="238339"/>
          </a:xfrm>
        </p:grpSpPr>
        <p:sp>
          <p:nvSpPr>
            <p:cNvPr name="Freeform 5" id="5"/>
            <p:cNvSpPr/>
            <p:nvPr/>
          </p:nvSpPr>
          <p:spPr>
            <a:xfrm flipH="false" flipV="false" rot="0">
              <a:off x="0" y="0"/>
              <a:ext cx="1337352" cy="238339"/>
            </a:xfrm>
            <a:custGeom>
              <a:avLst/>
              <a:gdLst/>
              <a:ahLst/>
              <a:cxnLst/>
              <a:rect r="r" b="b" t="t" l="l"/>
              <a:pathLst>
                <a:path h="238339" w="1337352">
                  <a:moveTo>
                    <a:pt x="0" y="0"/>
                  </a:moveTo>
                  <a:lnTo>
                    <a:pt x="1337352" y="0"/>
                  </a:lnTo>
                  <a:lnTo>
                    <a:pt x="1337352" y="238339"/>
                  </a:lnTo>
                  <a:lnTo>
                    <a:pt x="0" y="238339"/>
                  </a:lnTo>
                  <a:close/>
                </a:path>
              </a:pathLst>
            </a:custGeom>
            <a:solidFill>
              <a:srgbClr val="303030"/>
            </a:solidFill>
          </p:spPr>
        </p:sp>
        <p:sp>
          <p:nvSpPr>
            <p:cNvPr name="TextBox 6" id="6"/>
            <p:cNvSpPr txBox="true"/>
            <p:nvPr/>
          </p:nvSpPr>
          <p:spPr>
            <a:xfrm>
              <a:off x="0" y="-76200"/>
              <a:ext cx="1337352"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71776" y="4593966"/>
            <a:ext cx="16123626"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Fear: Worried about threats or punishment.</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Abuse: </a:t>
            </a:r>
            <a:r>
              <a:rPr lang="en-US" b="true" sz="4250">
                <a:solidFill>
                  <a:srgbClr val="004F59"/>
                </a:solidFill>
                <a:latin typeface="Roboto Bold"/>
                <a:ea typeface="Roboto Bold"/>
                <a:cs typeface="Roboto Bold"/>
                <a:sym typeface="Roboto Bold"/>
              </a:rPr>
              <a:t>Experiencing harm or neglect.</a:t>
            </a:r>
          </a:p>
        </p:txBody>
      </p:sp>
      <p:sp>
        <p:nvSpPr>
          <p:cNvPr name="TextBox 8" id="8"/>
          <p:cNvSpPr txBox="true"/>
          <p:nvPr/>
        </p:nvSpPr>
        <p:spPr>
          <a:xfrm rot="0">
            <a:off x="2691318" y="3367260"/>
            <a:ext cx="804572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Feeling Unsafe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name="TextBox 10" id="10"/>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246059" y="4625586"/>
            <a:ext cx="16317988"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very upsetting experience that can affect a person’s thoughts, feelings, behavior, and how their body responds to that stress.</a:t>
            </a:r>
          </a:p>
        </p:txBody>
      </p:sp>
      <p:grpSp>
        <p:nvGrpSpPr>
          <p:cNvPr name="Group 13" id="13"/>
          <p:cNvGrpSpPr/>
          <p:nvPr/>
        </p:nvGrpSpPr>
        <p:grpSpPr>
          <a:xfrm rot="0">
            <a:off x="1246059" y="3637496"/>
            <a:ext cx="4379284" cy="904943"/>
            <a:chOff x="0" y="0"/>
            <a:chExt cx="1153392" cy="238339"/>
          </a:xfrm>
        </p:grpSpPr>
        <p:sp>
          <p:nvSpPr>
            <p:cNvPr name="Freeform 14" id="14"/>
            <p:cNvSpPr/>
            <p:nvPr/>
          </p:nvSpPr>
          <p:spPr>
            <a:xfrm flipH="false" flipV="false" rot="0">
              <a:off x="0" y="0"/>
              <a:ext cx="1153392" cy="238339"/>
            </a:xfrm>
            <a:custGeom>
              <a:avLst/>
              <a:gdLst/>
              <a:ahLst/>
              <a:cxnLst/>
              <a:rect r="r" b="b" t="t" l="l"/>
              <a:pathLst>
                <a:path h="238339" w="1153392">
                  <a:moveTo>
                    <a:pt x="0" y="0"/>
                  </a:moveTo>
                  <a:lnTo>
                    <a:pt x="1153392" y="0"/>
                  </a:lnTo>
                  <a:lnTo>
                    <a:pt x="1153392" y="238339"/>
                  </a:lnTo>
                  <a:lnTo>
                    <a:pt x="0" y="238339"/>
                  </a:lnTo>
                  <a:close/>
                </a:path>
              </a:pathLst>
            </a:custGeom>
            <a:solidFill>
              <a:srgbClr val="303030"/>
            </a:solidFill>
          </p:spPr>
        </p:sp>
        <p:sp>
          <p:nvSpPr>
            <p:cNvPr name="TextBox 15" id="15"/>
            <p:cNvSpPr txBox="true"/>
            <p:nvPr/>
          </p:nvSpPr>
          <p:spPr>
            <a:xfrm>
              <a:off x="0" y="-76200"/>
              <a:ext cx="1153392" cy="314539"/>
            </a:xfrm>
            <a:prstGeom prst="rect">
              <a:avLst/>
            </a:prstGeom>
          </p:spPr>
          <p:txBody>
            <a:bodyPr anchor="ctr" rtlCol="false" tIns="50800" lIns="50800" bIns="50800" rIns="50800"/>
            <a:lstStyle/>
            <a:p>
              <a:pPr algn="ctr">
                <a:lnSpc>
                  <a:spcPts val="3074"/>
                </a:lnSpc>
              </a:pPr>
            </a:p>
          </p:txBody>
        </p:sp>
      </p:grpSp>
      <p:sp>
        <p:nvSpPr>
          <p:cNvPr name="TextBox 16" id="16"/>
          <p:cNvSpPr txBox="true"/>
          <p:nvPr/>
        </p:nvSpPr>
        <p:spPr>
          <a:xfrm rot="0">
            <a:off x="17604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TRAUMA</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21213" y="3326347"/>
            <a:ext cx="5453942" cy="933839"/>
            <a:chOff x="0" y="0"/>
            <a:chExt cx="1436429" cy="245949"/>
          </a:xfrm>
        </p:grpSpPr>
        <p:sp>
          <p:nvSpPr>
            <p:cNvPr name="Freeform 5" id="5"/>
            <p:cNvSpPr/>
            <p:nvPr/>
          </p:nvSpPr>
          <p:spPr>
            <a:xfrm flipH="false" flipV="false" rot="0">
              <a:off x="0" y="0"/>
              <a:ext cx="1436429" cy="245949"/>
            </a:xfrm>
            <a:custGeom>
              <a:avLst/>
              <a:gdLst/>
              <a:ahLst/>
              <a:cxnLst/>
              <a:rect r="r" b="b" t="t" l="l"/>
              <a:pathLst>
                <a:path h="245949" w="1436429">
                  <a:moveTo>
                    <a:pt x="0" y="0"/>
                  </a:moveTo>
                  <a:lnTo>
                    <a:pt x="1436429" y="0"/>
                  </a:lnTo>
                  <a:lnTo>
                    <a:pt x="1436429" y="245949"/>
                  </a:lnTo>
                  <a:lnTo>
                    <a:pt x="0" y="245949"/>
                  </a:lnTo>
                  <a:close/>
                </a:path>
              </a:pathLst>
            </a:custGeom>
            <a:solidFill>
              <a:srgbClr val="303030"/>
            </a:solidFill>
          </p:spPr>
        </p:sp>
        <p:sp>
          <p:nvSpPr>
            <p:cNvPr name="TextBox 6" id="6"/>
            <p:cNvSpPr txBox="true"/>
            <p:nvPr/>
          </p:nvSpPr>
          <p:spPr>
            <a:xfrm>
              <a:off x="0" y="-76200"/>
              <a:ext cx="1436429" cy="32214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6267" y="4585753"/>
            <a:ext cx="16364886"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Conflict: </a:t>
            </a:r>
            <a:r>
              <a:rPr lang="en-US" b="true" sz="4250">
                <a:solidFill>
                  <a:srgbClr val="004F59"/>
                </a:solidFill>
                <a:latin typeface="Roboto Bold"/>
                <a:ea typeface="Roboto Bold"/>
                <a:cs typeface="Roboto Bold"/>
                <a:sym typeface="Roboto Bold"/>
              </a:rPr>
              <a:t>Not getting along with parents or caregivers.</a:t>
            </a:r>
          </a:p>
        </p:txBody>
      </p:sp>
      <p:sp>
        <p:nvSpPr>
          <p:cNvPr name="TextBox 8" id="8"/>
          <p:cNvSpPr txBox="true"/>
          <p:nvPr/>
        </p:nvSpPr>
        <p:spPr>
          <a:xfrm rot="0">
            <a:off x="2431871" y="3345394"/>
            <a:ext cx="5499554"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Family Challenges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21213" y="3326347"/>
            <a:ext cx="5453942" cy="933839"/>
            <a:chOff x="0" y="0"/>
            <a:chExt cx="1436429" cy="245949"/>
          </a:xfrm>
        </p:grpSpPr>
        <p:sp>
          <p:nvSpPr>
            <p:cNvPr name="Freeform 5" id="5"/>
            <p:cNvSpPr/>
            <p:nvPr/>
          </p:nvSpPr>
          <p:spPr>
            <a:xfrm flipH="false" flipV="false" rot="0">
              <a:off x="0" y="0"/>
              <a:ext cx="1436429" cy="245949"/>
            </a:xfrm>
            <a:custGeom>
              <a:avLst/>
              <a:gdLst/>
              <a:ahLst/>
              <a:cxnLst/>
              <a:rect r="r" b="b" t="t" l="l"/>
              <a:pathLst>
                <a:path h="245949" w="1436429">
                  <a:moveTo>
                    <a:pt x="0" y="0"/>
                  </a:moveTo>
                  <a:lnTo>
                    <a:pt x="1436429" y="0"/>
                  </a:lnTo>
                  <a:lnTo>
                    <a:pt x="1436429" y="245949"/>
                  </a:lnTo>
                  <a:lnTo>
                    <a:pt x="0" y="245949"/>
                  </a:lnTo>
                  <a:close/>
                </a:path>
              </a:pathLst>
            </a:custGeom>
            <a:solidFill>
              <a:srgbClr val="303030"/>
            </a:solidFill>
          </p:spPr>
        </p:sp>
        <p:sp>
          <p:nvSpPr>
            <p:cNvPr name="TextBox 6" id="6"/>
            <p:cNvSpPr txBox="true"/>
            <p:nvPr/>
          </p:nvSpPr>
          <p:spPr>
            <a:xfrm>
              <a:off x="0" y="-76200"/>
              <a:ext cx="1436429" cy="32214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6267" y="4585753"/>
            <a:ext cx="16364886"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Conflict: Not getting along with parents or caregivers.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Family Stress: </a:t>
            </a:r>
            <a:r>
              <a:rPr lang="en-US" b="true" sz="4250">
                <a:solidFill>
                  <a:srgbClr val="004F59"/>
                </a:solidFill>
                <a:latin typeface="Roboto Bold"/>
                <a:ea typeface="Roboto Bold"/>
                <a:cs typeface="Roboto Bold"/>
                <a:sym typeface="Roboto Bold"/>
              </a:rPr>
              <a:t>Such as divorce, a death, or substance use.</a:t>
            </a:r>
          </a:p>
        </p:txBody>
      </p:sp>
      <p:sp>
        <p:nvSpPr>
          <p:cNvPr name="TextBox 8" id="8"/>
          <p:cNvSpPr txBox="true"/>
          <p:nvPr/>
        </p:nvSpPr>
        <p:spPr>
          <a:xfrm rot="0">
            <a:off x="2431871" y="3345394"/>
            <a:ext cx="5499554"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Family Challenges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TextBox 8" id="8"/>
          <p:cNvSpPr txBox="true"/>
          <p:nvPr/>
        </p:nvSpPr>
        <p:spPr>
          <a:xfrm rot="0">
            <a:off x="2564154" y="1667270"/>
            <a:ext cx="13188764" cy="69037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Freeform 9" id="9"/>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21213" y="3326347"/>
            <a:ext cx="5453942" cy="933839"/>
            <a:chOff x="0" y="0"/>
            <a:chExt cx="1436429" cy="245949"/>
          </a:xfrm>
        </p:grpSpPr>
        <p:sp>
          <p:nvSpPr>
            <p:cNvPr name="Freeform 5" id="5"/>
            <p:cNvSpPr/>
            <p:nvPr/>
          </p:nvSpPr>
          <p:spPr>
            <a:xfrm flipH="false" flipV="false" rot="0">
              <a:off x="0" y="0"/>
              <a:ext cx="1436429" cy="245949"/>
            </a:xfrm>
            <a:custGeom>
              <a:avLst/>
              <a:gdLst/>
              <a:ahLst/>
              <a:cxnLst/>
              <a:rect r="r" b="b" t="t" l="l"/>
              <a:pathLst>
                <a:path h="245949" w="1436429">
                  <a:moveTo>
                    <a:pt x="0" y="0"/>
                  </a:moveTo>
                  <a:lnTo>
                    <a:pt x="1436429" y="0"/>
                  </a:lnTo>
                  <a:lnTo>
                    <a:pt x="1436429" y="245949"/>
                  </a:lnTo>
                  <a:lnTo>
                    <a:pt x="0" y="245949"/>
                  </a:lnTo>
                  <a:close/>
                </a:path>
              </a:pathLst>
            </a:custGeom>
            <a:solidFill>
              <a:srgbClr val="303030"/>
            </a:solidFill>
          </p:spPr>
        </p:sp>
        <p:sp>
          <p:nvSpPr>
            <p:cNvPr name="TextBox 6" id="6"/>
            <p:cNvSpPr txBox="true"/>
            <p:nvPr/>
          </p:nvSpPr>
          <p:spPr>
            <a:xfrm>
              <a:off x="0" y="-76200"/>
              <a:ext cx="1436429" cy="32214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6267" y="4585753"/>
            <a:ext cx="16364886"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Conflict: Not getting along with parents or caregivers.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Family Stress: Such as divorce, a death, or substance use.</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Rejection: </a:t>
            </a:r>
            <a:r>
              <a:rPr lang="en-US" b="true" sz="4250">
                <a:solidFill>
                  <a:srgbClr val="004F59"/>
                </a:solidFill>
                <a:latin typeface="Roboto Bold"/>
                <a:ea typeface="Roboto Bold"/>
                <a:cs typeface="Roboto Bold"/>
                <a:sym typeface="Roboto Bold"/>
              </a:rPr>
              <a:t>Not feeling </a:t>
            </a:r>
            <a:r>
              <a:rPr lang="en-US" b="true" sz="4250">
                <a:solidFill>
                  <a:srgbClr val="004F59"/>
                </a:solidFill>
                <a:latin typeface="Roboto Bold"/>
                <a:ea typeface="Roboto Bold"/>
                <a:cs typeface="Roboto Bold"/>
                <a:sym typeface="Roboto Bold"/>
              </a:rPr>
              <a:t>accepted by family.</a:t>
            </a:r>
          </a:p>
        </p:txBody>
      </p:sp>
      <p:sp>
        <p:nvSpPr>
          <p:cNvPr name="TextBox 8" id="8"/>
          <p:cNvSpPr txBox="true"/>
          <p:nvPr/>
        </p:nvSpPr>
        <p:spPr>
          <a:xfrm rot="0">
            <a:off x="2431871" y="3345394"/>
            <a:ext cx="5499554"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Family Challenges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4694" y="4588939"/>
            <a:ext cx="14708162"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Feeling anxious, overwhelmed, or depressed</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01794" y="3331572"/>
            <a:ext cx="3150305" cy="904943"/>
            <a:chOff x="0" y="0"/>
            <a:chExt cx="829710" cy="238339"/>
          </a:xfrm>
        </p:grpSpPr>
        <p:sp>
          <p:nvSpPr>
            <p:cNvPr name="Freeform 8" id="8"/>
            <p:cNvSpPr/>
            <p:nvPr/>
          </p:nvSpPr>
          <p:spPr>
            <a:xfrm flipH="false" flipV="false" rot="0">
              <a:off x="0" y="0"/>
              <a:ext cx="829710" cy="238339"/>
            </a:xfrm>
            <a:custGeom>
              <a:avLst/>
              <a:gdLst/>
              <a:ahLst/>
              <a:cxnLst/>
              <a:rect r="r" b="b" t="t" l="l"/>
              <a:pathLst>
                <a:path h="238339" w="829710">
                  <a:moveTo>
                    <a:pt x="0" y="0"/>
                  </a:moveTo>
                  <a:lnTo>
                    <a:pt x="829710" y="0"/>
                  </a:lnTo>
                  <a:lnTo>
                    <a:pt x="829710" y="238339"/>
                  </a:lnTo>
                  <a:lnTo>
                    <a:pt x="0" y="238339"/>
                  </a:lnTo>
                  <a:close/>
                </a:path>
              </a:pathLst>
            </a:custGeom>
            <a:solidFill>
              <a:srgbClr val="303030"/>
            </a:solidFill>
          </p:spPr>
        </p:sp>
        <p:sp>
          <p:nvSpPr>
            <p:cNvPr name="TextBox 9" id="9"/>
            <p:cNvSpPr txBox="true"/>
            <p:nvPr/>
          </p:nvSpPr>
          <p:spPr>
            <a:xfrm>
              <a:off x="0" y="-76200"/>
              <a:ext cx="829710"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12451" y="3350618"/>
            <a:ext cx="6683510"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Emotions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4694" y="4588939"/>
            <a:ext cx="14708162"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Feeling anxious, overwhelmed, or depressed</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Feeling shame or guilt</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01794" y="3331572"/>
            <a:ext cx="3150305" cy="904943"/>
            <a:chOff x="0" y="0"/>
            <a:chExt cx="829710" cy="238339"/>
          </a:xfrm>
        </p:grpSpPr>
        <p:sp>
          <p:nvSpPr>
            <p:cNvPr name="Freeform 8" id="8"/>
            <p:cNvSpPr/>
            <p:nvPr/>
          </p:nvSpPr>
          <p:spPr>
            <a:xfrm flipH="false" flipV="false" rot="0">
              <a:off x="0" y="0"/>
              <a:ext cx="829710" cy="238339"/>
            </a:xfrm>
            <a:custGeom>
              <a:avLst/>
              <a:gdLst/>
              <a:ahLst/>
              <a:cxnLst/>
              <a:rect r="r" b="b" t="t" l="l"/>
              <a:pathLst>
                <a:path h="238339" w="829710">
                  <a:moveTo>
                    <a:pt x="0" y="0"/>
                  </a:moveTo>
                  <a:lnTo>
                    <a:pt x="829710" y="0"/>
                  </a:lnTo>
                  <a:lnTo>
                    <a:pt x="829710" y="238339"/>
                  </a:lnTo>
                  <a:lnTo>
                    <a:pt x="0" y="238339"/>
                  </a:lnTo>
                  <a:close/>
                </a:path>
              </a:pathLst>
            </a:custGeom>
            <a:solidFill>
              <a:srgbClr val="303030"/>
            </a:solidFill>
          </p:spPr>
        </p:sp>
        <p:sp>
          <p:nvSpPr>
            <p:cNvPr name="TextBox 9" id="9"/>
            <p:cNvSpPr txBox="true"/>
            <p:nvPr/>
          </p:nvSpPr>
          <p:spPr>
            <a:xfrm>
              <a:off x="0" y="-76200"/>
              <a:ext cx="829710"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12451" y="3350618"/>
            <a:ext cx="6683510"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Emotions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4694" y="4588939"/>
            <a:ext cx="14708162"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Feeling anxious, overwhelmed, or depressed</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Feeling shame or guilt</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Feeling unheard</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or unsupported</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01794" y="3331572"/>
            <a:ext cx="3150305" cy="904943"/>
            <a:chOff x="0" y="0"/>
            <a:chExt cx="829710" cy="238339"/>
          </a:xfrm>
        </p:grpSpPr>
        <p:sp>
          <p:nvSpPr>
            <p:cNvPr name="Freeform 8" id="8"/>
            <p:cNvSpPr/>
            <p:nvPr/>
          </p:nvSpPr>
          <p:spPr>
            <a:xfrm flipH="false" flipV="false" rot="0">
              <a:off x="0" y="0"/>
              <a:ext cx="829710" cy="238339"/>
            </a:xfrm>
            <a:custGeom>
              <a:avLst/>
              <a:gdLst/>
              <a:ahLst/>
              <a:cxnLst/>
              <a:rect r="r" b="b" t="t" l="l"/>
              <a:pathLst>
                <a:path h="238339" w="829710">
                  <a:moveTo>
                    <a:pt x="0" y="0"/>
                  </a:moveTo>
                  <a:lnTo>
                    <a:pt x="829710" y="0"/>
                  </a:lnTo>
                  <a:lnTo>
                    <a:pt x="829710" y="238339"/>
                  </a:lnTo>
                  <a:lnTo>
                    <a:pt x="0" y="238339"/>
                  </a:lnTo>
                  <a:close/>
                </a:path>
              </a:pathLst>
            </a:custGeom>
            <a:solidFill>
              <a:srgbClr val="303030"/>
            </a:solidFill>
          </p:spPr>
        </p:sp>
        <p:sp>
          <p:nvSpPr>
            <p:cNvPr name="TextBox 9" id="9"/>
            <p:cNvSpPr txBox="true"/>
            <p:nvPr/>
          </p:nvSpPr>
          <p:spPr>
            <a:xfrm>
              <a:off x="0" y="-76200"/>
              <a:ext cx="829710"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12451" y="3350618"/>
            <a:ext cx="6683510"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Emotions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4950553"/>
            <a:ext cx="11951079" cy="1843989"/>
            <a:chOff x="0" y="0"/>
            <a:chExt cx="3147609" cy="485660"/>
          </a:xfrm>
        </p:grpSpPr>
        <p:sp>
          <p:nvSpPr>
            <p:cNvPr name="Freeform 7" id="7"/>
            <p:cNvSpPr/>
            <p:nvPr/>
          </p:nvSpPr>
          <p:spPr>
            <a:xfrm flipH="false" flipV="false" rot="0">
              <a:off x="0" y="0"/>
              <a:ext cx="3147609" cy="485660"/>
            </a:xfrm>
            <a:custGeom>
              <a:avLst/>
              <a:gdLst/>
              <a:ahLst/>
              <a:cxnLst/>
              <a:rect r="r" b="b" t="t" l="l"/>
              <a:pathLst>
                <a:path h="485660" w="3147609">
                  <a:moveTo>
                    <a:pt x="0" y="0"/>
                  </a:moveTo>
                  <a:lnTo>
                    <a:pt x="3147609" y="0"/>
                  </a:lnTo>
                  <a:lnTo>
                    <a:pt x="3147609" y="485660"/>
                  </a:lnTo>
                  <a:lnTo>
                    <a:pt x="0" y="485660"/>
                  </a:lnTo>
                  <a:close/>
                </a:path>
              </a:pathLst>
            </a:custGeom>
            <a:solidFill>
              <a:srgbClr val="303030"/>
            </a:solidFill>
          </p:spPr>
        </p:sp>
        <p:sp>
          <p:nvSpPr>
            <p:cNvPr name="TextBox 8" id="8"/>
            <p:cNvSpPr txBox="true"/>
            <p:nvPr/>
          </p:nvSpPr>
          <p:spPr>
            <a:xfrm>
              <a:off x="0" y="-76200"/>
              <a:ext cx="3147609" cy="56186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2053721" y="1028700"/>
            <a:ext cx="5205579" cy="3516162"/>
            <a:chOff x="0" y="0"/>
            <a:chExt cx="1371017" cy="926067"/>
          </a:xfrm>
        </p:grpSpPr>
        <p:sp>
          <p:nvSpPr>
            <p:cNvPr name="Freeform 12" id="12"/>
            <p:cNvSpPr/>
            <p:nvPr/>
          </p:nvSpPr>
          <p:spPr>
            <a:xfrm flipH="false" flipV="false" rot="0">
              <a:off x="0" y="0"/>
              <a:ext cx="1371017" cy="926067"/>
            </a:xfrm>
            <a:custGeom>
              <a:avLst/>
              <a:gdLst/>
              <a:ahLst/>
              <a:cxnLst/>
              <a:rect r="r" b="b" t="t" l="l"/>
              <a:pathLst>
                <a:path h="926067" w="1371017">
                  <a:moveTo>
                    <a:pt x="0" y="0"/>
                  </a:moveTo>
                  <a:lnTo>
                    <a:pt x="1371017" y="0"/>
                  </a:lnTo>
                  <a:lnTo>
                    <a:pt x="1371017" y="926067"/>
                  </a:lnTo>
                  <a:lnTo>
                    <a:pt x="0" y="926067"/>
                  </a:lnTo>
                  <a:close/>
                </a:path>
              </a:pathLst>
            </a:custGeom>
            <a:solidFill>
              <a:srgbClr val="FFFFFF"/>
            </a:solidFill>
          </p:spPr>
        </p:sp>
        <p:sp>
          <p:nvSpPr>
            <p:cNvPr name="TextBox 13" id="13"/>
            <p:cNvSpPr txBox="true"/>
            <p:nvPr/>
          </p:nvSpPr>
          <p:spPr>
            <a:xfrm>
              <a:off x="0" y="-47625"/>
              <a:ext cx="1371017" cy="973692"/>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2264521" y="1244655"/>
            <a:ext cx="4800392" cy="3084252"/>
          </a:xfrm>
          <a:custGeom>
            <a:avLst/>
            <a:gdLst/>
            <a:ahLst/>
            <a:cxnLst/>
            <a:rect r="r" b="b" t="t" l="l"/>
            <a:pathLst>
              <a:path h="3084252" w="4800392">
                <a:moveTo>
                  <a:pt x="0" y="0"/>
                </a:moveTo>
                <a:lnTo>
                  <a:pt x="4800393" y="0"/>
                </a:lnTo>
                <a:lnTo>
                  <a:pt x="4800393" y="3084252"/>
                </a:lnTo>
                <a:lnTo>
                  <a:pt x="0" y="3084252"/>
                </a:lnTo>
                <a:lnTo>
                  <a:pt x="0" y="0"/>
                </a:lnTo>
                <a:close/>
              </a:path>
            </a:pathLst>
          </a:custGeom>
          <a:blipFill>
            <a:blip r:embed="rId5"/>
            <a:stretch>
              <a:fillRect l="0" t="0" r="0" b="0"/>
            </a:stretch>
          </a:blipFill>
        </p:spPr>
      </p:sp>
      <p:sp>
        <p:nvSpPr>
          <p:cNvPr name="TextBox 15" id="15"/>
          <p:cNvSpPr txBox="true"/>
          <p:nvPr/>
        </p:nvSpPr>
        <p:spPr>
          <a:xfrm rot="0">
            <a:off x="1946977" y="5022015"/>
            <a:ext cx="1218047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school or social pressure cause a young person to want to run away?</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sp>
        <p:nvSpPr>
          <p:cNvPr name="TextBox 17" id="17"/>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9" id="19"/>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09305" y="4531866"/>
            <a:ext cx="15816423"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Peer Conflict:</a:t>
            </a:r>
            <a:r>
              <a:rPr lang="en-US" b="true" sz="4250">
                <a:solidFill>
                  <a:srgbClr val="004F59"/>
                </a:solidFill>
                <a:latin typeface="Roboto Bold"/>
                <a:ea typeface="Roboto Bold"/>
                <a:cs typeface="Roboto Bold"/>
                <a:sym typeface="Roboto Bold"/>
              </a:rPr>
              <a:t> Experiencing bullying or cyberbullying. </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271170"/>
            <a:ext cx="7333507" cy="904943"/>
            <a:chOff x="0" y="0"/>
            <a:chExt cx="1931459" cy="238339"/>
          </a:xfrm>
        </p:grpSpPr>
        <p:sp>
          <p:nvSpPr>
            <p:cNvPr name="Freeform 8" id="8"/>
            <p:cNvSpPr/>
            <p:nvPr/>
          </p:nvSpPr>
          <p:spPr>
            <a:xfrm flipH="false" flipV="false" rot="0">
              <a:off x="0" y="0"/>
              <a:ext cx="1931459" cy="238339"/>
            </a:xfrm>
            <a:custGeom>
              <a:avLst/>
              <a:gdLst/>
              <a:ahLst/>
              <a:cxnLst/>
              <a:rect r="r" b="b" t="t" l="l"/>
              <a:pathLst>
                <a:path h="238339" w="1931459">
                  <a:moveTo>
                    <a:pt x="0" y="0"/>
                  </a:moveTo>
                  <a:lnTo>
                    <a:pt x="1931459" y="0"/>
                  </a:lnTo>
                  <a:lnTo>
                    <a:pt x="1931459" y="238339"/>
                  </a:lnTo>
                  <a:lnTo>
                    <a:pt x="0" y="238339"/>
                  </a:lnTo>
                  <a:close/>
                </a:path>
              </a:pathLst>
            </a:custGeom>
            <a:solidFill>
              <a:srgbClr val="303030"/>
            </a:solidFill>
          </p:spPr>
        </p:sp>
        <p:sp>
          <p:nvSpPr>
            <p:cNvPr name="TextBox 9" id="9"/>
            <p:cNvSpPr txBox="true"/>
            <p:nvPr/>
          </p:nvSpPr>
          <p:spPr>
            <a:xfrm>
              <a:off x="0" y="-76200"/>
              <a:ext cx="1931459"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29947" y="3290216"/>
            <a:ext cx="7397094"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School or Social Pressure</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09305" y="4531866"/>
            <a:ext cx="15816423"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Peer Conflict: Experiencing bullying or cyberbullying. </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Stress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Feeling overwhelmed by school or activities. </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36</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271170"/>
            <a:ext cx="7333507" cy="904943"/>
            <a:chOff x="0" y="0"/>
            <a:chExt cx="1931459" cy="238339"/>
          </a:xfrm>
        </p:grpSpPr>
        <p:sp>
          <p:nvSpPr>
            <p:cNvPr name="Freeform 8" id="8"/>
            <p:cNvSpPr/>
            <p:nvPr/>
          </p:nvSpPr>
          <p:spPr>
            <a:xfrm flipH="false" flipV="false" rot="0">
              <a:off x="0" y="0"/>
              <a:ext cx="1931459" cy="238339"/>
            </a:xfrm>
            <a:custGeom>
              <a:avLst/>
              <a:gdLst/>
              <a:ahLst/>
              <a:cxnLst/>
              <a:rect r="r" b="b" t="t" l="l"/>
              <a:pathLst>
                <a:path h="238339" w="1931459">
                  <a:moveTo>
                    <a:pt x="0" y="0"/>
                  </a:moveTo>
                  <a:lnTo>
                    <a:pt x="1931459" y="0"/>
                  </a:lnTo>
                  <a:lnTo>
                    <a:pt x="1931459" y="238339"/>
                  </a:lnTo>
                  <a:lnTo>
                    <a:pt x="0" y="238339"/>
                  </a:lnTo>
                  <a:close/>
                </a:path>
              </a:pathLst>
            </a:custGeom>
            <a:solidFill>
              <a:srgbClr val="303030"/>
            </a:solidFill>
          </p:spPr>
        </p:sp>
        <p:sp>
          <p:nvSpPr>
            <p:cNvPr name="TextBox 9" id="9"/>
            <p:cNvSpPr txBox="true"/>
            <p:nvPr/>
          </p:nvSpPr>
          <p:spPr>
            <a:xfrm>
              <a:off x="0" y="-76200"/>
              <a:ext cx="1931459"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29947" y="3290216"/>
            <a:ext cx="7397094"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School or Social Pressure</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09305" y="4531866"/>
            <a:ext cx="15816423"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Peer Conflict: Experiencing bullying or cyberbullying. </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Stress</a:t>
            </a:r>
            <a:r>
              <a:rPr lang="en-US" b="true" sz="4250">
                <a:solidFill>
                  <a:srgbClr val="FFFFFF"/>
                </a:solidFill>
                <a:latin typeface="Roboto Bold"/>
                <a:ea typeface="Roboto Bold"/>
                <a:cs typeface="Roboto Bold"/>
                <a:sym typeface="Roboto Bold"/>
              </a:rPr>
              <a:t>: Feeling overwhelmed by school or activities. </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Rejection</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Feeling left out or not accepted by peers.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37</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271170"/>
            <a:ext cx="7333507" cy="904943"/>
            <a:chOff x="0" y="0"/>
            <a:chExt cx="1931459" cy="238339"/>
          </a:xfrm>
        </p:grpSpPr>
        <p:sp>
          <p:nvSpPr>
            <p:cNvPr name="Freeform 8" id="8"/>
            <p:cNvSpPr/>
            <p:nvPr/>
          </p:nvSpPr>
          <p:spPr>
            <a:xfrm flipH="false" flipV="false" rot="0">
              <a:off x="0" y="0"/>
              <a:ext cx="1931459" cy="238339"/>
            </a:xfrm>
            <a:custGeom>
              <a:avLst/>
              <a:gdLst/>
              <a:ahLst/>
              <a:cxnLst/>
              <a:rect r="r" b="b" t="t" l="l"/>
              <a:pathLst>
                <a:path h="238339" w="1931459">
                  <a:moveTo>
                    <a:pt x="0" y="0"/>
                  </a:moveTo>
                  <a:lnTo>
                    <a:pt x="1931459" y="0"/>
                  </a:lnTo>
                  <a:lnTo>
                    <a:pt x="1931459" y="238339"/>
                  </a:lnTo>
                  <a:lnTo>
                    <a:pt x="0" y="238339"/>
                  </a:lnTo>
                  <a:close/>
                </a:path>
              </a:pathLst>
            </a:custGeom>
            <a:solidFill>
              <a:srgbClr val="303030"/>
            </a:solidFill>
          </p:spPr>
        </p:sp>
        <p:sp>
          <p:nvSpPr>
            <p:cNvPr name="TextBox 9" id="9"/>
            <p:cNvSpPr txBox="true"/>
            <p:nvPr/>
          </p:nvSpPr>
          <p:spPr>
            <a:xfrm>
              <a:off x="0" y="-76200"/>
              <a:ext cx="1931459"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29947" y="3290216"/>
            <a:ext cx="7397094"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School or Social Pressure</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REASONS FOR LEAVING</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518341"/>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912862" y="4555839"/>
            <a:ext cx="14372564"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chosen by someone who intends to take advantage of them.</a:t>
            </a:r>
          </a:p>
        </p:txBody>
      </p:sp>
      <p:grpSp>
        <p:nvGrpSpPr>
          <p:cNvPr name="Group 9" id="9"/>
          <p:cNvGrpSpPr/>
          <p:nvPr/>
        </p:nvGrpSpPr>
        <p:grpSpPr>
          <a:xfrm rot="0">
            <a:off x="1480713" y="3637496"/>
            <a:ext cx="3821843" cy="904943"/>
            <a:chOff x="0" y="0"/>
            <a:chExt cx="1006576" cy="238339"/>
          </a:xfrm>
        </p:grpSpPr>
        <p:sp>
          <p:nvSpPr>
            <p:cNvPr name="Freeform 10" id="10"/>
            <p:cNvSpPr/>
            <p:nvPr/>
          </p:nvSpPr>
          <p:spPr>
            <a:xfrm flipH="false" flipV="false" rot="0">
              <a:off x="0" y="0"/>
              <a:ext cx="1006576" cy="238339"/>
            </a:xfrm>
            <a:custGeom>
              <a:avLst/>
              <a:gdLst/>
              <a:ahLst/>
              <a:cxnLst/>
              <a:rect r="r" b="b" t="t" l="l"/>
              <a:pathLst>
                <a:path h="238339" w="1006576">
                  <a:moveTo>
                    <a:pt x="0" y="0"/>
                  </a:moveTo>
                  <a:lnTo>
                    <a:pt x="1006576" y="0"/>
                  </a:lnTo>
                  <a:lnTo>
                    <a:pt x="1006576" y="238339"/>
                  </a:lnTo>
                  <a:lnTo>
                    <a:pt x="0" y="238339"/>
                  </a:lnTo>
                  <a:close/>
                </a:path>
              </a:pathLst>
            </a:custGeom>
            <a:solidFill>
              <a:srgbClr val="303030"/>
            </a:solidFill>
          </p:spPr>
        </p:sp>
        <p:sp>
          <p:nvSpPr>
            <p:cNvPr name="TextBox 11" id="11"/>
            <p:cNvSpPr txBox="true"/>
            <p:nvPr/>
          </p:nvSpPr>
          <p:spPr>
            <a:xfrm>
              <a:off x="0" y="-76200"/>
              <a:ext cx="1006576"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TARGET</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name="TextBox 15" id="15"/>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40676" y="4549386"/>
            <a:ext cx="14625699"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is seen as vulnerable and easier to manipulate, control, or harm.  </a:t>
            </a:r>
          </a:p>
        </p:txBody>
      </p:sp>
      <p:grpSp>
        <p:nvGrpSpPr>
          <p:cNvPr name="Group 9" id="9"/>
          <p:cNvGrpSpPr/>
          <p:nvPr/>
        </p:nvGrpSpPr>
        <p:grpSpPr>
          <a:xfrm rot="0">
            <a:off x="1480713" y="3637496"/>
            <a:ext cx="2760298" cy="904943"/>
            <a:chOff x="0" y="0"/>
            <a:chExt cx="726992" cy="238339"/>
          </a:xfrm>
        </p:grpSpPr>
        <p:sp>
          <p:nvSpPr>
            <p:cNvPr name="Freeform 10" id="10"/>
            <p:cNvSpPr/>
            <p:nvPr/>
          </p:nvSpPr>
          <p:spPr>
            <a:xfrm flipH="false" flipV="false" rot="0">
              <a:off x="0" y="0"/>
              <a:ext cx="726992" cy="238339"/>
            </a:xfrm>
            <a:custGeom>
              <a:avLst/>
              <a:gdLst/>
              <a:ahLst/>
              <a:cxnLst/>
              <a:rect r="r" b="b" t="t" l="l"/>
              <a:pathLst>
                <a:path h="238339" w="726992">
                  <a:moveTo>
                    <a:pt x="0" y="0"/>
                  </a:moveTo>
                  <a:lnTo>
                    <a:pt x="726992" y="0"/>
                  </a:lnTo>
                  <a:lnTo>
                    <a:pt x="726992" y="238339"/>
                  </a:lnTo>
                  <a:lnTo>
                    <a:pt x="0" y="238339"/>
                  </a:lnTo>
                  <a:close/>
                </a:path>
              </a:pathLst>
            </a:custGeom>
            <a:solidFill>
              <a:srgbClr val="303030"/>
            </a:solidFill>
          </p:spPr>
        </p:sp>
        <p:sp>
          <p:nvSpPr>
            <p:cNvPr name="TextBox 11" id="11"/>
            <p:cNvSpPr txBox="true"/>
            <p:nvPr/>
          </p:nvSpPr>
          <p:spPr>
            <a:xfrm>
              <a:off x="0" y="-76200"/>
              <a:ext cx="726992"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PREY</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name="TextBox 15" id="15"/>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814088" y="4950553"/>
            <a:ext cx="9763491" cy="1843989"/>
            <a:chOff x="0" y="0"/>
            <a:chExt cx="2571454" cy="485660"/>
          </a:xfrm>
        </p:grpSpPr>
        <p:sp>
          <p:nvSpPr>
            <p:cNvPr name="Freeform 7" id="7"/>
            <p:cNvSpPr/>
            <p:nvPr/>
          </p:nvSpPr>
          <p:spPr>
            <a:xfrm flipH="false" flipV="false" rot="0">
              <a:off x="0" y="0"/>
              <a:ext cx="2571454" cy="485660"/>
            </a:xfrm>
            <a:custGeom>
              <a:avLst/>
              <a:gdLst/>
              <a:ahLst/>
              <a:cxnLst/>
              <a:rect r="r" b="b" t="t" l="l"/>
              <a:pathLst>
                <a:path h="485660" w="2571454">
                  <a:moveTo>
                    <a:pt x="0" y="0"/>
                  </a:moveTo>
                  <a:lnTo>
                    <a:pt x="2571454" y="0"/>
                  </a:lnTo>
                  <a:lnTo>
                    <a:pt x="2571454" y="485660"/>
                  </a:lnTo>
                  <a:lnTo>
                    <a:pt x="0" y="485660"/>
                  </a:lnTo>
                  <a:close/>
                </a:path>
              </a:pathLst>
            </a:custGeom>
            <a:solidFill>
              <a:srgbClr val="303030"/>
            </a:solidFill>
          </p:spPr>
        </p:sp>
        <p:sp>
          <p:nvSpPr>
            <p:cNvPr name="TextBox 8" id="8"/>
            <p:cNvSpPr txBox="true"/>
            <p:nvPr/>
          </p:nvSpPr>
          <p:spPr>
            <a:xfrm>
              <a:off x="0" y="-76200"/>
              <a:ext cx="2571454" cy="56186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2517101" y="1117074"/>
            <a:ext cx="4599324" cy="5677468"/>
            <a:chOff x="0" y="0"/>
            <a:chExt cx="1047227" cy="1292711"/>
          </a:xfrm>
        </p:grpSpPr>
        <p:sp>
          <p:nvSpPr>
            <p:cNvPr name="Freeform 12" id="12"/>
            <p:cNvSpPr/>
            <p:nvPr/>
          </p:nvSpPr>
          <p:spPr>
            <a:xfrm flipH="false" flipV="false" rot="0">
              <a:off x="0" y="0"/>
              <a:ext cx="1047227" cy="1292711"/>
            </a:xfrm>
            <a:custGeom>
              <a:avLst/>
              <a:gdLst/>
              <a:ahLst/>
              <a:cxnLst/>
              <a:rect r="r" b="b" t="t" l="l"/>
              <a:pathLst>
                <a:path h="1292711" w="1047227">
                  <a:moveTo>
                    <a:pt x="0" y="0"/>
                  </a:moveTo>
                  <a:lnTo>
                    <a:pt x="1047227" y="0"/>
                  </a:lnTo>
                  <a:lnTo>
                    <a:pt x="1047227" y="1292711"/>
                  </a:lnTo>
                  <a:lnTo>
                    <a:pt x="0" y="1292711"/>
                  </a:lnTo>
                  <a:close/>
                </a:path>
              </a:pathLst>
            </a:custGeom>
            <a:solidFill>
              <a:srgbClr val="FFFFFF"/>
            </a:solidFill>
          </p:spPr>
        </p:sp>
        <p:sp>
          <p:nvSpPr>
            <p:cNvPr name="TextBox 13" id="13"/>
            <p:cNvSpPr txBox="true"/>
            <p:nvPr/>
          </p:nvSpPr>
          <p:spPr>
            <a:xfrm>
              <a:off x="0" y="-47625"/>
              <a:ext cx="1047227" cy="1340336"/>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2721171" y="1315999"/>
            <a:ext cx="4191184" cy="5241518"/>
          </a:xfrm>
          <a:custGeom>
            <a:avLst/>
            <a:gdLst/>
            <a:ahLst/>
            <a:cxnLst/>
            <a:rect r="r" b="b" t="t" l="l"/>
            <a:pathLst>
              <a:path h="5241518" w="4191184">
                <a:moveTo>
                  <a:pt x="0" y="0"/>
                </a:moveTo>
                <a:lnTo>
                  <a:pt x="4191184" y="0"/>
                </a:lnTo>
                <a:lnTo>
                  <a:pt x="4191184" y="5241518"/>
                </a:lnTo>
                <a:lnTo>
                  <a:pt x="0" y="5241518"/>
                </a:lnTo>
                <a:lnTo>
                  <a:pt x="0" y="0"/>
                </a:lnTo>
                <a:close/>
              </a:path>
            </a:pathLst>
          </a:custGeom>
          <a:blipFill>
            <a:blip r:embed="rId5"/>
            <a:stretch>
              <a:fillRect l="0" t="-23237" r="0" b="0"/>
            </a:stretch>
          </a:blipFill>
        </p:spPr>
      </p:sp>
      <p:sp>
        <p:nvSpPr>
          <p:cNvPr name="TextBox 15" id="15"/>
          <p:cNvSpPr txBox="true"/>
          <p:nvPr/>
        </p:nvSpPr>
        <p:spPr>
          <a:xfrm rot="0">
            <a:off x="2280352" y="5022015"/>
            <a:ext cx="1006520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others influence a young person to run away?</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name="TextBox 17" id="17"/>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9" id="19"/>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23580" y="4590604"/>
            <a:ext cx="15816423"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Peer Pressure:</a:t>
            </a:r>
            <a:r>
              <a:rPr lang="en-US" b="true" sz="4250">
                <a:solidFill>
                  <a:srgbClr val="004F59"/>
                </a:solidFill>
                <a:latin typeface="Roboto Bold"/>
                <a:ea typeface="Roboto Bold"/>
                <a:cs typeface="Roboto Bold"/>
                <a:sym typeface="Roboto Bold"/>
              </a:rPr>
              <a:t> Being encouraged by friends to leave home. </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329907"/>
            <a:ext cx="5869089" cy="904943"/>
            <a:chOff x="0" y="0"/>
            <a:chExt cx="1545768" cy="238339"/>
          </a:xfrm>
        </p:grpSpPr>
        <p:sp>
          <p:nvSpPr>
            <p:cNvPr name="Freeform 8" id="8"/>
            <p:cNvSpPr/>
            <p:nvPr/>
          </p:nvSpPr>
          <p:spPr>
            <a:xfrm flipH="false" flipV="false" rot="0">
              <a:off x="0" y="0"/>
              <a:ext cx="1545768" cy="238339"/>
            </a:xfrm>
            <a:custGeom>
              <a:avLst/>
              <a:gdLst/>
              <a:ahLst/>
              <a:cxnLst/>
              <a:rect r="r" b="b" t="t" l="l"/>
              <a:pathLst>
                <a:path h="238339" w="1545768">
                  <a:moveTo>
                    <a:pt x="0" y="0"/>
                  </a:moveTo>
                  <a:lnTo>
                    <a:pt x="1545768" y="0"/>
                  </a:lnTo>
                  <a:lnTo>
                    <a:pt x="1545768" y="238339"/>
                  </a:lnTo>
                  <a:lnTo>
                    <a:pt x="0" y="238339"/>
                  </a:lnTo>
                  <a:close/>
                </a:path>
              </a:pathLst>
            </a:custGeom>
            <a:solidFill>
              <a:srgbClr val="303030"/>
            </a:solidFill>
          </p:spPr>
        </p:sp>
        <p:sp>
          <p:nvSpPr>
            <p:cNvPr name="TextBox 9" id="9"/>
            <p:cNvSpPr txBox="true"/>
            <p:nvPr/>
          </p:nvSpPr>
          <p:spPr>
            <a:xfrm>
              <a:off x="0" y="-76200"/>
              <a:ext cx="154576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58522" y="3348953"/>
            <a:ext cx="9801633"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Outside Influences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23580" y="4590604"/>
            <a:ext cx="15816423"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Peer Pressure: Being encouraged by friends to leave home. </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Lured</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Being convinced by promises of a “better life.” </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329907"/>
            <a:ext cx="5869089" cy="904943"/>
            <a:chOff x="0" y="0"/>
            <a:chExt cx="1545768" cy="238339"/>
          </a:xfrm>
        </p:grpSpPr>
        <p:sp>
          <p:nvSpPr>
            <p:cNvPr name="Freeform 8" id="8"/>
            <p:cNvSpPr/>
            <p:nvPr/>
          </p:nvSpPr>
          <p:spPr>
            <a:xfrm flipH="false" flipV="false" rot="0">
              <a:off x="0" y="0"/>
              <a:ext cx="1545768" cy="238339"/>
            </a:xfrm>
            <a:custGeom>
              <a:avLst/>
              <a:gdLst/>
              <a:ahLst/>
              <a:cxnLst/>
              <a:rect r="r" b="b" t="t" l="l"/>
              <a:pathLst>
                <a:path h="238339" w="1545768">
                  <a:moveTo>
                    <a:pt x="0" y="0"/>
                  </a:moveTo>
                  <a:lnTo>
                    <a:pt x="1545768" y="0"/>
                  </a:lnTo>
                  <a:lnTo>
                    <a:pt x="1545768" y="238339"/>
                  </a:lnTo>
                  <a:lnTo>
                    <a:pt x="0" y="238339"/>
                  </a:lnTo>
                  <a:close/>
                </a:path>
              </a:pathLst>
            </a:custGeom>
            <a:solidFill>
              <a:srgbClr val="303030"/>
            </a:solidFill>
          </p:spPr>
        </p:sp>
        <p:sp>
          <p:nvSpPr>
            <p:cNvPr name="TextBox 9" id="9"/>
            <p:cNvSpPr txBox="true"/>
            <p:nvPr/>
          </p:nvSpPr>
          <p:spPr>
            <a:xfrm>
              <a:off x="0" y="-76200"/>
              <a:ext cx="154576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58522" y="3348953"/>
            <a:ext cx="9801633"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Outside Influences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23580" y="4590604"/>
            <a:ext cx="15816423"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Peer Pressure: Being encouraged by friends to leave home. </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Lured</a:t>
            </a:r>
            <a:r>
              <a:rPr lang="en-US" b="true" sz="4250">
                <a:solidFill>
                  <a:srgbClr val="FFFFFF"/>
                </a:solidFill>
                <a:latin typeface="Roboto Bold"/>
                <a:ea typeface="Roboto Bold"/>
                <a:cs typeface="Roboto Bold"/>
                <a:sym typeface="Roboto Bold"/>
              </a:rPr>
              <a:t>: Being convinced by promises of a “better life.” </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Sextortion:</a:t>
            </a:r>
            <a:r>
              <a:rPr lang="en-US" b="true" sz="4250">
                <a:solidFill>
                  <a:srgbClr val="004F59"/>
                </a:solidFill>
                <a:latin typeface="Roboto Bold"/>
                <a:ea typeface="Roboto Bold"/>
                <a:cs typeface="Roboto Bold"/>
                <a:sym typeface="Roboto Bold"/>
              </a:rPr>
              <a:t> Being threatened with exposing private images.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329907"/>
            <a:ext cx="5869089" cy="904943"/>
            <a:chOff x="0" y="0"/>
            <a:chExt cx="1545768" cy="238339"/>
          </a:xfrm>
        </p:grpSpPr>
        <p:sp>
          <p:nvSpPr>
            <p:cNvPr name="Freeform 8" id="8"/>
            <p:cNvSpPr/>
            <p:nvPr/>
          </p:nvSpPr>
          <p:spPr>
            <a:xfrm flipH="false" flipV="false" rot="0">
              <a:off x="0" y="0"/>
              <a:ext cx="1545768" cy="238339"/>
            </a:xfrm>
            <a:custGeom>
              <a:avLst/>
              <a:gdLst/>
              <a:ahLst/>
              <a:cxnLst/>
              <a:rect r="r" b="b" t="t" l="l"/>
              <a:pathLst>
                <a:path h="238339" w="1545768">
                  <a:moveTo>
                    <a:pt x="0" y="0"/>
                  </a:moveTo>
                  <a:lnTo>
                    <a:pt x="1545768" y="0"/>
                  </a:lnTo>
                  <a:lnTo>
                    <a:pt x="1545768" y="238339"/>
                  </a:lnTo>
                  <a:lnTo>
                    <a:pt x="0" y="238339"/>
                  </a:lnTo>
                  <a:close/>
                </a:path>
              </a:pathLst>
            </a:custGeom>
            <a:solidFill>
              <a:srgbClr val="303030"/>
            </a:solidFill>
          </p:spPr>
        </p:sp>
        <p:sp>
          <p:nvSpPr>
            <p:cNvPr name="TextBox 9" id="9"/>
            <p:cNvSpPr txBox="true"/>
            <p:nvPr/>
          </p:nvSpPr>
          <p:spPr>
            <a:xfrm>
              <a:off x="0" y="-76200"/>
              <a:ext cx="154576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58522" y="3348953"/>
            <a:ext cx="9801633"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Outside Influences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82940" y="4805978"/>
            <a:ext cx="16150538" cy="6064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False Promises:</a:t>
            </a:r>
            <a:r>
              <a:rPr lang="en-US" b="true" sz="4250">
                <a:solidFill>
                  <a:srgbClr val="004F59"/>
                </a:solidFill>
                <a:latin typeface="Roboto Bold"/>
                <a:ea typeface="Roboto Bold"/>
                <a:cs typeface="Roboto Bold"/>
                <a:sym typeface="Roboto Bold"/>
              </a:rPr>
              <a:t> Promises of love, adventure, or protection.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329907"/>
            <a:ext cx="5869089" cy="904943"/>
            <a:chOff x="0" y="0"/>
            <a:chExt cx="1545768" cy="238339"/>
          </a:xfrm>
        </p:grpSpPr>
        <p:sp>
          <p:nvSpPr>
            <p:cNvPr name="Freeform 8" id="8"/>
            <p:cNvSpPr/>
            <p:nvPr/>
          </p:nvSpPr>
          <p:spPr>
            <a:xfrm flipH="false" flipV="false" rot="0">
              <a:off x="0" y="0"/>
              <a:ext cx="1545768" cy="238339"/>
            </a:xfrm>
            <a:custGeom>
              <a:avLst/>
              <a:gdLst/>
              <a:ahLst/>
              <a:cxnLst/>
              <a:rect r="r" b="b" t="t" l="l"/>
              <a:pathLst>
                <a:path h="238339" w="1545768">
                  <a:moveTo>
                    <a:pt x="0" y="0"/>
                  </a:moveTo>
                  <a:lnTo>
                    <a:pt x="1545768" y="0"/>
                  </a:lnTo>
                  <a:lnTo>
                    <a:pt x="1545768" y="238339"/>
                  </a:lnTo>
                  <a:lnTo>
                    <a:pt x="0" y="238339"/>
                  </a:lnTo>
                  <a:close/>
                </a:path>
              </a:pathLst>
            </a:custGeom>
            <a:solidFill>
              <a:srgbClr val="303030"/>
            </a:solidFill>
          </p:spPr>
        </p:sp>
        <p:sp>
          <p:nvSpPr>
            <p:cNvPr name="TextBox 9" id="9"/>
            <p:cNvSpPr txBox="true"/>
            <p:nvPr/>
          </p:nvSpPr>
          <p:spPr>
            <a:xfrm>
              <a:off x="0" y="-76200"/>
              <a:ext cx="154576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58522" y="3348953"/>
            <a:ext cx="9801633"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Outside Influences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82940" y="4805978"/>
            <a:ext cx="16150538" cy="1490662"/>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False Promises: Promises of love, adventure, or protection.</a:t>
            </a:r>
          </a:p>
          <a:p>
            <a:pPr algn="l">
              <a:lnSpc>
                <a:spcPts val="1320"/>
              </a:lnSpc>
            </a:pP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Online Tricks:</a:t>
            </a:r>
            <a:r>
              <a:rPr lang="en-US" b="true" sz="4250">
                <a:solidFill>
                  <a:srgbClr val="004F59"/>
                </a:solidFill>
                <a:latin typeface="Roboto Bold"/>
                <a:ea typeface="Roboto Bold"/>
                <a:cs typeface="Roboto Bold"/>
                <a:sym typeface="Roboto Bold"/>
              </a:rPr>
              <a:t> An online stranger pretends to be trustworthy.</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329907"/>
            <a:ext cx="5869089" cy="904943"/>
            <a:chOff x="0" y="0"/>
            <a:chExt cx="1545768" cy="238339"/>
          </a:xfrm>
        </p:grpSpPr>
        <p:sp>
          <p:nvSpPr>
            <p:cNvPr name="Freeform 8" id="8"/>
            <p:cNvSpPr/>
            <p:nvPr/>
          </p:nvSpPr>
          <p:spPr>
            <a:xfrm flipH="false" flipV="false" rot="0">
              <a:off x="0" y="0"/>
              <a:ext cx="1545768" cy="238339"/>
            </a:xfrm>
            <a:custGeom>
              <a:avLst/>
              <a:gdLst/>
              <a:ahLst/>
              <a:cxnLst/>
              <a:rect r="r" b="b" t="t" l="l"/>
              <a:pathLst>
                <a:path h="238339" w="1545768">
                  <a:moveTo>
                    <a:pt x="0" y="0"/>
                  </a:moveTo>
                  <a:lnTo>
                    <a:pt x="1545768" y="0"/>
                  </a:lnTo>
                  <a:lnTo>
                    <a:pt x="1545768" y="238339"/>
                  </a:lnTo>
                  <a:lnTo>
                    <a:pt x="0" y="238339"/>
                  </a:lnTo>
                  <a:close/>
                </a:path>
              </a:pathLst>
            </a:custGeom>
            <a:solidFill>
              <a:srgbClr val="303030"/>
            </a:solidFill>
          </p:spPr>
        </p:sp>
        <p:sp>
          <p:nvSpPr>
            <p:cNvPr name="TextBox 9" id="9"/>
            <p:cNvSpPr txBox="true"/>
            <p:nvPr/>
          </p:nvSpPr>
          <p:spPr>
            <a:xfrm>
              <a:off x="0" y="-76200"/>
              <a:ext cx="154576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58522" y="3348953"/>
            <a:ext cx="9801633"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Outside Influences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82940" y="4805978"/>
            <a:ext cx="15951755" cy="3006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False Promises: Promises of love, adventure, or protection.</a:t>
            </a:r>
          </a:p>
          <a:p>
            <a:pPr algn="l">
              <a:lnSpc>
                <a:spcPts val="1320"/>
              </a:lnSpc>
            </a:pP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Online Tricks: An online stranger pretends to be trustworthy.</a:t>
            </a:r>
          </a:p>
          <a:p>
            <a:pPr algn="l">
              <a:lnSpc>
                <a:spcPts val="160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Criminal Pressure:</a:t>
            </a:r>
            <a:r>
              <a:rPr lang="en-US" b="true" sz="4250">
                <a:solidFill>
                  <a:srgbClr val="004F59"/>
                </a:solidFill>
                <a:latin typeface="Roboto Bold"/>
                <a:ea typeface="Roboto Bold"/>
                <a:cs typeface="Roboto Bold"/>
                <a:sym typeface="Roboto Bold"/>
              </a:rPr>
              <a:t> Being pressured to join a gang or commit a crime.</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99805" y="3329907"/>
            <a:ext cx="5869089" cy="904943"/>
            <a:chOff x="0" y="0"/>
            <a:chExt cx="1545768" cy="238339"/>
          </a:xfrm>
        </p:grpSpPr>
        <p:sp>
          <p:nvSpPr>
            <p:cNvPr name="Freeform 8" id="8"/>
            <p:cNvSpPr/>
            <p:nvPr/>
          </p:nvSpPr>
          <p:spPr>
            <a:xfrm flipH="false" flipV="false" rot="0">
              <a:off x="0" y="0"/>
              <a:ext cx="1545768" cy="238339"/>
            </a:xfrm>
            <a:custGeom>
              <a:avLst/>
              <a:gdLst/>
              <a:ahLst/>
              <a:cxnLst/>
              <a:rect r="r" b="b" t="t" l="l"/>
              <a:pathLst>
                <a:path h="238339" w="1545768">
                  <a:moveTo>
                    <a:pt x="0" y="0"/>
                  </a:moveTo>
                  <a:lnTo>
                    <a:pt x="1545768" y="0"/>
                  </a:lnTo>
                  <a:lnTo>
                    <a:pt x="1545768" y="238339"/>
                  </a:lnTo>
                  <a:lnTo>
                    <a:pt x="0" y="238339"/>
                  </a:lnTo>
                  <a:close/>
                </a:path>
              </a:pathLst>
            </a:custGeom>
            <a:solidFill>
              <a:srgbClr val="303030"/>
            </a:solidFill>
          </p:spPr>
        </p:sp>
        <p:sp>
          <p:nvSpPr>
            <p:cNvPr name="TextBox 9" id="9"/>
            <p:cNvSpPr txBox="true"/>
            <p:nvPr/>
          </p:nvSpPr>
          <p:spPr>
            <a:xfrm>
              <a:off x="0" y="-76200"/>
              <a:ext cx="154576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58522" y="3348953"/>
            <a:ext cx="9801633"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Outside Influences</a:t>
            </a:r>
          </a:p>
        </p:txBody>
      </p:sp>
      <p:sp>
        <p:nvSpPr>
          <p:cNvPr name="TextBox 11" id="11"/>
          <p:cNvSpPr txBox="true"/>
          <p:nvPr/>
        </p:nvSpPr>
        <p:spPr>
          <a:xfrm rot="0">
            <a:off x="945186" y="1250072"/>
            <a:ext cx="109992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518341"/>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912862" y="4593939"/>
            <a:ext cx="15689286" cy="81978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The things a person needs to live, stay safe, and be healthy.</a:t>
            </a:r>
          </a:p>
        </p:txBody>
      </p:sp>
      <p:grpSp>
        <p:nvGrpSpPr>
          <p:cNvPr name="Group 9" id="9"/>
          <p:cNvGrpSpPr/>
          <p:nvPr/>
        </p:nvGrpSpPr>
        <p:grpSpPr>
          <a:xfrm rot="0">
            <a:off x="1480713" y="3637496"/>
            <a:ext cx="5557450" cy="904943"/>
            <a:chOff x="0" y="0"/>
            <a:chExt cx="1463690" cy="238339"/>
          </a:xfrm>
        </p:grpSpPr>
        <p:sp>
          <p:nvSpPr>
            <p:cNvPr name="Freeform 10" id="10"/>
            <p:cNvSpPr/>
            <p:nvPr/>
          </p:nvSpPr>
          <p:spPr>
            <a:xfrm flipH="false" flipV="false" rot="0">
              <a:off x="0" y="0"/>
              <a:ext cx="1463691" cy="238339"/>
            </a:xfrm>
            <a:custGeom>
              <a:avLst/>
              <a:gdLst/>
              <a:ahLst/>
              <a:cxnLst/>
              <a:rect r="r" b="b" t="t" l="l"/>
              <a:pathLst>
                <a:path h="238339" w="1463691">
                  <a:moveTo>
                    <a:pt x="0" y="0"/>
                  </a:moveTo>
                  <a:lnTo>
                    <a:pt x="1463691" y="0"/>
                  </a:lnTo>
                  <a:lnTo>
                    <a:pt x="1463691" y="238339"/>
                  </a:lnTo>
                  <a:lnTo>
                    <a:pt x="0" y="238339"/>
                  </a:lnTo>
                  <a:close/>
                </a:path>
              </a:pathLst>
            </a:custGeom>
            <a:solidFill>
              <a:srgbClr val="303030"/>
            </a:solidFill>
          </p:spPr>
        </p:sp>
        <p:sp>
          <p:nvSpPr>
            <p:cNvPr name="TextBox 11" id="11"/>
            <p:cNvSpPr txBox="true"/>
            <p:nvPr/>
          </p:nvSpPr>
          <p:spPr>
            <a:xfrm>
              <a:off x="0" y="-76200"/>
              <a:ext cx="146369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BASIC NEEDS</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name="TextBox 15" id="15"/>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181619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FINDING BASIC NEEDS</a:t>
            </a:r>
          </a:p>
        </p:txBody>
      </p:sp>
      <p:grpSp>
        <p:nvGrpSpPr>
          <p:cNvPr name="Group 7" id="7"/>
          <p:cNvGrpSpPr/>
          <p:nvPr/>
        </p:nvGrpSpPr>
        <p:grpSpPr>
          <a:xfrm rot="0">
            <a:off x="1480713" y="4772259"/>
            <a:ext cx="12704428" cy="2194781"/>
            <a:chOff x="0" y="0"/>
            <a:chExt cx="3346022" cy="578049"/>
          </a:xfrm>
        </p:grpSpPr>
        <p:sp>
          <p:nvSpPr>
            <p:cNvPr name="Freeform 8" id="8"/>
            <p:cNvSpPr/>
            <p:nvPr/>
          </p:nvSpPr>
          <p:spPr>
            <a:xfrm flipH="false" flipV="false" rot="0">
              <a:off x="0" y="0"/>
              <a:ext cx="3346022" cy="578049"/>
            </a:xfrm>
            <a:custGeom>
              <a:avLst/>
              <a:gdLst/>
              <a:ahLst/>
              <a:cxnLst/>
              <a:rect r="r" b="b" t="t" l="l"/>
              <a:pathLst>
                <a:path h="578049" w="3346022">
                  <a:moveTo>
                    <a:pt x="0" y="0"/>
                  </a:moveTo>
                  <a:lnTo>
                    <a:pt x="3346022" y="0"/>
                  </a:lnTo>
                  <a:lnTo>
                    <a:pt x="3346022" y="578049"/>
                  </a:lnTo>
                  <a:lnTo>
                    <a:pt x="0" y="578049"/>
                  </a:lnTo>
                  <a:close/>
                </a:path>
              </a:pathLst>
            </a:custGeom>
            <a:solidFill>
              <a:srgbClr val="303030"/>
            </a:solidFill>
          </p:spPr>
        </p:sp>
        <p:sp>
          <p:nvSpPr>
            <p:cNvPr name="TextBox 9" id="9"/>
            <p:cNvSpPr txBox="true"/>
            <p:nvPr/>
          </p:nvSpPr>
          <p:spPr>
            <a:xfrm>
              <a:off x="0" y="-76200"/>
              <a:ext cx="3346022" cy="65424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91910" y="5026279"/>
            <a:ext cx="1186877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some basic needs that may be hard to access after running away?</a:t>
            </a:r>
          </a:p>
        </p:txBody>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sp>
        <p:nvSpPr>
          <p:cNvPr name="Freeform 12" id="12"/>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name="TextBox 14" id="14"/>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35399" y="2867817"/>
            <a:ext cx="8657686" cy="904943"/>
            <a:chOff x="0" y="0"/>
            <a:chExt cx="2280213" cy="238339"/>
          </a:xfrm>
        </p:grpSpPr>
        <p:sp>
          <p:nvSpPr>
            <p:cNvPr name="Freeform 5" id="5"/>
            <p:cNvSpPr/>
            <p:nvPr/>
          </p:nvSpPr>
          <p:spPr>
            <a:xfrm flipH="false" flipV="false" rot="0">
              <a:off x="0" y="0"/>
              <a:ext cx="2280214" cy="238339"/>
            </a:xfrm>
            <a:custGeom>
              <a:avLst/>
              <a:gdLst/>
              <a:ahLst/>
              <a:cxnLst/>
              <a:rect r="r" b="b" t="t" l="l"/>
              <a:pathLst>
                <a:path h="238339" w="2280214">
                  <a:moveTo>
                    <a:pt x="0" y="0"/>
                  </a:moveTo>
                  <a:lnTo>
                    <a:pt x="2280214" y="0"/>
                  </a:lnTo>
                  <a:lnTo>
                    <a:pt x="2280214" y="238339"/>
                  </a:lnTo>
                  <a:lnTo>
                    <a:pt x="0" y="238339"/>
                  </a:lnTo>
                  <a:close/>
                </a:path>
              </a:pathLst>
            </a:custGeom>
            <a:solidFill>
              <a:srgbClr val="303030"/>
            </a:solidFill>
          </p:spPr>
        </p:sp>
        <p:sp>
          <p:nvSpPr>
            <p:cNvPr name="TextBox 6" id="6"/>
            <p:cNvSpPr txBox="true"/>
            <p:nvPr/>
          </p:nvSpPr>
          <p:spPr>
            <a:xfrm>
              <a:off x="0" y="-76200"/>
              <a:ext cx="2280213"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235789" y="4267202"/>
            <a:ext cx="4682096" cy="3248025"/>
          </a:xfrm>
          <a:prstGeom prst="rect">
            <a:avLst/>
          </a:prstGeom>
        </p:spPr>
        <p:txBody>
          <a:bodyPr anchor="t" rtlCol="false" tIns="0" lIns="0" bIns="0" rIns="0">
            <a:spAutoFit/>
          </a:bodyPr>
          <a:lstStyle/>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Money</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Food</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Clean Water</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Clean Clothes</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Shelter</a:t>
            </a:r>
          </a:p>
        </p:txBody>
      </p:sp>
      <p:sp>
        <p:nvSpPr>
          <p:cNvPr name="TextBox 8" id="8"/>
          <p:cNvSpPr txBox="true"/>
          <p:nvPr/>
        </p:nvSpPr>
        <p:spPr>
          <a:xfrm rot="0">
            <a:off x="1746056" y="2886863"/>
            <a:ext cx="890196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Hard to Find When Homeless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181619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FINDING BASIC NEEDS</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35399" y="2867817"/>
            <a:ext cx="8657686" cy="904943"/>
            <a:chOff x="0" y="0"/>
            <a:chExt cx="2280213" cy="238339"/>
          </a:xfrm>
        </p:grpSpPr>
        <p:sp>
          <p:nvSpPr>
            <p:cNvPr name="Freeform 5" id="5"/>
            <p:cNvSpPr/>
            <p:nvPr/>
          </p:nvSpPr>
          <p:spPr>
            <a:xfrm flipH="false" flipV="false" rot="0">
              <a:off x="0" y="0"/>
              <a:ext cx="2280214" cy="238339"/>
            </a:xfrm>
            <a:custGeom>
              <a:avLst/>
              <a:gdLst/>
              <a:ahLst/>
              <a:cxnLst/>
              <a:rect r="r" b="b" t="t" l="l"/>
              <a:pathLst>
                <a:path h="238339" w="2280214">
                  <a:moveTo>
                    <a:pt x="0" y="0"/>
                  </a:moveTo>
                  <a:lnTo>
                    <a:pt x="2280214" y="0"/>
                  </a:lnTo>
                  <a:lnTo>
                    <a:pt x="2280214" y="238339"/>
                  </a:lnTo>
                  <a:lnTo>
                    <a:pt x="0" y="238339"/>
                  </a:lnTo>
                  <a:close/>
                </a:path>
              </a:pathLst>
            </a:custGeom>
            <a:solidFill>
              <a:srgbClr val="303030"/>
            </a:solidFill>
          </p:spPr>
        </p:sp>
        <p:sp>
          <p:nvSpPr>
            <p:cNvPr name="TextBox 6" id="6"/>
            <p:cNvSpPr txBox="true"/>
            <p:nvPr/>
          </p:nvSpPr>
          <p:spPr>
            <a:xfrm>
              <a:off x="0" y="-76200"/>
              <a:ext cx="2280213"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235789" y="4267202"/>
            <a:ext cx="4682096" cy="3248025"/>
          </a:xfrm>
          <a:prstGeom prst="rect">
            <a:avLst/>
          </a:prstGeom>
        </p:spPr>
        <p:txBody>
          <a:bodyPr anchor="t" rtlCol="false" tIns="0" lIns="0" bIns="0" rIns="0">
            <a:spAutoFit/>
          </a:bodyPr>
          <a:lstStyle/>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Money</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Food</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Clean Water</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Clean Clothes</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Shelter</a:t>
            </a:r>
          </a:p>
        </p:txBody>
      </p:sp>
      <p:sp>
        <p:nvSpPr>
          <p:cNvPr name="TextBox 8" id="8"/>
          <p:cNvSpPr txBox="true"/>
          <p:nvPr/>
        </p:nvSpPr>
        <p:spPr>
          <a:xfrm rot="0">
            <a:off x="1746056" y="2886863"/>
            <a:ext cx="890196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Hard to Find When Homeless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sp>
        <p:nvSpPr>
          <p:cNvPr name="TextBox 10" id="10"/>
          <p:cNvSpPr txBox="true"/>
          <p:nvPr/>
        </p:nvSpPr>
        <p:spPr>
          <a:xfrm rot="0">
            <a:off x="5327024" y="4267202"/>
            <a:ext cx="5991556" cy="3248397"/>
          </a:xfrm>
          <a:prstGeom prst="rect">
            <a:avLst/>
          </a:prstGeom>
        </p:spPr>
        <p:txBody>
          <a:bodyPr anchor="t" rtlCol="false" tIns="0" lIns="0" bIns="0" rIns="0">
            <a:spAutoFit/>
          </a:bodyPr>
          <a:lstStyle/>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Hygiene Products</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Restroom</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Electricity/WiFi</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Phone/Computer</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Friends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109322"/>
            <a:ext cx="1181619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FINDING BASIC NEEDS</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35399" y="2867817"/>
            <a:ext cx="8657686" cy="904943"/>
            <a:chOff x="0" y="0"/>
            <a:chExt cx="2280213" cy="238339"/>
          </a:xfrm>
        </p:grpSpPr>
        <p:sp>
          <p:nvSpPr>
            <p:cNvPr name="Freeform 5" id="5"/>
            <p:cNvSpPr/>
            <p:nvPr/>
          </p:nvSpPr>
          <p:spPr>
            <a:xfrm flipH="false" flipV="false" rot="0">
              <a:off x="0" y="0"/>
              <a:ext cx="2280214" cy="238339"/>
            </a:xfrm>
            <a:custGeom>
              <a:avLst/>
              <a:gdLst/>
              <a:ahLst/>
              <a:cxnLst/>
              <a:rect r="r" b="b" t="t" l="l"/>
              <a:pathLst>
                <a:path h="238339" w="2280214">
                  <a:moveTo>
                    <a:pt x="0" y="0"/>
                  </a:moveTo>
                  <a:lnTo>
                    <a:pt x="2280214" y="0"/>
                  </a:lnTo>
                  <a:lnTo>
                    <a:pt x="2280214" y="238339"/>
                  </a:lnTo>
                  <a:lnTo>
                    <a:pt x="0" y="238339"/>
                  </a:lnTo>
                  <a:close/>
                </a:path>
              </a:pathLst>
            </a:custGeom>
            <a:solidFill>
              <a:srgbClr val="303030"/>
            </a:solidFill>
          </p:spPr>
        </p:sp>
        <p:sp>
          <p:nvSpPr>
            <p:cNvPr name="TextBox 6" id="6"/>
            <p:cNvSpPr txBox="true"/>
            <p:nvPr/>
          </p:nvSpPr>
          <p:spPr>
            <a:xfrm>
              <a:off x="0" y="-76200"/>
              <a:ext cx="2280213"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235789" y="4267202"/>
            <a:ext cx="4682096" cy="3248025"/>
          </a:xfrm>
          <a:prstGeom prst="rect">
            <a:avLst/>
          </a:prstGeom>
        </p:spPr>
        <p:txBody>
          <a:bodyPr anchor="t" rtlCol="false" tIns="0" lIns="0" bIns="0" rIns="0">
            <a:spAutoFit/>
          </a:bodyPr>
          <a:lstStyle/>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Money</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Food</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Clean Water</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Clean Clothes</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Shelter</a:t>
            </a:r>
          </a:p>
        </p:txBody>
      </p:sp>
      <p:sp>
        <p:nvSpPr>
          <p:cNvPr name="TextBox 8" id="8"/>
          <p:cNvSpPr txBox="true"/>
          <p:nvPr/>
        </p:nvSpPr>
        <p:spPr>
          <a:xfrm rot="0">
            <a:off x="1746056" y="2886863"/>
            <a:ext cx="890196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Hard to Find When Homeless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name="TextBox 10" id="10"/>
          <p:cNvSpPr txBox="true"/>
          <p:nvPr/>
        </p:nvSpPr>
        <p:spPr>
          <a:xfrm rot="0">
            <a:off x="5327024" y="4267202"/>
            <a:ext cx="5991556" cy="3248397"/>
          </a:xfrm>
          <a:prstGeom prst="rect">
            <a:avLst/>
          </a:prstGeom>
        </p:spPr>
        <p:txBody>
          <a:bodyPr anchor="t" rtlCol="false" tIns="0" lIns="0" bIns="0" rIns="0">
            <a:spAutoFit/>
          </a:bodyPr>
          <a:lstStyle/>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Hygiene Products</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Restroom</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Electricity/WiFi</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Phone/Computer</a:t>
            </a:r>
          </a:p>
          <a:p>
            <a:pPr algn="just" marL="917576" indent="-458788" lvl="1">
              <a:lnSpc>
                <a:spcPts val="5100"/>
              </a:lnSpc>
              <a:buFont typeface="Arial"/>
              <a:buChar char="•"/>
            </a:pPr>
            <a:r>
              <a:rPr lang="en-US" b="true" sz="4250">
                <a:solidFill>
                  <a:srgbClr val="FFFFFF"/>
                </a:solidFill>
                <a:latin typeface="Roboto Bold"/>
                <a:ea typeface="Roboto Bold"/>
                <a:cs typeface="Roboto Bold"/>
                <a:sym typeface="Roboto Bold"/>
              </a:rPr>
              <a:t>Friends</a:t>
            </a:r>
          </a:p>
        </p:txBody>
      </p:sp>
      <p:sp>
        <p:nvSpPr>
          <p:cNvPr name="TextBox 11" id="11"/>
          <p:cNvSpPr txBox="true"/>
          <p:nvPr/>
        </p:nvSpPr>
        <p:spPr>
          <a:xfrm rot="0">
            <a:off x="10836931" y="4267202"/>
            <a:ext cx="6507982" cy="3248397"/>
          </a:xfrm>
          <a:prstGeom prst="rect">
            <a:avLst/>
          </a:prstGeom>
        </p:spPr>
        <p:txBody>
          <a:bodyPr anchor="t" rtlCol="false" tIns="0" lIns="0" bIns="0" rIns="0">
            <a:spAutoFit/>
          </a:bodyPr>
          <a:lstStyle/>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Transportation</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P</a:t>
            </a:r>
            <a:r>
              <a:rPr lang="en-US" b="true" sz="4250">
                <a:solidFill>
                  <a:srgbClr val="004F59"/>
                </a:solidFill>
                <a:latin typeface="Roboto Bold"/>
                <a:ea typeface="Roboto Bold"/>
                <a:cs typeface="Roboto Bold"/>
                <a:sym typeface="Roboto Bold"/>
              </a:rPr>
              <a:t>rotection</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Medical Care</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Education</a:t>
            </a:r>
          </a:p>
          <a:p>
            <a:pPr algn="just" marL="917576" indent="-458788" lvl="1">
              <a:lnSpc>
                <a:spcPts val="5100"/>
              </a:lnSpc>
              <a:buFont typeface="Arial"/>
              <a:buChar char="•"/>
            </a:pPr>
            <a:r>
              <a:rPr lang="en-US" b="true" sz="4250">
                <a:solidFill>
                  <a:srgbClr val="004F59"/>
                </a:solidFill>
                <a:latin typeface="Roboto Bold"/>
                <a:ea typeface="Roboto Bold"/>
                <a:cs typeface="Roboto Bold"/>
                <a:sym typeface="Roboto Bold"/>
              </a:rPr>
              <a:t>Employment</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81619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FINDING BASIC NEEDS</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5143500"/>
            <a:ext cx="12218313" cy="1951806"/>
            <a:chOff x="0" y="0"/>
            <a:chExt cx="3217992" cy="514056"/>
          </a:xfrm>
        </p:grpSpPr>
        <p:sp>
          <p:nvSpPr>
            <p:cNvPr name="Freeform 5" id="5"/>
            <p:cNvSpPr/>
            <p:nvPr/>
          </p:nvSpPr>
          <p:spPr>
            <a:xfrm flipH="false" flipV="false" rot="0">
              <a:off x="0" y="0"/>
              <a:ext cx="3217992" cy="514056"/>
            </a:xfrm>
            <a:custGeom>
              <a:avLst/>
              <a:gdLst/>
              <a:ahLst/>
              <a:cxnLst/>
              <a:rect r="r" b="b" t="t" l="l"/>
              <a:pathLst>
                <a:path h="514056" w="3217992">
                  <a:moveTo>
                    <a:pt x="0" y="0"/>
                  </a:moveTo>
                  <a:lnTo>
                    <a:pt x="3217992" y="0"/>
                  </a:lnTo>
                  <a:lnTo>
                    <a:pt x="3217992" y="514056"/>
                  </a:lnTo>
                  <a:lnTo>
                    <a:pt x="0" y="514056"/>
                  </a:lnTo>
                  <a:close/>
                </a:path>
              </a:pathLst>
            </a:custGeom>
            <a:solidFill>
              <a:srgbClr val="303030"/>
            </a:solidFill>
          </p:spPr>
        </p:sp>
        <p:sp>
          <p:nvSpPr>
            <p:cNvPr name="TextBox 6" id="6"/>
            <p:cNvSpPr txBox="true"/>
            <p:nvPr/>
          </p:nvSpPr>
          <p:spPr>
            <a:xfrm>
              <a:off x="0" y="-76200"/>
              <a:ext cx="3217992" cy="590256"/>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94999" y="5290653"/>
            <a:ext cx="1132309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locations can cause young people to be more vulnerable?</a:t>
            </a:r>
          </a:p>
        </p:txBody>
      </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9" id="9"/>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0" id="10"/>
          <p:cNvGrpSpPr/>
          <p:nvPr/>
        </p:nvGrpSpPr>
        <p:grpSpPr>
          <a:xfrm rot="0">
            <a:off x="11864069" y="1028700"/>
            <a:ext cx="5395231" cy="3298174"/>
            <a:chOff x="0" y="0"/>
            <a:chExt cx="1555079" cy="950640"/>
          </a:xfrm>
        </p:grpSpPr>
        <p:sp>
          <p:nvSpPr>
            <p:cNvPr name="Freeform 11" id="11"/>
            <p:cNvSpPr/>
            <p:nvPr/>
          </p:nvSpPr>
          <p:spPr>
            <a:xfrm flipH="false" flipV="false" rot="0">
              <a:off x="0" y="0"/>
              <a:ext cx="1555079" cy="950640"/>
            </a:xfrm>
            <a:custGeom>
              <a:avLst/>
              <a:gdLst/>
              <a:ahLst/>
              <a:cxnLst/>
              <a:rect r="r" b="b" t="t" l="l"/>
              <a:pathLst>
                <a:path h="950640" w="1555079">
                  <a:moveTo>
                    <a:pt x="0" y="0"/>
                  </a:moveTo>
                  <a:lnTo>
                    <a:pt x="1555079" y="0"/>
                  </a:lnTo>
                  <a:lnTo>
                    <a:pt x="1555079" y="950640"/>
                  </a:lnTo>
                  <a:lnTo>
                    <a:pt x="0" y="950640"/>
                  </a:lnTo>
                  <a:close/>
                </a:path>
              </a:pathLst>
            </a:custGeom>
            <a:solidFill>
              <a:srgbClr val="FFFFFF"/>
            </a:solidFill>
          </p:spPr>
        </p:sp>
        <p:sp>
          <p:nvSpPr>
            <p:cNvPr name="TextBox 12" id="12"/>
            <p:cNvSpPr txBox="true"/>
            <p:nvPr/>
          </p:nvSpPr>
          <p:spPr>
            <a:xfrm>
              <a:off x="0" y="-47625"/>
              <a:ext cx="1555079" cy="998265"/>
            </a:xfrm>
            <a:prstGeom prst="rect">
              <a:avLst/>
            </a:prstGeom>
          </p:spPr>
          <p:txBody>
            <a:bodyPr anchor="ctr" rtlCol="false" tIns="50800" lIns="50800" bIns="50800" rIns="50800"/>
            <a:lstStyle/>
            <a:p>
              <a:pPr algn="ctr">
                <a:lnSpc>
                  <a:spcPts val="2100"/>
                </a:lnSpc>
              </a:pPr>
            </a:p>
          </p:txBody>
        </p:sp>
      </p:grpSp>
      <p:sp>
        <p:nvSpPr>
          <p:cNvPr name="Freeform 13" id="13"/>
          <p:cNvSpPr/>
          <p:nvPr/>
        </p:nvSpPr>
        <p:spPr>
          <a:xfrm flipH="false" flipV="false" rot="0">
            <a:off x="12026808" y="1215516"/>
            <a:ext cx="4989998" cy="2875486"/>
          </a:xfrm>
          <a:custGeom>
            <a:avLst/>
            <a:gdLst/>
            <a:ahLst/>
            <a:cxnLst/>
            <a:rect r="r" b="b" t="t" l="l"/>
            <a:pathLst>
              <a:path h="2875486" w="4989998">
                <a:moveTo>
                  <a:pt x="0" y="0"/>
                </a:moveTo>
                <a:lnTo>
                  <a:pt x="4989997" y="0"/>
                </a:lnTo>
                <a:lnTo>
                  <a:pt x="4989997" y="2875486"/>
                </a:lnTo>
                <a:lnTo>
                  <a:pt x="0" y="2875486"/>
                </a:lnTo>
                <a:lnTo>
                  <a:pt x="0" y="0"/>
                </a:lnTo>
                <a:close/>
              </a:path>
            </a:pathLst>
          </a:custGeom>
          <a:blipFill>
            <a:blip r:embed="rId5"/>
            <a:stretch>
              <a:fillRect l="0" t="0" r="0" b="0"/>
            </a:stretch>
          </a:blipFill>
        </p:spPr>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name="TextBox 16" id="16"/>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75021" y="3297722"/>
            <a:ext cx="6100805" cy="904943"/>
            <a:chOff x="0" y="0"/>
            <a:chExt cx="1606796" cy="238339"/>
          </a:xfrm>
        </p:grpSpPr>
        <p:sp>
          <p:nvSpPr>
            <p:cNvPr name="Freeform 5" id="5"/>
            <p:cNvSpPr/>
            <p:nvPr/>
          </p:nvSpPr>
          <p:spPr>
            <a:xfrm flipH="false" flipV="false" rot="0">
              <a:off x="0" y="0"/>
              <a:ext cx="1606796" cy="238339"/>
            </a:xfrm>
            <a:custGeom>
              <a:avLst/>
              <a:gdLst/>
              <a:ahLst/>
              <a:cxnLst/>
              <a:rect r="r" b="b" t="t" l="l"/>
              <a:pathLst>
                <a:path h="238339" w="1606796">
                  <a:moveTo>
                    <a:pt x="0" y="0"/>
                  </a:moveTo>
                  <a:lnTo>
                    <a:pt x="1606796" y="0"/>
                  </a:lnTo>
                  <a:lnTo>
                    <a:pt x="1606796" y="238339"/>
                  </a:lnTo>
                  <a:lnTo>
                    <a:pt x="0" y="238339"/>
                  </a:lnTo>
                  <a:close/>
                </a:path>
              </a:pathLst>
            </a:custGeom>
            <a:solidFill>
              <a:srgbClr val="303030"/>
            </a:solidFill>
          </p:spPr>
        </p:sp>
        <p:sp>
          <p:nvSpPr>
            <p:cNvPr name="TextBox 6" id="6"/>
            <p:cNvSpPr txBox="true"/>
            <p:nvPr/>
          </p:nvSpPr>
          <p:spPr>
            <a:xfrm>
              <a:off x="0" y="-76200"/>
              <a:ext cx="160679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575021" y="4518270"/>
            <a:ext cx="16023511"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Transportation Hubs:</a:t>
            </a:r>
            <a:r>
              <a:rPr lang="en-US" b="true" sz="4250">
                <a:solidFill>
                  <a:srgbClr val="004F59"/>
                </a:solidFill>
                <a:latin typeface="Roboto Bold"/>
                <a:ea typeface="Roboto Bold"/>
                <a:cs typeface="Roboto Bold"/>
                <a:sym typeface="Roboto Bold"/>
              </a:rPr>
              <a:t> B</a:t>
            </a:r>
            <a:r>
              <a:rPr lang="en-US" b="true" sz="4250">
                <a:solidFill>
                  <a:srgbClr val="004F59"/>
                </a:solidFill>
                <a:latin typeface="Roboto Bold"/>
                <a:ea typeface="Roboto Bold"/>
                <a:cs typeface="Roboto Bold"/>
                <a:sym typeface="Roboto Bold"/>
              </a:rPr>
              <a:t>us stations, train stations, airports</a:t>
            </a:r>
          </a:p>
        </p:txBody>
      </p:sp>
      <p:sp>
        <p:nvSpPr>
          <p:cNvPr name="TextBox 8" id="8"/>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High-Risk Locations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75021" y="3297722"/>
            <a:ext cx="6100805" cy="904943"/>
            <a:chOff x="0" y="0"/>
            <a:chExt cx="1606796" cy="238339"/>
          </a:xfrm>
        </p:grpSpPr>
        <p:sp>
          <p:nvSpPr>
            <p:cNvPr name="Freeform 5" id="5"/>
            <p:cNvSpPr/>
            <p:nvPr/>
          </p:nvSpPr>
          <p:spPr>
            <a:xfrm flipH="false" flipV="false" rot="0">
              <a:off x="0" y="0"/>
              <a:ext cx="1606796" cy="238339"/>
            </a:xfrm>
            <a:custGeom>
              <a:avLst/>
              <a:gdLst/>
              <a:ahLst/>
              <a:cxnLst/>
              <a:rect r="r" b="b" t="t" l="l"/>
              <a:pathLst>
                <a:path h="238339" w="1606796">
                  <a:moveTo>
                    <a:pt x="0" y="0"/>
                  </a:moveTo>
                  <a:lnTo>
                    <a:pt x="1606796" y="0"/>
                  </a:lnTo>
                  <a:lnTo>
                    <a:pt x="1606796" y="238339"/>
                  </a:lnTo>
                  <a:lnTo>
                    <a:pt x="0" y="238339"/>
                  </a:lnTo>
                  <a:close/>
                </a:path>
              </a:pathLst>
            </a:custGeom>
            <a:solidFill>
              <a:srgbClr val="303030"/>
            </a:solidFill>
          </p:spPr>
        </p:sp>
        <p:sp>
          <p:nvSpPr>
            <p:cNvPr name="TextBox 6" id="6"/>
            <p:cNvSpPr txBox="true"/>
            <p:nvPr/>
          </p:nvSpPr>
          <p:spPr>
            <a:xfrm>
              <a:off x="0" y="-76200"/>
              <a:ext cx="160679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575021" y="4518270"/>
            <a:ext cx="16023511" cy="1538287"/>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Transportation Hubs: B</a:t>
            </a:r>
            <a:r>
              <a:rPr lang="en-US" b="true" sz="4250">
                <a:solidFill>
                  <a:srgbClr val="FFFFFF"/>
                </a:solidFill>
                <a:latin typeface="Roboto Bold"/>
                <a:ea typeface="Roboto Bold"/>
                <a:cs typeface="Roboto Bold"/>
                <a:sym typeface="Roboto Bold"/>
              </a:rPr>
              <a:t>us stations, train stations, airports</a:t>
            </a: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Unstable Housing</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Shelters or staying with friends</a:t>
            </a:r>
          </a:p>
        </p:txBody>
      </p:sp>
      <p:sp>
        <p:nvSpPr>
          <p:cNvPr name="TextBox 8" id="8"/>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High-Risk Locations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75021" y="3297722"/>
            <a:ext cx="6100805" cy="904943"/>
            <a:chOff x="0" y="0"/>
            <a:chExt cx="1606796" cy="238339"/>
          </a:xfrm>
        </p:grpSpPr>
        <p:sp>
          <p:nvSpPr>
            <p:cNvPr name="Freeform 5" id="5"/>
            <p:cNvSpPr/>
            <p:nvPr/>
          </p:nvSpPr>
          <p:spPr>
            <a:xfrm flipH="false" flipV="false" rot="0">
              <a:off x="0" y="0"/>
              <a:ext cx="1606796" cy="238339"/>
            </a:xfrm>
            <a:custGeom>
              <a:avLst/>
              <a:gdLst/>
              <a:ahLst/>
              <a:cxnLst/>
              <a:rect r="r" b="b" t="t" l="l"/>
              <a:pathLst>
                <a:path h="238339" w="1606796">
                  <a:moveTo>
                    <a:pt x="0" y="0"/>
                  </a:moveTo>
                  <a:lnTo>
                    <a:pt x="1606796" y="0"/>
                  </a:lnTo>
                  <a:lnTo>
                    <a:pt x="1606796" y="238339"/>
                  </a:lnTo>
                  <a:lnTo>
                    <a:pt x="0" y="238339"/>
                  </a:lnTo>
                  <a:close/>
                </a:path>
              </a:pathLst>
            </a:custGeom>
            <a:solidFill>
              <a:srgbClr val="303030"/>
            </a:solidFill>
          </p:spPr>
        </p:sp>
        <p:sp>
          <p:nvSpPr>
            <p:cNvPr name="TextBox 6" id="6"/>
            <p:cNvSpPr txBox="true"/>
            <p:nvPr/>
          </p:nvSpPr>
          <p:spPr>
            <a:xfrm>
              <a:off x="0" y="-76200"/>
              <a:ext cx="160679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575021" y="4518270"/>
            <a:ext cx="16023511" cy="26606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Transportation Hubs: B</a:t>
            </a:r>
            <a:r>
              <a:rPr lang="en-US" b="true" sz="4250">
                <a:solidFill>
                  <a:srgbClr val="FFFFFF"/>
                </a:solidFill>
                <a:latin typeface="Roboto Bold"/>
                <a:ea typeface="Roboto Bold"/>
                <a:cs typeface="Roboto Bold"/>
                <a:sym typeface="Roboto Bold"/>
              </a:rPr>
              <a:t>us stations, train stations, airports</a:t>
            </a:r>
          </a:p>
          <a:p>
            <a:pPr algn="l">
              <a:lnSpc>
                <a:spcPts val="192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Unstable Housing</a:t>
            </a:r>
            <a:r>
              <a:rPr lang="en-US" b="true" sz="4250">
                <a:solidFill>
                  <a:srgbClr val="FFFFFF"/>
                </a:solidFill>
                <a:latin typeface="Roboto Bold"/>
                <a:ea typeface="Roboto Bold"/>
                <a:cs typeface="Roboto Bold"/>
                <a:sym typeface="Roboto Bold"/>
              </a:rPr>
              <a:t>: Shelters or staying with friends</a:t>
            </a:r>
          </a:p>
          <a:p>
            <a:pPr algn="l">
              <a:lnSpc>
                <a:spcPts val="1320"/>
              </a:lnSpc>
            </a:pP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Abandoned Buildings:</a:t>
            </a:r>
            <a:r>
              <a:rPr lang="en-US" b="true" sz="4250">
                <a:solidFill>
                  <a:srgbClr val="004F59"/>
                </a:solidFill>
                <a:latin typeface="Roboto Bold"/>
                <a:ea typeface="Roboto Bold"/>
                <a:cs typeface="Roboto Bold"/>
                <a:sym typeface="Roboto Bold"/>
              </a:rPr>
              <a:t> Empty or unsafe buildings</a:t>
            </a:r>
          </a:p>
        </p:txBody>
      </p:sp>
      <p:sp>
        <p:nvSpPr>
          <p:cNvPr name="TextBox 8" id="8"/>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High-Risk Locations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75021" y="3297722"/>
            <a:ext cx="6100805" cy="904943"/>
            <a:chOff x="0" y="0"/>
            <a:chExt cx="1606796" cy="238339"/>
          </a:xfrm>
        </p:grpSpPr>
        <p:sp>
          <p:nvSpPr>
            <p:cNvPr name="Freeform 5" id="5"/>
            <p:cNvSpPr/>
            <p:nvPr/>
          </p:nvSpPr>
          <p:spPr>
            <a:xfrm flipH="false" flipV="false" rot="0">
              <a:off x="0" y="0"/>
              <a:ext cx="1606796" cy="238339"/>
            </a:xfrm>
            <a:custGeom>
              <a:avLst/>
              <a:gdLst/>
              <a:ahLst/>
              <a:cxnLst/>
              <a:rect r="r" b="b" t="t" l="l"/>
              <a:pathLst>
                <a:path h="238339" w="1606796">
                  <a:moveTo>
                    <a:pt x="0" y="0"/>
                  </a:moveTo>
                  <a:lnTo>
                    <a:pt x="1606796" y="0"/>
                  </a:lnTo>
                  <a:lnTo>
                    <a:pt x="1606796" y="238339"/>
                  </a:lnTo>
                  <a:lnTo>
                    <a:pt x="0" y="238339"/>
                  </a:lnTo>
                  <a:close/>
                </a:path>
              </a:pathLst>
            </a:custGeom>
            <a:solidFill>
              <a:srgbClr val="303030"/>
            </a:solidFill>
          </p:spPr>
        </p:sp>
        <p:sp>
          <p:nvSpPr>
            <p:cNvPr name="TextBox 6" id="6"/>
            <p:cNvSpPr txBox="true"/>
            <p:nvPr/>
          </p:nvSpPr>
          <p:spPr>
            <a:xfrm>
              <a:off x="0" y="-76200"/>
              <a:ext cx="160679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575021" y="4518270"/>
            <a:ext cx="16023511" cy="35179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Transportation Hubs: B</a:t>
            </a:r>
            <a:r>
              <a:rPr lang="en-US" b="true" sz="4250">
                <a:solidFill>
                  <a:srgbClr val="FFFFFF"/>
                </a:solidFill>
                <a:latin typeface="Roboto Bold"/>
                <a:ea typeface="Roboto Bold"/>
                <a:cs typeface="Roboto Bold"/>
                <a:sym typeface="Roboto Bold"/>
              </a:rPr>
              <a:t>us stations, train stations, airports</a:t>
            </a:r>
          </a:p>
          <a:p>
            <a:pPr algn="l">
              <a:lnSpc>
                <a:spcPts val="192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Unstable Housing</a:t>
            </a:r>
            <a:r>
              <a:rPr lang="en-US" b="true" sz="4250">
                <a:solidFill>
                  <a:srgbClr val="FFFFFF"/>
                </a:solidFill>
                <a:latin typeface="Roboto Bold"/>
                <a:ea typeface="Roboto Bold"/>
                <a:cs typeface="Roboto Bold"/>
                <a:sym typeface="Roboto Bold"/>
              </a:rPr>
              <a:t>: Shelters or staying with friends</a:t>
            </a:r>
          </a:p>
          <a:p>
            <a:pPr algn="l">
              <a:lnSpc>
                <a:spcPts val="1320"/>
              </a:lnSpc>
            </a:pP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Abandoned Buildings: Empty or unsafe buildings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Lodging:</a:t>
            </a:r>
            <a:r>
              <a:rPr lang="en-US" b="true" sz="4250">
                <a:solidFill>
                  <a:srgbClr val="004F59"/>
                </a:solidFill>
                <a:latin typeface="Roboto Bold"/>
                <a:ea typeface="Roboto Bold"/>
                <a:cs typeface="Roboto Bold"/>
                <a:sym typeface="Roboto Bold"/>
              </a:rPr>
              <a:t> Low-cost hotels and motels</a:t>
            </a:r>
          </a:p>
        </p:txBody>
      </p:sp>
      <p:sp>
        <p:nvSpPr>
          <p:cNvPr name="TextBox 8" id="8"/>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High-Risk Locations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56</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57</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7" id="7"/>
          <p:cNvSpPr txBox="true"/>
          <p:nvPr/>
        </p:nvSpPr>
        <p:spPr>
          <a:xfrm rot="0">
            <a:off x="1406917" y="4572974"/>
            <a:ext cx="16616739"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Public Places:</a:t>
            </a:r>
            <a:r>
              <a:rPr lang="en-US" b="true" sz="4250">
                <a:solidFill>
                  <a:srgbClr val="004F59"/>
                </a:solidFill>
                <a:latin typeface="Roboto Bold"/>
                <a:ea typeface="Roboto Bold"/>
                <a:cs typeface="Roboto Bold"/>
                <a:sym typeface="Roboto Bold"/>
              </a:rPr>
              <a:t> Malls, truck stops, libraries, juvenile courts</a:t>
            </a:r>
          </a:p>
        </p:txBody>
      </p:sp>
      <p:sp>
        <p:nvSpPr>
          <p:cNvPr name="TextBox 8" id="8"/>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75021" y="3297722"/>
            <a:ext cx="5362624" cy="904943"/>
            <a:chOff x="0" y="0"/>
            <a:chExt cx="1412378" cy="238339"/>
          </a:xfrm>
        </p:grpSpPr>
        <p:sp>
          <p:nvSpPr>
            <p:cNvPr name="Freeform 11" id="11"/>
            <p:cNvSpPr/>
            <p:nvPr/>
          </p:nvSpPr>
          <p:spPr>
            <a:xfrm flipH="false" flipV="false" rot="0">
              <a:off x="0" y="0"/>
              <a:ext cx="1412378" cy="238339"/>
            </a:xfrm>
            <a:custGeom>
              <a:avLst/>
              <a:gdLst/>
              <a:ahLst/>
              <a:cxnLst/>
              <a:rect r="r" b="b" t="t" l="l"/>
              <a:pathLst>
                <a:path h="238339" w="1412378">
                  <a:moveTo>
                    <a:pt x="0" y="0"/>
                  </a:moveTo>
                  <a:lnTo>
                    <a:pt x="1412378" y="0"/>
                  </a:lnTo>
                  <a:lnTo>
                    <a:pt x="1412378" y="238339"/>
                  </a:lnTo>
                  <a:lnTo>
                    <a:pt x="0" y="238339"/>
                  </a:lnTo>
                  <a:close/>
                </a:path>
              </a:pathLst>
            </a:custGeom>
            <a:solidFill>
              <a:srgbClr val="303030"/>
            </a:solidFill>
          </p:spPr>
        </p:sp>
        <p:sp>
          <p:nvSpPr>
            <p:cNvPr name="TextBox 12" id="12"/>
            <p:cNvSpPr txBox="true"/>
            <p:nvPr/>
          </p:nvSpPr>
          <p:spPr>
            <a:xfrm>
              <a:off x="0" y="-76200"/>
              <a:ext cx="1412378"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Other Risky Areas</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58</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7" id="7"/>
          <p:cNvSpPr txBox="true"/>
          <p:nvPr/>
        </p:nvSpPr>
        <p:spPr>
          <a:xfrm rot="0">
            <a:off x="1406917" y="4572974"/>
            <a:ext cx="16616739"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Public Places: Shopping malls, truck stops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Crowded Events:</a:t>
            </a:r>
            <a:r>
              <a:rPr lang="en-US" b="true" sz="4250">
                <a:solidFill>
                  <a:srgbClr val="004F59"/>
                </a:solidFill>
                <a:latin typeface="Roboto Bold"/>
                <a:ea typeface="Roboto Bold"/>
                <a:cs typeface="Roboto Bold"/>
                <a:sym typeface="Roboto Bold"/>
              </a:rPr>
              <a:t> Concerts, festivals, fairs</a:t>
            </a:r>
          </a:p>
        </p:txBody>
      </p:sp>
      <p:sp>
        <p:nvSpPr>
          <p:cNvPr name="TextBox 8" id="8"/>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75021" y="3297722"/>
            <a:ext cx="5362624" cy="904943"/>
            <a:chOff x="0" y="0"/>
            <a:chExt cx="1412378" cy="238339"/>
          </a:xfrm>
        </p:grpSpPr>
        <p:sp>
          <p:nvSpPr>
            <p:cNvPr name="Freeform 11" id="11"/>
            <p:cNvSpPr/>
            <p:nvPr/>
          </p:nvSpPr>
          <p:spPr>
            <a:xfrm flipH="false" flipV="false" rot="0">
              <a:off x="0" y="0"/>
              <a:ext cx="1412378" cy="238339"/>
            </a:xfrm>
            <a:custGeom>
              <a:avLst/>
              <a:gdLst/>
              <a:ahLst/>
              <a:cxnLst/>
              <a:rect r="r" b="b" t="t" l="l"/>
              <a:pathLst>
                <a:path h="238339" w="1412378">
                  <a:moveTo>
                    <a:pt x="0" y="0"/>
                  </a:moveTo>
                  <a:lnTo>
                    <a:pt x="1412378" y="0"/>
                  </a:lnTo>
                  <a:lnTo>
                    <a:pt x="1412378" y="238339"/>
                  </a:lnTo>
                  <a:lnTo>
                    <a:pt x="0" y="238339"/>
                  </a:lnTo>
                  <a:close/>
                </a:path>
              </a:pathLst>
            </a:custGeom>
            <a:solidFill>
              <a:srgbClr val="303030"/>
            </a:solidFill>
          </p:spPr>
        </p:sp>
        <p:sp>
          <p:nvSpPr>
            <p:cNvPr name="TextBox 12" id="12"/>
            <p:cNvSpPr txBox="true"/>
            <p:nvPr/>
          </p:nvSpPr>
          <p:spPr>
            <a:xfrm>
              <a:off x="0" y="-76200"/>
              <a:ext cx="1412378"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Other Risky Areas</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7" id="7"/>
          <p:cNvSpPr txBox="true"/>
          <p:nvPr/>
        </p:nvSpPr>
        <p:spPr>
          <a:xfrm rot="0">
            <a:off x="1406917" y="4572974"/>
            <a:ext cx="16616739"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Public Places: Shopping malls, truck stops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Crowded Events: Concerts, festivals, fairs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Online:</a:t>
            </a:r>
            <a:r>
              <a:rPr lang="en-US" b="true" sz="4250">
                <a:solidFill>
                  <a:srgbClr val="004F59"/>
                </a:solidFill>
                <a:latin typeface="Roboto Bold"/>
                <a:ea typeface="Roboto Bold"/>
                <a:cs typeface="Roboto Bold"/>
                <a:sym typeface="Roboto Bold"/>
              </a:rPr>
              <a:t> Social media, gaming platforms, dating apps</a:t>
            </a:r>
          </a:p>
        </p:txBody>
      </p:sp>
      <p:sp>
        <p:nvSpPr>
          <p:cNvPr name="TextBox 8" id="8"/>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75021" y="3297722"/>
            <a:ext cx="5362624" cy="904943"/>
            <a:chOff x="0" y="0"/>
            <a:chExt cx="1412378" cy="238339"/>
          </a:xfrm>
        </p:grpSpPr>
        <p:sp>
          <p:nvSpPr>
            <p:cNvPr name="Freeform 11" id="11"/>
            <p:cNvSpPr/>
            <p:nvPr/>
          </p:nvSpPr>
          <p:spPr>
            <a:xfrm flipH="false" flipV="false" rot="0">
              <a:off x="0" y="0"/>
              <a:ext cx="1412378" cy="238339"/>
            </a:xfrm>
            <a:custGeom>
              <a:avLst/>
              <a:gdLst/>
              <a:ahLst/>
              <a:cxnLst/>
              <a:rect r="r" b="b" t="t" l="l"/>
              <a:pathLst>
                <a:path h="238339" w="1412378">
                  <a:moveTo>
                    <a:pt x="0" y="0"/>
                  </a:moveTo>
                  <a:lnTo>
                    <a:pt x="1412378" y="0"/>
                  </a:lnTo>
                  <a:lnTo>
                    <a:pt x="1412378" y="238339"/>
                  </a:lnTo>
                  <a:lnTo>
                    <a:pt x="0" y="238339"/>
                  </a:lnTo>
                  <a:close/>
                </a:path>
              </a:pathLst>
            </a:custGeom>
            <a:solidFill>
              <a:srgbClr val="303030"/>
            </a:solidFill>
          </p:spPr>
        </p:sp>
        <p:sp>
          <p:nvSpPr>
            <p:cNvPr name="TextBox 12" id="12"/>
            <p:cNvSpPr txBox="true"/>
            <p:nvPr/>
          </p:nvSpPr>
          <p:spPr>
            <a:xfrm>
              <a:off x="0" y="-76200"/>
              <a:ext cx="1412378"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Other Risky Areas</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3" id="13"/>
          <p:cNvSpPr/>
          <p:nvPr/>
        </p:nvSpPr>
        <p:spPr>
          <a:xfrm flipH="false" flipV="false" rot="0">
            <a:off x="1214013" y="2791421"/>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4" id="14"/>
          <p:cNvSpPr txBox="true"/>
          <p:nvPr/>
        </p:nvSpPr>
        <p:spPr>
          <a:xfrm rot="0">
            <a:off x="7690113" y="4921370"/>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7" id="7"/>
          <p:cNvSpPr txBox="true"/>
          <p:nvPr/>
        </p:nvSpPr>
        <p:spPr>
          <a:xfrm rot="0">
            <a:off x="1406917" y="4572974"/>
            <a:ext cx="16616739"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Public Places: Shopping malls, truck stops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Crowded Events: Concerts, festivals, fairs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Online: Social media, gaming platforms, dating apps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Isolated Areas:</a:t>
            </a:r>
            <a:r>
              <a:rPr lang="en-US" b="true" sz="4250">
                <a:solidFill>
                  <a:srgbClr val="004F59"/>
                </a:solidFill>
                <a:latin typeface="Roboto Bold"/>
                <a:ea typeface="Roboto Bold"/>
                <a:cs typeface="Roboto Bold"/>
                <a:sym typeface="Roboto Bold"/>
              </a:rPr>
              <a:t> Rest areas, parks</a:t>
            </a:r>
          </a:p>
        </p:txBody>
      </p:sp>
      <p:sp>
        <p:nvSpPr>
          <p:cNvPr name="TextBox 8" id="8"/>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75021" y="3297722"/>
            <a:ext cx="5362624" cy="904943"/>
            <a:chOff x="0" y="0"/>
            <a:chExt cx="1412378" cy="238339"/>
          </a:xfrm>
        </p:grpSpPr>
        <p:sp>
          <p:nvSpPr>
            <p:cNvPr name="Freeform 11" id="11"/>
            <p:cNvSpPr/>
            <p:nvPr/>
          </p:nvSpPr>
          <p:spPr>
            <a:xfrm flipH="false" flipV="false" rot="0">
              <a:off x="0" y="0"/>
              <a:ext cx="1412378" cy="238339"/>
            </a:xfrm>
            <a:custGeom>
              <a:avLst/>
              <a:gdLst/>
              <a:ahLst/>
              <a:cxnLst/>
              <a:rect r="r" b="b" t="t" l="l"/>
              <a:pathLst>
                <a:path h="238339" w="1412378">
                  <a:moveTo>
                    <a:pt x="0" y="0"/>
                  </a:moveTo>
                  <a:lnTo>
                    <a:pt x="1412378" y="0"/>
                  </a:lnTo>
                  <a:lnTo>
                    <a:pt x="1412378" y="238339"/>
                  </a:lnTo>
                  <a:lnTo>
                    <a:pt x="0" y="238339"/>
                  </a:lnTo>
                  <a:close/>
                </a:path>
              </a:pathLst>
            </a:custGeom>
            <a:solidFill>
              <a:srgbClr val="303030"/>
            </a:solidFill>
          </p:spPr>
        </p:sp>
        <p:sp>
          <p:nvSpPr>
            <p:cNvPr name="TextBox 12" id="12"/>
            <p:cNvSpPr txBox="true"/>
            <p:nvPr/>
          </p:nvSpPr>
          <p:spPr>
            <a:xfrm>
              <a:off x="0" y="-76200"/>
              <a:ext cx="1412378"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984596" y="3307247"/>
            <a:ext cx="6748347"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Other Risky Areas</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RISKIER LOCATIONS</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1480713" y="4612908"/>
            <a:ext cx="12393848" cy="2034904"/>
            <a:chOff x="0" y="0"/>
            <a:chExt cx="3264223" cy="535942"/>
          </a:xfrm>
        </p:grpSpPr>
        <p:sp>
          <p:nvSpPr>
            <p:cNvPr name="Freeform 7" id="7"/>
            <p:cNvSpPr/>
            <p:nvPr/>
          </p:nvSpPr>
          <p:spPr>
            <a:xfrm flipH="false" flipV="false" rot="0">
              <a:off x="0" y="0"/>
              <a:ext cx="3264224" cy="535942"/>
            </a:xfrm>
            <a:custGeom>
              <a:avLst/>
              <a:gdLst/>
              <a:ahLst/>
              <a:cxnLst/>
              <a:rect r="r" b="b" t="t" l="l"/>
              <a:pathLst>
                <a:path h="535942" w="3264224">
                  <a:moveTo>
                    <a:pt x="0" y="0"/>
                  </a:moveTo>
                  <a:lnTo>
                    <a:pt x="3264224" y="0"/>
                  </a:lnTo>
                  <a:lnTo>
                    <a:pt x="3264224" y="535942"/>
                  </a:lnTo>
                  <a:lnTo>
                    <a:pt x="0" y="535942"/>
                  </a:lnTo>
                  <a:close/>
                </a:path>
              </a:pathLst>
            </a:custGeom>
            <a:solidFill>
              <a:srgbClr val="303030"/>
            </a:solidFill>
          </p:spPr>
        </p:sp>
        <p:sp>
          <p:nvSpPr>
            <p:cNvPr name="TextBox 8" id="8"/>
            <p:cNvSpPr txBox="true"/>
            <p:nvPr/>
          </p:nvSpPr>
          <p:spPr>
            <a:xfrm>
              <a:off x="0" y="-76200"/>
              <a:ext cx="3264223" cy="61214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121352" y="4801759"/>
            <a:ext cx="1175321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percentage of children who run away are at risk of sex trafficking?</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1 in 7 children</a:t>
            </a:r>
          </a:p>
          <a:p>
            <a:pPr algn="l">
              <a:lnSpc>
                <a:spcPts val="6399"/>
              </a:lnSpc>
            </a:pPr>
            <a:r>
              <a:rPr lang="en-US" sz="3999" b="true">
                <a:solidFill>
                  <a:srgbClr val="FBFDFD"/>
                </a:solidFill>
                <a:latin typeface="Roboto Bold"/>
                <a:ea typeface="Roboto Bold"/>
                <a:cs typeface="Roboto Bold"/>
                <a:sym typeface="Roboto Bold"/>
              </a:rPr>
              <a:t>B) 1 in 27 children</a:t>
            </a:r>
          </a:p>
          <a:p>
            <a:pPr algn="l">
              <a:lnSpc>
                <a:spcPts val="6399"/>
              </a:lnSpc>
            </a:pPr>
            <a:r>
              <a:rPr lang="en-US" sz="3999" b="true">
                <a:solidFill>
                  <a:srgbClr val="FBFDFD"/>
                </a:solidFill>
                <a:latin typeface="Roboto Bold"/>
                <a:ea typeface="Roboto Bold"/>
                <a:cs typeface="Roboto Bold"/>
                <a:sym typeface="Roboto Bold"/>
              </a:rPr>
              <a:t>C) 1 in 47 children</a:t>
            </a:r>
          </a:p>
          <a:p>
            <a:pPr algn="l">
              <a:lnSpc>
                <a:spcPts val="6399"/>
              </a:lnSpc>
            </a:pPr>
            <a:r>
              <a:rPr lang="en-US" sz="3999" b="true">
                <a:solidFill>
                  <a:srgbClr val="FBFDFD"/>
                </a:solidFill>
                <a:latin typeface="Roboto Bold"/>
                <a:ea typeface="Roboto Bold"/>
                <a:cs typeface="Roboto Bold"/>
                <a:sym typeface="Roboto Bold"/>
              </a:rPr>
              <a:t>D) 1 in 67 children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percentage of children who run away are at risk of sex trafficking?</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841452" y="4762062"/>
            <a:ext cx="11154727"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About 1 in 7 children </a:t>
            </a:r>
            <a:r>
              <a:rPr lang="en-US" sz="5499">
                <a:solidFill>
                  <a:srgbClr val="303030"/>
                </a:solidFill>
                <a:latin typeface="Roboto"/>
                <a:ea typeface="Roboto"/>
                <a:cs typeface="Roboto"/>
                <a:sym typeface="Roboto"/>
              </a:rPr>
              <a:t>who run away are at risk of sex trafficking.</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NCMEC Cyber Tipline Report (2024). Child Sex Trafficking, MissingKids.org.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62582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confuse someone so that they have difficulty thinking clearly or making safe decisions. </a:t>
            </a:r>
          </a:p>
        </p:txBody>
      </p:sp>
      <p:grpSp>
        <p:nvGrpSpPr>
          <p:cNvPr name="Group 9" id="9"/>
          <p:cNvGrpSpPr/>
          <p:nvPr/>
        </p:nvGrpSpPr>
        <p:grpSpPr>
          <a:xfrm rot="0">
            <a:off x="1480713" y="3637496"/>
            <a:ext cx="4741326" cy="904943"/>
            <a:chOff x="0" y="0"/>
            <a:chExt cx="1248744" cy="238339"/>
          </a:xfrm>
        </p:grpSpPr>
        <p:sp>
          <p:nvSpPr>
            <p:cNvPr name="Freeform 10" id="10"/>
            <p:cNvSpPr/>
            <p:nvPr/>
          </p:nvSpPr>
          <p:spPr>
            <a:xfrm flipH="false" flipV="false" rot="0">
              <a:off x="0" y="0"/>
              <a:ext cx="1248744" cy="238339"/>
            </a:xfrm>
            <a:custGeom>
              <a:avLst/>
              <a:gdLst/>
              <a:ahLst/>
              <a:cxnLst/>
              <a:rect r="r" b="b" t="t" l="l"/>
              <a:pathLst>
                <a:path h="238339" w="1248744">
                  <a:moveTo>
                    <a:pt x="0" y="0"/>
                  </a:moveTo>
                  <a:lnTo>
                    <a:pt x="1248744" y="0"/>
                  </a:lnTo>
                  <a:lnTo>
                    <a:pt x="1248744" y="238339"/>
                  </a:lnTo>
                  <a:lnTo>
                    <a:pt x="0" y="238339"/>
                  </a:lnTo>
                  <a:close/>
                </a:path>
              </a:pathLst>
            </a:custGeom>
            <a:solidFill>
              <a:srgbClr val="303030"/>
            </a:solidFill>
          </p:spPr>
        </p:sp>
        <p:sp>
          <p:nvSpPr>
            <p:cNvPr name="TextBox 11" id="11"/>
            <p:cNvSpPr txBox="true"/>
            <p:nvPr/>
          </p:nvSpPr>
          <p:spPr>
            <a:xfrm>
              <a:off x="0" y="-76200"/>
              <a:ext cx="1248744"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DISORIENT</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name="TextBox 15" id="15"/>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3647701" y="777664"/>
            <a:ext cx="3611599" cy="3530668"/>
            <a:chOff x="0" y="0"/>
            <a:chExt cx="1201290" cy="1174371"/>
          </a:xfrm>
        </p:grpSpPr>
        <p:sp>
          <p:nvSpPr>
            <p:cNvPr name="Freeform 9" id="9"/>
            <p:cNvSpPr/>
            <p:nvPr/>
          </p:nvSpPr>
          <p:spPr>
            <a:xfrm flipH="false" flipV="false" rot="0">
              <a:off x="0" y="0"/>
              <a:ext cx="1201290" cy="1174371"/>
            </a:xfrm>
            <a:custGeom>
              <a:avLst/>
              <a:gdLst/>
              <a:ahLst/>
              <a:cxnLst/>
              <a:rect r="r" b="b" t="t" l="l"/>
              <a:pathLst>
                <a:path h="1174371" w="1201290">
                  <a:moveTo>
                    <a:pt x="0" y="0"/>
                  </a:moveTo>
                  <a:lnTo>
                    <a:pt x="1201290" y="0"/>
                  </a:lnTo>
                  <a:lnTo>
                    <a:pt x="1201290" y="1174371"/>
                  </a:lnTo>
                  <a:lnTo>
                    <a:pt x="0" y="1174371"/>
                  </a:lnTo>
                  <a:close/>
                </a:path>
              </a:pathLst>
            </a:custGeom>
            <a:solidFill>
              <a:srgbClr val="FFFFFF"/>
            </a:solidFill>
          </p:spPr>
        </p:sp>
        <p:sp>
          <p:nvSpPr>
            <p:cNvPr name="TextBox 10" id="10"/>
            <p:cNvSpPr txBox="true"/>
            <p:nvPr/>
          </p:nvSpPr>
          <p:spPr>
            <a:xfrm>
              <a:off x="0" y="-47625"/>
              <a:ext cx="1201290" cy="1221996"/>
            </a:xfrm>
            <a:prstGeom prst="rect">
              <a:avLst/>
            </a:prstGeom>
          </p:spPr>
          <p:txBody>
            <a:bodyPr anchor="ctr" rtlCol="false" tIns="50800" lIns="50800" bIns="50800" rIns="50800"/>
            <a:lstStyle/>
            <a:p>
              <a:pPr algn="ctr">
                <a:lnSpc>
                  <a:spcPts val="2100"/>
                </a:lnSpc>
              </a:pPr>
            </a:p>
          </p:txBody>
        </p:sp>
      </p:grpSp>
      <p:sp>
        <p:nvSpPr>
          <p:cNvPr name="Freeform 11" id="11"/>
          <p:cNvSpPr/>
          <p:nvPr/>
        </p:nvSpPr>
        <p:spPr>
          <a:xfrm flipH="false" flipV="false" rot="0">
            <a:off x="13839854" y="975517"/>
            <a:ext cx="3187165" cy="2847275"/>
          </a:xfrm>
          <a:custGeom>
            <a:avLst/>
            <a:gdLst/>
            <a:ahLst/>
            <a:cxnLst/>
            <a:rect r="r" b="b" t="t" l="l"/>
            <a:pathLst>
              <a:path h="2847275" w="3187165">
                <a:moveTo>
                  <a:pt x="0" y="0"/>
                </a:moveTo>
                <a:lnTo>
                  <a:pt x="3187165" y="0"/>
                </a:lnTo>
                <a:lnTo>
                  <a:pt x="3187165" y="2847276"/>
                </a:lnTo>
                <a:lnTo>
                  <a:pt x="0" y="2847276"/>
                </a:lnTo>
                <a:lnTo>
                  <a:pt x="0" y="0"/>
                </a:lnTo>
                <a:close/>
              </a:path>
            </a:pathLst>
          </a:custGeom>
          <a:blipFill>
            <a:blip r:embed="rId5"/>
            <a:stretch>
              <a:fillRect l="0" t="0" r="0" b="0"/>
            </a:stretch>
          </a:blipFill>
        </p:spPr>
      </p:sp>
      <p:sp>
        <p:nvSpPr>
          <p:cNvPr name="TextBox 12" id="12"/>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GAINS TRUST</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sp>
        <p:nvSpPr>
          <p:cNvPr name="TextBox 14" id="14"/>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grpSp>
        <p:nvGrpSpPr>
          <p:cNvPr name="Group 15" id="15"/>
          <p:cNvGrpSpPr/>
          <p:nvPr/>
        </p:nvGrpSpPr>
        <p:grpSpPr>
          <a:xfrm rot="0">
            <a:off x="1480713" y="5118018"/>
            <a:ext cx="13350232" cy="1356781"/>
            <a:chOff x="0" y="0"/>
            <a:chExt cx="3516110" cy="357342"/>
          </a:xfrm>
        </p:grpSpPr>
        <p:sp>
          <p:nvSpPr>
            <p:cNvPr name="Freeform 16" id="16"/>
            <p:cNvSpPr/>
            <p:nvPr/>
          </p:nvSpPr>
          <p:spPr>
            <a:xfrm flipH="false" flipV="false" rot="0">
              <a:off x="0" y="0"/>
              <a:ext cx="3516110" cy="357342"/>
            </a:xfrm>
            <a:custGeom>
              <a:avLst/>
              <a:gdLst/>
              <a:ahLst/>
              <a:cxnLst/>
              <a:rect r="r" b="b" t="t" l="l"/>
              <a:pathLst>
                <a:path h="357342" w="3516110">
                  <a:moveTo>
                    <a:pt x="0" y="0"/>
                  </a:moveTo>
                  <a:lnTo>
                    <a:pt x="3516110" y="0"/>
                  </a:lnTo>
                  <a:lnTo>
                    <a:pt x="3516110" y="357342"/>
                  </a:lnTo>
                  <a:lnTo>
                    <a:pt x="0" y="357342"/>
                  </a:lnTo>
                  <a:close/>
                </a:path>
              </a:pathLst>
            </a:custGeom>
            <a:solidFill>
              <a:srgbClr val="303030"/>
            </a:solidFill>
          </p:spPr>
        </p:sp>
        <p:sp>
          <p:nvSpPr>
            <p:cNvPr name="TextBox 17" id="17"/>
            <p:cNvSpPr txBox="true"/>
            <p:nvPr/>
          </p:nvSpPr>
          <p:spPr>
            <a:xfrm>
              <a:off x="0" y="-76200"/>
              <a:ext cx="3516110" cy="433542"/>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1917657" y="5307104"/>
            <a:ext cx="1345228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 traffickers gain a runaway youth’s trust?</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34926" y="3070679"/>
            <a:ext cx="5187539" cy="904943"/>
            <a:chOff x="0" y="0"/>
            <a:chExt cx="1366266" cy="238339"/>
          </a:xfrm>
        </p:grpSpPr>
        <p:sp>
          <p:nvSpPr>
            <p:cNvPr name="Freeform 5" id="5"/>
            <p:cNvSpPr/>
            <p:nvPr/>
          </p:nvSpPr>
          <p:spPr>
            <a:xfrm flipH="false" flipV="false" rot="0">
              <a:off x="0" y="0"/>
              <a:ext cx="1366266" cy="238339"/>
            </a:xfrm>
            <a:custGeom>
              <a:avLst/>
              <a:gdLst/>
              <a:ahLst/>
              <a:cxnLst/>
              <a:rect r="r" b="b" t="t" l="l"/>
              <a:pathLst>
                <a:path h="238339" w="1366266">
                  <a:moveTo>
                    <a:pt x="0" y="0"/>
                  </a:moveTo>
                  <a:lnTo>
                    <a:pt x="1366266" y="0"/>
                  </a:lnTo>
                  <a:lnTo>
                    <a:pt x="1366266" y="238339"/>
                  </a:lnTo>
                  <a:lnTo>
                    <a:pt x="0" y="238339"/>
                  </a:lnTo>
                  <a:close/>
                </a:path>
              </a:pathLst>
            </a:custGeom>
            <a:solidFill>
              <a:srgbClr val="303030"/>
            </a:solidFill>
          </p:spPr>
        </p:sp>
        <p:sp>
          <p:nvSpPr>
            <p:cNvPr name="TextBox 6" id="6"/>
            <p:cNvSpPr txBox="true"/>
            <p:nvPr/>
          </p:nvSpPr>
          <p:spPr>
            <a:xfrm>
              <a:off x="0" y="-76200"/>
              <a:ext cx="13662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98713" y="4109898"/>
            <a:ext cx="16665512"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Kind:</a:t>
            </a:r>
            <a:r>
              <a:rPr lang="en-US" b="true" sz="4250">
                <a:solidFill>
                  <a:srgbClr val="004F59"/>
                </a:solidFill>
                <a:latin typeface="Roboto Bold"/>
                <a:ea typeface="Roboto Bold"/>
                <a:cs typeface="Roboto Bold"/>
                <a:sym typeface="Roboto Bold"/>
              </a:rPr>
              <a:t> Predators can offer to help resolve problems.</a:t>
            </a:r>
          </a:p>
        </p:txBody>
      </p:sp>
      <p:sp>
        <p:nvSpPr>
          <p:cNvPr name="TextBox 8" id="8"/>
          <p:cNvSpPr txBox="true"/>
          <p:nvPr/>
        </p:nvSpPr>
        <p:spPr>
          <a:xfrm rot="0">
            <a:off x="2433474" y="3118301"/>
            <a:ext cx="576306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Tactics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GAINS TRUST</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34926" y="3070679"/>
            <a:ext cx="5187539" cy="904943"/>
            <a:chOff x="0" y="0"/>
            <a:chExt cx="1366266" cy="238339"/>
          </a:xfrm>
        </p:grpSpPr>
        <p:sp>
          <p:nvSpPr>
            <p:cNvPr name="Freeform 5" id="5"/>
            <p:cNvSpPr/>
            <p:nvPr/>
          </p:nvSpPr>
          <p:spPr>
            <a:xfrm flipH="false" flipV="false" rot="0">
              <a:off x="0" y="0"/>
              <a:ext cx="1366266" cy="238339"/>
            </a:xfrm>
            <a:custGeom>
              <a:avLst/>
              <a:gdLst/>
              <a:ahLst/>
              <a:cxnLst/>
              <a:rect r="r" b="b" t="t" l="l"/>
              <a:pathLst>
                <a:path h="238339" w="1366266">
                  <a:moveTo>
                    <a:pt x="0" y="0"/>
                  </a:moveTo>
                  <a:lnTo>
                    <a:pt x="1366266" y="0"/>
                  </a:lnTo>
                  <a:lnTo>
                    <a:pt x="1366266" y="238339"/>
                  </a:lnTo>
                  <a:lnTo>
                    <a:pt x="0" y="238339"/>
                  </a:lnTo>
                  <a:close/>
                </a:path>
              </a:pathLst>
            </a:custGeom>
            <a:solidFill>
              <a:srgbClr val="303030"/>
            </a:solidFill>
          </p:spPr>
        </p:sp>
        <p:sp>
          <p:nvSpPr>
            <p:cNvPr name="TextBox 6" id="6"/>
            <p:cNvSpPr txBox="true"/>
            <p:nvPr/>
          </p:nvSpPr>
          <p:spPr>
            <a:xfrm>
              <a:off x="0" y="-76200"/>
              <a:ext cx="13662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98713" y="4109898"/>
            <a:ext cx="16665512"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Kind: Predators can offer to help resolve problems.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Generous:</a:t>
            </a:r>
            <a:r>
              <a:rPr lang="en-US" b="true" sz="4250">
                <a:solidFill>
                  <a:srgbClr val="004F59"/>
                </a:solidFill>
                <a:latin typeface="Roboto Bold"/>
                <a:ea typeface="Roboto Bold"/>
                <a:cs typeface="Roboto Bold"/>
                <a:sym typeface="Roboto Bold"/>
              </a:rPr>
              <a:t> They can offer food, housing, showers, &amp; money.</a:t>
            </a:r>
          </a:p>
        </p:txBody>
      </p:sp>
      <p:sp>
        <p:nvSpPr>
          <p:cNvPr name="TextBox 8" id="8"/>
          <p:cNvSpPr txBox="true"/>
          <p:nvPr/>
        </p:nvSpPr>
        <p:spPr>
          <a:xfrm rot="0">
            <a:off x="2433474" y="3118301"/>
            <a:ext cx="576306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Tactics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67</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GAINS TRUST</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34926" y="3070679"/>
            <a:ext cx="5187539" cy="904943"/>
            <a:chOff x="0" y="0"/>
            <a:chExt cx="1366266" cy="238339"/>
          </a:xfrm>
        </p:grpSpPr>
        <p:sp>
          <p:nvSpPr>
            <p:cNvPr name="Freeform 5" id="5"/>
            <p:cNvSpPr/>
            <p:nvPr/>
          </p:nvSpPr>
          <p:spPr>
            <a:xfrm flipH="false" flipV="false" rot="0">
              <a:off x="0" y="0"/>
              <a:ext cx="1366266" cy="238339"/>
            </a:xfrm>
            <a:custGeom>
              <a:avLst/>
              <a:gdLst/>
              <a:ahLst/>
              <a:cxnLst/>
              <a:rect r="r" b="b" t="t" l="l"/>
              <a:pathLst>
                <a:path h="238339" w="1366266">
                  <a:moveTo>
                    <a:pt x="0" y="0"/>
                  </a:moveTo>
                  <a:lnTo>
                    <a:pt x="1366266" y="0"/>
                  </a:lnTo>
                  <a:lnTo>
                    <a:pt x="1366266" y="238339"/>
                  </a:lnTo>
                  <a:lnTo>
                    <a:pt x="0" y="238339"/>
                  </a:lnTo>
                  <a:close/>
                </a:path>
              </a:pathLst>
            </a:custGeom>
            <a:solidFill>
              <a:srgbClr val="303030"/>
            </a:solidFill>
          </p:spPr>
        </p:sp>
        <p:sp>
          <p:nvSpPr>
            <p:cNvPr name="TextBox 6" id="6"/>
            <p:cNvSpPr txBox="true"/>
            <p:nvPr/>
          </p:nvSpPr>
          <p:spPr>
            <a:xfrm>
              <a:off x="0" y="-76200"/>
              <a:ext cx="13662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98713" y="4109898"/>
            <a:ext cx="16665512"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Kind: Predators can offer to help resolve problems.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Generous: They can offer food, housing, showers, &amp; money.</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Protective:</a:t>
            </a:r>
            <a:r>
              <a:rPr lang="en-US" b="true" sz="4250">
                <a:solidFill>
                  <a:srgbClr val="004F59"/>
                </a:solidFill>
                <a:latin typeface="Roboto Bold"/>
                <a:ea typeface="Roboto Bold"/>
                <a:cs typeface="Roboto Bold"/>
                <a:sym typeface="Roboto Bold"/>
              </a:rPr>
              <a:t> Can offer protection from dangerous people.</a:t>
            </a:r>
          </a:p>
        </p:txBody>
      </p:sp>
      <p:sp>
        <p:nvSpPr>
          <p:cNvPr name="TextBox 8" id="8"/>
          <p:cNvSpPr txBox="true"/>
          <p:nvPr/>
        </p:nvSpPr>
        <p:spPr>
          <a:xfrm rot="0">
            <a:off x="2433474" y="3118301"/>
            <a:ext cx="576306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Tactics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GAINS TRUST</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34926" y="3070679"/>
            <a:ext cx="5187539" cy="904943"/>
            <a:chOff x="0" y="0"/>
            <a:chExt cx="1366266" cy="238339"/>
          </a:xfrm>
        </p:grpSpPr>
        <p:sp>
          <p:nvSpPr>
            <p:cNvPr name="Freeform 5" id="5"/>
            <p:cNvSpPr/>
            <p:nvPr/>
          </p:nvSpPr>
          <p:spPr>
            <a:xfrm flipH="false" flipV="false" rot="0">
              <a:off x="0" y="0"/>
              <a:ext cx="1366266" cy="238339"/>
            </a:xfrm>
            <a:custGeom>
              <a:avLst/>
              <a:gdLst/>
              <a:ahLst/>
              <a:cxnLst/>
              <a:rect r="r" b="b" t="t" l="l"/>
              <a:pathLst>
                <a:path h="238339" w="1366266">
                  <a:moveTo>
                    <a:pt x="0" y="0"/>
                  </a:moveTo>
                  <a:lnTo>
                    <a:pt x="1366266" y="0"/>
                  </a:lnTo>
                  <a:lnTo>
                    <a:pt x="1366266" y="238339"/>
                  </a:lnTo>
                  <a:lnTo>
                    <a:pt x="0" y="238339"/>
                  </a:lnTo>
                  <a:close/>
                </a:path>
              </a:pathLst>
            </a:custGeom>
            <a:solidFill>
              <a:srgbClr val="303030"/>
            </a:solidFill>
          </p:spPr>
        </p:sp>
        <p:sp>
          <p:nvSpPr>
            <p:cNvPr name="TextBox 6" id="6"/>
            <p:cNvSpPr txBox="true"/>
            <p:nvPr/>
          </p:nvSpPr>
          <p:spPr>
            <a:xfrm>
              <a:off x="0" y="-76200"/>
              <a:ext cx="13662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98713" y="4109898"/>
            <a:ext cx="16665512"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Kind: Predators can offer to help resolve problems.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Generous: They can offer food, housing, showers, &amp; money.</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Protective: Can offer protection from dangerous people.</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Inclusive</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Can invite youth to parties &amp; offer drugs/alcohol.</a:t>
            </a:r>
          </a:p>
        </p:txBody>
      </p:sp>
      <p:sp>
        <p:nvSpPr>
          <p:cNvPr name="TextBox 8" id="8"/>
          <p:cNvSpPr txBox="true"/>
          <p:nvPr/>
        </p:nvSpPr>
        <p:spPr>
          <a:xfrm rot="0">
            <a:off x="2433474" y="3118301"/>
            <a:ext cx="576306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Tactics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GAINS TRUST</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3792220" y="861625"/>
            <a:ext cx="3552656" cy="3520287"/>
            <a:chOff x="0" y="0"/>
            <a:chExt cx="1201290" cy="1190345"/>
          </a:xfrm>
        </p:grpSpPr>
        <p:sp>
          <p:nvSpPr>
            <p:cNvPr name="Freeform 9" id="9"/>
            <p:cNvSpPr/>
            <p:nvPr/>
          </p:nvSpPr>
          <p:spPr>
            <a:xfrm flipH="false" flipV="false" rot="0">
              <a:off x="0" y="0"/>
              <a:ext cx="1201290" cy="1190345"/>
            </a:xfrm>
            <a:custGeom>
              <a:avLst/>
              <a:gdLst/>
              <a:ahLst/>
              <a:cxnLst/>
              <a:rect r="r" b="b" t="t" l="l"/>
              <a:pathLst>
                <a:path h="1190345" w="1201290">
                  <a:moveTo>
                    <a:pt x="0" y="0"/>
                  </a:moveTo>
                  <a:lnTo>
                    <a:pt x="1201290" y="0"/>
                  </a:lnTo>
                  <a:lnTo>
                    <a:pt x="1201290" y="1190345"/>
                  </a:lnTo>
                  <a:lnTo>
                    <a:pt x="0" y="1190345"/>
                  </a:lnTo>
                  <a:close/>
                </a:path>
              </a:pathLst>
            </a:custGeom>
            <a:solidFill>
              <a:srgbClr val="FFFFFF"/>
            </a:solidFill>
          </p:spPr>
        </p:sp>
        <p:sp>
          <p:nvSpPr>
            <p:cNvPr name="TextBox 10" id="10"/>
            <p:cNvSpPr txBox="true"/>
            <p:nvPr/>
          </p:nvSpPr>
          <p:spPr>
            <a:xfrm>
              <a:off x="0" y="-47625"/>
              <a:ext cx="1201290" cy="1237970"/>
            </a:xfrm>
            <a:prstGeom prst="rect">
              <a:avLst/>
            </a:prstGeom>
          </p:spPr>
          <p:txBody>
            <a:bodyPr anchor="ctr" rtlCol="false" tIns="50800" lIns="50800" bIns="50800" rIns="50800"/>
            <a:lstStyle/>
            <a:p>
              <a:pPr algn="ctr">
                <a:lnSpc>
                  <a:spcPts val="2100"/>
                </a:lnSpc>
              </a:pPr>
            </a:p>
          </p:txBody>
        </p:sp>
      </p:grpSp>
      <p:sp>
        <p:nvSpPr>
          <p:cNvPr name="Freeform 11" id="11"/>
          <p:cNvSpPr/>
          <p:nvPr/>
        </p:nvSpPr>
        <p:spPr>
          <a:xfrm flipH="false" flipV="false" rot="0">
            <a:off x="13951352" y="1039110"/>
            <a:ext cx="3234393" cy="3178313"/>
          </a:xfrm>
          <a:custGeom>
            <a:avLst/>
            <a:gdLst/>
            <a:ahLst/>
            <a:cxnLst/>
            <a:rect r="r" b="b" t="t" l="l"/>
            <a:pathLst>
              <a:path h="3178313" w="3234393">
                <a:moveTo>
                  <a:pt x="0" y="0"/>
                </a:moveTo>
                <a:lnTo>
                  <a:pt x="3234392" y="0"/>
                </a:lnTo>
                <a:lnTo>
                  <a:pt x="3234392" y="3178313"/>
                </a:lnTo>
                <a:lnTo>
                  <a:pt x="0" y="3178313"/>
                </a:lnTo>
                <a:lnTo>
                  <a:pt x="0" y="0"/>
                </a:lnTo>
                <a:close/>
              </a:path>
            </a:pathLst>
          </a:custGeom>
          <a:blipFill>
            <a:blip r:embed="rId5"/>
            <a:stretch>
              <a:fillRect l="-867" t="0" r="-867"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grpSp>
        <p:nvGrpSpPr>
          <p:cNvPr name="Group 14" id="14"/>
          <p:cNvGrpSpPr/>
          <p:nvPr/>
        </p:nvGrpSpPr>
        <p:grpSpPr>
          <a:xfrm rot="0">
            <a:off x="1452138" y="5068810"/>
            <a:ext cx="12845789" cy="1358364"/>
            <a:chOff x="0" y="0"/>
            <a:chExt cx="3383253" cy="357758"/>
          </a:xfrm>
        </p:grpSpPr>
        <p:sp>
          <p:nvSpPr>
            <p:cNvPr name="Freeform 15" id="15"/>
            <p:cNvSpPr/>
            <p:nvPr/>
          </p:nvSpPr>
          <p:spPr>
            <a:xfrm flipH="false" flipV="false" rot="0">
              <a:off x="0" y="0"/>
              <a:ext cx="3383253" cy="357758"/>
            </a:xfrm>
            <a:custGeom>
              <a:avLst/>
              <a:gdLst/>
              <a:ahLst/>
              <a:cxnLst/>
              <a:rect r="r" b="b" t="t" l="l"/>
              <a:pathLst>
                <a:path h="357758" w="3383253">
                  <a:moveTo>
                    <a:pt x="0" y="0"/>
                  </a:moveTo>
                  <a:lnTo>
                    <a:pt x="3383253" y="0"/>
                  </a:lnTo>
                  <a:lnTo>
                    <a:pt x="3383253" y="357758"/>
                  </a:lnTo>
                  <a:lnTo>
                    <a:pt x="0" y="357758"/>
                  </a:lnTo>
                  <a:close/>
                </a:path>
              </a:pathLst>
            </a:custGeom>
            <a:solidFill>
              <a:srgbClr val="303030"/>
            </a:solidFill>
          </p:spPr>
        </p:sp>
        <p:sp>
          <p:nvSpPr>
            <p:cNvPr name="TextBox 16" id="16"/>
            <p:cNvSpPr txBox="true"/>
            <p:nvPr/>
          </p:nvSpPr>
          <p:spPr>
            <a:xfrm>
              <a:off x="0" y="-76200"/>
              <a:ext cx="3383253" cy="433958"/>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1795836" y="5236101"/>
            <a:ext cx="12502091" cy="847091"/>
          </a:xfrm>
          <a:prstGeom prst="rect">
            <a:avLst/>
          </a:prstGeom>
        </p:spPr>
        <p:txBody>
          <a:bodyPr anchor="t" rtlCol="false" tIns="0" lIns="0" bIns="0" rIns="0">
            <a:spAutoFit/>
          </a:bodyPr>
          <a:lstStyle/>
          <a:p>
            <a:pPr algn="l">
              <a:lnSpc>
                <a:spcPts val="6859"/>
              </a:lnSpc>
            </a:pPr>
            <a:r>
              <a:rPr lang="en-US" sz="4899" b="true">
                <a:solidFill>
                  <a:srgbClr val="FFFFFF"/>
                </a:solidFill>
                <a:latin typeface="Roboto Bold"/>
                <a:ea typeface="Roboto Bold"/>
                <a:cs typeface="Roboto Bold"/>
                <a:sym typeface="Roboto Bold"/>
              </a:rPr>
              <a:t>What is surval sex and why is it dangerous?</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9" id="19"/>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SURVIVAL</a:t>
            </a:r>
          </a:p>
        </p:txBody>
      </p:sp>
    </p:spTree>
  </p:cSld>
  <p:clrMapOvr>
    <a:masterClrMapping/>
  </p:clrMapOvr>
</p:sld>
</file>

<file path=ppt/slides/slide7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name="TextBox 5" id="5"/>
          <p:cNvSpPr txBox="true"/>
          <p:nvPr/>
        </p:nvSpPr>
        <p:spPr>
          <a:xfrm rot="0">
            <a:off x="5919607" y="9319274"/>
            <a:ext cx="5470922"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09305" y="3325558"/>
            <a:ext cx="6466308" cy="904943"/>
            <a:chOff x="0" y="0"/>
            <a:chExt cx="1703061" cy="238339"/>
          </a:xfrm>
        </p:grpSpPr>
        <p:sp>
          <p:nvSpPr>
            <p:cNvPr name="Freeform 8" id="8"/>
            <p:cNvSpPr/>
            <p:nvPr/>
          </p:nvSpPr>
          <p:spPr>
            <a:xfrm flipH="false" flipV="false" rot="0">
              <a:off x="0" y="0"/>
              <a:ext cx="1703061" cy="238339"/>
            </a:xfrm>
            <a:custGeom>
              <a:avLst/>
              <a:gdLst/>
              <a:ahLst/>
              <a:cxnLst/>
              <a:rect r="r" b="b" t="t" l="l"/>
              <a:pathLst>
                <a:path h="238339" w="1703061">
                  <a:moveTo>
                    <a:pt x="0" y="0"/>
                  </a:moveTo>
                  <a:lnTo>
                    <a:pt x="1703061" y="0"/>
                  </a:lnTo>
                  <a:lnTo>
                    <a:pt x="1703061" y="238339"/>
                  </a:lnTo>
                  <a:lnTo>
                    <a:pt x="0" y="238339"/>
                  </a:lnTo>
                  <a:close/>
                </a:path>
              </a:pathLst>
            </a:custGeom>
            <a:solidFill>
              <a:srgbClr val="303030"/>
            </a:solidFill>
          </p:spPr>
        </p:sp>
        <p:sp>
          <p:nvSpPr>
            <p:cNvPr name="TextBox 9" id="9"/>
            <p:cNvSpPr txBox="true"/>
            <p:nvPr/>
          </p:nvSpPr>
          <p:spPr>
            <a:xfrm>
              <a:off x="0" y="-76200"/>
              <a:ext cx="1703061"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09305" y="4591357"/>
            <a:ext cx="15816423"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Survial sex is a form of human trafficking</a:t>
            </a:r>
          </a:p>
        </p:txBody>
      </p:sp>
      <p:sp>
        <p:nvSpPr>
          <p:cNvPr name="TextBox 11" id="11"/>
          <p:cNvSpPr txBox="true"/>
          <p:nvPr/>
        </p:nvSpPr>
        <p:spPr>
          <a:xfrm rot="0">
            <a:off x="2219962" y="3287458"/>
            <a:ext cx="61556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Exploiting Basic Needs</a:t>
            </a:r>
          </a:p>
        </p:txBody>
      </p:sp>
      <p:sp>
        <p:nvSpPr>
          <p:cNvPr name="TextBox 12" id="12"/>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SURVIVAL</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
        <p:nvSpPr>
          <p:cNvPr name="TextBox 5" id="5"/>
          <p:cNvSpPr txBox="true"/>
          <p:nvPr/>
        </p:nvSpPr>
        <p:spPr>
          <a:xfrm rot="0">
            <a:off x="5919607" y="9319274"/>
            <a:ext cx="5470922"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09305" y="3325558"/>
            <a:ext cx="6466308" cy="904943"/>
            <a:chOff x="0" y="0"/>
            <a:chExt cx="1703061" cy="238339"/>
          </a:xfrm>
        </p:grpSpPr>
        <p:sp>
          <p:nvSpPr>
            <p:cNvPr name="Freeform 8" id="8"/>
            <p:cNvSpPr/>
            <p:nvPr/>
          </p:nvSpPr>
          <p:spPr>
            <a:xfrm flipH="false" flipV="false" rot="0">
              <a:off x="0" y="0"/>
              <a:ext cx="1703061" cy="238339"/>
            </a:xfrm>
            <a:custGeom>
              <a:avLst/>
              <a:gdLst/>
              <a:ahLst/>
              <a:cxnLst/>
              <a:rect r="r" b="b" t="t" l="l"/>
              <a:pathLst>
                <a:path h="238339" w="1703061">
                  <a:moveTo>
                    <a:pt x="0" y="0"/>
                  </a:moveTo>
                  <a:lnTo>
                    <a:pt x="1703061" y="0"/>
                  </a:lnTo>
                  <a:lnTo>
                    <a:pt x="1703061" y="238339"/>
                  </a:lnTo>
                  <a:lnTo>
                    <a:pt x="0" y="238339"/>
                  </a:lnTo>
                  <a:close/>
                </a:path>
              </a:pathLst>
            </a:custGeom>
            <a:solidFill>
              <a:srgbClr val="303030"/>
            </a:solidFill>
          </p:spPr>
        </p:sp>
        <p:sp>
          <p:nvSpPr>
            <p:cNvPr name="TextBox 9" id="9"/>
            <p:cNvSpPr txBox="true"/>
            <p:nvPr/>
          </p:nvSpPr>
          <p:spPr>
            <a:xfrm>
              <a:off x="0" y="-76200"/>
              <a:ext cx="1703061"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09305" y="4591357"/>
            <a:ext cx="15816423"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Survial sex is a form of human trafficking</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Vulnerable people are often tricked or manipulated</a:t>
            </a:r>
          </a:p>
        </p:txBody>
      </p:sp>
      <p:sp>
        <p:nvSpPr>
          <p:cNvPr name="TextBox 11" id="11"/>
          <p:cNvSpPr txBox="true"/>
          <p:nvPr/>
        </p:nvSpPr>
        <p:spPr>
          <a:xfrm rot="0">
            <a:off x="2219962" y="3287458"/>
            <a:ext cx="61556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Exploiting Basic Needs</a:t>
            </a:r>
          </a:p>
        </p:txBody>
      </p:sp>
      <p:sp>
        <p:nvSpPr>
          <p:cNvPr name="TextBox 12" id="12"/>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SURVIVAL</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sp>
        <p:nvSpPr>
          <p:cNvPr name="TextBox 5" id="5"/>
          <p:cNvSpPr txBox="true"/>
          <p:nvPr/>
        </p:nvSpPr>
        <p:spPr>
          <a:xfrm rot="0">
            <a:off x="5919607" y="9319274"/>
            <a:ext cx="5470922"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09305" y="3325558"/>
            <a:ext cx="6466308" cy="904943"/>
            <a:chOff x="0" y="0"/>
            <a:chExt cx="1703061" cy="238339"/>
          </a:xfrm>
        </p:grpSpPr>
        <p:sp>
          <p:nvSpPr>
            <p:cNvPr name="Freeform 8" id="8"/>
            <p:cNvSpPr/>
            <p:nvPr/>
          </p:nvSpPr>
          <p:spPr>
            <a:xfrm flipH="false" flipV="false" rot="0">
              <a:off x="0" y="0"/>
              <a:ext cx="1703061" cy="238339"/>
            </a:xfrm>
            <a:custGeom>
              <a:avLst/>
              <a:gdLst/>
              <a:ahLst/>
              <a:cxnLst/>
              <a:rect r="r" b="b" t="t" l="l"/>
              <a:pathLst>
                <a:path h="238339" w="1703061">
                  <a:moveTo>
                    <a:pt x="0" y="0"/>
                  </a:moveTo>
                  <a:lnTo>
                    <a:pt x="1703061" y="0"/>
                  </a:lnTo>
                  <a:lnTo>
                    <a:pt x="1703061" y="238339"/>
                  </a:lnTo>
                  <a:lnTo>
                    <a:pt x="0" y="238339"/>
                  </a:lnTo>
                  <a:close/>
                </a:path>
              </a:pathLst>
            </a:custGeom>
            <a:solidFill>
              <a:srgbClr val="303030"/>
            </a:solidFill>
          </p:spPr>
        </p:sp>
        <p:sp>
          <p:nvSpPr>
            <p:cNvPr name="TextBox 9" id="9"/>
            <p:cNvSpPr txBox="true"/>
            <p:nvPr/>
          </p:nvSpPr>
          <p:spPr>
            <a:xfrm>
              <a:off x="0" y="-76200"/>
              <a:ext cx="1703061"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09305" y="4591357"/>
            <a:ext cx="15816423"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Survial sex is a form of human trafficking</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Vulnerable people are often tricked or manipulated</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Involves the exchange of basic needs for sexual activity</a:t>
            </a:r>
          </a:p>
        </p:txBody>
      </p:sp>
      <p:sp>
        <p:nvSpPr>
          <p:cNvPr name="TextBox 11" id="11"/>
          <p:cNvSpPr txBox="true"/>
          <p:nvPr/>
        </p:nvSpPr>
        <p:spPr>
          <a:xfrm rot="0">
            <a:off x="2219962" y="3287458"/>
            <a:ext cx="61556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Exploiting Basic Needs</a:t>
            </a:r>
          </a:p>
        </p:txBody>
      </p:sp>
      <p:sp>
        <p:nvSpPr>
          <p:cNvPr name="TextBox 12" id="12"/>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SURVIVAL</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sp>
        <p:nvSpPr>
          <p:cNvPr name="TextBox 5" id="5"/>
          <p:cNvSpPr txBox="true"/>
          <p:nvPr/>
        </p:nvSpPr>
        <p:spPr>
          <a:xfrm rot="0">
            <a:off x="5919607" y="9319274"/>
            <a:ext cx="5470922"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09305" y="3325558"/>
            <a:ext cx="6466308" cy="904943"/>
            <a:chOff x="0" y="0"/>
            <a:chExt cx="1703061" cy="238339"/>
          </a:xfrm>
        </p:grpSpPr>
        <p:sp>
          <p:nvSpPr>
            <p:cNvPr name="Freeform 8" id="8"/>
            <p:cNvSpPr/>
            <p:nvPr/>
          </p:nvSpPr>
          <p:spPr>
            <a:xfrm flipH="false" flipV="false" rot="0">
              <a:off x="0" y="0"/>
              <a:ext cx="1703061" cy="238339"/>
            </a:xfrm>
            <a:custGeom>
              <a:avLst/>
              <a:gdLst/>
              <a:ahLst/>
              <a:cxnLst/>
              <a:rect r="r" b="b" t="t" l="l"/>
              <a:pathLst>
                <a:path h="238339" w="1703061">
                  <a:moveTo>
                    <a:pt x="0" y="0"/>
                  </a:moveTo>
                  <a:lnTo>
                    <a:pt x="1703061" y="0"/>
                  </a:lnTo>
                  <a:lnTo>
                    <a:pt x="1703061" y="238339"/>
                  </a:lnTo>
                  <a:lnTo>
                    <a:pt x="0" y="238339"/>
                  </a:lnTo>
                  <a:close/>
                </a:path>
              </a:pathLst>
            </a:custGeom>
            <a:solidFill>
              <a:srgbClr val="303030"/>
            </a:solidFill>
          </p:spPr>
        </p:sp>
        <p:sp>
          <p:nvSpPr>
            <p:cNvPr name="TextBox 9" id="9"/>
            <p:cNvSpPr txBox="true"/>
            <p:nvPr/>
          </p:nvSpPr>
          <p:spPr>
            <a:xfrm>
              <a:off x="0" y="-76200"/>
              <a:ext cx="1703061"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09305" y="4591357"/>
            <a:ext cx="15816423"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Survial sex is a form of human trafficking</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Vulnerable people are often tricked or manipulated</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Involves the exchange of basic needs for sexual activity</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Food, housing, substances, clothing, protection</a:t>
            </a:r>
          </a:p>
        </p:txBody>
      </p:sp>
      <p:sp>
        <p:nvSpPr>
          <p:cNvPr name="TextBox 11" id="11"/>
          <p:cNvSpPr txBox="true"/>
          <p:nvPr/>
        </p:nvSpPr>
        <p:spPr>
          <a:xfrm rot="0">
            <a:off x="2219962" y="3287458"/>
            <a:ext cx="61556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Exploiting Basic Needs</a:t>
            </a:r>
          </a:p>
        </p:txBody>
      </p:sp>
      <p:sp>
        <p:nvSpPr>
          <p:cNvPr name="TextBox 12" id="12"/>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SURVIVAL</a:t>
            </a:r>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01508" y="4597011"/>
            <a:ext cx="16496017"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Being pressured, tricked, or manipulated into sexual activity in exchange for basic needs like food, shelter, or protection.</a:t>
            </a:r>
          </a:p>
        </p:txBody>
      </p:sp>
      <p:grpSp>
        <p:nvGrpSpPr>
          <p:cNvPr name="Group 9" id="9"/>
          <p:cNvGrpSpPr/>
          <p:nvPr/>
        </p:nvGrpSpPr>
        <p:grpSpPr>
          <a:xfrm rot="0">
            <a:off x="1480713" y="3637496"/>
            <a:ext cx="6051516" cy="904943"/>
            <a:chOff x="0" y="0"/>
            <a:chExt cx="1593815" cy="238339"/>
          </a:xfrm>
        </p:grpSpPr>
        <p:sp>
          <p:nvSpPr>
            <p:cNvPr name="Freeform 10" id="10"/>
            <p:cNvSpPr/>
            <p:nvPr/>
          </p:nvSpPr>
          <p:spPr>
            <a:xfrm flipH="false" flipV="false" rot="0">
              <a:off x="0" y="0"/>
              <a:ext cx="1593815" cy="238339"/>
            </a:xfrm>
            <a:custGeom>
              <a:avLst/>
              <a:gdLst/>
              <a:ahLst/>
              <a:cxnLst/>
              <a:rect r="r" b="b" t="t" l="l"/>
              <a:pathLst>
                <a:path h="238339" w="1593815">
                  <a:moveTo>
                    <a:pt x="0" y="0"/>
                  </a:moveTo>
                  <a:lnTo>
                    <a:pt x="1593815" y="0"/>
                  </a:lnTo>
                  <a:lnTo>
                    <a:pt x="1593815" y="238339"/>
                  </a:lnTo>
                  <a:lnTo>
                    <a:pt x="0" y="238339"/>
                  </a:lnTo>
                  <a:close/>
                </a:path>
              </a:pathLst>
            </a:custGeom>
            <a:solidFill>
              <a:srgbClr val="303030"/>
            </a:solidFill>
          </p:spPr>
        </p:sp>
        <p:sp>
          <p:nvSpPr>
            <p:cNvPr name="TextBox 11" id="11"/>
            <p:cNvSpPr txBox="true"/>
            <p:nvPr/>
          </p:nvSpPr>
          <p:spPr>
            <a:xfrm>
              <a:off x="0" y="-76200"/>
              <a:ext cx="1593815"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SURVIVAL SEX</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sp>
        <p:nvSpPr>
          <p:cNvPr name="TextBox 15" id="15"/>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1480713" y="4612908"/>
            <a:ext cx="12393848" cy="2034904"/>
            <a:chOff x="0" y="0"/>
            <a:chExt cx="3264223" cy="535942"/>
          </a:xfrm>
        </p:grpSpPr>
        <p:sp>
          <p:nvSpPr>
            <p:cNvPr name="Freeform 7" id="7"/>
            <p:cNvSpPr/>
            <p:nvPr/>
          </p:nvSpPr>
          <p:spPr>
            <a:xfrm flipH="false" flipV="false" rot="0">
              <a:off x="0" y="0"/>
              <a:ext cx="3264224" cy="535942"/>
            </a:xfrm>
            <a:custGeom>
              <a:avLst/>
              <a:gdLst/>
              <a:ahLst/>
              <a:cxnLst/>
              <a:rect r="r" b="b" t="t" l="l"/>
              <a:pathLst>
                <a:path h="535942" w="3264224">
                  <a:moveTo>
                    <a:pt x="0" y="0"/>
                  </a:moveTo>
                  <a:lnTo>
                    <a:pt x="3264224" y="0"/>
                  </a:lnTo>
                  <a:lnTo>
                    <a:pt x="3264224" y="535942"/>
                  </a:lnTo>
                  <a:lnTo>
                    <a:pt x="0" y="535942"/>
                  </a:lnTo>
                  <a:close/>
                </a:path>
              </a:pathLst>
            </a:custGeom>
            <a:solidFill>
              <a:srgbClr val="303030"/>
            </a:solidFill>
          </p:spPr>
        </p:sp>
        <p:sp>
          <p:nvSpPr>
            <p:cNvPr name="TextBox 8" id="8"/>
            <p:cNvSpPr txBox="true"/>
            <p:nvPr/>
          </p:nvSpPr>
          <p:spPr>
            <a:xfrm>
              <a:off x="0" y="-76200"/>
              <a:ext cx="3264223" cy="61214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5063" y="4801610"/>
            <a:ext cx="1173989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long should an adult wait before reporting their child missing to the police?</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sp>
        <p:nvSpPr>
          <p:cNvPr name="TextBox 13" id="13"/>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4" id="14"/>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Wait 12 Hours</a:t>
            </a:r>
          </a:p>
          <a:p>
            <a:pPr algn="l">
              <a:lnSpc>
                <a:spcPts val="6399"/>
              </a:lnSpc>
            </a:pPr>
            <a:r>
              <a:rPr lang="en-US" sz="3999" b="true">
                <a:solidFill>
                  <a:srgbClr val="FBFDFD"/>
                </a:solidFill>
                <a:latin typeface="Roboto Bold"/>
                <a:ea typeface="Roboto Bold"/>
                <a:cs typeface="Roboto Bold"/>
                <a:sym typeface="Roboto Bold"/>
              </a:rPr>
              <a:t>B) Wait 24 Hours</a:t>
            </a:r>
          </a:p>
          <a:p>
            <a:pPr algn="l">
              <a:lnSpc>
                <a:spcPts val="6399"/>
              </a:lnSpc>
            </a:pPr>
            <a:r>
              <a:rPr lang="en-US" sz="3999" b="true">
                <a:solidFill>
                  <a:srgbClr val="FBFDFD"/>
                </a:solidFill>
                <a:latin typeface="Roboto Bold"/>
                <a:ea typeface="Roboto Bold"/>
                <a:cs typeface="Roboto Bold"/>
                <a:sym typeface="Roboto Bold"/>
              </a:rPr>
              <a:t>C) Wait 48 Hours</a:t>
            </a:r>
          </a:p>
          <a:p>
            <a:pPr algn="l">
              <a:lnSpc>
                <a:spcPts val="6399"/>
              </a:lnSpc>
            </a:pPr>
            <a:r>
              <a:rPr lang="en-US" sz="3999" b="true">
                <a:solidFill>
                  <a:srgbClr val="FBFDFD"/>
                </a:solidFill>
                <a:latin typeface="Roboto Bold"/>
                <a:ea typeface="Roboto Bold"/>
                <a:cs typeface="Roboto Bold"/>
                <a:sym typeface="Roboto Bold"/>
              </a:rPr>
              <a:t>D) Report Immediately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3337316"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How long should an adult wait before reporting their child missing to the police?</a:t>
            </a: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78</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U.S. Department of Justice (2023). When Your Child Is Missing: A Family Survival Guide, p. 7. ojjdp.ojp.gov. </a:t>
            </a:r>
          </a:p>
        </p:txBody>
      </p:sp>
      <p:sp>
        <p:nvSpPr>
          <p:cNvPr name="TextBox 10" id="10"/>
          <p:cNvSpPr txBox="true"/>
          <p:nvPr/>
        </p:nvSpPr>
        <p:spPr>
          <a:xfrm rot="0">
            <a:off x="2562521" y="4762062"/>
            <a:ext cx="13162957"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Report immediately. </a:t>
            </a:r>
            <a:r>
              <a:rPr lang="en-US" sz="5499">
                <a:solidFill>
                  <a:srgbClr val="303030"/>
                </a:solidFill>
                <a:latin typeface="Roboto"/>
                <a:ea typeface="Roboto"/>
                <a:cs typeface="Roboto"/>
                <a:sym typeface="Roboto"/>
              </a:rPr>
              <a:t>An adult should never wait to report their child is missing.</a:t>
            </a:r>
            <a:r>
              <a:rPr lang="en-US" sz="5499">
                <a:solidFill>
                  <a:srgbClr val="9D1BE3"/>
                </a:solidFill>
                <a:latin typeface="Roboto"/>
                <a:ea typeface="Roboto"/>
                <a:cs typeface="Roboto"/>
                <a:sym typeface="Roboto"/>
              </a:rPr>
              <a:t>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GOING HOME</a:t>
            </a:r>
          </a:p>
        </p:txBody>
      </p:sp>
      <p:grpSp>
        <p:nvGrpSpPr>
          <p:cNvPr name="Group 5" id="5"/>
          <p:cNvGrpSpPr/>
          <p:nvPr/>
        </p:nvGrpSpPr>
        <p:grpSpPr>
          <a:xfrm rot="0">
            <a:off x="14198016" y="856292"/>
            <a:ext cx="3228283" cy="3457113"/>
            <a:chOff x="0" y="0"/>
            <a:chExt cx="1186154" cy="1270232"/>
          </a:xfrm>
        </p:grpSpPr>
        <p:sp>
          <p:nvSpPr>
            <p:cNvPr name="Freeform 6" id="6"/>
            <p:cNvSpPr/>
            <p:nvPr/>
          </p:nvSpPr>
          <p:spPr>
            <a:xfrm flipH="false" flipV="false" rot="0">
              <a:off x="0" y="0"/>
              <a:ext cx="1186154" cy="1270232"/>
            </a:xfrm>
            <a:custGeom>
              <a:avLst/>
              <a:gdLst/>
              <a:ahLst/>
              <a:cxnLst/>
              <a:rect r="r" b="b" t="t" l="l"/>
              <a:pathLst>
                <a:path h="1270232" w="1186154">
                  <a:moveTo>
                    <a:pt x="0" y="0"/>
                  </a:moveTo>
                  <a:lnTo>
                    <a:pt x="1186154" y="0"/>
                  </a:lnTo>
                  <a:lnTo>
                    <a:pt x="1186154" y="1270232"/>
                  </a:lnTo>
                  <a:lnTo>
                    <a:pt x="0" y="1270232"/>
                  </a:lnTo>
                  <a:close/>
                </a:path>
              </a:pathLst>
            </a:custGeom>
            <a:solidFill>
              <a:srgbClr val="FFFFFF"/>
            </a:solidFill>
          </p:spPr>
        </p:sp>
        <p:sp>
          <p:nvSpPr>
            <p:cNvPr name="TextBox 7" id="7"/>
            <p:cNvSpPr txBox="true"/>
            <p:nvPr/>
          </p:nvSpPr>
          <p:spPr>
            <a:xfrm>
              <a:off x="0" y="-47625"/>
              <a:ext cx="1186154" cy="1317857"/>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399537" y="1011789"/>
            <a:ext cx="2825240" cy="2884776"/>
          </a:xfrm>
          <a:custGeom>
            <a:avLst/>
            <a:gdLst/>
            <a:ahLst/>
            <a:cxnLst/>
            <a:rect r="r" b="b" t="t" l="l"/>
            <a:pathLst>
              <a:path h="2884776" w="2825240">
                <a:moveTo>
                  <a:pt x="0" y="0"/>
                </a:moveTo>
                <a:lnTo>
                  <a:pt x="2825240" y="0"/>
                </a:lnTo>
                <a:lnTo>
                  <a:pt x="2825240" y="2884775"/>
                </a:lnTo>
                <a:lnTo>
                  <a:pt x="0" y="2884775"/>
                </a:lnTo>
                <a:lnTo>
                  <a:pt x="0" y="0"/>
                </a:lnTo>
                <a:close/>
              </a:path>
            </a:pathLst>
          </a:custGeom>
          <a:blipFill>
            <a:blip r:embed="rId3"/>
            <a:stretch>
              <a:fillRect l="0" t="0" r="0" b="0"/>
            </a:stretch>
          </a:blipFill>
        </p:spPr>
      </p:sp>
      <p:grpSp>
        <p:nvGrpSpPr>
          <p:cNvPr name="Group 9" id="9"/>
          <p:cNvGrpSpPr/>
          <p:nvPr/>
        </p:nvGrpSpPr>
        <p:grpSpPr>
          <a:xfrm rot="0">
            <a:off x="1899813" y="3291160"/>
            <a:ext cx="7416951" cy="1022245"/>
            <a:chOff x="0" y="0"/>
            <a:chExt cx="1953436" cy="269233"/>
          </a:xfrm>
        </p:grpSpPr>
        <p:sp>
          <p:nvSpPr>
            <p:cNvPr name="Freeform 10" id="10"/>
            <p:cNvSpPr/>
            <p:nvPr/>
          </p:nvSpPr>
          <p:spPr>
            <a:xfrm flipH="false" flipV="false" rot="0">
              <a:off x="0" y="0"/>
              <a:ext cx="1953436" cy="269233"/>
            </a:xfrm>
            <a:custGeom>
              <a:avLst/>
              <a:gdLst/>
              <a:ahLst/>
              <a:cxnLst/>
              <a:rect r="r" b="b" t="t" l="l"/>
              <a:pathLst>
                <a:path h="269233" w="1953436">
                  <a:moveTo>
                    <a:pt x="0" y="0"/>
                  </a:moveTo>
                  <a:lnTo>
                    <a:pt x="1953436" y="0"/>
                  </a:lnTo>
                  <a:lnTo>
                    <a:pt x="1953436" y="269233"/>
                  </a:lnTo>
                  <a:lnTo>
                    <a:pt x="0" y="269233"/>
                  </a:lnTo>
                  <a:close/>
                </a:path>
              </a:pathLst>
            </a:custGeom>
            <a:solidFill>
              <a:srgbClr val="303030"/>
            </a:solidFill>
          </p:spPr>
        </p:sp>
        <p:sp>
          <p:nvSpPr>
            <p:cNvPr name="TextBox 11" id="11"/>
            <p:cNvSpPr txBox="true"/>
            <p:nvPr/>
          </p:nvSpPr>
          <p:spPr>
            <a:xfrm>
              <a:off x="0" y="-76200"/>
              <a:ext cx="1953436" cy="345433"/>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99813" y="4615106"/>
            <a:ext cx="14833903" cy="589888"/>
          </a:xfrm>
          <a:prstGeom prst="rect">
            <a:avLst/>
          </a:prstGeom>
        </p:spPr>
        <p:txBody>
          <a:bodyPr anchor="t" rtlCol="false" tIns="0" lIns="0" bIns="0" rIns="0">
            <a:spAutoFit/>
          </a:bodyPr>
          <a:lstStyle/>
          <a:p>
            <a:pPr algn="l">
              <a:lnSpc>
                <a:spcPts val="4759"/>
              </a:lnSpc>
            </a:pPr>
            <a:r>
              <a:rPr lang="en-US" b="true" sz="3399">
                <a:solidFill>
                  <a:srgbClr val="004F59"/>
                </a:solidFill>
                <a:latin typeface="Roboto Bold"/>
                <a:ea typeface="Roboto Bold"/>
                <a:cs typeface="Roboto Bold"/>
                <a:sym typeface="Roboto Bold"/>
              </a:rPr>
              <a:t> If wanting to RETURN home, contact the National Runaway Safeline:</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79</a:t>
            </a:r>
          </a:p>
        </p:txBody>
      </p:sp>
      <p:sp>
        <p:nvSpPr>
          <p:cNvPr name="TextBox 14" id="14"/>
          <p:cNvSpPr txBox="true"/>
          <p:nvPr/>
        </p:nvSpPr>
        <p:spPr>
          <a:xfrm rot="0">
            <a:off x="2106830" y="3356898"/>
            <a:ext cx="7046695"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Transportation Back Home</a:t>
            </a:r>
          </a:p>
        </p:txBody>
      </p:sp>
      <p:sp>
        <p:nvSpPr>
          <p:cNvPr name="TextBox 15" id="15"/>
          <p:cNvSpPr txBox="true"/>
          <p:nvPr/>
        </p:nvSpPr>
        <p:spPr>
          <a:xfrm rot="0">
            <a:off x="1294154" y="5395595"/>
            <a:ext cx="13310734" cy="2211706"/>
          </a:xfrm>
          <a:prstGeom prst="rect">
            <a:avLst/>
          </a:prstGeom>
        </p:spPr>
        <p:txBody>
          <a:bodyPr anchor="t" rtlCol="false" tIns="0" lIns="0" bIns="0" rIns="0">
            <a:spAutoFit/>
          </a:bodyPr>
          <a:lstStyle/>
          <a:p>
            <a:pPr algn="ctr">
              <a:lnSpc>
                <a:spcPts val="6369"/>
              </a:lnSpc>
            </a:pPr>
            <a:r>
              <a:rPr lang="en-US" sz="4549" b="true">
                <a:solidFill>
                  <a:srgbClr val="9D1BE3"/>
                </a:solidFill>
                <a:latin typeface="Roboto Bold"/>
                <a:ea typeface="Roboto Bold"/>
                <a:cs typeface="Roboto Bold"/>
                <a:sym typeface="Roboto Bold"/>
              </a:rPr>
              <a:t>FREE bus ticket from Greyhound Buses</a:t>
            </a:r>
          </a:p>
          <a:p>
            <a:pPr algn="ctr">
              <a:lnSpc>
                <a:spcPts val="6369"/>
              </a:lnSpc>
            </a:pPr>
            <a:r>
              <a:rPr lang="en-US" sz="4549" b="true">
                <a:solidFill>
                  <a:srgbClr val="9D1BE3"/>
                </a:solidFill>
                <a:latin typeface="Roboto Bold"/>
                <a:ea typeface="Roboto Bold"/>
                <a:cs typeface="Roboto Bold"/>
                <a:sym typeface="Roboto Bold"/>
              </a:rPr>
              <a:t>1-800-RUN-AWAY</a:t>
            </a:r>
          </a:p>
          <a:p>
            <a:pPr algn="ctr">
              <a:lnSpc>
                <a:spcPts val="4969"/>
              </a:lnSpc>
            </a:pPr>
            <a:r>
              <a:rPr lang="en-US" b="true" sz="3549">
                <a:solidFill>
                  <a:srgbClr val="004F59"/>
                </a:solidFill>
                <a:latin typeface="Roboto Bold"/>
                <a:ea typeface="Roboto Bold"/>
                <a:cs typeface="Roboto Bold"/>
                <a:sym typeface="Roboto Bold"/>
              </a:rPr>
              <a:t>1-800-786-2929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1983521" y="4778621"/>
            <a:ext cx="5505084" cy="29508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Missing Child</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Runaway</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Basic Need</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Trauma</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7617927" y="4776347"/>
            <a:ext cx="5505084" cy="2950845"/>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Target</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Prey</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Disorient</a:t>
            </a:r>
          </a:p>
          <a:p>
            <a:pPr algn="l" marL="906777" indent="-453388" lvl="1">
              <a:lnSpc>
                <a:spcPts val="5879"/>
              </a:lnSpc>
              <a:buFont typeface="Arial"/>
              <a:buChar char="•"/>
            </a:pPr>
            <a:r>
              <a:rPr lang="en-US" b="true" sz="4199">
                <a:solidFill>
                  <a:srgbClr val="004F59"/>
                </a:solidFill>
                <a:latin typeface="Roboto Bold"/>
                <a:ea typeface="Roboto Bold"/>
                <a:cs typeface="Roboto Bold"/>
                <a:sym typeface="Roboto Bold"/>
              </a:rPr>
              <a:t>Survival Sex</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Freeform 7" id="7"/>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4908478"/>
            <a:ext cx="12358533" cy="2046882"/>
            <a:chOff x="0" y="0"/>
            <a:chExt cx="3254922" cy="539097"/>
          </a:xfrm>
        </p:grpSpPr>
        <p:sp>
          <p:nvSpPr>
            <p:cNvPr name="Freeform 5" id="5"/>
            <p:cNvSpPr/>
            <p:nvPr/>
          </p:nvSpPr>
          <p:spPr>
            <a:xfrm flipH="false" flipV="false" rot="0">
              <a:off x="0" y="0"/>
              <a:ext cx="3254922" cy="539097"/>
            </a:xfrm>
            <a:custGeom>
              <a:avLst/>
              <a:gdLst/>
              <a:ahLst/>
              <a:cxnLst/>
              <a:rect r="r" b="b" t="t" l="l"/>
              <a:pathLst>
                <a:path h="539097" w="3254922">
                  <a:moveTo>
                    <a:pt x="0" y="0"/>
                  </a:moveTo>
                  <a:lnTo>
                    <a:pt x="3254922" y="0"/>
                  </a:lnTo>
                  <a:lnTo>
                    <a:pt x="3254922" y="539097"/>
                  </a:lnTo>
                  <a:lnTo>
                    <a:pt x="0" y="539097"/>
                  </a:lnTo>
                  <a:close/>
                </a:path>
              </a:pathLst>
            </a:custGeom>
            <a:solidFill>
              <a:srgbClr val="303030"/>
            </a:solidFill>
          </p:spPr>
        </p:sp>
        <p:sp>
          <p:nvSpPr>
            <p:cNvPr name="TextBox 6" id="6"/>
            <p:cNvSpPr txBox="true"/>
            <p:nvPr/>
          </p:nvSpPr>
          <p:spPr>
            <a:xfrm>
              <a:off x="0" y="-76200"/>
              <a:ext cx="3254922" cy="615297"/>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14067503" y="885493"/>
            <a:ext cx="3277373" cy="3570430"/>
            <a:chOff x="0" y="0"/>
            <a:chExt cx="1165973" cy="1270232"/>
          </a:xfrm>
        </p:grpSpPr>
        <p:sp>
          <p:nvSpPr>
            <p:cNvPr name="Freeform 8" id="8"/>
            <p:cNvSpPr/>
            <p:nvPr/>
          </p:nvSpPr>
          <p:spPr>
            <a:xfrm flipH="false" flipV="false" rot="0">
              <a:off x="0" y="0"/>
              <a:ext cx="1165973" cy="1270232"/>
            </a:xfrm>
            <a:custGeom>
              <a:avLst/>
              <a:gdLst/>
              <a:ahLst/>
              <a:cxnLst/>
              <a:rect r="r" b="b" t="t" l="l"/>
              <a:pathLst>
                <a:path h="1270232" w="1165973">
                  <a:moveTo>
                    <a:pt x="0" y="0"/>
                  </a:moveTo>
                  <a:lnTo>
                    <a:pt x="1165973" y="0"/>
                  </a:lnTo>
                  <a:lnTo>
                    <a:pt x="1165973" y="1270232"/>
                  </a:lnTo>
                  <a:lnTo>
                    <a:pt x="0" y="1270232"/>
                  </a:lnTo>
                  <a:close/>
                </a:path>
              </a:pathLst>
            </a:custGeom>
            <a:solidFill>
              <a:srgbClr val="FFFFFF"/>
            </a:solidFill>
          </p:spPr>
        </p:sp>
        <p:sp>
          <p:nvSpPr>
            <p:cNvPr name="TextBox 9" id="9"/>
            <p:cNvSpPr txBox="true"/>
            <p:nvPr/>
          </p:nvSpPr>
          <p:spPr>
            <a:xfrm>
              <a:off x="0" y="-47625"/>
              <a:ext cx="1165973" cy="1317857"/>
            </a:xfrm>
            <a:prstGeom prst="rect">
              <a:avLst/>
            </a:prstGeom>
          </p:spPr>
          <p:txBody>
            <a:bodyPr anchor="ctr" rtlCol="false" tIns="50800" lIns="50800" bIns="50800" rIns="50800"/>
            <a:lstStyle/>
            <a:p>
              <a:pPr algn="ctr">
                <a:lnSpc>
                  <a:spcPts val="2100"/>
                </a:lnSpc>
              </a:pPr>
            </a:p>
          </p:txBody>
        </p:sp>
      </p:grpSp>
      <p:sp>
        <p:nvSpPr>
          <p:cNvPr name="Freeform 10" id="10"/>
          <p:cNvSpPr/>
          <p:nvPr/>
        </p:nvSpPr>
        <p:spPr>
          <a:xfrm flipH="false" flipV="false" rot="0">
            <a:off x="14247267" y="1043898"/>
            <a:ext cx="2917846" cy="2979333"/>
          </a:xfrm>
          <a:custGeom>
            <a:avLst/>
            <a:gdLst/>
            <a:ahLst/>
            <a:cxnLst/>
            <a:rect r="r" b="b" t="t" l="l"/>
            <a:pathLst>
              <a:path h="2979333" w="2917846">
                <a:moveTo>
                  <a:pt x="0" y="0"/>
                </a:moveTo>
                <a:lnTo>
                  <a:pt x="2917846" y="0"/>
                </a:lnTo>
                <a:lnTo>
                  <a:pt x="2917846" y="2979333"/>
                </a:lnTo>
                <a:lnTo>
                  <a:pt x="0" y="2979333"/>
                </a:lnTo>
                <a:lnTo>
                  <a:pt x="0" y="0"/>
                </a:lnTo>
                <a:close/>
              </a:path>
            </a:pathLst>
          </a:custGeom>
          <a:blipFill>
            <a:blip r:embed="rId3"/>
            <a:stretch>
              <a:fillRect l="0" t="0" r="0" b="0"/>
            </a:stretch>
          </a:blipFill>
        </p:spPr>
      </p:sp>
      <p:sp>
        <p:nvSpPr>
          <p:cNvPr name="TextBox 11" id="11"/>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81</a:t>
            </a:r>
          </a:p>
        </p:txBody>
      </p:sp>
      <p:sp>
        <p:nvSpPr>
          <p:cNvPr name="TextBox 13" id="13"/>
          <p:cNvSpPr txBox="true"/>
          <p:nvPr/>
        </p:nvSpPr>
        <p:spPr>
          <a:xfrm rot="0">
            <a:off x="1829985" y="5095371"/>
            <a:ext cx="1335789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should a young person talk to if they are thinking about running away or need help?</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131441" y="3201064"/>
            <a:ext cx="7173925" cy="807115"/>
            <a:chOff x="0" y="0"/>
            <a:chExt cx="1889429" cy="212574"/>
          </a:xfrm>
        </p:grpSpPr>
        <p:sp>
          <p:nvSpPr>
            <p:cNvPr name="Freeform 6" id="6"/>
            <p:cNvSpPr/>
            <p:nvPr/>
          </p:nvSpPr>
          <p:spPr>
            <a:xfrm flipH="false" flipV="false" rot="0">
              <a:off x="0" y="0"/>
              <a:ext cx="1889429" cy="212574"/>
            </a:xfrm>
            <a:custGeom>
              <a:avLst/>
              <a:gdLst/>
              <a:ahLst/>
              <a:cxnLst/>
              <a:rect r="r" b="b" t="t" l="l"/>
              <a:pathLst>
                <a:path h="212574" w="1889429">
                  <a:moveTo>
                    <a:pt x="0" y="0"/>
                  </a:moveTo>
                  <a:lnTo>
                    <a:pt x="1889429" y="0"/>
                  </a:lnTo>
                  <a:lnTo>
                    <a:pt x="1889429" y="212574"/>
                  </a:lnTo>
                  <a:lnTo>
                    <a:pt x="0" y="212574"/>
                  </a:lnTo>
                  <a:close/>
                </a:path>
              </a:pathLst>
            </a:custGeom>
            <a:solidFill>
              <a:srgbClr val="303030"/>
            </a:solidFill>
          </p:spPr>
        </p:sp>
        <p:sp>
          <p:nvSpPr>
            <p:cNvPr name="TextBox 7" id="7"/>
            <p:cNvSpPr txBox="true"/>
            <p:nvPr/>
          </p:nvSpPr>
          <p:spPr>
            <a:xfrm>
              <a:off x="0" y="-76200"/>
              <a:ext cx="1889429"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028700" y="4344622"/>
            <a:ext cx="16688633" cy="4578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Talk to a trustworthy parent, family member, or other adult.</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82</a:t>
            </a:r>
          </a:p>
        </p:txBody>
      </p:sp>
      <p:sp>
        <p:nvSpPr>
          <p:cNvPr name="TextBox 10" id="10"/>
          <p:cNvSpPr txBox="true"/>
          <p:nvPr/>
        </p:nvSpPr>
        <p:spPr>
          <a:xfrm rot="0">
            <a:off x="1417994" y="3171197"/>
            <a:ext cx="7046695"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Instead of Running Away</a:t>
            </a:r>
          </a:p>
        </p:txBody>
      </p:sp>
      <p:grpSp>
        <p:nvGrpSpPr>
          <p:cNvPr name="Group 11" id="11"/>
          <p:cNvGrpSpPr/>
          <p:nvPr/>
        </p:nvGrpSpPr>
        <p:grpSpPr>
          <a:xfrm rot="0">
            <a:off x="14198016" y="856292"/>
            <a:ext cx="3228283" cy="3457113"/>
            <a:chOff x="0" y="0"/>
            <a:chExt cx="1186154" cy="1270232"/>
          </a:xfrm>
        </p:grpSpPr>
        <p:sp>
          <p:nvSpPr>
            <p:cNvPr name="Freeform 12" id="12"/>
            <p:cNvSpPr/>
            <p:nvPr/>
          </p:nvSpPr>
          <p:spPr>
            <a:xfrm flipH="false" flipV="false" rot="0">
              <a:off x="0" y="0"/>
              <a:ext cx="1186154" cy="1270232"/>
            </a:xfrm>
            <a:custGeom>
              <a:avLst/>
              <a:gdLst/>
              <a:ahLst/>
              <a:cxnLst/>
              <a:rect r="r" b="b" t="t" l="l"/>
              <a:pathLst>
                <a:path h="1270232" w="1186154">
                  <a:moveTo>
                    <a:pt x="0" y="0"/>
                  </a:moveTo>
                  <a:lnTo>
                    <a:pt x="1186154" y="0"/>
                  </a:lnTo>
                  <a:lnTo>
                    <a:pt x="1186154" y="1270232"/>
                  </a:lnTo>
                  <a:lnTo>
                    <a:pt x="0" y="1270232"/>
                  </a:lnTo>
                  <a:close/>
                </a:path>
              </a:pathLst>
            </a:custGeom>
            <a:solidFill>
              <a:srgbClr val="FFFFFF"/>
            </a:solidFill>
          </p:spPr>
        </p:sp>
        <p:sp>
          <p:nvSpPr>
            <p:cNvPr name="TextBox 13" id="13"/>
            <p:cNvSpPr txBox="true"/>
            <p:nvPr/>
          </p:nvSpPr>
          <p:spPr>
            <a:xfrm>
              <a:off x="0" y="-47625"/>
              <a:ext cx="1186154" cy="131785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4399537" y="1011789"/>
            <a:ext cx="2825240" cy="2884776"/>
          </a:xfrm>
          <a:custGeom>
            <a:avLst/>
            <a:gdLst/>
            <a:ahLst/>
            <a:cxnLst/>
            <a:rect r="r" b="b" t="t" l="l"/>
            <a:pathLst>
              <a:path h="2884776" w="2825240">
                <a:moveTo>
                  <a:pt x="0" y="0"/>
                </a:moveTo>
                <a:lnTo>
                  <a:pt x="2825240" y="0"/>
                </a:lnTo>
                <a:lnTo>
                  <a:pt x="2825240" y="2884775"/>
                </a:lnTo>
                <a:lnTo>
                  <a:pt x="0" y="2884775"/>
                </a:lnTo>
                <a:lnTo>
                  <a:pt x="0" y="0"/>
                </a:lnTo>
                <a:close/>
              </a:path>
            </a:pathLst>
          </a:custGeom>
          <a:blipFill>
            <a:blip r:embed="rId3"/>
            <a:stretch>
              <a:fillRect l="0" t="0" r="0" b="0"/>
            </a:stretch>
          </a:blipFill>
        </p:spPr>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131441" y="3201064"/>
            <a:ext cx="7173925" cy="807115"/>
            <a:chOff x="0" y="0"/>
            <a:chExt cx="1889429" cy="212574"/>
          </a:xfrm>
        </p:grpSpPr>
        <p:sp>
          <p:nvSpPr>
            <p:cNvPr name="Freeform 6" id="6"/>
            <p:cNvSpPr/>
            <p:nvPr/>
          </p:nvSpPr>
          <p:spPr>
            <a:xfrm flipH="false" flipV="false" rot="0">
              <a:off x="0" y="0"/>
              <a:ext cx="1889429" cy="212574"/>
            </a:xfrm>
            <a:custGeom>
              <a:avLst/>
              <a:gdLst/>
              <a:ahLst/>
              <a:cxnLst/>
              <a:rect r="r" b="b" t="t" l="l"/>
              <a:pathLst>
                <a:path h="212574" w="1889429">
                  <a:moveTo>
                    <a:pt x="0" y="0"/>
                  </a:moveTo>
                  <a:lnTo>
                    <a:pt x="1889429" y="0"/>
                  </a:lnTo>
                  <a:lnTo>
                    <a:pt x="1889429" y="212574"/>
                  </a:lnTo>
                  <a:lnTo>
                    <a:pt x="0" y="212574"/>
                  </a:lnTo>
                  <a:close/>
                </a:path>
              </a:pathLst>
            </a:custGeom>
            <a:solidFill>
              <a:srgbClr val="303030"/>
            </a:solidFill>
          </p:spPr>
        </p:sp>
        <p:sp>
          <p:nvSpPr>
            <p:cNvPr name="TextBox 7" id="7"/>
            <p:cNvSpPr txBox="true"/>
            <p:nvPr/>
          </p:nvSpPr>
          <p:spPr>
            <a:xfrm>
              <a:off x="0" y="-76200"/>
              <a:ext cx="1889429"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028700" y="4344622"/>
            <a:ext cx="16688633" cy="16294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Talk to a trustworthy parent, family member, or other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school, tell a trustworthy teacher, coach, school nurse, social worker, counselor, resource officer, or principal.</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83</a:t>
            </a:r>
          </a:p>
        </p:txBody>
      </p:sp>
      <p:sp>
        <p:nvSpPr>
          <p:cNvPr name="TextBox 10" id="10"/>
          <p:cNvSpPr txBox="true"/>
          <p:nvPr/>
        </p:nvSpPr>
        <p:spPr>
          <a:xfrm rot="0">
            <a:off x="1417994" y="3171197"/>
            <a:ext cx="7046695"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Instead of Running Away</a:t>
            </a:r>
          </a:p>
        </p:txBody>
      </p:sp>
      <p:grpSp>
        <p:nvGrpSpPr>
          <p:cNvPr name="Group 11" id="11"/>
          <p:cNvGrpSpPr/>
          <p:nvPr/>
        </p:nvGrpSpPr>
        <p:grpSpPr>
          <a:xfrm rot="0">
            <a:off x="14198016" y="856292"/>
            <a:ext cx="3228283" cy="3457113"/>
            <a:chOff x="0" y="0"/>
            <a:chExt cx="1186154" cy="1270232"/>
          </a:xfrm>
        </p:grpSpPr>
        <p:sp>
          <p:nvSpPr>
            <p:cNvPr name="Freeform 12" id="12"/>
            <p:cNvSpPr/>
            <p:nvPr/>
          </p:nvSpPr>
          <p:spPr>
            <a:xfrm flipH="false" flipV="false" rot="0">
              <a:off x="0" y="0"/>
              <a:ext cx="1186154" cy="1270232"/>
            </a:xfrm>
            <a:custGeom>
              <a:avLst/>
              <a:gdLst/>
              <a:ahLst/>
              <a:cxnLst/>
              <a:rect r="r" b="b" t="t" l="l"/>
              <a:pathLst>
                <a:path h="1270232" w="1186154">
                  <a:moveTo>
                    <a:pt x="0" y="0"/>
                  </a:moveTo>
                  <a:lnTo>
                    <a:pt x="1186154" y="0"/>
                  </a:lnTo>
                  <a:lnTo>
                    <a:pt x="1186154" y="1270232"/>
                  </a:lnTo>
                  <a:lnTo>
                    <a:pt x="0" y="1270232"/>
                  </a:lnTo>
                  <a:close/>
                </a:path>
              </a:pathLst>
            </a:custGeom>
            <a:solidFill>
              <a:srgbClr val="FFFFFF"/>
            </a:solidFill>
          </p:spPr>
        </p:sp>
        <p:sp>
          <p:nvSpPr>
            <p:cNvPr name="TextBox 13" id="13"/>
            <p:cNvSpPr txBox="true"/>
            <p:nvPr/>
          </p:nvSpPr>
          <p:spPr>
            <a:xfrm>
              <a:off x="0" y="-47625"/>
              <a:ext cx="1186154" cy="131785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4399537" y="1011789"/>
            <a:ext cx="2825240" cy="2884776"/>
          </a:xfrm>
          <a:custGeom>
            <a:avLst/>
            <a:gdLst/>
            <a:ahLst/>
            <a:cxnLst/>
            <a:rect r="r" b="b" t="t" l="l"/>
            <a:pathLst>
              <a:path h="2884776" w="2825240">
                <a:moveTo>
                  <a:pt x="0" y="0"/>
                </a:moveTo>
                <a:lnTo>
                  <a:pt x="2825240" y="0"/>
                </a:lnTo>
                <a:lnTo>
                  <a:pt x="2825240" y="2884775"/>
                </a:lnTo>
                <a:lnTo>
                  <a:pt x="0" y="2884775"/>
                </a:lnTo>
                <a:lnTo>
                  <a:pt x="0" y="0"/>
                </a:lnTo>
                <a:close/>
              </a:path>
            </a:pathLst>
          </a:custGeom>
          <a:blipFill>
            <a:blip r:embed="rId3"/>
            <a:stretch>
              <a:fillRect l="0" t="0" r="0" b="0"/>
            </a:stretch>
          </a:blipFill>
        </p:spPr>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131441" y="3201064"/>
            <a:ext cx="7173925" cy="807115"/>
            <a:chOff x="0" y="0"/>
            <a:chExt cx="1889429" cy="212574"/>
          </a:xfrm>
        </p:grpSpPr>
        <p:sp>
          <p:nvSpPr>
            <p:cNvPr name="Freeform 6" id="6"/>
            <p:cNvSpPr/>
            <p:nvPr/>
          </p:nvSpPr>
          <p:spPr>
            <a:xfrm flipH="false" flipV="false" rot="0">
              <a:off x="0" y="0"/>
              <a:ext cx="1889429" cy="212574"/>
            </a:xfrm>
            <a:custGeom>
              <a:avLst/>
              <a:gdLst/>
              <a:ahLst/>
              <a:cxnLst/>
              <a:rect r="r" b="b" t="t" l="l"/>
              <a:pathLst>
                <a:path h="212574" w="1889429">
                  <a:moveTo>
                    <a:pt x="0" y="0"/>
                  </a:moveTo>
                  <a:lnTo>
                    <a:pt x="1889429" y="0"/>
                  </a:lnTo>
                  <a:lnTo>
                    <a:pt x="1889429" y="212574"/>
                  </a:lnTo>
                  <a:lnTo>
                    <a:pt x="0" y="212574"/>
                  </a:lnTo>
                  <a:close/>
                </a:path>
              </a:pathLst>
            </a:custGeom>
            <a:solidFill>
              <a:srgbClr val="303030"/>
            </a:solidFill>
          </p:spPr>
        </p:sp>
        <p:sp>
          <p:nvSpPr>
            <p:cNvPr name="TextBox 7" id="7"/>
            <p:cNvSpPr txBox="true"/>
            <p:nvPr/>
          </p:nvSpPr>
          <p:spPr>
            <a:xfrm>
              <a:off x="0" y="-76200"/>
              <a:ext cx="1889429"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028700" y="4344622"/>
            <a:ext cx="16688633" cy="23723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Talk to a trustworthy parent, family member, or other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school,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Talk to a friend’s trustworthy parent or family friend</a:t>
            </a:r>
            <a:r>
              <a:rPr lang="en-US" b="true" sz="3399">
                <a:solidFill>
                  <a:srgbClr val="004F59"/>
                </a:solidFill>
                <a:latin typeface="Roboto Bold"/>
                <a:ea typeface="Roboto Bold"/>
                <a:cs typeface="Roboto Bold"/>
                <a:sym typeface="Roboto Bold"/>
              </a:rPr>
              <a:t>.</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84</a:t>
            </a:r>
          </a:p>
        </p:txBody>
      </p:sp>
      <p:sp>
        <p:nvSpPr>
          <p:cNvPr name="TextBox 10" id="10"/>
          <p:cNvSpPr txBox="true"/>
          <p:nvPr/>
        </p:nvSpPr>
        <p:spPr>
          <a:xfrm rot="0">
            <a:off x="1417994" y="3171197"/>
            <a:ext cx="7046695"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Instead of Running Away</a:t>
            </a:r>
          </a:p>
        </p:txBody>
      </p:sp>
      <p:grpSp>
        <p:nvGrpSpPr>
          <p:cNvPr name="Group 11" id="11"/>
          <p:cNvGrpSpPr/>
          <p:nvPr/>
        </p:nvGrpSpPr>
        <p:grpSpPr>
          <a:xfrm rot="0">
            <a:off x="14198016" y="856292"/>
            <a:ext cx="3228283" cy="3457113"/>
            <a:chOff x="0" y="0"/>
            <a:chExt cx="1186154" cy="1270232"/>
          </a:xfrm>
        </p:grpSpPr>
        <p:sp>
          <p:nvSpPr>
            <p:cNvPr name="Freeform 12" id="12"/>
            <p:cNvSpPr/>
            <p:nvPr/>
          </p:nvSpPr>
          <p:spPr>
            <a:xfrm flipH="false" flipV="false" rot="0">
              <a:off x="0" y="0"/>
              <a:ext cx="1186154" cy="1270232"/>
            </a:xfrm>
            <a:custGeom>
              <a:avLst/>
              <a:gdLst/>
              <a:ahLst/>
              <a:cxnLst/>
              <a:rect r="r" b="b" t="t" l="l"/>
              <a:pathLst>
                <a:path h="1270232" w="1186154">
                  <a:moveTo>
                    <a:pt x="0" y="0"/>
                  </a:moveTo>
                  <a:lnTo>
                    <a:pt x="1186154" y="0"/>
                  </a:lnTo>
                  <a:lnTo>
                    <a:pt x="1186154" y="1270232"/>
                  </a:lnTo>
                  <a:lnTo>
                    <a:pt x="0" y="1270232"/>
                  </a:lnTo>
                  <a:close/>
                </a:path>
              </a:pathLst>
            </a:custGeom>
            <a:solidFill>
              <a:srgbClr val="FFFFFF"/>
            </a:solidFill>
          </p:spPr>
        </p:sp>
        <p:sp>
          <p:nvSpPr>
            <p:cNvPr name="TextBox 13" id="13"/>
            <p:cNvSpPr txBox="true"/>
            <p:nvPr/>
          </p:nvSpPr>
          <p:spPr>
            <a:xfrm>
              <a:off x="0" y="-47625"/>
              <a:ext cx="1186154" cy="131785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4399537" y="1011789"/>
            <a:ext cx="2825240" cy="2884776"/>
          </a:xfrm>
          <a:custGeom>
            <a:avLst/>
            <a:gdLst/>
            <a:ahLst/>
            <a:cxnLst/>
            <a:rect r="r" b="b" t="t" l="l"/>
            <a:pathLst>
              <a:path h="2884776" w="2825240">
                <a:moveTo>
                  <a:pt x="0" y="0"/>
                </a:moveTo>
                <a:lnTo>
                  <a:pt x="2825240" y="0"/>
                </a:lnTo>
                <a:lnTo>
                  <a:pt x="2825240" y="2884775"/>
                </a:lnTo>
                <a:lnTo>
                  <a:pt x="0" y="2884775"/>
                </a:lnTo>
                <a:lnTo>
                  <a:pt x="0" y="0"/>
                </a:lnTo>
                <a:close/>
              </a:path>
            </a:pathLst>
          </a:custGeom>
          <a:blipFill>
            <a:blip r:embed="rId3"/>
            <a:stretch>
              <a:fillRect l="0" t="0" r="0" b="0"/>
            </a:stretch>
          </a:blipFill>
        </p:spPr>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131441" y="3201064"/>
            <a:ext cx="7173925" cy="807115"/>
            <a:chOff x="0" y="0"/>
            <a:chExt cx="1889429" cy="212574"/>
          </a:xfrm>
        </p:grpSpPr>
        <p:sp>
          <p:nvSpPr>
            <p:cNvPr name="Freeform 6" id="6"/>
            <p:cNvSpPr/>
            <p:nvPr/>
          </p:nvSpPr>
          <p:spPr>
            <a:xfrm flipH="false" flipV="false" rot="0">
              <a:off x="0" y="0"/>
              <a:ext cx="1889429" cy="212574"/>
            </a:xfrm>
            <a:custGeom>
              <a:avLst/>
              <a:gdLst/>
              <a:ahLst/>
              <a:cxnLst/>
              <a:rect r="r" b="b" t="t" l="l"/>
              <a:pathLst>
                <a:path h="212574" w="1889429">
                  <a:moveTo>
                    <a:pt x="0" y="0"/>
                  </a:moveTo>
                  <a:lnTo>
                    <a:pt x="1889429" y="0"/>
                  </a:lnTo>
                  <a:lnTo>
                    <a:pt x="1889429" y="212574"/>
                  </a:lnTo>
                  <a:lnTo>
                    <a:pt x="0" y="212574"/>
                  </a:lnTo>
                  <a:close/>
                </a:path>
              </a:pathLst>
            </a:custGeom>
            <a:solidFill>
              <a:srgbClr val="303030"/>
            </a:solidFill>
          </p:spPr>
        </p:sp>
        <p:sp>
          <p:nvSpPr>
            <p:cNvPr name="TextBox 7" id="7"/>
            <p:cNvSpPr txBox="true"/>
            <p:nvPr/>
          </p:nvSpPr>
          <p:spPr>
            <a:xfrm>
              <a:off x="0" y="-76200"/>
              <a:ext cx="1889429"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028700" y="4344622"/>
            <a:ext cx="16688633" cy="31153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Talk to a trustworthy parent, family member, or other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school,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Talk to a friend’s trustworthy parent or family friend</a:t>
            </a:r>
            <a:r>
              <a:rPr lang="en-US" b="true" sz="3399">
                <a:solidFill>
                  <a:srgbClr val="FFFFFF"/>
                </a:solidFill>
                <a:latin typeface="Roboto Bold"/>
                <a:ea typeface="Roboto Bold"/>
                <a:cs typeface="Roboto Bold"/>
                <a:sym typeface="Roboto Bold"/>
              </a:rPr>
              <a:t>.</a:t>
            </a:r>
          </a:p>
          <a:p>
            <a:pPr algn="l">
              <a:lnSpc>
                <a:spcPts val="2499"/>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Ask</a:t>
            </a:r>
            <a:r>
              <a:rPr lang="en-US" b="true" sz="3399">
                <a:solidFill>
                  <a:srgbClr val="004F59"/>
                </a:solidFill>
                <a:latin typeface="Roboto Bold"/>
                <a:ea typeface="Roboto Bold"/>
                <a:cs typeface="Roboto Bold"/>
                <a:sym typeface="Roboto Bold"/>
              </a:rPr>
              <a:t> the National Runaway Safeline for advice: 1-800-RUN-AWAY (786-2929)</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85</a:t>
            </a:r>
          </a:p>
        </p:txBody>
      </p:sp>
      <p:sp>
        <p:nvSpPr>
          <p:cNvPr name="TextBox 10" id="10"/>
          <p:cNvSpPr txBox="true"/>
          <p:nvPr/>
        </p:nvSpPr>
        <p:spPr>
          <a:xfrm rot="0">
            <a:off x="1417994" y="3171197"/>
            <a:ext cx="7046695"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Instead of Running Away</a:t>
            </a:r>
          </a:p>
        </p:txBody>
      </p:sp>
      <p:grpSp>
        <p:nvGrpSpPr>
          <p:cNvPr name="Group 11" id="11"/>
          <p:cNvGrpSpPr/>
          <p:nvPr/>
        </p:nvGrpSpPr>
        <p:grpSpPr>
          <a:xfrm rot="0">
            <a:off x="14198016" y="856292"/>
            <a:ext cx="3228283" cy="3457113"/>
            <a:chOff x="0" y="0"/>
            <a:chExt cx="1186154" cy="1270232"/>
          </a:xfrm>
        </p:grpSpPr>
        <p:sp>
          <p:nvSpPr>
            <p:cNvPr name="Freeform 12" id="12"/>
            <p:cNvSpPr/>
            <p:nvPr/>
          </p:nvSpPr>
          <p:spPr>
            <a:xfrm flipH="false" flipV="false" rot="0">
              <a:off x="0" y="0"/>
              <a:ext cx="1186154" cy="1270232"/>
            </a:xfrm>
            <a:custGeom>
              <a:avLst/>
              <a:gdLst/>
              <a:ahLst/>
              <a:cxnLst/>
              <a:rect r="r" b="b" t="t" l="l"/>
              <a:pathLst>
                <a:path h="1270232" w="1186154">
                  <a:moveTo>
                    <a:pt x="0" y="0"/>
                  </a:moveTo>
                  <a:lnTo>
                    <a:pt x="1186154" y="0"/>
                  </a:lnTo>
                  <a:lnTo>
                    <a:pt x="1186154" y="1270232"/>
                  </a:lnTo>
                  <a:lnTo>
                    <a:pt x="0" y="1270232"/>
                  </a:lnTo>
                  <a:close/>
                </a:path>
              </a:pathLst>
            </a:custGeom>
            <a:solidFill>
              <a:srgbClr val="FFFFFF"/>
            </a:solidFill>
          </p:spPr>
        </p:sp>
        <p:sp>
          <p:nvSpPr>
            <p:cNvPr name="TextBox 13" id="13"/>
            <p:cNvSpPr txBox="true"/>
            <p:nvPr/>
          </p:nvSpPr>
          <p:spPr>
            <a:xfrm>
              <a:off x="0" y="-47625"/>
              <a:ext cx="1186154" cy="131785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4399537" y="1011789"/>
            <a:ext cx="2825240" cy="2884776"/>
          </a:xfrm>
          <a:custGeom>
            <a:avLst/>
            <a:gdLst/>
            <a:ahLst/>
            <a:cxnLst/>
            <a:rect r="r" b="b" t="t" l="l"/>
            <a:pathLst>
              <a:path h="2884776" w="2825240">
                <a:moveTo>
                  <a:pt x="0" y="0"/>
                </a:moveTo>
                <a:lnTo>
                  <a:pt x="2825240" y="0"/>
                </a:lnTo>
                <a:lnTo>
                  <a:pt x="2825240" y="2884775"/>
                </a:lnTo>
                <a:lnTo>
                  <a:pt x="0" y="2884775"/>
                </a:lnTo>
                <a:lnTo>
                  <a:pt x="0" y="0"/>
                </a:lnTo>
                <a:close/>
              </a:path>
            </a:pathLst>
          </a:custGeom>
          <a:blipFill>
            <a:blip r:embed="rId3"/>
            <a:stretch>
              <a:fillRect l="0" t="0" r="0" b="0"/>
            </a:stretch>
          </a:blipFill>
        </p:spPr>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131441" y="3201064"/>
            <a:ext cx="7173925" cy="807115"/>
            <a:chOff x="0" y="0"/>
            <a:chExt cx="1889429" cy="212574"/>
          </a:xfrm>
        </p:grpSpPr>
        <p:sp>
          <p:nvSpPr>
            <p:cNvPr name="Freeform 6" id="6"/>
            <p:cNvSpPr/>
            <p:nvPr/>
          </p:nvSpPr>
          <p:spPr>
            <a:xfrm flipH="false" flipV="false" rot="0">
              <a:off x="0" y="0"/>
              <a:ext cx="1889429" cy="212574"/>
            </a:xfrm>
            <a:custGeom>
              <a:avLst/>
              <a:gdLst/>
              <a:ahLst/>
              <a:cxnLst/>
              <a:rect r="r" b="b" t="t" l="l"/>
              <a:pathLst>
                <a:path h="212574" w="1889429">
                  <a:moveTo>
                    <a:pt x="0" y="0"/>
                  </a:moveTo>
                  <a:lnTo>
                    <a:pt x="1889429" y="0"/>
                  </a:lnTo>
                  <a:lnTo>
                    <a:pt x="1889429" y="212574"/>
                  </a:lnTo>
                  <a:lnTo>
                    <a:pt x="0" y="212574"/>
                  </a:lnTo>
                  <a:close/>
                </a:path>
              </a:pathLst>
            </a:custGeom>
            <a:solidFill>
              <a:srgbClr val="303030"/>
            </a:solidFill>
          </p:spPr>
        </p:sp>
        <p:sp>
          <p:nvSpPr>
            <p:cNvPr name="TextBox 7" id="7"/>
            <p:cNvSpPr txBox="true"/>
            <p:nvPr/>
          </p:nvSpPr>
          <p:spPr>
            <a:xfrm>
              <a:off x="0" y="-76200"/>
              <a:ext cx="1889429"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028700" y="4344622"/>
            <a:ext cx="16688633" cy="42868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Talk to a trustworthy parent, family member, or other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school,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Talk to a friend’s trustworthy parent or family friend</a:t>
            </a:r>
            <a:r>
              <a:rPr lang="en-US" b="true" sz="3399">
                <a:solidFill>
                  <a:srgbClr val="FFFFFF"/>
                </a:solidFill>
                <a:latin typeface="Roboto Bold"/>
                <a:ea typeface="Roboto Bold"/>
                <a:cs typeface="Roboto Bold"/>
                <a:sym typeface="Roboto Bold"/>
              </a:rPr>
              <a:t>.</a:t>
            </a:r>
          </a:p>
          <a:p>
            <a:pPr algn="l">
              <a:lnSpc>
                <a:spcPts val="2499"/>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Ask</a:t>
            </a:r>
            <a:r>
              <a:rPr lang="en-US" b="true" sz="3399">
                <a:solidFill>
                  <a:srgbClr val="FFFFFF"/>
                </a:solidFill>
                <a:latin typeface="Roboto Bold"/>
                <a:ea typeface="Roboto Bold"/>
                <a:cs typeface="Roboto Bold"/>
                <a:sym typeface="Roboto Bold"/>
              </a:rPr>
              <a:t> the National Runaway Safeline for advice: 1-800-RUN-AWAY (786-2929)</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National Center for Missing &amp; Exploited Children 1-800-THE-LOST (843-5678) </a:t>
            </a:r>
          </a:p>
          <a:p>
            <a:pPr algn="l">
              <a:lnSpc>
                <a:spcPts val="3399"/>
              </a:lnSpc>
            </a:pP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86</a:t>
            </a:r>
          </a:p>
        </p:txBody>
      </p:sp>
      <p:sp>
        <p:nvSpPr>
          <p:cNvPr name="TextBox 10" id="10"/>
          <p:cNvSpPr txBox="true"/>
          <p:nvPr/>
        </p:nvSpPr>
        <p:spPr>
          <a:xfrm rot="0">
            <a:off x="1417994" y="3171197"/>
            <a:ext cx="7046695"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Instead of Running Away</a:t>
            </a:r>
          </a:p>
        </p:txBody>
      </p:sp>
      <p:grpSp>
        <p:nvGrpSpPr>
          <p:cNvPr name="Group 11" id="11"/>
          <p:cNvGrpSpPr/>
          <p:nvPr/>
        </p:nvGrpSpPr>
        <p:grpSpPr>
          <a:xfrm rot="0">
            <a:off x="14198016" y="856292"/>
            <a:ext cx="3228283" cy="3457113"/>
            <a:chOff x="0" y="0"/>
            <a:chExt cx="1186154" cy="1270232"/>
          </a:xfrm>
        </p:grpSpPr>
        <p:sp>
          <p:nvSpPr>
            <p:cNvPr name="Freeform 12" id="12"/>
            <p:cNvSpPr/>
            <p:nvPr/>
          </p:nvSpPr>
          <p:spPr>
            <a:xfrm flipH="false" flipV="false" rot="0">
              <a:off x="0" y="0"/>
              <a:ext cx="1186154" cy="1270232"/>
            </a:xfrm>
            <a:custGeom>
              <a:avLst/>
              <a:gdLst/>
              <a:ahLst/>
              <a:cxnLst/>
              <a:rect r="r" b="b" t="t" l="l"/>
              <a:pathLst>
                <a:path h="1270232" w="1186154">
                  <a:moveTo>
                    <a:pt x="0" y="0"/>
                  </a:moveTo>
                  <a:lnTo>
                    <a:pt x="1186154" y="0"/>
                  </a:lnTo>
                  <a:lnTo>
                    <a:pt x="1186154" y="1270232"/>
                  </a:lnTo>
                  <a:lnTo>
                    <a:pt x="0" y="1270232"/>
                  </a:lnTo>
                  <a:close/>
                </a:path>
              </a:pathLst>
            </a:custGeom>
            <a:solidFill>
              <a:srgbClr val="FFFFFF"/>
            </a:solidFill>
          </p:spPr>
        </p:sp>
        <p:sp>
          <p:nvSpPr>
            <p:cNvPr name="TextBox 13" id="13"/>
            <p:cNvSpPr txBox="true"/>
            <p:nvPr/>
          </p:nvSpPr>
          <p:spPr>
            <a:xfrm>
              <a:off x="0" y="-47625"/>
              <a:ext cx="1186154" cy="131785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4399537" y="1011789"/>
            <a:ext cx="2825240" cy="2884776"/>
          </a:xfrm>
          <a:custGeom>
            <a:avLst/>
            <a:gdLst/>
            <a:ahLst/>
            <a:cxnLst/>
            <a:rect r="r" b="b" t="t" l="l"/>
            <a:pathLst>
              <a:path h="2884776" w="2825240">
                <a:moveTo>
                  <a:pt x="0" y="0"/>
                </a:moveTo>
                <a:lnTo>
                  <a:pt x="2825240" y="0"/>
                </a:lnTo>
                <a:lnTo>
                  <a:pt x="2825240" y="2884775"/>
                </a:lnTo>
                <a:lnTo>
                  <a:pt x="0" y="2884775"/>
                </a:lnTo>
                <a:lnTo>
                  <a:pt x="0" y="0"/>
                </a:lnTo>
                <a:close/>
              </a:path>
            </a:pathLst>
          </a:custGeom>
          <a:blipFill>
            <a:blip r:embed="rId3"/>
            <a:stretch>
              <a:fillRect l="0" t="0" r="0" b="0"/>
            </a:stretch>
          </a:blipFill>
        </p:spPr>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87</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88</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303030"/>
            </a:solidFill>
          </p:spPr>
        </p:sp>
      </p:grpSp>
      <p:grpSp>
        <p:nvGrpSpPr>
          <p:cNvPr name="Group 4" id="4"/>
          <p:cNvGrpSpPr/>
          <p:nvPr/>
        </p:nvGrpSpPr>
        <p:grpSpPr>
          <a:xfrm rot="0">
            <a:off x="497480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03137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33112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TextBox 9" id="9"/>
          <p:cNvSpPr txBox="true"/>
          <p:nvPr/>
        </p:nvSpPr>
        <p:spPr>
          <a:xfrm rot="0">
            <a:off x="197550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0" id="10"/>
          <p:cNvSpPr txBox="true"/>
          <p:nvPr/>
        </p:nvSpPr>
        <p:spPr>
          <a:xfrm rot="0">
            <a:off x="253458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1" id="11"/>
          <p:cNvSpPr txBox="true"/>
          <p:nvPr/>
        </p:nvSpPr>
        <p:spPr>
          <a:xfrm rot="0">
            <a:off x="332159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89</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8692579" y="1500298"/>
            <a:ext cx="7739781" cy="7191832"/>
          </a:xfrm>
          <a:custGeom>
            <a:avLst/>
            <a:gdLst/>
            <a:ahLst/>
            <a:cxnLst/>
            <a:rect r="r" b="b" t="t" l="l"/>
            <a:pathLst>
              <a:path h="7191832" w="7739781">
                <a:moveTo>
                  <a:pt x="0" y="0"/>
                </a:moveTo>
                <a:lnTo>
                  <a:pt x="7739781" y="0"/>
                </a:lnTo>
                <a:lnTo>
                  <a:pt x="7739781" y="7191831"/>
                </a:lnTo>
                <a:lnTo>
                  <a:pt x="0" y="7191831"/>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687976"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child (under 18) whose whereabouts are not known to their parent or caregiver and who is reported missing.</a:t>
            </a:r>
          </a:p>
        </p:txBody>
      </p:sp>
      <p:grpSp>
        <p:nvGrpSpPr>
          <p:cNvPr name="Group 9" id="9"/>
          <p:cNvGrpSpPr/>
          <p:nvPr/>
        </p:nvGrpSpPr>
        <p:grpSpPr>
          <a:xfrm rot="0">
            <a:off x="1480713" y="3637496"/>
            <a:ext cx="6291422" cy="904943"/>
            <a:chOff x="0" y="0"/>
            <a:chExt cx="1657000" cy="238339"/>
          </a:xfrm>
        </p:grpSpPr>
        <p:sp>
          <p:nvSpPr>
            <p:cNvPr name="Freeform 10" id="10"/>
            <p:cNvSpPr/>
            <p:nvPr/>
          </p:nvSpPr>
          <p:spPr>
            <a:xfrm flipH="false" flipV="false" rot="0">
              <a:off x="0" y="0"/>
              <a:ext cx="1657000" cy="238339"/>
            </a:xfrm>
            <a:custGeom>
              <a:avLst/>
              <a:gdLst/>
              <a:ahLst/>
              <a:cxnLst/>
              <a:rect r="r" b="b" t="t" l="l"/>
              <a:pathLst>
                <a:path h="238339" w="1657000">
                  <a:moveTo>
                    <a:pt x="0" y="0"/>
                  </a:moveTo>
                  <a:lnTo>
                    <a:pt x="1657000" y="0"/>
                  </a:lnTo>
                  <a:lnTo>
                    <a:pt x="1657000" y="238339"/>
                  </a:lnTo>
                  <a:lnTo>
                    <a:pt x="0" y="238339"/>
                  </a:lnTo>
                  <a:close/>
                </a:path>
              </a:pathLst>
            </a:custGeom>
            <a:solidFill>
              <a:srgbClr val="303030"/>
            </a:solidFill>
          </p:spPr>
        </p:sp>
        <p:sp>
          <p:nvSpPr>
            <p:cNvPr name="TextBox 11" id="11"/>
            <p:cNvSpPr txBox="true"/>
            <p:nvPr/>
          </p:nvSpPr>
          <p:spPr>
            <a:xfrm>
              <a:off x="0" y="-76200"/>
              <a:ext cx="165700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MISSING CHILD</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9</a:t>
            </a:r>
          </a:p>
        </p:txBody>
      </p:sp>
      <p:sp>
        <p:nvSpPr>
          <p:cNvPr name="TextBox 15" id="15"/>
          <p:cNvSpPr txBox="true"/>
          <p:nvPr/>
        </p:nvSpPr>
        <p:spPr>
          <a:xfrm rot="0">
            <a:off x="14625287" y="7950371"/>
            <a:ext cx="1937451" cy="827728"/>
          </a:xfrm>
          <a:prstGeom prst="rect">
            <a:avLst/>
          </a:prstGeom>
        </p:spPr>
        <p:txBody>
          <a:bodyPr anchor="t" rtlCol="false" tIns="0" lIns="0" bIns="0" rIns="0">
            <a:spAutoFit/>
          </a:bodyPr>
          <a:lstStyle/>
          <a:p>
            <a:pPr algn="ctr">
              <a:lnSpc>
                <a:spcPts val="4130"/>
              </a:lnSpc>
            </a:pPr>
            <a:r>
              <a:rPr lang="en-US" sz="3971" b="true">
                <a:solidFill>
                  <a:srgbClr val="801EB6"/>
                </a:solidFill>
                <a:latin typeface="Cooperative Bold"/>
                <a:ea typeface="Cooperative Bold"/>
                <a:cs typeface="Cooperative Bold"/>
                <a:sym typeface="Cooperative Bold"/>
              </a:rPr>
              <a:t>RUNAWAYS</a:t>
            </a:r>
          </a:p>
          <a:p>
            <a:pPr algn="ctr">
              <a:lnSpc>
                <a:spcPts val="1948"/>
              </a:lnSpc>
            </a:pPr>
            <a:r>
              <a:rPr lang="en-US" b="true" sz="2530">
                <a:solidFill>
                  <a:srgbClr val="801EB6"/>
                </a:solidFill>
                <a:latin typeface="Poppins Medium 2 Bold"/>
                <a:ea typeface="Poppins Medium 2 Bold"/>
                <a:cs typeface="Poppins Medium 2 Bold"/>
                <a:sym typeface="Poppins Medium 2 Bold"/>
              </a:rPr>
              <a:t>AS TARGETS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DAHGNRIS294</dc:identifier>
  <dcterms:modified xsi:type="dcterms:W3CDTF">2011-08-01T06:04:30Z</dcterms:modified>
  <cp:revision>1</cp:revision>
  <dc:title>PowerPoint-Runaways_as_Targets_WalkingWise-4-14-2026</dc:title>
</cp:coreProperties>
</file>