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18288000" cy="10287000"/>
  <p:notesSz cx="6858000" cy="9144000"/>
  <p:embeddedFontLst>
    <p:embeddedFont>
      <p:font typeface="Bebas Neue" panose="020B0604020202020204" charset="0"/>
      <p:regular r:id="rId79"/>
    </p:embeddedFont>
    <p:embeddedFont>
      <p:font typeface="Cooperative Bold" panose="020B0604020202020204" charset="-79"/>
      <p:regular r:id="rId80"/>
    </p:embeddedFont>
    <p:embeddedFont>
      <p:font typeface="League Spartan" panose="020B0604020202020204" charset="0"/>
      <p:regular r:id="rId81"/>
    </p:embeddedFont>
    <p:embeddedFont>
      <p:font typeface="Poppins Medium 1" panose="020B0604020202020204" charset="0"/>
      <p:regular r:id="rId82"/>
    </p:embeddedFont>
    <p:embeddedFont>
      <p:font typeface="Poppins Medium 2 Bold" panose="020B0604020202020204" charset="0"/>
      <p:regular r:id="rId83"/>
    </p:embeddedFont>
    <p:embeddedFont>
      <p:font typeface="Roboto" panose="020B0604020202020204" charset="0"/>
      <p:regular r:id="rId84"/>
    </p:embeddedFont>
    <p:embeddedFont>
      <p:font typeface="Roboto Bold" panose="020B0604020202020204" charset="0"/>
      <p:regular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Please log in to WalkingWise.com for instructions on incorporating Slido into the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and exploit vulnerabilities. </a:t>
            </a:r>
          </a:p>
          <a:p>
            <a:endParaRPr lang="en-US"/>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How many U.S. children under age 18 go missing in the U.S. every year?</a:t>
            </a:r>
          </a:p>
          <a:p>
            <a:endParaRPr lang="en-US"/>
          </a:p>
          <a:p>
            <a:r>
              <a:rPr lang="en-US"/>
              <a:t>A) ~160,000 children</a:t>
            </a:r>
          </a:p>
          <a:p>
            <a:r>
              <a:rPr lang="en-US"/>
              <a:t>B) ~360,000 children</a:t>
            </a:r>
          </a:p>
          <a:p>
            <a:r>
              <a:rPr lang="en-US"/>
              <a:t>C) ~460,000 children</a:t>
            </a:r>
          </a:p>
          <a:p>
            <a:r>
              <a:rPr lang="en-US"/>
              <a:t>D) ~760,000 children</a:t>
            </a:r>
          </a:p>
          <a:p>
            <a:endParaRPr lang="en-US"/>
          </a:p>
          <a:p>
            <a:r>
              <a:rPr lang="en-US"/>
              <a:t>ANSWER</a:t>
            </a:r>
          </a:p>
          <a:p>
            <a:r>
              <a:rPr lang="en-US"/>
              <a:t>C) Approximately 460,000 U.S. children go missing each year.</a:t>
            </a:r>
          </a:p>
          <a:p>
            <a:endParaRPr lang="en-US"/>
          </a:p>
          <a:p>
            <a:r>
              <a:rPr lang="en-US"/>
              <a:t>Source</a:t>
            </a:r>
          </a:p>
          <a:p>
            <a:r>
              <a:rPr lang="en-US"/>
              <a:t>U.S. Department of Justice (2023, May 24). National Missing Children's Day: 2023 Commemoration. ojjdp.ojp.gov. Retrieved March 3, 2024, from https://ojjdp.ojp.gov/events/nmcd/2023-national-missing-childrens-day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So, this 3-minute Walking Wise animated video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ABUSE</a:t>
            </a:r>
          </a:p>
          <a:p>
            <a:r>
              <a:rPr lang="en-US"/>
              <a:t>Physical, emotional, or sexual abuse or neglect by a family member.</a:t>
            </a:r>
          </a:p>
          <a:p>
            <a:endParaRPr lang="en-US"/>
          </a:p>
          <a:p>
            <a:r>
              <a:rPr lang="en-US"/>
              <a:t>• FAMILY DYNAMICS</a:t>
            </a:r>
          </a:p>
          <a:p>
            <a:r>
              <a:rPr lang="en-US"/>
              <a:t>Youth's conflicts with their parents, foster family, guardians, siblings, or other family members.  </a:t>
            </a:r>
          </a:p>
          <a:p>
            <a:endParaRPr lang="en-US"/>
          </a:p>
          <a:p>
            <a:r>
              <a:rPr lang="en-US"/>
              <a:t>Emotional distress over the death of a parent or sibling, a divorce, or when a member of the family uses drugs or alcohol.</a:t>
            </a:r>
          </a:p>
          <a:p>
            <a:endParaRPr lang="en-US"/>
          </a:p>
          <a:p>
            <a:r>
              <a:rPr lang="en-US"/>
              <a:t>• REJECTION</a:t>
            </a:r>
          </a:p>
          <a:p>
            <a:r>
              <a:rPr lang="en-US"/>
              <a:t>Family members may reject a child due to differences in beliefs, unmet expectations, personal struggles, or inability to cope with the child's behavior or identity, often resulting from a lack of understanding or support. An example is a parent's rejection of a child over their sexual orientation.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ABUSE</a:t>
            </a:r>
          </a:p>
          <a:p>
            <a:r>
              <a:rPr lang="en-US"/>
              <a:t>Physical, emotional, or sexual abuse or neglect by a family member.</a:t>
            </a:r>
          </a:p>
          <a:p>
            <a:endParaRPr lang="en-US"/>
          </a:p>
          <a:p>
            <a:r>
              <a:rPr lang="en-US"/>
              <a:t>• FAMILY DYNAMICS</a:t>
            </a:r>
          </a:p>
          <a:p>
            <a:r>
              <a:rPr lang="en-US"/>
              <a:t>Youth's conflicts with their parents, foster family, guardians, siblings, or other family members.  </a:t>
            </a:r>
          </a:p>
          <a:p>
            <a:endParaRPr lang="en-US"/>
          </a:p>
          <a:p>
            <a:r>
              <a:rPr lang="en-US"/>
              <a:t>Emotional distress over the death of a parent or sibling, a divorce, or when a member of the family uses drugs or alcohol.</a:t>
            </a:r>
          </a:p>
          <a:p>
            <a:endParaRPr lang="en-US"/>
          </a:p>
          <a:p>
            <a:r>
              <a:rPr lang="en-US"/>
              <a:t>• REJECTION</a:t>
            </a:r>
          </a:p>
          <a:p>
            <a:r>
              <a:rPr lang="en-US"/>
              <a:t>Family members may reject a child due to differences in beliefs, unmet expectations, personal struggles, or inability to cope with the child's behavior or identity, often resulting from a lack of understanding or support. An example is a parent's rejection of a child over their sexual orientation.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ABUSE</a:t>
            </a:r>
          </a:p>
          <a:p>
            <a:r>
              <a:rPr lang="en-US"/>
              <a:t>Physical, emotional, or sexual abuse or neglect by a family member.</a:t>
            </a:r>
          </a:p>
          <a:p>
            <a:endParaRPr lang="en-US"/>
          </a:p>
          <a:p>
            <a:r>
              <a:rPr lang="en-US"/>
              <a:t>• FAMILY DYNAMICS</a:t>
            </a:r>
          </a:p>
          <a:p>
            <a:r>
              <a:rPr lang="en-US"/>
              <a:t>Youth's conflicts with their parents, foster family, guardians, siblings, or other family members.  </a:t>
            </a:r>
          </a:p>
          <a:p>
            <a:endParaRPr lang="en-US"/>
          </a:p>
          <a:p>
            <a:r>
              <a:rPr lang="en-US"/>
              <a:t>Emotional distress over the death of a parent or sibling, a divorce, or when a member of the family uses drugs or alcohol.</a:t>
            </a:r>
          </a:p>
          <a:p>
            <a:endParaRPr lang="en-US"/>
          </a:p>
          <a:p>
            <a:r>
              <a:rPr lang="en-US"/>
              <a:t>• REJECTION</a:t>
            </a:r>
          </a:p>
          <a:p>
            <a:r>
              <a:rPr lang="en-US"/>
              <a:t>Family members may reject a child due to differences in beliefs, unmet expectations, personal struggles, or inability to cope with the child's behavior or identity, often resulting from a lack of understanding or support. An example is a parent's rejection of a child over their sexual orientation.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ABUSE</a:t>
            </a:r>
          </a:p>
          <a:p>
            <a:r>
              <a:rPr lang="en-US"/>
              <a:t>Physical, emotional, or sexual abuse or neglect by a family member.</a:t>
            </a:r>
          </a:p>
          <a:p>
            <a:endParaRPr lang="en-US"/>
          </a:p>
          <a:p>
            <a:r>
              <a:rPr lang="en-US"/>
              <a:t>• FAMILY DYNAMICS</a:t>
            </a:r>
          </a:p>
          <a:p>
            <a:r>
              <a:rPr lang="en-US"/>
              <a:t>Youth's conflicts with their parents, foster family, guardians, siblings, or other family members.  </a:t>
            </a:r>
          </a:p>
          <a:p>
            <a:endParaRPr lang="en-US"/>
          </a:p>
          <a:p>
            <a:r>
              <a:rPr lang="en-US"/>
              <a:t>Emotional distress over the death of a parent or sibling, a divorce, or when a member of the family uses drugs or alcohol.</a:t>
            </a:r>
          </a:p>
          <a:p>
            <a:endParaRPr lang="en-US"/>
          </a:p>
          <a:p>
            <a:r>
              <a:rPr lang="en-US"/>
              <a:t>• REJECTION</a:t>
            </a:r>
          </a:p>
          <a:p>
            <a:r>
              <a:rPr lang="en-US"/>
              <a:t>Family members may reject a child due to differences in beliefs, unmet expectations, personal struggles, or inability to cope with the child's behavior or identity, often resulting from a lack of understanding or support. An example is a parent's rejection of a child over their sexual orientation.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EMOTIONAL DISTRESS</a:t>
            </a:r>
          </a:p>
          <a:p>
            <a:r>
              <a:rPr lang="en-US"/>
              <a:t>Struggling to manage mental health such as anxiety or depression.</a:t>
            </a:r>
          </a:p>
          <a:p>
            <a:endParaRPr lang="en-US"/>
          </a:p>
          <a:p>
            <a:r>
              <a:rPr lang="en-US"/>
              <a:t>• HEALTH</a:t>
            </a:r>
          </a:p>
          <a:p>
            <a:r>
              <a:rPr lang="en-US"/>
              <a:t>Challenges with developmental or physical disabilities.</a:t>
            </a:r>
          </a:p>
          <a:p>
            <a:endParaRPr lang="en-US"/>
          </a:p>
          <a:p>
            <a:r>
              <a:rPr lang="en-US"/>
              <a:t>• FEAR</a:t>
            </a:r>
          </a:p>
          <a:p>
            <a:r>
              <a:rPr lang="en-US"/>
              <a:t>Examples that can trigger fear include sexual and physical abuse, becoming pregnant, or the pressures of raising a child as a teenager. </a:t>
            </a:r>
          </a:p>
          <a:p>
            <a:endParaRPr lang="en-US"/>
          </a:p>
          <a:p>
            <a:r>
              <a:rPr lang="en-US"/>
              <a:t>SHAME</a:t>
            </a:r>
          </a:p>
          <a:p>
            <a:r>
              <a:rPr lang="en-US"/>
              <a:t>• Examples of reasons for shame include sexual abuse, family circumstances, and emotional or physical health issues.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EMOTIONAL DISTRESS</a:t>
            </a:r>
          </a:p>
          <a:p>
            <a:r>
              <a:rPr lang="en-US"/>
              <a:t>Struggling to manage mental health such as anxiety or depression.</a:t>
            </a:r>
          </a:p>
          <a:p>
            <a:endParaRPr lang="en-US"/>
          </a:p>
          <a:p>
            <a:r>
              <a:rPr lang="en-US"/>
              <a:t>• HEALTH</a:t>
            </a:r>
          </a:p>
          <a:p>
            <a:r>
              <a:rPr lang="en-US"/>
              <a:t>Challenges with developmental or physical disabilities.</a:t>
            </a:r>
          </a:p>
          <a:p>
            <a:endParaRPr lang="en-US"/>
          </a:p>
          <a:p>
            <a:r>
              <a:rPr lang="en-US"/>
              <a:t>• FEAR</a:t>
            </a:r>
          </a:p>
          <a:p>
            <a:r>
              <a:rPr lang="en-US"/>
              <a:t>Examples that can trigger fear include sexual and physical abuse, becoming pregnant, or the pressures of raising a child as a teenager. </a:t>
            </a:r>
          </a:p>
          <a:p>
            <a:endParaRPr lang="en-US"/>
          </a:p>
          <a:p>
            <a:r>
              <a:rPr lang="en-US"/>
              <a:t>SHAME</a:t>
            </a:r>
          </a:p>
          <a:p>
            <a:r>
              <a:rPr lang="en-US"/>
              <a:t>• Examples of reasons for shame include sexual abuse, family circumstances, and emotional or physical health issues.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EMOTIONAL DISTRESS</a:t>
            </a:r>
          </a:p>
          <a:p>
            <a:r>
              <a:rPr lang="en-US"/>
              <a:t>Struggling to manage mental health such as anxiety or depression.</a:t>
            </a:r>
          </a:p>
          <a:p>
            <a:endParaRPr lang="en-US"/>
          </a:p>
          <a:p>
            <a:r>
              <a:rPr lang="en-US"/>
              <a:t>• HEALTH</a:t>
            </a:r>
          </a:p>
          <a:p>
            <a:r>
              <a:rPr lang="en-US"/>
              <a:t>Challenges with developmental or physical disabilities.</a:t>
            </a:r>
          </a:p>
          <a:p>
            <a:endParaRPr lang="en-US"/>
          </a:p>
          <a:p>
            <a:r>
              <a:rPr lang="en-US"/>
              <a:t>• FEAR</a:t>
            </a:r>
          </a:p>
          <a:p>
            <a:r>
              <a:rPr lang="en-US"/>
              <a:t>Examples that can trigger fear include sexual and physical abuse, becoming pregnant, or the pressures of raising a child as a teenager. </a:t>
            </a:r>
          </a:p>
          <a:p>
            <a:endParaRPr lang="en-US"/>
          </a:p>
          <a:p>
            <a:r>
              <a:rPr lang="en-US"/>
              <a:t>SHAME</a:t>
            </a:r>
          </a:p>
          <a:p>
            <a:r>
              <a:rPr lang="en-US"/>
              <a:t>• Examples of reasons for shame include sexual abuse, family circumstances, and emotional or physical health issues.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EMOTIONAL DISTRESS</a:t>
            </a:r>
          </a:p>
          <a:p>
            <a:r>
              <a:rPr lang="en-US"/>
              <a:t>Struggling to manage mental health such as anxiety or depression.</a:t>
            </a:r>
          </a:p>
          <a:p>
            <a:endParaRPr lang="en-US"/>
          </a:p>
          <a:p>
            <a:r>
              <a:rPr lang="en-US"/>
              <a:t>• HEALTH</a:t>
            </a:r>
          </a:p>
          <a:p>
            <a:r>
              <a:rPr lang="en-US"/>
              <a:t>Challenges with developmental or physical disabilities.</a:t>
            </a:r>
          </a:p>
          <a:p>
            <a:endParaRPr lang="en-US"/>
          </a:p>
          <a:p>
            <a:r>
              <a:rPr lang="en-US"/>
              <a:t>• FEAR</a:t>
            </a:r>
          </a:p>
          <a:p>
            <a:r>
              <a:rPr lang="en-US"/>
              <a:t>Examples that can trigger fear include sexual and physical abuse, becoming pregnant, or the pressures of raising a child as a teenager. </a:t>
            </a:r>
          </a:p>
          <a:p>
            <a:endParaRPr lang="en-US"/>
          </a:p>
          <a:p>
            <a:r>
              <a:rPr lang="en-US"/>
              <a:t>SHAME</a:t>
            </a:r>
          </a:p>
          <a:p>
            <a:r>
              <a:rPr lang="en-US"/>
              <a:t>• Examples of reasons for shame include sexual abuse, family circumstances, and emotional or physical health issues.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LURED</a:t>
            </a:r>
          </a:p>
          <a:p>
            <a:r>
              <a:rPr lang="en-US"/>
              <a:t>Children can be lured away from home to join a friend, romantic partner, biological family member, etc.</a:t>
            </a:r>
          </a:p>
          <a:p>
            <a:endParaRPr lang="en-US"/>
          </a:p>
          <a:p>
            <a:r>
              <a:rPr lang="en-US"/>
              <a:t>• ENTICEMENT</a:t>
            </a:r>
          </a:p>
          <a:p>
            <a:r>
              <a:rPr lang="en-US"/>
              <a:t>Children can be convinced to leave home by an online predator posing as a friend, a romantic partner, etc.</a:t>
            </a:r>
          </a:p>
          <a:p>
            <a:endParaRPr lang="en-US"/>
          </a:p>
          <a:p>
            <a:r>
              <a:rPr lang="en-US"/>
              <a:t>• PEER PRESSURE</a:t>
            </a:r>
          </a:p>
          <a:p>
            <a:r>
              <a:rPr lang="en-US"/>
              <a:t>Children are often pressured or coerced to leave home by friends involved in the commercial sex trade, cults, or gangs.</a:t>
            </a:r>
          </a:p>
          <a:p>
            <a:endParaRPr lang="en-US"/>
          </a:p>
          <a:p>
            <a:r>
              <a:rPr lang="en-US"/>
              <a:t>• FAMILY TRAFFICKING</a:t>
            </a:r>
          </a:p>
          <a:p>
            <a:r>
              <a:rPr lang="en-US"/>
              <a:t>Children can run away from home to escape sex or labor trafficking crimes committed against them by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LURED</a:t>
            </a:r>
          </a:p>
          <a:p>
            <a:r>
              <a:rPr lang="en-US"/>
              <a:t>Children can be lured away from home to join a friend, romantic partner, biological family member, etc.</a:t>
            </a:r>
          </a:p>
          <a:p>
            <a:endParaRPr lang="en-US"/>
          </a:p>
          <a:p>
            <a:r>
              <a:rPr lang="en-US"/>
              <a:t>• ENTICEMENT</a:t>
            </a:r>
          </a:p>
          <a:p>
            <a:r>
              <a:rPr lang="en-US"/>
              <a:t>Children can be convinced to leave home by an online predator posing as a friend, a romantic partner, etc.</a:t>
            </a:r>
          </a:p>
          <a:p>
            <a:endParaRPr lang="en-US"/>
          </a:p>
          <a:p>
            <a:r>
              <a:rPr lang="en-US"/>
              <a:t>• PEER PRESSURE</a:t>
            </a:r>
          </a:p>
          <a:p>
            <a:r>
              <a:rPr lang="en-US"/>
              <a:t>Children are often pressured or coerced to leave home by friends involved in the commercial sex trade, cults, or gangs.</a:t>
            </a:r>
          </a:p>
          <a:p>
            <a:endParaRPr lang="en-US"/>
          </a:p>
          <a:p>
            <a:r>
              <a:rPr lang="en-US"/>
              <a:t>• FAMILY TRAFFICKING</a:t>
            </a:r>
          </a:p>
          <a:p>
            <a:r>
              <a:rPr lang="en-US"/>
              <a:t>Children can run away from home to escape sex or labor trafficking crimes committed against them by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LURED</a:t>
            </a:r>
          </a:p>
          <a:p>
            <a:r>
              <a:rPr lang="en-US"/>
              <a:t>Children can be lured away from home to join a friend, romantic partner, biological family member, etc.</a:t>
            </a:r>
          </a:p>
          <a:p>
            <a:endParaRPr lang="en-US"/>
          </a:p>
          <a:p>
            <a:r>
              <a:rPr lang="en-US"/>
              <a:t>• ENTICEMENT</a:t>
            </a:r>
          </a:p>
          <a:p>
            <a:r>
              <a:rPr lang="en-US"/>
              <a:t>Children can be convinced to leave home by an online predator posing as a friend, a romantic partner, etc.</a:t>
            </a:r>
          </a:p>
          <a:p>
            <a:endParaRPr lang="en-US"/>
          </a:p>
          <a:p>
            <a:r>
              <a:rPr lang="en-US"/>
              <a:t>• PEER PRESSURE</a:t>
            </a:r>
          </a:p>
          <a:p>
            <a:r>
              <a:rPr lang="en-US"/>
              <a:t>Children are often pressured or coerced to leave home by friends involved in the commercial sex trade, cults, or gangs.</a:t>
            </a:r>
          </a:p>
          <a:p>
            <a:endParaRPr lang="en-US"/>
          </a:p>
          <a:p>
            <a:r>
              <a:rPr lang="en-US"/>
              <a:t>• FAMILY TRAFFICKING</a:t>
            </a:r>
          </a:p>
          <a:p>
            <a:r>
              <a:rPr lang="en-US"/>
              <a:t>Children can run away from home to escape sex or labor trafficking crimes committed against them by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LURED</a:t>
            </a:r>
          </a:p>
          <a:p>
            <a:r>
              <a:rPr lang="en-US"/>
              <a:t>Children can be lured away from home to join a friend, romantic partner, biological family member, etc.</a:t>
            </a:r>
          </a:p>
          <a:p>
            <a:endParaRPr lang="en-US"/>
          </a:p>
          <a:p>
            <a:r>
              <a:rPr lang="en-US"/>
              <a:t>• ENTICEMENT</a:t>
            </a:r>
          </a:p>
          <a:p>
            <a:r>
              <a:rPr lang="en-US"/>
              <a:t>Children can be convinced to leave home by an online predator posing as a friend, a romantic partner, etc.</a:t>
            </a:r>
          </a:p>
          <a:p>
            <a:endParaRPr lang="en-US"/>
          </a:p>
          <a:p>
            <a:r>
              <a:rPr lang="en-US"/>
              <a:t>• PEER PRESSURE</a:t>
            </a:r>
          </a:p>
          <a:p>
            <a:r>
              <a:rPr lang="en-US"/>
              <a:t>Children are often pressured or coerced to leave home by friends involved in the commercial sex trade, cults, or gangs.</a:t>
            </a:r>
          </a:p>
          <a:p>
            <a:endParaRPr lang="en-US"/>
          </a:p>
          <a:p>
            <a:r>
              <a:rPr lang="en-US"/>
              <a:t>• FAMILY TRAFFICKING</a:t>
            </a:r>
          </a:p>
          <a:p>
            <a:r>
              <a:rPr lang="en-US"/>
              <a:t>Children can run away from home to escape sex or labor trafficking crimes committed against them by a family member.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PEER REJECTION</a:t>
            </a:r>
          </a:p>
          <a:p>
            <a:r>
              <a:rPr lang="en-US"/>
              <a:t>Children run away from home over emotional distress associated with social rejection, bullying, or cyberbullying. </a:t>
            </a:r>
          </a:p>
          <a:p>
            <a:endParaRPr lang="en-US"/>
          </a:p>
          <a:p>
            <a:r>
              <a:rPr lang="en-US"/>
              <a:t>• PEER PRESSURE</a:t>
            </a:r>
          </a:p>
          <a:p>
            <a:r>
              <a:rPr lang="en-US"/>
              <a:t>Children are often enticed by a friend to leave home. </a:t>
            </a:r>
          </a:p>
          <a:p>
            <a:endParaRPr lang="en-US"/>
          </a:p>
          <a:p>
            <a:r>
              <a:rPr lang="en-US"/>
              <a:t>• STRESS</a:t>
            </a:r>
          </a:p>
          <a:p>
            <a:r>
              <a:rPr lang="en-US"/>
              <a:t>The anxiety associated with academic/athletic/artistic expectations or performance can cause children to want to escape home life. </a:t>
            </a:r>
          </a:p>
          <a:p>
            <a:endParaRPr lang="en-US"/>
          </a:p>
          <a:p>
            <a:r>
              <a:rPr lang="en-US"/>
              <a:t>• SEXTORTION</a:t>
            </a:r>
          </a:p>
          <a:p>
            <a:r>
              <a:rPr lang="en-US"/>
              <a:t>Children run from home due to humiliating circumstances associated with sextortion – such as embarrassing sexual photos or videos posted on social media platforms.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PEER REJECTION</a:t>
            </a:r>
          </a:p>
          <a:p>
            <a:r>
              <a:rPr lang="en-US"/>
              <a:t>Children run away from home over emotional distress associated with social rejection, bullying, or cyberbullying. </a:t>
            </a:r>
          </a:p>
          <a:p>
            <a:endParaRPr lang="en-US"/>
          </a:p>
          <a:p>
            <a:r>
              <a:rPr lang="en-US"/>
              <a:t>• PEER PRESSURE</a:t>
            </a:r>
          </a:p>
          <a:p>
            <a:r>
              <a:rPr lang="en-US"/>
              <a:t>Children are often enticed by a friend to leave home. </a:t>
            </a:r>
          </a:p>
          <a:p>
            <a:endParaRPr lang="en-US"/>
          </a:p>
          <a:p>
            <a:r>
              <a:rPr lang="en-US"/>
              <a:t>• STRESS</a:t>
            </a:r>
          </a:p>
          <a:p>
            <a:r>
              <a:rPr lang="en-US"/>
              <a:t>The anxiety associated with academic/athletic/artistic expectations or performance can cause children to want to escape home life. </a:t>
            </a:r>
          </a:p>
          <a:p>
            <a:endParaRPr lang="en-US"/>
          </a:p>
          <a:p>
            <a:r>
              <a:rPr lang="en-US"/>
              <a:t>• SEXTORTION</a:t>
            </a:r>
          </a:p>
          <a:p>
            <a:r>
              <a:rPr lang="en-US"/>
              <a:t>Children run from home due to humiliating circumstances associated with sextortion – such as embarrassing sexual photos or videos posted on social media platforms.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PEER REJECTION</a:t>
            </a:r>
          </a:p>
          <a:p>
            <a:r>
              <a:rPr lang="en-US"/>
              <a:t>Children run away from home over emotional distress associated with social rejection, bullying, or cyberbullying. </a:t>
            </a:r>
          </a:p>
          <a:p>
            <a:endParaRPr lang="en-US"/>
          </a:p>
          <a:p>
            <a:r>
              <a:rPr lang="en-US"/>
              <a:t>• PEER PRESSURE</a:t>
            </a:r>
          </a:p>
          <a:p>
            <a:r>
              <a:rPr lang="en-US"/>
              <a:t>Children are often enticed by a friend to leave home. </a:t>
            </a:r>
          </a:p>
          <a:p>
            <a:endParaRPr lang="en-US"/>
          </a:p>
          <a:p>
            <a:r>
              <a:rPr lang="en-US"/>
              <a:t>• STRESS</a:t>
            </a:r>
          </a:p>
          <a:p>
            <a:r>
              <a:rPr lang="en-US"/>
              <a:t>The anxiety associated with academic/athletic/artistic expectations or performance can cause children to want to escape home life. </a:t>
            </a:r>
          </a:p>
          <a:p>
            <a:endParaRPr lang="en-US"/>
          </a:p>
          <a:p>
            <a:r>
              <a:rPr lang="en-US"/>
              <a:t>• SEXTORTION</a:t>
            </a:r>
          </a:p>
          <a:p>
            <a:r>
              <a:rPr lang="en-US"/>
              <a:t>Children run from home due to humiliating circumstances associated with sextortion – such as embarrassing sexual photos or videos posted on social media platforms.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PEER REJECTION</a:t>
            </a:r>
          </a:p>
          <a:p>
            <a:r>
              <a:rPr lang="en-US"/>
              <a:t>Children run away from home over emotional distress associated with social rejection, bullying, or cyberbullying. </a:t>
            </a:r>
          </a:p>
          <a:p>
            <a:endParaRPr lang="en-US"/>
          </a:p>
          <a:p>
            <a:r>
              <a:rPr lang="en-US"/>
              <a:t>• PEER PRESSURE</a:t>
            </a:r>
          </a:p>
          <a:p>
            <a:r>
              <a:rPr lang="en-US"/>
              <a:t>Children are often enticed by a friend to leave home. </a:t>
            </a:r>
          </a:p>
          <a:p>
            <a:endParaRPr lang="en-US"/>
          </a:p>
          <a:p>
            <a:r>
              <a:rPr lang="en-US"/>
              <a:t>• STRESS</a:t>
            </a:r>
          </a:p>
          <a:p>
            <a:r>
              <a:rPr lang="en-US"/>
              <a:t>The anxiety associated with academic/athletic/artistic expectations or performance can cause children to want to escape home life. </a:t>
            </a:r>
          </a:p>
          <a:p>
            <a:endParaRPr lang="en-US"/>
          </a:p>
          <a:p>
            <a:r>
              <a:rPr lang="en-US"/>
              <a:t>• SEXTORTION</a:t>
            </a:r>
          </a:p>
          <a:p>
            <a:r>
              <a:rPr lang="en-US"/>
              <a:t>Children run from home due to humiliating circumstances associated with sextortion – such as embarrassing sexual photos or videos posted on social media platforms.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a:p>
            <a:endParaRPr lang="en-US"/>
          </a:p>
          <a:p>
            <a:r>
              <a:rPr lang="en-US"/>
              <a:t>In one or two words, name things that are difficult to access after running away and becoming homeless.</a:t>
            </a:r>
          </a:p>
          <a:p>
            <a:endParaRPr lang="en-US"/>
          </a:p>
          <a:p>
            <a:r>
              <a:rPr lang="en-US"/>
              <a:t>POSSIBLE ANSWERS</a:t>
            </a:r>
          </a:p>
          <a:p>
            <a:r>
              <a:rPr lang="en-US"/>
              <a:t>Runaways face obstacles to obtaining:</a:t>
            </a:r>
          </a:p>
          <a:p>
            <a:endParaRPr lang="en-US"/>
          </a:p>
          <a:p>
            <a:r>
              <a:rPr lang="en-US"/>
              <a:t>o  Money</a:t>
            </a:r>
          </a:p>
          <a:p>
            <a:r>
              <a:rPr lang="en-US"/>
              <a:t>o  Food</a:t>
            </a:r>
          </a:p>
          <a:p>
            <a:r>
              <a:rPr lang="en-US"/>
              <a:t>o  Shelter</a:t>
            </a:r>
          </a:p>
          <a:p>
            <a:r>
              <a:rPr lang="en-US"/>
              <a:t>o  Electricity for cell phones</a:t>
            </a:r>
          </a:p>
          <a:p>
            <a:r>
              <a:rPr lang="en-US"/>
              <a:t>o  Protection</a:t>
            </a:r>
          </a:p>
          <a:p>
            <a:r>
              <a:rPr lang="en-US"/>
              <a:t>o  Friends</a:t>
            </a:r>
          </a:p>
          <a:p>
            <a:r>
              <a:rPr lang="en-US"/>
              <a:t>o  Education</a:t>
            </a:r>
          </a:p>
          <a:p>
            <a:r>
              <a:rPr lang="en-US"/>
              <a:t>o  Job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Who is more likely to run away from home?</a:t>
            </a:r>
          </a:p>
          <a:p>
            <a:endParaRPr lang="en-US"/>
          </a:p>
          <a:p>
            <a:r>
              <a:rPr lang="en-US"/>
              <a:t>A)  Female Teens</a:t>
            </a:r>
          </a:p>
          <a:p>
            <a:r>
              <a:rPr lang="en-US"/>
              <a:t>B)  Male Teens</a:t>
            </a:r>
          </a:p>
          <a:p>
            <a:r>
              <a:rPr lang="en-US"/>
              <a:t>C)  LGBTQ+ Teens </a:t>
            </a:r>
          </a:p>
          <a:p>
            <a:r>
              <a:rPr lang="en-US"/>
              <a:t>D) Children Under Age 13</a:t>
            </a:r>
          </a:p>
          <a:p>
            <a:endParaRPr lang="en-US"/>
          </a:p>
          <a:p>
            <a:r>
              <a:rPr lang="en-US"/>
              <a:t>ANSWER</a:t>
            </a:r>
          </a:p>
          <a:p>
            <a:r>
              <a:rPr lang="en-US"/>
              <a:t>C)  LGBTQ+ teens are more likely to run away from home than their peers.</a:t>
            </a:r>
          </a:p>
          <a:p>
            <a:endParaRPr lang="en-US"/>
          </a:p>
          <a:p>
            <a:r>
              <a:rPr lang="en-US"/>
              <a:t>LGBTQ+ children are more likely to run away than heterosexual youth, which is often a result of their family's rejection of their sexual orientation. The Polaris Project reports that "nearly 40% of homeless youth identify as LGBTQ+, compared to 7%  of the [LGBTQ+] general population."</a:t>
            </a:r>
          </a:p>
          <a:p>
            <a:endParaRPr lang="en-US"/>
          </a:p>
          <a:p>
            <a:r>
              <a:rPr lang="en-US"/>
              <a:t>Source</a:t>
            </a:r>
          </a:p>
          <a:p>
            <a:r>
              <a:rPr lang="en-US"/>
              <a:t>Polaris (2019, June 1). Sex Trafficking and LGBTQ+ Youth. PolarisProject.org. Retrieved March 3, 2024, from https://polarisproject.org/resources/sex-trafficking-and-lgbtq-youth/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addition to using force or intimidation, traffickers fool young people through manipulation to gain trust:</a:t>
            </a:r>
          </a:p>
          <a:p>
            <a:endParaRPr lang="en-US"/>
          </a:p>
          <a:p>
            <a:r>
              <a:rPr lang="en-US"/>
              <a:t>• KIND &amp; GENEROUS</a:t>
            </a:r>
          </a:p>
          <a:p>
            <a:r>
              <a:rPr lang="en-US"/>
              <a:t>Predators can seem genuinely concerned about a vulnerable youth and offer to help solve the young person’s problems. Traffickers often pretend to be kindhearted people who want to help by providing food, shelter, and other necessities.</a:t>
            </a:r>
          </a:p>
          <a:p>
            <a:endParaRPr lang="en-US"/>
          </a:p>
          <a:p>
            <a:r>
              <a:rPr lang="en-US"/>
              <a:t>• PROTECTOR</a:t>
            </a:r>
          </a:p>
          <a:p>
            <a:r>
              <a:rPr lang="en-US"/>
              <a:t>Traffickers can pretend to offer protection from gangs, cults, or other dangerous people.</a:t>
            </a:r>
          </a:p>
          <a:p>
            <a:endParaRPr lang="en-US"/>
          </a:p>
          <a:p>
            <a:r>
              <a:rPr lang="en-US"/>
              <a:t>• HOSPITABLE</a:t>
            </a:r>
          </a:p>
          <a:p>
            <a:r>
              <a:rPr lang="en-US"/>
              <a:t>Sex traffickers often invite runaways to parties to partake in drugs and alcohol, or they may offer substances to help soothe a runaway’s stress and pain, giving traffickers complete control over their victims.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addition to using force or intimidation, traffickers fool young people through manipulation to gain trust:</a:t>
            </a:r>
          </a:p>
          <a:p>
            <a:endParaRPr lang="en-US"/>
          </a:p>
          <a:p>
            <a:r>
              <a:rPr lang="en-US"/>
              <a:t>• KIND &amp; GENEROUS</a:t>
            </a:r>
          </a:p>
          <a:p>
            <a:r>
              <a:rPr lang="en-US"/>
              <a:t>Predators can seem genuinely concerned about a vulnerable youth and offer to help solve the young person’s problems. Traffickers often pretend to be kindhearted people who want to help by providing food, shelter, and other necessities.</a:t>
            </a:r>
          </a:p>
          <a:p>
            <a:endParaRPr lang="en-US"/>
          </a:p>
          <a:p>
            <a:r>
              <a:rPr lang="en-US"/>
              <a:t>• PROTECTOR</a:t>
            </a:r>
          </a:p>
          <a:p>
            <a:r>
              <a:rPr lang="en-US"/>
              <a:t>Traffickers can pretend to offer protection from gangs, cults, or other dangerous people.</a:t>
            </a:r>
          </a:p>
          <a:p>
            <a:endParaRPr lang="en-US"/>
          </a:p>
          <a:p>
            <a:r>
              <a:rPr lang="en-US"/>
              <a:t>• HOSPITABLE</a:t>
            </a:r>
          </a:p>
          <a:p>
            <a:r>
              <a:rPr lang="en-US"/>
              <a:t>Sex traffickers often invite runaways to parties to partake in drugs and alcohol, or they may offer substances to help soothe a runaway’s stress and pain, giving traffickers complete control over their victims.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addition to using force or intimidation, traffickers fool young people through manipulation to gain trust:</a:t>
            </a:r>
          </a:p>
          <a:p>
            <a:endParaRPr lang="en-US"/>
          </a:p>
          <a:p>
            <a:r>
              <a:rPr lang="en-US"/>
              <a:t>• KIND &amp; GENEROUS</a:t>
            </a:r>
          </a:p>
          <a:p>
            <a:r>
              <a:rPr lang="en-US"/>
              <a:t>Predators can seem genuinely concerned about a vulnerable youth and offer to help solve the young person’s problems. Traffickers often pretend to be kindhearted people who want to help by providing food, shelter, and other necessities.</a:t>
            </a:r>
          </a:p>
          <a:p>
            <a:endParaRPr lang="en-US"/>
          </a:p>
          <a:p>
            <a:r>
              <a:rPr lang="en-US"/>
              <a:t>• PROTECTOR</a:t>
            </a:r>
          </a:p>
          <a:p>
            <a:r>
              <a:rPr lang="en-US"/>
              <a:t>Traffickers can pretend to offer protection from gangs, cults, or other dangerous people.</a:t>
            </a:r>
          </a:p>
          <a:p>
            <a:endParaRPr lang="en-US"/>
          </a:p>
          <a:p>
            <a:r>
              <a:rPr lang="en-US"/>
              <a:t>• HOSPITABLE</a:t>
            </a:r>
          </a:p>
          <a:p>
            <a:r>
              <a:rPr lang="en-US"/>
              <a:t>Sex traffickers often invite runaways to parties to partake in drugs and alcohol, or they may offer substances to help soothe a runaway’s stress and pain, giving traffickers complete control over their victims.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addition to using force or intimidation, traffickers fool young people through manipulation to gain trust:</a:t>
            </a:r>
          </a:p>
          <a:p>
            <a:endParaRPr lang="en-US"/>
          </a:p>
          <a:p>
            <a:r>
              <a:rPr lang="en-US"/>
              <a:t>• KIND &amp; GENEROUS</a:t>
            </a:r>
          </a:p>
          <a:p>
            <a:r>
              <a:rPr lang="en-US"/>
              <a:t>Predators can seem genuinely concerned about a vulnerable youth and offer to help solve the young person’s problems. Traffickers often pretend to be kindhearted people who want to help by providing food, shelter, and other necessities.</a:t>
            </a:r>
          </a:p>
          <a:p>
            <a:endParaRPr lang="en-US"/>
          </a:p>
          <a:p>
            <a:r>
              <a:rPr lang="en-US"/>
              <a:t>• PROTECTOR</a:t>
            </a:r>
          </a:p>
          <a:p>
            <a:r>
              <a:rPr lang="en-US"/>
              <a:t>Traffickers can pretend to offer protection from gangs, cults, or other dangerous people.</a:t>
            </a:r>
          </a:p>
          <a:p>
            <a:endParaRPr lang="en-US"/>
          </a:p>
          <a:p>
            <a:r>
              <a:rPr lang="en-US"/>
              <a:t>• HOSPITABLE</a:t>
            </a:r>
          </a:p>
          <a:p>
            <a:r>
              <a:rPr lang="en-US"/>
              <a:t>Sex traffickers often invite runaways to parties to partake in drugs and alcohol, or they may offer substances to help soothe a runaway’s stress and pain, giving traffickers complete control over their victims.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HUBS</a:t>
            </a:r>
          </a:p>
          <a:p>
            <a:r>
              <a:rPr lang="en-US"/>
              <a:t>Bus stations, train stations, and airports where youths may be waiting for a ride or trying to get to another location.</a:t>
            </a:r>
          </a:p>
          <a:p>
            <a:endParaRPr lang="en-US"/>
          </a:p>
          <a:p>
            <a:r>
              <a:rPr lang="en-US"/>
              <a:t>• SHELTERS </a:t>
            </a:r>
          </a:p>
          <a:p>
            <a:r>
              <a:rPr lang="en-US"/>
              <a:t>Homeless shelters, where traffickers may target vulnerable youth in need of a place to stay, and makeshift living spaces or tent cities, where traffickers can exploit vulnerable individuals.</a:t>
            </a:r>
          </a:p>
          <a:p>
            <a:endParaRPr lang="en-US"/>
          </a:p>
          <a:p>
            <a:r>
              <a:rPr lang="en-US"/>
              <a:t>• ABANDONED BUILDINGS</a:t>
            </a:r>
          </a:p>
          <a:p>
            <a:r>
              <a:rPr lang="en-US"/>
              <a:t>Empty or unsafe buildings where youth may seek refuge when having nowhere else to go.</a:t>
            </a:r>
          </a:p>
          <a:p>
            <a:endParaRPr lang="en-US"/>
          </a:p>
          <a:p>
            <a:r>
              <a:rPr lang="en-US"/>
              <a:t>• LODGING</a:t>
            </a:r>
          </a:p>
          <a:p>
            <a:r>
              <a:rPr lang="en-US"/>
              <a:t>Low-cost motels or hotels, especially in areas with high levels of human trafficking activity.</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HUBS</a:t>
            </a:r>
          </a:p>
          <a:p>
            <a:r>
              <a:rPr lang="en-US"/>
              <a:t>Bus stations, train stations, and airports where youths may be waiting for a ride or trying to get to another location.</a:t>
            </a:r>
          </a:p>
          <a:p>
            <a:endParaRPr lang="en-US"/>
          </a:p>
          <a:p>
            <a:r>
              <a:rPr lang="en-US"/>
              <a:t>• SHELTERS </a:t>
            </a:r>
          </a:p>
          <a:p>
            <a:r>
              <a:rPr lang="en-US"/>
              <a:t>Homeless shelters, where traffickers may target vulnerable youth in need of a place to stay, and makeshift living spaces or tent cities, where traffickers can exploit vulnerable individuals.</a:t>
            </a:r>
          </a:p>
          <a:p>
            <a:endParaRPr lang="en-US"/>
          </a:p>
          <a:p>
            <a:r>
              <a:rPr lang="en-US"/>
              <a:t>• ABANDONED BUILDINGS</a:t>
            </a:r>
          </a:p>
          <a:p>
            <a:r>
              <a:rPr lang="en-US"/>
              <a:t>Empty or unsafe buildings where youth may seek refuge when having nowhere else to go.</a:t>
            </a:r>
          </a:p>
          <a:p>
            <a:endParaRPr lang="en-US"/>
          </a:p>
          <a:p>
            <a:r>
              <a:rPr lang="en-US"/>
              <a:t>• LODGING</a:t>
            </a:r>
          </a:p>
          <a:p>
            <a:r>
              <a:rPr lang="en-US"/>
              <a:t>Low-cost motels or hotels, especially in areas with high levels of human trafficking activity.</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HUBS</a:t>
            </a:r>
          </a:p>
          <a:p>
            <a:r>
              <a:rPr lang="en-US"/>
              <a:t>Bus stations, train stations, and airports where youths may be waiting for a ride or trying to get to another location.</a:t>
            </a:r>
          </a:p>
          <a:p>
            <a:endParaRPr lang="en-US"/>
          </a:p>
          <a:p>
            <a:r>
              <a:rPr lang="en-US"/>
              <a:t>• SHELTERS </a:t>
            </a:r>
          </a:p>
          <a:p>
            <a:r>
              <a:rPr lang="en-US"/>
              <a:t>Homeless shelters, where traffickers may target vulnerable youth in need of a place to stay, and makeshift living spaces or tent cities, where traffickers can exploit vulnerable individuals.</a:t>
            </a:r>
          </a:p>
          <a:p>
            <a:endParaRPr lang="en-US"/>
          </a:p>
          <a:p>
            <a:r>
              <a:rPr lang="en-US"/>
              <a:t>• ABANDONED BUILDINGS</a:t>
            </a:r>
          </a:p>
          <a:p>
            <a:r>
              <a:rPr lang="en-US"/>
              <a:t>Empty or unsafe buildings where youth may seek refuge when having nowhere else to go.</a:t>
            </a:r>
          </a:p>
          <a:p>
            <a:endParaRPr lang="en-US"/>
          </a:p>
          <a:p>
            <a:r>
              <a:rPr lang="en-US"/>
              <a:t>• LODGING</a:t>
            </a:r>
          </a:p>
          <a:p>
            <a:r>
              <a:rPr lang="en-US"/>
              <a:t>Low-cost motels or hotels, especially in areas with high levels of human trafficking activity.</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TRANSPORTATION HUBS</a:t>
            </a:r>
          </a:p>
          <a:p>
            <a:r>
              <a:rPr lang="en-US"/>
              <a:t>Bus stations, train stations, and airports where youths may be waiting for a ride or trying to get to another location.</a:t>
            </a:r>
          </a:p>
          <a:p>
            <a:endParaRPr lang="en-US"/>
          </a:p>
          <a:p>
            <a:r>
              <a:rPr lang="en-US"/>
              <a:t>• SHELTERS </a:t>
            </a:r>
          </a:p>
          <a:p>
            <a:r>
              <a:rPr lang="en-US"/>
              <a:t>Homeless shelters, where traffickers may target vulnerable youth in need of a place to stay, and makeshift living spaces or tent cities, where traffickers can exploit vulnerable individuals.</a:t>
            </a:r>
          </a:p>
          <a:p>
            <a:endParaRPr lang="en-US"/>
          </a:p>
          <a:p>
            <a:r>
              <a:rPr lang="en-US"/>
              <a:t>• ABANDONED BUILDINGS</a:t>
            </a:r>
          </a:p>
          <a:p>
            <a:r>
              <a:rPr lang="en-US"/>
              <a:t>Empty or unsafe buildings where youth may seek refuge when having nowhere else to go.</a:t>
            </a:r>
          </a:p>
          <a:p>
            <a:endParaRPr lang="en-US"/>
          </a:p>
          <a:p>
            <a:r>
              <a:rPr lang="en-US"/>
              <a:t>• LODGING</a:t>
            </a:r>
          </a:p>
          <a:p>
            <a:r>
              <a:rPr lang="en-US"/>
              <a:t>Low-cost motels or hotels, especially in areas with high levels of human trafficking activity.</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PUBLIC PLACES</a:t>
            </a:r>
          </a:p>
          <a:p>
            <a:r>
              <a:rPr lang="en-US"/>
              <a:t>Remote or isolated areas where youth may go to hide or rest, exposing them as easy targets for traffickers.</a:t>
            </a:r>
          </a:p>
          <a:p>
            <a:endParaRPr lang="en-US"/>
          </a:p>
          <a:p>
            <a:r>
              <a:rPr lang="en-US"/>
              <a:t>• GATHERING SPOTS</a:t>
            </a:r>
          </a:p>
          <a:p>
            <a:r>
              <a:rPr lang="en-US"/>
              <a:t>Nightclubs, Bars, or Strip Clubs: Places where young people may be invited by traffickers to work, leading them into exploitation. Also, in high-traffic neighborhoods or street corners where traffickers can easily approach youth, as well as 24-hour diners that typically serve breakfast all night. </a:t>
            </a:r>
          </a:p>
          <a:p>
            <a:endParaRPr lang="en-US"/>
          </a:p>
          <a:p>
            <a:r>
              <a:rPr lang="en-US"/>
              <a:t>• CROWDED EVENTS </a:t>
            </a:r>
          </a:p>
          <a:p>
            <a:r>
              <a:rPr lang="en-US"/>
              <a:t>Concerts, festivals, and other public events where traffickers can easily blend in and target isolated youth.</a:t>
            </a:r>
          </a:p>
          <a:p>
            <a:endParaRPr lang="en-US"/>
          </a:p>
          <a:p>
            <a:r>
              <a:rPr lang="en-US"/>
              <a:t>• ONLINE PLATFORMS </a:t>
            </a:r>
          </a:p>
          <a:p>
            <a:r>
              <a:rPr lang="en-US"/>
              <a:t>Social media, dating apps, and other online platforms where traffickers can contact youth to make deceptive promises.</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PUBLIC PLACES</a:t>
            </a:r>
          </a:p>
          <a:p>
            <a:r>
              <a:rPr lang="en-US"/>
              <a:t>Remote or isolated areas where youth may go to hide or rest, exposing them as easy targets for traffickers.</a:t>
            </a:r>
          </a:p>
          <a:p>
            <a:endParaRPr lang="en-US"/>
          </a:p>
          <a:p>
            <a:r>
              <a:rPr lang="en-US"/>
              <a:t>• GATHERING SPOTS</a:t>
            </a:r>
          </a:p>
          <a:p>
            <a:r>
              <a:rPr lang="en-US"/>
              <a:t>Nightclubs, Bars, or Strip Clubs: Places where young people may be invited by traffickers to work, leading them into exploitation. Also, in high-traffic neighborhoods or street corners where traffickers can easily approach youth, as well as 24-hour diners that typically serve breakfast all night. </a:t>
            </a:r>
          </a:p>
          <a:p>
            <a:endParaRPr lang="en-US"/>
          </a:p>
          <a:p>
            <a:r>
              <a:rPr lang="en-US"/>
              <a:t>• CROWDED EVENTS </a:t>
            </a:r>
          </a:p>
          <a:p>
            <a:r>
              <a:rPr lang="en-US"/>
              <a:t>Concerts, festivals, and other public events where traffickers can easily blend in and target isolated youth.</a:t>
            </a:r>
          </a:p>
          <a:p>
            <a:endParaRPr lang="en-US"/>
          </a:p>
          <a:p>
            <a:r>
              <a:rPr lang="en-US"/>
              <a:t>• ONLINE PLATFORMS </a:t>
            </a:r>
          </a:p>
          <a:p>
            <a:r>
              <a:rPr lang="en-US"/>
              <a:t>Social media, dating apps, and other online platforms where traffickers can contact youth to make deceptive promises.</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PUBLIC PLACES</a:t>
            </a:r>
          </a:p>
          <a:p>
            <a:r>
              <a:rPr lang="en-US"/>
              <a:t>Remote or isolated areas where youth may go to hide or rest, exposing them as easy targets for traffickers.</a:t>
            </a:r>
          </a:p>
          <a:p>
            <a:endParaRPr lang="en-US"/>
          </a:p>
          <a:p>
            <a:r>
              <a:rPr lang="en-US"/>
              <a:t>• GATHERING SPOTS</a:t>
            </a:r>
          </a:p>
          <a:p>
            <a:r>
              <a:rPr lang="en-US"/>
              <a:t>Nightclubs, Bars, or Strip Clubs: Places where young people may be invited by traffickers to work, leading them into exploitation. Also, in high-traffic neighborhoods or street corners where traffickers can easily approach youth, as well as 24-hour diners that typically serve breakfast all night. </a:t>
            </a:r>
          </a:p>
          <a:p>
            <a:endParaRPr lang="en-US"/>
          </a:p>
          <a:p>
            <a:r>
              <a:rPr lang="en-US"/>
              <a:t>• CROWDED EVENTS </a:t>
            </a:r>
          </a:p>
          <a:p>
            <a:r>
              <a:rPr lang="en-US"/>
              <a:t>Concerts, festivals, and other public events where traffickers can easily blend in and target isolated youth.</a:t>
            </a:r>
          </a:p>
          <a:p>
            <a:endParaRPr lang="en-US"/>
          </a:p>
          <a:p>
            <a:r>
              <a:rPr lang="en-US"/>
              <a:t>• ONLINE PLATFORMS </a:t>
            </a:r>
          </a:p>
          <a:p>
            <a:r>
              <a:rPr lang="en-US"/>
              <a:t>Social media, dating apps, and other online platforms where traffickers can contact youth to make deceptive promises.</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PUBLIC PLACES</a:t>
            </a:r>
          </a:p>
          <a:p>
            <a:r>
              <a:rPr lang="en-US"/>
              <a:t>Remote or isolated areas where youth may go to hide or rest, exposing them as easy targets for traffickers.</a:t>
            </a:r>
          </a:p>
          <a:p>
            <a:endParaRPr lang="en-US"/>
          </a:p>
          <a:p>
            <a:r>
              <a:rPr lang="en-US"/>
              <a:t>• GATHERING SPOTS</a:t>
            </a:r>
          </a:p>
          <a:p>
            <a:r>
              <a:rPr lang="en-US"/>
              <a:t>Nightclubs, Bars, or Strip Clubs: Places where young people may be invited by traffickers to work, leading them into exploitation. Also, in high-traffic neighborhoods or street corners where traffickers can easily approach youth, as well as 24-hour diners that typically serve breakfast all night. </a:t>
            </a:r>
          </a:p>
          <a:p>
            <a:endParaRPr lang="en-US"/>
          </a:p>
          <a:p>
            <a:r>
              <a:rPr lang="en-US"/>
              <a:t>• CROWDED EVENTS </a:t>
            </a:r>
          </a:p>
          <a:p>
            <a:r>
              <a:rPr lang="en-US"/>
              <a:t>Concerts, festivals, and other public events where traffickers can easily blend in and target isolated youth.</a:t>
            </a:r>
          </a:p>
          <a:p>
            <a:endParaRPr lang="en-US"/>
          </a:p>
          <a:p>
            <a:r>
              <a:rPr lang="en-US"/>
              <a:t>• ONLINE PLATFORMS </a:t>
            </a:r>
          </a:p>
          <a:p>
            <a:r>
              <a:rPr lang="en-US"/>
              <a:t>Social media, dating apps, and other online platforms where traffickers can contact youth to make deceptive promises.</a:t>
            </a:r>
          </a:p>
          <a:p>
            <a:endParaRPr lang="en-US"/>
          </a:p>
          <a:p>
            <a:r>
              <a:rPr lang="en-US"/>
              <a:t>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How long must parents wait before reporting to the police that their child is missing?</a:t>
            </a:r>
          </a:p>
          <a:p>
            <a:endParaRPr lang="en-US"/>
          </a:p>
          <a:p>
            <a:r>
              <a:rPr lang="en-US"/>
              <a:t>A) Wait 12 Hours</a:t>
            </a:r>
          </a:p>
          <a:p>
            <a:r>
              <a:rPr lang="en-US"/>
              <a:t>B) Wait 24 Hours</a:t>
            </a:r>
          </a:p>
          <a:p>
            <a:r>
              <a:rPr lang="en-US"/>
              <a:t>C) Wait 48 Hours</a:t>
            </a:r>
          </a:p>
          <a:p>
            <a:r>
              <a:rPr lang="en-US"/>
              <a:t>D) Report Immediately</a:t>
            </a:r>
          </a:p>
          <a:p>
            <a:endParaRPr lang="en-US"/>
          </a:p>
          <a:p>
            <a:r>
              <a:rPr lang="en-US"/>
              <a:t>ANSWER</a:t>
            </a:r>
          </a:p>
          <a:p>
            <a:r>
              <a:rPr lang="en-US"/>
              <a:t>D) Never wait; report immediately. Parents or guardians should report a missing child immediately.  </a:t>
            </a:r>
          </a:p>
          <a:p>
            <a:endParaRPr lang="en-US"/>
          </a:p>
          <a:p>
            <a:r>
              <a:rPr lang="en-US"/>
              <a:t>There is no required waiting period to report a missing or overdue child. Parents and caregivers should not delay notifying authorities while conducting their own extensive search for missing children because law enforcement has specialized tools to carry out thorough and efficient investigations.</a:t>
            </a:r>
          </a:p>
          <a:p>
            <a:endParaRPr lang="en-US"/>
          </a:p>
          <a:p>
            <a:r>
              <a:rPr lang="en-US"/>
              <a:t>Source</a:t>
            </a:r>
          </a:p>
          <a:p>
            <a:r>
              <a:rPr lang="en-US"/>
              <a:t>U.S. Department of Justice (2023). When Your Child Is Missing: A Family Survival Guide, p. 7. ojjdp.ojp.gov. Retrieved December 2, 2024, from https://ojjdp.ojp.gov/publications/family-survival-guide.pdf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SURVIVAL SEX</a:t>
            </a:r>
          </a:p>
          <a:p>
            <a:r>
              <a:rPr lang="en-US"/>
              <a:t>Young people often do not realize the classification of a sex trafficking crime includes survival sex, which is the exchange of a sex act for something of value.  </a:t>
            </a:r>
          </a:p>
          <a:p>
            <a:endParaRPr lang="en-US"/>
          </a:p>
          <a:p>
            <a:r>
              <a:rPr lang="en-US"/>
              <a:t>Survival sex is when young people feel pressured to perform sex acts in exchange for necessities, such as money, food, shelter, drugs, protection, or transportation. </a:t>
            </a:r>
          </a:p>
          <a:p>
            <a:endParaRPr lang="en-US"/>
          </a:p>
          <a:p>
            <a:r>
              <a:rPr lang="en-US"/>
              <a:t>The Polaris Project reports that LGBTQ+ youth are “3 to 7 times more likely to engage in survival sex than their non-LGBTQ peers because of discrimination and lack of social support.[1]</a:t>
            </a:r>
          </a:p>
          <a:p>
            <a:endParaRPr lang="en-US"/>
          </a:p>
          <a:p>
            <a:r>
              <a:rPr lang="en-US"/>
              <a:t>Source</a:t>
            </a:r>
          </a:p>
          <a:p>
            <a:r>
              <a:rPr lang="en-US"/>
              <a:t>1. 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SURVIVAL SEX</a:t>
            </a:r>
          </a:p>
          <a:p>
            <a:r>
              <a:rPr lang="en-US"/>
              <a:t>Young people often do not realize the classification of a sex trafficking crime includes survival sex, which is the exchange of a sex act for something of value.  </a:t>
            </a:r>
          </a:p>
          <a:p>
            <a:endParaRPr lang="en-US"/>
          </a:p>
          <a:p>
            <a:r>
              <a:rPr lang="en-US"/>
              <a:t>Survival sex is when young people feel pressured to perform sex acts in exchange for necessities, such as money, food, shelter, drugs, protection, or transportation. </a:t>
            </a:r>
          </a:p>
          <a:p>
            <a:endParaRPr lang="en-US"/>
          </a:p>
          <a:p>
            <a:r>
              <a:rPr lang="en-US"/>
              <a:t>The Polaris Project reports that LGBTQ+ youth are “3 to 7 times more likely to engage in survival sex than their non-LGBTQ peers because of discrimination and lack of social support.[1]</a:t>
            </a:r>
          </a:p>
          <a:p>
            <a:endParaRPr lang="en-US"/>
          </a:p>
          <a:p>
            <a:r>
              <a:rPr lang="en-US"/>
              <a:t>Source</a:t>
            </a:r>
          </a:p>
          <a:p>
            <a:r>
              <a:rPr lang="en-US"/>
              <a:t>1. 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SURVIVAL SEX</a:t>
            </a:r>
          </a:p>
          <a:p>
            <a:r>
              <a:rPr lang="en-US"/>
              <a:t>Young people often do not realize the classification of a sex trafficking crime includes survival sex, which is the exchange of a sex act for something of value.  </a:t>
            </a:r>
          </a:p>
          <a:p>
            <a:endParaRPr lang="en-US"/>
          </a:p>
          <a:p>
            <a:r>
              <a:rPr lang="en-US"/>
              <a:t>Survival sex is when young people feel pressured to perform sex acts in exchange for necessities, such as money, food, shelter, drugs, protection, or transportation. </a:t>
            </a:r>
          </a:p>
          <a:p>
            <a:endParaRPr lang="en-US"/>
          </a:p>
          <a:p>
            <a:r>
              <a:rPr lang="en-US"/>
              <a:t>The Polaris Project reports that LGBTQ+ youth are “3 to 7 times more likely to engage in survival sex than their non-LGBTQ peers because of discrimination and lack of social support.[1]</a:t>
            </a:r>
          </a:p>
          <a:p>
            <a:endParaRPr lang="en-US"/>
          </a:p>
          <a:p>
            <a:r>
              <a:rPr lang="en-US"/>
              <a:t>Source</a:t>
            </a:r>
          </a:p>
          <a:p>
            <a:r>
              <a:rPr lang="en-US"/>
              <a:t>1. 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SURVIVAL SEX</a:t>
            </a:r>
          </a:p>
          <a:p>
            <a:r>
              <a:rPr lang="en-US"/>
              <a:t>Young people often do not realize the classification of a sex trafficking crime includes survival sex, which is the exchange of a sex act for something of value.  </a:t>
            </a:r>
          </a:p>
          <a:p>
            <a:endParaRPr lang="en-US"/>
          </a:p>
          <a:p>
            <a:r>
              <a:rPr lang="en-US"/>
              <a:t>Survival sex is when young people feel pressured to perform sex acts in exchange for necessities, such as money, food, shelter, drugs, protection, or transportation. </a:t>
            </a:r>
          </a:p>
          <a:p>
            <a:endParaRPr lang="en-US"/>
          </a:p>
          <a:p>
            <a:r>
              <a:rPr lang="en-US"/>
              <a:t>The Polaris Project reports that LGBTQ+ youth are “3 to 7 times more likely to engage in survival sex than their non-LGBTQ peers because of discrimination and lack of social support.[1]</a:t>
            </a:r>
          </a:p>
          <a:p>
            <a:endParaRPr lang="en-US"/>
          </a:p>
          <a:p>
            <a:r>
              <a:rPr lang="en-US"/>
              <a:t>Source</a:t>
            </a:r>
          </a:p>
          <a:p>
            <a:r>
              <a:rPr lang="en-US"/>
              <a:t>1. 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instructions on setting up Slido questions/answers for this presentation. Then, replace the QR code and #code in this slide with your custom QR/#code. </a:t>
            </a:r>
          </a:p>
          <a:p>
            <a:endParaRPr lang="en-US"/>
          </a:p>
          <a:p>
            <a:r>
              <a:rPr lang="en-US"/>
              <a:t>Please verify whether the Q&amp;A feature has been activated before presenting to audiences. An adult should monitor questions and comments to ensure appropriateness.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SURVIVAL SEX</a:t>
            </a:r>
          </a:p>
          <a:p>
            <a:r>
              <a:rPr lang="en-US"/>
              <a:t>Young people often do not realize the classification of a sex trafficking crime includes survival sex, which is the exchange of a sex act for something of value.  </a:t>
            </a:r>
          </a:p>
          <a:p>
            <a:endParaRPr lang="en-US"/>
          </a:p>
          <a:p>
            <a:r>
              <a:rPr lang="en-US"/>
              <a:t>Survival sex is when young people feel pressured to perform sex acts in exchange for necessities, such as money, food, shelter, drugs, protection, or transportation. </a:t>
            </a:r>
          </a:p>
          <a:p>
            <a:endParaRPr lang="en-US"/>
          </a:p>
          <a:p>
            <a:r>
              <a:rPr lang="en-US"/>
              <a:t>The Polaris Project reports that LGBTQ+ youth are “3 to 7 times more likely to engage in survival sex than their non-LGBTQ peers because of discrimination and lack of social support.[1]</a:t>
            </a:r>
          </a:p>
          <a:p>
            <a:endParaRPr lang="en-US"/>
          </a:p>
          <a:p>
            <a:r>
              <a:rPr lang="en-US"/>
              <a:t>Source</a:t>
            </a:r>
          </a:p>
          <a:p>
            <a:r>
              <a:rPr lang="en-US"/>
              <a:t>1. Polaris Project (2019). Freedom happens now. Sex Trafficking and LGBTQ Youth.</a:t>
            </a:r>
          </a:p>
          <a:p>
            <a:r>
              <a:rPr lang="en-US"/>
              <a:t>https://polarisproject.org/wp-content/uploads/2019/09/LGBTQ-Sex-Trafficking.pdf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HOME FREE PROGRAM</a:t>
            </a:r>
          </a:p>
          <a:p>
            <a:r>
              <a:rPr lang="en-US"/>
              <a:t>Greyhound assists the National Runaway Safeline with reuniting children and their families. They offer a free bus ticket to children who want to go home. The Home Free program is for youth ages 12 to 21 who self-identify as homeless, runaways, and victims of human 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Update this slide with your school/organization's custom QR code and #code. </a:t>
            </a:r>
          </a:p>
          <a:p>
            <a:endParaRPr lang="en-US"/>
          </a:p>
          <a:p>
            <a:r>
              <a:rPr lang="en-US"/>
              <a:t>Please encourage participants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Follow the instructions provided on WalkingWise.com to access your school or organization's custom Slido QR code and #code, which will enable the audience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running away, please refer to the last page of Lesson Plan #7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#7</a:t>
            </a:r>
          </a:p>
        </p:txBody>
      </p:sp>
      <p:sp>
        <p:nvSpPr>
          <p:cNvPr id="5" name="Freeform 5"/>
          <p:cNvSpPr/>
          <p:nvPr/>
        </p:nvSpPr>
        <p:spPr>
          <a:xfrm>
            <a:off x="16284300" y="1028700"/>
            <a:ext cx="975000" cy="975000"/>
          </a:xfrm>
          <a:custGeom>
            <a:avLst/>
            <a:gdLst/>
            <a:ahLst/>
            <a:cxnLst/>
            <a:rect l="l" t="t" r="r" b="b"/>
            <a:pathLst>
              <a:path w="975000" h="975000">
                <a:moveTo>
                  <a:pt x="0" y="0"/>
                </a:moveTo>
                <a:lnTo>
                  <a:pt x="975000" y="0"/>
                </a:lnTo>
                <a:lnTo>
                  <a:pt x="975000" y="975000"/>
                </a:lnTo>
                <a:lnTo>
                  <a:pt x="0" y="9750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454522" y="5483634"/>
            <a:ext cx="17417056" cy="2321367"/>
          </a:xfrm>
          <a:prstGeom prst="rect">
            <a:avLst/>
          </a:prstGeom>
        </p:spPr>
        <p:txBody>
          <a:bodyPr lIns="0" tIns="0" rIns="0" bIns="0" rtlCol="0" anchor="t">
            <a:spAutoFit/>
          </a:bodyPr>
          <a:lstStyle/>
          <a:p>
            <a:pPr algn="ctr">
              <a:lnSpc>
                <a:spcPts val="11761"/>
              </a:lnSpc>
            </a:pPr>
            <a:r>
              <a:rPr lang="en-US" sz="11309" b="1">
                <a:solidFill>
                  <a:srgbClr val="801EB6"/>
                </a:solidFill>
                <a:latin typeface="Cooperative Bold"/>
                <a:ea typeface="Cooperative Bold"/>
                <a:cs typeface="Cooperative Bold"/>
                <a:sym typeface="Cooperative Bold"/>
              </a:rPr>
              <a:t>RUNAWAYS</a:t>
            </a:r>
          </a:p>
          <a:p>
            <a:pPr algn="ctr">
              <a:lnSpc>
                <a:spcPts val="5548"/>
              </a:lnSpc>
            </a:pPr>
            <a:r>
              <a:rPr lang="en-US" sz="7206" b="1">
                <a:solidFill>
                  <a:srgbClr val="801EB6"/>
                </a:solidFill>
                <a:latin typeface="Poppins Medium 2 Bold"/>
                <a:ea typeface="Poppins Medium 2 Bold"/>
                <a:cs typeface="Poppins Medium 2 Bold"/>
                <a:sym typeface="Poppins Medium 2 Bold"/>
              </a:rPr>
              <a:t>AS TARGETS</a:t>
            </a:r>
          </a:p>
        </p:txBody>
      </p:sp>
      <p:sp>
        <p:nvSpPr>
          <p:cNvPr id="8" name="Freeform 8"/>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394592" y="2715492"/>
            <a:ext cx="4334750" cy="807115"/>
            <a:chOff x="0" y="0"/>
            <a:chExt cx="1141662" cy="212574"/>
          </a:xfrm>
        </p:grpSpPr>
        <p:sp>
          <p:nvSpPr>
            <p:cNvPr id="7" name="Freeform 7"/>
            <p:cNvSpPr/>
            <p:nvPr/>
          </p:nvSpPr>
          <p:spPr>
            <a:xfrm>
              <a:off x="0" y="0"/>
              <a:ext cx="1141662" cy="212574"/>
            </a:xfrm>
            <a:custGeom>
              <a:avLst/>
              <a:gdLst/>
              <a:ahLst/>
              <a:cxnLst/>
              <a:rect l="l" t="t" r="r" b="b"/>
              <a:pathLst>
                <a:path w="1141662" h="212574">
                  <a:moveTo>
                    <a:pt x="0" y="0"/>
                  </a:moveTo>
                  <a:lnTo>
                    <a:pt x="1141662" y="0"/>
                  </a:lnTo>
                  <a:lnTo>
                    <a:pt x="1141662"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41662"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821258" y="2743594"/>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TextBox 10"/>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2906983" y="3665483"/>
            <a:ext cx="4985238" cy="5594771"/>
          </a:xfrm>
          <a:prstGeom prst="rect">
            <a:avLst/>
          </a:prstGeom>
        </p:spPr>
        <p:txBody>
          <a:bodyPr lIns="0" tIns="0" rIns="0" bIns="0" rtlCol="0" anchor="t">
            <a:spAutoFit/>
          </a:bodyPr>
          <a:lstStyle/>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Runaway</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Family Dynamics</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Trauma</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Target</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Prey</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Disorient</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Survival Sex</a:t>
            </a:r>
          </a:p>
          <a:p>
            <a:pPr algn="l">
              <a:lnSpc>
                <a:spcPts val="5573"/>
              </a:lnSpc>
            </a:pPr>
            <a:endParaRPr lang="en-US" sz="3499" b="1">
              <a:solidFill>
                <a:srgbClr val="004F59"/>
              </a:solidFill>
              <a:latin typeface="Roboto Bold"/>
              <a:ea typeface="Roboto Bold"/>
              <a:cs typeface="Roboto Bold"/>
              <a:sym typeface="Roboto Bold"/>
            </a:endParaRP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7" name="Freeform 17"/>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5"/>
            <a:stretch>
              <a:fillRect l="-2025" r="-2700" b="-59715"/>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6755474"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young person under 18 who chooses to leave, making their whereabouts unknown to their parents or guardians.</a:t>
            </a:r>
          </a:p>
        </p:txBody>
      </p:sp>
      <p:grpSp>
        <p:nvGrpSpPr>
          <p:cNvPr id="9" name="Group 9"/>
          <p:cNvGrpSpPr/>
          <p:nvPr/>
        </p:nvGrpSpPr>
        <p:grpSpPr>
          <a:xfrm>
            <a:off x="1480713" y="3637496"/>
            <a:ext cx="4610053" cy="904943"/>
            <a:chOff x="0" y="0"/>
            <a:chExt cx="1214170" cy="238339"/>
          </a:xfrm>
        </p:grpSpPr>
        <p:sp>
          <p:nvSpPr>
            <p:cNvPr id="10" name="Freeform 10"/>
            <p:cNvSpPr/>
            <p:nvPr/>
          </p:nvSpPr>
          <p:spPr>
            <a:xfrm>
              <a:off x="0" y="0"/>
              <a:ext cx="1214170" cy="238339"/>
            </a:xfrm>
            <a:custGeom>
              <a:avLst/>
              <a:gdLst/>
              <a:ahLst/>
              <a:cxnLst/>
              <a:rect l="l" t="t" r="r" b="b"/>
              <a:pathLst>
                <a:path w="1214170" h="238339">
                  <a:moveTo>
                    <a:pt x="0" y="0"/>
                  </a:moveTo>
                  <a:lnTo>
                    <a:pt x="1214170" y="0"/>
                  </a:lnTo>
                  <a:lnTo>
                    <a:pt x="121417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1417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RUNAWAY</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11</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141245" y="4740030"/>
            <a:ext cx="11242640" cy="2001322"/>
            <a:chOff x="0" y="0"/>
            <a:chExt cx="2961024" cy="527097"/>
          </a:xfrm>
        </p:grpSpPr>
        <p:sp>
          <p:nvSpPr>
            <p:cNvPr id="7" name="Freeform 7"/>
            <p:cNvSpPr/>
            <p:nvPr/>
          </p:nvSpPr>
          <p:spPr>
            <a:xfrm>
              <a:off x="0" y="0"/>
              <a:ext cx="2961024" cy="527097"/>
            </a:xfrm>
            <a:custGeom>
              <a:avLst/>
              <a:gdLst/>
              <a:ahLst/>
              <a:cxnLst/>
              <a:rect l="l" t="t" r="r" b="b"/>
              <a:pathLst>
                <a:path w="2961024" h="527097">
                  <a:moveTo>
                    <a:pt x="0" y="0"/>
                  </a:moveTo>
                  <a:lnTo>
                    <a:pt x="2961024" y="0"/>
                  </a:lnTo>
                  <a:lnTo>
                    <a:pt x="2961024" y="527097"/>
                  </a:lnTo>
                  <a:lnTo>
                    <a:pt x="0" y="527097"/>
                  </a:lnTo>
                  <a:close/>
                </a:path>
              </a:pathLst>
            </a:custGeom>
            <a:solidFill>
              <a:srgbClr val="303030"/>
            </a:solidFill>
          </p:spPr>
          <p:txBody>
            <a:bodyPr/>
            <a:lstStyle/>
            <a:p>
              <a:endParaRPr lang="en-US"/>
            </a:p>
          </p:txBody>
        </p:sp>
        <p:sp>
          <p:nvSpPr>
            <p:cNvPr id="8" name="TextBox 8"/>
            <p:cNvSpPr txBox="1"/>
            <p:nvPr/>
          </p:nvSpPr>
          <p:spPr>
            <a:xfrm>
              <a:off x="0" y="-9525"/>
              <a:ext cx="2961024" cy="53662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10" name="TextBox 10"/>
          <p:cNvSpPr txBox="1"/>
          <p:nvPr/>
        </p:nvSpPr>
        <p:spPr>
          <a:xfrm>
            <a:off x="2501718" y="4857083"/>
            <a:ext cx="10659631" cy="2352595"/>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many U.S. children under age 18 go missing every year? </a:t>
            </a:r>
          </a:p>
          <a:p>
            <a:pPr algn="l">
              <a:lnSpc>
                <a:spcPts val="6299"/>
              </a:lnSpc>
            </a:pPr>
            <a:endParaRPr lang="en-US" sz="4499" b="1">
              <a:solidFill>
                <a:srgbClr val="FFFFFF"/>
              </a:solidFill>
              <a:latin typeface="Roboto Bold"/>
              <a:ea typeface="Roboto Bold"/>
              <a:cs typeface="Roboto Bold"/>
              <a:sym typeface="Roboto Bold"/>
            </a:endParaRP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12</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850591" y="9319223"/>
            <a:ext cx="7301619"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U.S. Department of Justice (2023, May 24). National Missing Children's Day: 2023 Commemoration.</a:t>
            </a:r>
            <a:r>
              <a:rPr lang="en-US" sz="1200">
                <a:solidFill>
                  <a:srgbClr val="000000"/>
                </a:solidFill>
                <a:latin typeface="Roboto"/>
                <a:ea typeface="Roboto"/>
                <a:cs typeface="Roboto"/>
                <a:sym typeface="Roboto"/>
              </a:rPr>
              <a:t> </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7" name="Freeform 17"/>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56889"/>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1671" b="-1360"/>
            </a:stretch>
          </a:blipFill>
        </p:spPr>
        <p:txBody>
          <a:bodyPr/>
          <a:lstStyle/>
          <a:p>
            <a:endParaRPr lang="en-US"/>
          </a:p>
        </p:txBody>
      </p:sp>
      <p:sp>
        <p:nvSpPr>
          <p:cNvPr id="3" name="TextBox 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4" name="Group 4"/>
          <p:cNvGrpSpPr/>
          <p:nvPr/>
        </p:nvGrpSpPr>
        <p:grpSpPr>
          <a:xfrm>
            <a:off x="5343260" y="8468780"/>
            <a:ext cx="8652191" cy="904943"/>
            <a:chOff x="0" y="0"/>
            <a:chExt cx="2278766" cy="238339"/>
          </a:xfrm>
        </p:grpSpPr>
        <p:sp>
          <p:nvSpPr>
            <p:cNvPr id="5" name="Freeform 5"/>
            <p:cNvSpPr/>
            <p:nvPr/>
          </p:nvSpPr>
          <p:spPr>
            <a:xfrm>
              <a:off x="0" y="0"/>
              <a:ext cx="2278766" cy="238339"/>
            </a:xfrm>
            <a:custGeom>
              <a:avLst/>
              <a:gdLst/>
              <a:ahLst/>
              <a:cxnLst/>
              <a:rect l="l" t="t" r="r" b="b"/>
              <a:pathLst>
                <a:path w="2278766" h="238339">
                  <a:moveTo>
                    <a:pt x="0" y="0"/>
                  </a:moveTo>
                  <a:lnTo>
                    <a:pt x="2278766" y="0"/>
                  </a:lnTo>
                  <a:lnTo>
                    <a:pt x="2278766"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78766"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5497894" y="8672821"/>
            <a:ext cx="8608725" cy="439766"/>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 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221909" cy="819748"/>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interactions and relationships between family members.</a:t>
            </a:r>
          </a:p>
        </p:txBody>
      </p:sp>
      <p:grpSp>
        <p:nvGrpSpPr>
          <p:cNvPr id="9" name="Group 9"/>
          <p:cNvGrpSpPr/>
          <p:nvPr/>
        </p:nvGrpSpPr>
        <p:grpSpPr>
          <a:xfrm>
            <a:off x="1480713" y="3637496"/>
            <a:ext cx="7366783" cy="904943"/>
            <a:chOff x="0" y="0"/>
            <a:chExt cx="1940223" cy="238339"/>
          </a:xfrm>
        </p:grpSpPr>
        <p:sp>
          <p:nvSpPr>
            <p:cNvPr id="10" name="Freeform 10"/>
            <p:cNvSpPr/>
            <p:nvPr/>
          </p:nvSpPr>
          <p:spPr>
            <a:xfrm>
              <a:off x="0" y="0"/>
              <a:ext cx="1940223" cy="238339"/>
            </a:xfrm>
            <a:custGeom>
              <a:avLst/>
              <a:gdLst/>
              <a:ahLst/>
              <a:cxnLst/>
              <a:rect l="l" t="t" r="r" b="b"/>
              <a:pathLst>
                <a:path w="1940223" h="238339">
                  <a:moveTo>
                    <a:pt x="0" y="0"/>
                  </a:moveTo>
                  <a:lnTo>
                    <a:pt x="1940223" y="0"/>
                  </a:lnTo>
                  <a:lnTo>
                    <a:pt x="194022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94022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FAMILY DYNAMICS</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deeply distressing or disturbing experience that impacts a person's emotional, mental, or physical well-being.</a:t>
            </a:r>
          </a:p>
        </p:txBody>
      </p:sp>
      <p:grpSp>
        <p:nvGrpSpPr>
          <p:cNvPr id="9" name="Group 9"/>
          <p:cNvGrpSpPr/>
          <p:nvPr/>
        </p:nvGrpSpPr>
        <p:grpSpPr>
          <a:xfrm>
            <a:off x="1480713" y="3637496"/>
            <a:ext cx="4144631" cy="904943"/>
            <a:chOff x="0" y="0"/>
            <a:chExt cx="1091590" cy="238339"/>
          </a:xfrm>
        </p:grpSpPr>
        <p:sp>
          <p:nvSpPr>
            <p:cNvPr id="10" name="Freeform 10"/>
            <p:cNvSpPr/>
            <p:nvPr/>
          </p:nvSpPr>
          <p:spPr>
            <a:xfrm>
              <a:off x="0" y="0"/>
              <a:ext cx="1091590" cy="238339"/>
            </a:xfrm>
            <a:custGeom>
              <a:avLst/>
              <a:gdLst/>
              <a:ahLst/>
              <a:cxnLst/>
              <a:rect l="l" t="t" r="r" b="b"/>
              <a:pathLst>
                <a:path w="1091590" h="238339">
                  <a:moveTo>
                    <a:pt x="0" y="0"/>
                  </a:moveTo>
                  <a:lnTo>
                    <a:pt x="1091590" y="0"/>
                  </a:lnTo>
                  <a:lnTo>
                    <a:pt x="109159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09159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TRAUMA</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40225" y="4881793"/>
            <a:ext cx="11640248" cy="1981509"/>
            <a:chOff x="0" y="0"/>
            <a:chExt cx="3065744" cy="521879"/>
          </a:xfrm>
        </p:grpSpPr>
        <p:sp>
          <p:nvSpPr>
            <p:cNvPr id="7" name="Freeform 7"/>
            <p:cNvSpPr/>
            <p:nvPr/>
          </p:nvSpPr>
          <p:spPr>
            <a:xfrm>
              <a:off x="0" y="0"/>
              <a:ext cx="3065744" cy="521879"/>
            </a:xfrm>
            <a:custGeom>
              <a:avLst/>
              <a:gdLst/>
              <a:ahLst/>
              <a:cxnLst/>
              <a:rect l="l" t="t" r="r" b="b"/>
              <a:pathLst>
                <a:path w="3065744" h="521879">
                  <a:moveTo>
                    <a:pt x="0" y="0"/>
                  </a:moveTo>
                  <a:lnTo>
                    <a:pt x="3065744" y="0"/>
                  </a:lnTo>
                  <a:lnTo>
                    <a:pt x="3065744" y="521879"/>
                  </a:lnTo>
                  <a:lnTo>
                    <a:pt x="0" y="521879"/>
                  </a:lnTo>
                  <a:close/>
                </a:path>
              </a:pathLst>
            </a:custGeom>
            <a:solidFill>
              <a:srgbClr val="303030"/>
            </a:solidFill>
          </p:spPr>
          <p:txBody>
            <a:bodyPr/>
            <a:lstStyle/>
            <a:p>
              <a:endParaRPr lang="en-US"/>
            </a:p>
          </p:txBody>
        </p:sp>
        <p:sp>
          <p:nvSpPr>
            <p:cNvPr id="8" name="TextBox 8"/>
            <p:cNvSpPr txBox="1"/>
            <p:nvPr/>
          </p:nvSpPr>
          <p:spPr>
            <a:xfrm>
              <a:off x="0" y="-76200"/>
              <a:ext cx="3065744" cy="59807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920444" y="1192941"/>
            <a:ext cx="4195981" cy="4101956"/>
            <a:chOff x="0" y="0"/>
            <a:chExt cx="1201290" cy="1174371"/>
          </a:xfrm>
        </p:grpSpPr>
        <p:sp>
          <p:nvSpPr>
            <p:cNvPr id="12" name="Freeform 12"/>
            <p:cNvSpPr/>
            <p:nvPr/>
          </p:nvSpPr>
          <p:spPr>
            <a:xfrm>
              <a:off x="0" y="0"/>
              <a:ext cx="1201290" cy="1174371"/>
            </a:xfrm>
            <a:custGeom>
              <a:avLst/>
              <a:gdLst/>
              <a:ahLst/>
              <a:cxnLst/>
              <a:rect l="l" t="t" r="r" b="b"/>
              <a:pathLst>
                <a:path w="1201290" h="1174371">
                  <a:moveTo>
                    <a:pt x="0" y="0"/>
                  </a:moveTo>
                  <a:lnTo>
                    <a:pt x="1201290" y="0"/>
                  </a:lnTo>
                  <a:lnTo>
                    <a:pt x="1201290" y="1174371"/>
                  </a:lnTo>
                  <a:lnTo>
                    <a:pt x="0" y="1174371"/>
                  </a:lnTo>
                  <a:close/>
                </a:path>
              </a:pathLst>
            </a:custGeom>
            <a:solidFill>
              <a:srgbClr val="FFFFFF"/>
            </a:solidFill>
          </p:spPr>
          <p:txBody>
            <a:bodyPr/>
            <a:lstStyle/>
            <a:p>
              <a:endParaRPr lang="en-US"/>
            </a:p>
          </p:txBody>
        </p:sp>
        <p:sp>
          <p:nvSpPr>
            <p:cNvPr id="13" name="TextBox 13"/>
            <p:cNvSpPr txBox="1"/>
            <p:nvPr/>
          </p:nvSpPr>
          <p:spPr>
            <a:xfrm>
              <a:off x="0" y="-47625"/>
              <a:ext cx="1201290" cy="1221996"/>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078610" y="1370234"/>
            <a:ext cx="3858629" cy="3378121"/>
          </a:xfrm>
          <a:custGeom>
            <a:avLst/>
            <a:gdLst/>
            <a:ahLst/>
            <a:cxnLst/>
            <a:rect l="l" t="t" r="r" b="b"/>
            <a:pathLst>
              <a:path w="3858629" h="3378121">
                <a:moveTo>
                  <a:pt x="0" y="0"/>
                </a:moveTo>
                <a:lnTo>
                  <a:pt x="3858630" y="0"/>
                </a:lnTo>
                <a:lnTo>
                  <a:pt x="3858630" y="3378121"/>
                </a:lnTo>
                <a:lnTo>
                  <a:pt x="0" y="3378121"/>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445811" y="5043899"/>
            <a:ext cx="11084682"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do some young people want to escape or run away from their home lives?</a:t>
            </a:r>
          </a:p>
        </p:txBody>
      </p:sp>
      <p:sp>
        <p:nvSpPr>
          <p:cNvPr id="16" name="TextBox 1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16</a:t>
            </a:r>
          </a:p>
        </p:txBody>
      </p:sp>
      <p:sp>
        <p:nvSpPr>
          <p:cNvPr id="17" name="TextBox 17"/>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9" name="TextBox 19"/>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4058510"/>
            <a:ext cx="16962077"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Abuse: </a:t>
            </a:r>
            <a:r>
              <a:rPr lang="en-US" sz="4250" b="1">
                <a:solidFill>
                  <a:srgbClr val="004F59"/>
                </a:solidFill>
                <a:latin typeface="Roboto Bold"/>
                <a:ea typeface="Roboto Bold"/>
                <a:cs typeface="Roboto Bold"/>
                <a:sym typeface="Roboto Bold"/>
              </a:rPr>
              <a:t>Physical, emotional, or sexual abuse or neglect.</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17</a:t>
            </a:r>
          </a:p>
        </p:txBody>
      </p:sp>
      <p:sp>
        <p:nvSpPr>
          <p:cNvPr id="6" name="TextBox 6"/>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18</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028700" y="4068035"/>
            <a:ext cx="16962077"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Abuse: Physical, emotional, or sexual abuse and neglect.</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Family Dynamics: </a:t>
            </a:r>
            <a:r>
              <a:rPr lang="en-US" sz="4250" b="1">
                <a:solidFill>
                  <a:srgbClr val="004F59"/>
                </a:solidFill>
                <a:latin typeface="Roboto Bold"/>
                <a:ea typeface="Roboto Bold"/>
                <a:cs typeface="Roboto Bold"/>
                <a:sym typeface="Roboto Bold"/>
              </a:rPr>
              <a:t>Struggles with parents, siblings, or caregivers.</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028700" y="4048985"/>
            <a:ext cx="16962077"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Abuse: Physical, emotional, or sexual abuse and neglect.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Family Dynamics: Struggles with parents, siblings, or caregivers.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Family Dynamics: </a:t>
            </a:r>
            <a:r>
              <a:rPr lang="en-US" sz="4250" b="1">
                <a:solidFill>
                  <a:srgbClr val="004F59"/>
                </a:solidFill>
                <a:latin typeface="Roboto Bold"/>
                <a:ea typeface="Roboto Bold"/>
                <a:cs typeface="Roboto Bold"/>
                <a:sym typeface="Roboto Bold"/>
              </a:rPr>
              <a:t>Stress over death, divorce, drug/alcohol use.</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256804" y="1419794"/>
            <a:ext cx="15880577" cy="7360812"/>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provides an interactive digital tool, Slido.com, to enhance audience engagement. To implement Slido for your organization, you can log in to </a:t>
            </a:r>
            <a:r>
              <a:rPr lang="en-US" sz="2599" u="sng">
                <a:solidFill>
                  <a:srgbClr val="303030"/>
                </a:solidFill>
                <a:latin typeface="Roboto"/>
                <a:ea typeface="Roboto"/>
                <a:cs typeface="Roboto"/>
                <a:sym typeface="Roboto"/>
                <a:hlinkClick r:id="rId3" tooltip="https://www.walkingwise.com"/>
              </a:rPr>
              <a:t>WalkingWise.com</a:t>
            </a:r>
            <a:r>
              <a:rPr lang="en-US" sz="2599">
                <a:solidFill>
                  <a:srgbClr val="303030"/>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4058510"/>
            <a:ext cx="16962077" cy="3995149"/>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Abuse: Physical, emotional, or sexual abuse and neglect.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Family Dynamics: Struggles with parents, siblings, or caregivers.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Family Dynamics: Stress over death, divorce, drug/alcohol use.</a:t>
            </a:r>
          </a:p>
          <a:p>
            <a:pPr algn="l">
              <a:lnSpc>
                <a:spcPts val="136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Rejection: </a:t>
            </a:r>
            <a:r>
              <a:rPr lang="en-US" sz="4250" b="1">
                <a:solidFill>
                  <a:srgbClr val="004F59"/>
                </a:solidFill>
                <a:latin typeface="Roboto Bold"/>
                <a:ea typeface="Roboto Bold"/>
                <a:cs typeface="Roboto Bold"/>
                <a:sym typeface="Roboto Bold"/>
              </a:rPr>
              <a:t>Family members turn a child away because of differences in beliefs, behaviors, or sexual orientation.</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sp>
        <p:nvSpPr>
          <p:cNvPr id="6" name="TextBox 6"/>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028700" y="3982310"/>
            <a:ext cx="16962077"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Emotional Distress: </a:t>
            </a:r>
            <a:r>
              <a:rPr lang="en-US" sz="4250" b="1">
                <a:solidFill>
                  <a:srgbClr val="004F59"/>
                </a:solidFill>
                <a:latin typeface="Roboto Bold"/>
                <a:ea typeface="Roboto Bold"/>
                <a:cs typeface="Roboto Bold"/>
                <a:sym typeface="Roboto Bold"/>
              </a:rPr>
              <a:t>Experiencing anxiety or depression.</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22</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028700" y="3982310"/>
            <a:ext cx="16962077"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Emotional Distress: Experiencing anxiety or depression.</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Health: </a:t>
            </a:r>
            <a:r>
              <a:rPr lang="en-US" sz="4250" b="1">
                <a:solidFill>
                  <a:srgbClr val="004F59"/>
                </a:solidFill>
                <a:latin typeface="Roboto Bold"/>
                <a:ea typeface="Roboto Bold"/>
                <a:cs typeface="Roboto Bold"/>
                <a:sym typeface="Roboto Bold"/>
              </a:rPr>
              <a:t>Challenges with developmental or physical disabilities.</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23</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028700" y="3991835"/>
            <a:ext cx="16962077"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Emotional Distress: Experiencing anxiety or depression.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Health: Challenges with developmental or physical disabilities.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Fear: </a:t>
            </a:r>
            <a:r>
              <a:rPr lang="en-US" sz="4250" b="1">
                <a:solidFill>
                  <a:srgbClr val="004F59"/>
                </a:solidFill>
                <a:latin typeface="Roboto Bold"/>
                <a:ea typeface="Roboto Bold"/>
                <a:cs typeface="Roboto Bold"/>
                <a:sym typeface="Roboto Bold"/>
              </a:rPr>
              <a:t>Stress over pregnancy or raising a child as a teenager.</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28700" y="3991835"/>
            <a:ext cx="16962077"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Emotional Distress: Experiencing anxiety or depression.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Health: Challenges with developmental or physical disabilities.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Fear: Stress over pregnancy or raising a child as a teenager.</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Shame: </a:t>
            </a:r>
            <a:r>
              <a:rPr lang="en-US" sz="4250" b="1">
                <a:solidFill>
                  <a:srgbClr val="004F59"/>
                </a:solidFill>
                <a:latin typeface="Roboto Bold"/>
                <a:ea typeface="Roboto Bold"/>
                <a:cs typeface="Roboto Bold"/>
                <a:sym typeface="Roboto Bold"/>
              </a:rPr>
              <a:t>Caused by abuse, family dynamics &amp; health conditions.</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24</a:t>
            </a:r>
          </a:p>
        </p:txBody>
      </p:sp>
      <p:sp>
        <p:nvSpPr>
          <p:cNvPr id="6" name="TextBox 6"/>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518341"/>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480713" y="4508214"/>
            <a:ext cx="14372564" cy="1686485"/>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 (or object) intentionally chosen as the focus for an attack.</a:t>
            </a:r>
          </a:p>
        </p:txBody>
      </p:sp>
      <p:grpSp>
        <p:nvGrpSpPr>
          <p:cNvPr id="9" name="Group 9"/>
          <p:cNvGrpSpPr/>
          <p:nvPr/>
        </p:nvGrpSpPr>
        <p:grpSpPr>
          <a:xfrm>
            <a:off x="1480713" y="3637496"/>
            <a:ext cx="3821843" cy="904943"/>
            <a:chOff x="0" y="0"/>
            <a:chExt cx="1006576" cy="238339"/>
          </a:xfrm>
        </p:grpSpPr>
        <p:sp>
          <p:nvSpPr>
            <p:cNvPr id="10" name="Freeform 10"/>
            <p:cNvSpPr/>
            <p:nvPr/>
          </p:nvSpPr>
          <p:spPr>
            <a:xfrm>
              <a:off x="0" y="0"/>
              <a:ext cx="1006576" cy="238339"/>
            </a:xfrm>
            <a:custGeom>
              <a:avLst/>
              <a:gdLst/>
              <a:ahLst/>
              <a:cxnLst/>
              <a:rect l="l" t="t" r="r" b="b"/>
              <a:pathLst>
                <a:path w="1006576" h="238339">
                  <a:moveTo>
                    <a:pt x="0" y="0"/>
                  </a:moveTo>
                  <a:lnTo>
                    <a:pt x="1006576" y="0"/>
                  </a:lnTo>
                  <a:lnTo>
                    <a:pt x="100657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00657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TARGET</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25</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58389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person (or group) targeted to be taken advantage or exploited of by others.</a:t>
            </a:r>
          </a:p>
        </p:txBody>
      </p:sp>
      <p:grpSp>
        <p:nvGrpSpPr>
          <p:cNvPr id="9" name="Group 9"/>
          <p:cNvGrpSpPr/>
          <p:nvPr/>
        </p:nvGrpSpPr>
        <p:grpSpPr>
          <a:xfrm>
            <a:off x="1480713" y="3637496"/>
            <a:ext cx="2760298" cy="904943"/>
            <a:chOff x="0" y="0"/>
            <a:chExt cx="726992" cy="238339"/>
          </a:xfrm>
        </p:grpSpPr>
        <p:sp>
          <p:nvSpPr>
            <p:cNvPr id="10" name="Freeform 10"/>
            <p:cNvSpPr/>
            <p:nvPr/>
          </p:nvSpPr>
          <p:spPr>
            <a:xfrm>
              <a:off x="0" y="0"/>
              <a:ext cx="726992" cy="238339"/>
            </a:xfrm>
            <a:custGeom>
              <a:avLst/>
              <a:gdLst/>
              <a:ahLst/>
              <a:cxnLst/>
              <a:rect l="l" t="t" r="r" b="b"/>
              <a:pathLst>
                <a:path w="726992" h="238339">
                  <a:moveTo>
                    <a:pt x="0" y="0"/>
                  </a:moveTo>
                  <a:lnTo>
                    <a:pt x="726992" y="0"/>
                  </a:lnTo>
                  <a:lnTo>
                    <a:pt x="726992"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726992"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PREY</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26</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27</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035764" y="4029935"/>
            <a:ext cx="16962077"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Lured: </a:t>
            </a:r>
            <a:r>
              <a:rPr lang="en-US" sz="4250" b="1">
                <a:solidFill>
                  <a:srgbClr val="004F59"/>
                </a:solidFill>
                <a:latin typeface="Roboto Bold"/>
                <a:ea typeface="Roboto Bold"/>
                <a:cs typeface="Roboto Bold"/>
                <a:sym typeface="Roboto Bold"/>
              </a:rPr>
              <a:t>Coaxed by a romantic partner or family member.</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28</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035764" y="4048985"/>
            <a:ext cx="16962077"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Lured: Coaxed by a romantic partner or family member.</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Online Enticement: </a:t>
            </a:r>
            <a:r>
              <a:rPr lang="en-US" sz="4250" b="1">
                <a:solidFill>
                  <a:srgbClr val="004F59"/>
                </a:solidFill>
                <a:latin typeface="Roboto Bold"/>
                <a:ea typeface="Roboto Bold"/>
                <a:cs typeface="Roboto Bold"/>
                <a:sym typeface="Roboto Bold"/>
              </a:rPr>
              <a:t>Online predator who poses as a friend, etc.</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29</a:t>
            </a:r>
          </a:p>
        </p:txBody>
      </p:sp>
      <p:sp>
        <p:nvSpPr>
          <p:cNvPr id="5" name="TextBox 5"/>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035764" y="4058510"/>
            <a:ext cx="16962077"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Lured: Coaxed by a romantic partner or family member.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Online Enticement: Online predator who poses as a friend, etc.</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Peer Pressure: </a:t>
            </a:r>
            <a:r>
              <a:rPr lang="en-US" sz="4250" b="1">
                <a:solidFill>
                  <a:srgbClr val="004F59"/>
                </a:solidFill>
                <a:latin typeface="Roboto Bold"/>
                <a:ea typeface="Roboto Bold"/>
                <a:cs typeface="Roboto Bold"/>
                <a:sym typeface="Roboto Bold"/>
              </a:rPr>
              <a:t>Coerced to join a gang, cult, or trafficking ring.</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035764" y="4042573"/>
            <a:ext cx="16962077"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Lured: Coaxed by a romantic partner or family member.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Online Enticement: Online predator who poses as a friend, etc.</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Peer Pressure: Coerced to join a gang, cult, or trafficking ring.</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Family Trafficking: </a:t>
            </a:r>
            <a:r>
              <a:rPr lang="en-US" sz="4250" b="1">
                <a:solidFill>
                  <a:srgbClr val="004F59"/>
                </a:solidFill>
                <a:latin typeface="Roboto Bold"/>
                <a:ea typeface="Roboto Bold"/>
                <a:cs typeface="Roboto Bold"/>
                <a:sym typeface="Roboto Bold"/>
              </a:rPr>
              <a:t>Trafficked by a family member.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30</a:t>
            </a:r>
          </a:p>
        </p:txBody>
      </p:sp>
      <p:sp>
        <p:nvSpPr>
          <p:cNvPr id="6" name="TextBox 6"/>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MISSING CHILDREN</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235789" y="3182142"/>
            <a:ext cx="7600056" cy="904943"/>
            <a:chOff x="0" y="0"/>
            <a:chExt cx="2001661" cy="238339"/>
          </a:xfrm>
        </p:grpSpPr>
        <p:sp>
          <p:nvSpPr>
            <p:cNvPr id="9" name="Freeform 9"/>
            <p:cNvSpPr/>
            <p:nvPr/>
          </p:nvSpPr>
          <p:spPr>
            <a:xfrm>
              <a:off x="0" y="0"/>
              <a:ext cx="2001661" cy="238339"/>
            </a:xfrm>
            <a:custGeom>
              <a:avLst/>
              <a:gdLst/>
              <a:ahLst/>
              <a:cxnLst/>
              <a:rect l="l" t="t" r="r" b="b"/>
              <a:pathLst>
                <a:path w="2001661" h="238339">
                  <a:moveTo>
                    <a:pt x="0" y="0"/>
                  </a:moveTo>
                  <a:lnTo>
                    <a:pt x="2001661" y="0"/>
                  </a:lnTo>
                  <a:lnTo>
                    <a:pt x="200166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0166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3201188"/>
            <a:ext cx="728939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950553"/>
            <a:ext cx="12782724" cy="1843989"/>
            <a:chOff x="0" y="0"/>
            <a:chExt cx="3366643" cy="485660"/>
          </a:xfrm>
        </p:grpSpPr>
        <p:sp>
          <p:nvSpPr>
            <p:cNvPr id="7" name="Freeform 7"/>
            <p:cNvSpPr/>
            <p:nvPr/>
          </p:nvSpPr>
          <p:spPr>
            <a:xfrm>
              <a:off x="0" y="0"/>
              <a:ext cx="3366643" cy="485660"/>
            </a:xfrm>
            <a:custGeom>
              <a:avLst/>
              <a:gdLst/>
              <a:ahLst/>
              <a:cxnLst/>
              <a:rect l="l" t="t" r="r" b="b"/>
              <a:pathLst>
                <a:path w="3366643" h="485660">
                  <a:moveTo>
                    <a:pt x="0" y="0"/>
                  </a:moveTo>
                  <a:lnTo>
                    <a:pt x="3366643" y="0"/>
                  </a:lnTo>
                  <a:lnTo>
                    <a:pt x="3366643" y="485660"/>
                  </a:lnTo>
                  <a:lnTo>
                    <a:pt x="0" y="485660"/>
                  </a:lnTo>
                  <a:close/>
                </a:path>
              </a:pathLst>
            </a:custGeom>
            <a:solidFill>
              <a:srgbClr val="303030"/>
            </a:solidFill>
          </p:spPr>
          <p:txBody>
            <a:bodyPr/>
            <a:lstStyle/>
            <a:p>
              <a:endParaRPr lang="en-US"/>
            </a:p>
          </p:txBody>
        </p:sp>
        <p:sp>
          <p:nvSpPr>
            <p:cNvPr id="8" name="TextBox 8"/>
            <p:cNvSpPr txBox="1"/>
            <p:nvPr/>
          </p:nvSpPr>
          <p:spPr>
            <a:xfrm>
              <a:off x="0" y="-76200"/>
              <a:ext cx="3366643" cy="56186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2053721" y="1028700"/>
            <a:ext cx="5205579" cy="3516162"/>
            <a:chOff x="0" y="0"/>
            <a:chExt cx="1371017" cy="926067"/>
          </a:xfrm>
        </p:grpSpPr>
        <p:sp>
          <p:nvSpPr>
            <p:cNvPr id="12" name="Freeform 12"/>
            <p:cNvSpPr/>
            <p:nvPr/>
          </p:nvSpPr>
          <p:spPr>
            <a:xfrm>
              <a:off x="0" y="0"/>
              <a:ext cx="1371017" cy="926067"/>
            </a:xfrm>
            <a:custGeom>
              <a:avLst/>
              <a:gdLst/>
              <a:ahLst/>
              <a:cxnLst/>
              <a:rect l="l" t="t" r="r" b="b"/>
              <a:pathLst>
                <a:path w="1371017" h="926067">
                  <a:moveTo>
                    <a:pt x="0" y="0"/>
                  </a:moveTo>
                  <a:lnTo>
                    <a:pt x="1371017" y="0"/>
                  </a:lnTo>
                  <a:lnTo>
                    <a:pt x="1371017" y="926067"/>
                  </a:lnTo>
                  <a:lnTo>
                    <a:pt x="0" y="926067"/>
                  </a:lnTo>
                  <a:close/>
                </a:path>
              </a:pathLst>
            </a:custGeom>
            <a:solidFill>
              <a:srgbClr val="FFFFFF"/>
            </a:solidFill>
          </p:spPr>
          <p:txBody>
            <a:bodyPr/>
            <a:lstStyle/>
            <a:p>
              <a:endParaRPr lang="en-US"/>
            </a:p>
          </p:txBody>
        </p:sp>
        <p:sp>
          <p:nvSpPr>
            <p:cNvPr id="13" name="TextBox 13"/>
            <p:cNvSpPr txBox="1"/>
            <p:nvPr/>
          </p:nvSpPr>
          <p:spPr>
            <a:xfrm>
              <a:off x="0" y="-47625"/>
              <a:ext cx="1371017" cy="973692"/>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2264521" y="1244655"/>
            <a:ext cx="4800392" cy="3084252"/>
          </a:xfrm>
          <a:custGeom>
            <a:avLst/>
            <a:gdLst/>
            <a:ahLst/>
            <a:cxnLst/>
            <a:rect l="l" t="t" r="r" b="b"/>
            <a:pathLst>
              <a:path w="4800392" h="3084252">
                <a:moveTo>
                  <a:pt x="0" y="0"/>
                </a:moveTo>
                <a:lnTo>
                  <a:pt x="4800393" y="0"/>
                </a:lnTo>
                <a:lnTo>
                  <a:pt x="4800393" y="3084252"/>
                </a:lnTo>
                <a:lnTo>
                  <a:pt x="0" y="308425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FACTORS</a:t>
            </a:r>
          </a:p>
        </p:txBody>
      </p:sp>
      <p:sp>
        <p:nvSpPr>
          <p:cNvPr id="16" name="TextBox 16"/>
          <p:cNvSpPr txBox="1"/>
          <p:nvPr/>
        </p:nvSpPr>
        <p:spPr>
          <a:xfrm>
            <a:off x="1798026" y="5022015"/>
            <a:ext cx="12180476"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school experiences can contribute to a young person wanting to run away from home?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9" name="TextBox 19"/>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id="5" name="TextBox 5"/>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FACTORS</a:t>
            </a:r>
          </a:p>
        </p:txBody>
      </p:sp>
      <p:grpSp>
        <p:nvGrpSpPr>
          <p:cNvPr id="6" name="Group 6"/>
          <p:cNvGrpSpPr/>
          <p:nvPr/>
        </p:nvGrpSpPr>
        <p:grpSpPr>
          <a:xfrm>
            <a:off x="1235789" y="2867817"/>
            <a:ext cx="7437362" cy="904943"/>
            <a:chOff x="0" y="0"/>
            <a:chExt cx="1958811" cy="238339"/>
          </a:xfrm>
        </p:grpSpPr>
        <p:sp>
          <p:nvSpPr>
            <p:cNvPr id="7" name="Freeform 7"/>
            <p:cNvSpPr/>
            <p:nvPr/>
          </p:nvSpPr>
          <p:spPr>
            <a:xfrm>
              <a:off x="0" y="0"/>
              <a:ext cx="1958811" cy="238339"/>
            </a:xfrm>
            <a:custGeom>
              <a:avLst/>
              <a:gdLst/>
              <a:ahLst/>
              <a:cxnLst/>
              <a:rect l="l" t="t" r="r" b="b"/>
              <a:pathLst>
                <a:path w="1958811" h="238339">
                  <a:moveTo>
                    <a:pt x="0" y="0"/>
                  </a:moveTo>
                  <a:lnTo>
                    <a:pt x="1958811" y="0"/>
                  </a:lnTo>
                  <a:lnTo>
                    <a:pt x="195881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5881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46446" y="2886863"/>
            <a:ext cx="73970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235789" y="3751619"/>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Peer Rejection: </a:t>
            </a:r>
            <a:r>
              <a:rPr lang="en-US" sz="4250" b="1">
                <a:solidFill>
                  <a:srgbClr val="004F59"/>
                </a:solidFill>
                <a:latin typeface="Roboto Bold"/>
                <a:ea typeface="Roboto Bold"/>
                <a:cs typeface="Roboto Bold"/>
                <a:sym typeface="Roboto Bold"/>
              </a:rPr>
              <a:t>Social rejection, bullying, or cyberbullying.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33</a:t>
            </a:r>
          </a:p>
        </p:txBody>
      </p:sp>
      <p:sp>
        <p:nvSpPr>
          <p:cNvPr id="5" name="TextBox 5"/>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FACTORS</a:t>
            </a:r>
          </a:p>
        </p:txBody>
      </p:sp>
      <p:grpSp>
        <p:nvGrpSpPr>
          <p:cNvPr id="6" name="Group 6"/>
          <p:cNvGrpSpPr/>
          <p:nvPr/>
        </p:nvGrpSpPr>
        <p:grpSpPr>
          <a:xfrm>
            <a:off x="1235789" y="2867817"/>
            <a:ext cx="7437362" cy="904943"/>
            <a:chOff x="0" y="0"/>
            <a:chExt cx="1958811" cy="238339"/>
          </a:xfrm>
        </p:grpSpPr>
        <p:sp>
          <p:nvSpPr>
            <p:cNvPr id="7" name="Freeform 7"/>
            <p:cNvSpPr/>
            <p:nvPr/>
          </p:nvSpPr>
          <p:spPr>
            <a:xfrm>
              <a:off x="0" y="0"/>
              <a:ext cx="1958811" cy="238339"/>
            </a:xfrm>
            <a:custGeom>
              <a:avLst/>
              <a:gdLst/>
              <a:ahLst/>
              <a:cxnLst/>
              <a:rect l="l" t="t" r="r" b="b"/>
              <a:pathLst>
                <a:path w="1958811" h="238339">
                  <a:moveTo>
                    <a:pt x="0" y="0"/>
                  </a:moveTo>
                  <a:lnTo>
                    <a:pt x="1958811" y="0"/>
                  </a:lnTo>
                  <a:lnTo>
                    <a:pt x="195881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5881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235789" y="3751619"/>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Peer Rejection: Social rejection, bullying, or cyberbullying. </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Peer Pressure: </a:t>
            </a:r>
            <a:r>
              <a:rPr lang="en-US" sz="4250" b="1">
                <a:solidFill>
                  <a:srgbClr val="004F59"/>
                </a:solidFill>
                <a:latin typeface="Roboto Bold"/>
                <a:ea typeface="Roboto Bold"/>
                <a:cs typeface="Roboto Bold"/>
                <a:sym typeface="Roboto Bold"/>
              </a:rPr>
              <a:t>Enticement by a school friend. </a:t>
            </a:r>
            <a:r>
              <a:rPr lang="en-US" sz="4250" b="1">
                <a:solidFill>
                  <a:srgbClr val="FF5757"/>
                </a:solidFill>
                <a:latin typeface="Roboto Bold"/>
                <a:ea typeface="Roboto Bold"/>
                <a:cs typeface="Roboto Bold"/>
                <a:sym typeface="Roboto Bold"/>
              </a:rPr>
              <a:t> </a:t>
            </a:r>
          </a:p>
        </p:txBody>
      </p:sp>
      <p:sp>
        <p:nvSpPr>
          <p:cNvPr id="11" name="TextBox 11"/>
          <p:cNvSpPr txBox="1"/>
          <p:nvPr/>
        </p:nvSpPr>
        <p:spPr>
          <a:xfrm>
            <a:off x="1546446" y="2886863"/>
            <a:ext cx="73970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34</a:t>
            </a:r>
          </a:p>
        </p:txBody>
      </p:sp>
      <p:sp>
        <p:nvSpPr>
          <p:cNvPr id="5" name="TextBox 5"/>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FACTORS</a:t>
            </a:r>
          </a:p>
        </p:txBody>
      </p:sp>
      <p:grpSp>
        <p:nvGrpSpPr>
          <p:cNvPr id="6" name="Group 6"/>
          <p:cNvGrpSpPr/>
          <p:nvPr/>
        </p:nvGrpSpPr>
        <p:grpSpPr>
          <a:xfrm>
            <a:off x="1235789" y="2867817"/>
            <a:ext cx="7437362" cy="904943"/>
            <a:chOff x="0" y="0"/>
            <a:chExt cx="1958811" cy="238339"/>
          </a:xfrm>
        </p:grpSpPr>
        <p:sp>
          <p:nvSpPr>
            <p:cNvPr id="7" name="Freeform 7"/>
            <p:cNvSpPr/>
            <p:nvPr/>
          </p:nvSpPr>
          <p:spPr>
            <a:xfrm>
              <a:off x="0" y="0"/>
              <a:ext cx="1958811" cy="238339"/>
            </a:xfrm>
            <a:custGeom>
              <a:avLst/>
              <a:gdLst/>
              <a:ahLst/>
              <a:cxnLst/>
              <a:rect l="l" t="t" r="r" b="b"/>
              <a:pathLst>
                <a:path w="1958811" h="238339">
                  <a:moveTo>
                    <a:pt x="0" y="0"/>
                  </a:moveTo>
                  <a:lnTo>
                    <a:pt x="1958811" y="0"/>
                  </a:lnTo>
                  <a:lnTo>
                    <a:pt x="1958811"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958811"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46446" y="2886863"/>
            <a:ext cx="73970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235789" y="3751619"/>
            <a:ext cx="1581642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Peer Rejection: Social rejection, bullying, or cyberbullying. </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Peer Pressure: Enticement by a school friend. </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Stress:</a:t>
            </a:r>
            <a:r>
              <a:rPr lang="en-US" sz="4250" b="1">
                <a:solidFill>
                  <a:srgbClr val="FFFFFF"/>
                </a:solidFill>
                <a:latin typeface="Roboto Bold"/>
                <a:ea typeface="Roboto Bold"/>
                <a:cs typeface="Roboto Bold"/>
                <a:sym typeface="Roboto Bold"/>
              </a:rPr>
              <a:t> </a:t>
            </a:r>
            <a:r>
              <a:rPr lang="en-US" sz="4250" b="1">
                <a:solidFill>
                  <a:srgbClr val="004F59"/>
                </a:solidFill>
                <a:latin typeface="Roboto Bold"/>
                <a:ea typeface="Roboto Bold"/>
                <a:cs typeface="Roboto Bold"/>
                <a:sym typeface="Roboto Bold"/>
              </a:rPr>
              <a:t>Anxiety over grades, sports, or arts performance.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Peer Rejection: Social rejection, bullying, or cyberbullying. </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Peer Pressure: Enticement by a school friend. </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Stress: Anxiety over grades, sports, or arts performance. </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Sextortion: </a:t>
            </a:r>
            <a:r>
              <a:rPr lang="en-US" sz="4250" b="1">
                <a:solidFill>
                  <a:srgbClr val="004F59"/>
                </a:solidFill>
                <a:latin typeface="Roboto Bold"/>
                <a:ea typeface="Roboto Bold"/>
                <a:cs typeface="Roboto Bold"/>
                <a:sym typeface="Roboto Bold"/>
              </a:rPr>
              <a:t>Humiliation over images posted on social media.</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35</a:t>
            </a:r>
          </a:p>
        </p:txBody>
      </p:sp>
      <p:sp>
        <p:nvSpPr>
          <p:cNvPr id="6" name="TextBox 6"/>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FACTORS</a:t>
            </a:r>
          </a:p>
        </p:txBody>
      </p:sp>
      <p:grpSp>
        <p:nvGrpSpPr>
          <p:cNvPr id="7" name="Group 7"/>
          <p:cNvGrpSpPr/>
          <p:nvPr/>
        </p:nvGrpSpPr>
        <p:grpSpPr>
          <a:xfrm>
            <a:off x="1235789" y="2867817"/>
            <a:ext cx="7437362" cy="904943"/>
            <a:chOff x="0" y="0"/>
            <a:chExt cx="1958811" cy="238339"/>
          </a:xfrm>
        </p:grpSpPr>
        <p:sp>
          <p:nvSpPr>
            <p:cNvPr id="8" name="Freeform 8"/>
            <p:cNvSpPr/>
            <p:nvPr/>
          </p:nvSpPr>
          <p:spPr>
            <a:xfrm>
              <a:off x="0" y="0"/>
              <a:ext cx="1958811" cy="238339"/>
            </a:xfrm>
            <a:custGeom>
              <a:avLst/>
              <a:gdLst/>
              <a:ahLst/>
              <a:cxnLst/>
              <a:rect l="l" t="t" r="r" b="b"/>
              <a:pathLst>
                <a:path w="1958811" h="238339">
                  <a:moveTo>
                    <a:pt x="0" y="0"/>
                  </a:moveTo>
                  <a:lnTo>
                    <a:pt x="1958811" y="0"/>
                  </a:lnTo>
                  <a:lnTo>
                    <a:pt x="195881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958811"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7397094"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Reasons for Leaving Home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1816195"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NO ACCESS</a:t>
            </a:r>
          </a:p>
        </p:txBody>
      </p:sp>
      <p:grpSp>
        <p:nvGrpSpPr>
          <p:cNvPr id="7" name="Group 7"/>
          <p:cNvGrpSpPr/>
          <p:nvPr/>
        </p:nvGrpSpPr>
        <p:grpSpPr>
          <a:xfrm>
            <a:off x="1141859" y="4727302"/>
            <a:ext cx="13785023" cy="1959345"/>
            <a:chOff x="0" y="0"/>
            <a:chExt cx="3630623" cy="516041"/>
          </a:xfrm>
        </p:grpSpPr>
        <p:sp>
          <p:nvSpPr>
            <p:cNvPr id="8" name="Freeform 8"/>
            <p:cNvSpPr/>
            <p:nvPr/>
          </p:nvSpPr>
          <p:spPr>
            <a:xfrm>
              <a:off x="0" y="0"/>
              <a:ext cx="3630623" cy="516041"/>
            </a:xfrm>
            <a:custGeom>
              <a:avLst/>
              <a:gdLst/>
              <a:ahLst/>
              <a:cxnLst/>
              <a:rect l="l" t="t" r="r" b="b"/>
              <a:pathLst>
                <a:path w="3630623" h="516041">
                  <a:moveTo>
                    <a:pt x="0" y="0"/>
                  </a:moveTo>
                  <a:lnTo>
                    <a:pt x="3630623" y="0"/>
                  </a:lnTo>
                  <a:lnTo>
                    <a:pt x="3630623" y="516041"/>
                  </a:lnTo>
                  <a:lnTo>
                    <a:pt x="0" y="516041"/>
                  </a:lnTo>
                  <a:close/>
                </a:path>
              </a:pathLst>
            </a:custGeom>
            <a:solidFill>
              <a:srgbClr val="303030"/>
            </a:solidFill>
          </p:spPr>
          <p:txBody>
            <a:bodyPr/>
            <a:lstStyle/>
            <a:p>
              <a:endParaRPr lang="en-US"/>
            </a:p>
          </p:txBody>
        </p:sp>
        <p:sp>
          <p:nvSpPr>
            <p:cNvPr id="9" name="TextBox 9"/>
            <p:cNvSpPr txBox="1"/>
            <p:nvPr/>
          </p:nvSpPr>
          <p:spPr>
            <a:xfrm>
              <a:off x="0" y="-76200"/>
              <a:ext cx="3630623" cy="592241"/>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91131" y="4906667"/>
            <a:ext cx="13619181"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 one or two words, name items that are difficult to access after running away and becoming homeless.</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36</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6" name="Freeform 16"/>
          <p:cNvSpPr/>
          <p:nvPr/>
        </p:nvSpPr>
        <p:spPr>
          <a:xfrm>
            <a:off x="14870024" y="952594"/>
            <a:ext cx="3049179" cy="4049323"/>
          </a:xfrm>
          <a:custGeom>
            <a:avLst/>
            <a:gdLst/>
            <a:ahLst/>
            <a:cxnLst/>
            <a:rect l="l" t="t" r="r" b="b"/>
            <a:pathLst>
              <a:path w="3049179" h="4049323">
                <a:moveTo>
                  <a:pt x="0" y="0"/>
                </a:moveTo>
                <a:lnTo>
                  <a:pt x="3049179" y="0"/>
                </a:lnTo>
                <a:lnTo>
                  <a:pt x="3049179" y="4049323"/>
                </a:lnTo>
                <a:lnTo>
                  <a:pt x="0" y="4049323"/>
                </a:lnTo>
                <a:lnTo>
                  <a:pt x="0" y="0"/>
                </a:lnTo>
                <a:close/>
              </a:path>
            </a:pathLst>
          </a:custGeom>
          <a:blipFill>
            <a:blip r:embed="rId5"/>
            <a:stretch>
              <a:fillRect l="-26110" r="-6690"/>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676221" cy="904943"/>
            <a:chOff x="0" y="0"/>
            <a:chExt cx="2285095" cy="238339"/>
          </a:xfrm>
        </p:grpSpPr>
        <p:sp>
          <p:nvSpPr>
            <p:cNvPr id="5" name="Freeform 5"/>
            <p:cNvSpPr/>
            <p:nvPr/>
          </p:nvSpPr>
          <p:spPr>
            <a:xfrm>
              <a:off x="0" y="0"/>
              <a:ext cx="2285095" cy="238339"/>
            </a:xfrm>
            <a:custGeom>
              <a:avLst/>
              <a:gdLst/>
              <a:ahLst/>
              <a:cxnLst/>
              <a:rect l="l" t="t" r="r" b="b"/>
              <a:pathLst>
                <a:path w="2285095" h="238339">
                  <a:moveTo>
                    <a:pt x="0" y="0"/>
                  </a:moveTo>
                  <a:lnTo>
                    <a:pt x="2285095" y="0"/>
                  </a:lnTo>
                  <a:lnTo>
                    <a:pt x="228509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8509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13544"/>
            <a:ext cx="4682096" cy="3248397"/>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Money</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Food</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Clean Water</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Clothing</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Shelter</a:t>
            </a:r>
          </a:p>
        </p:txBody>
      </p:sp>
      <p:sp>
        <p:nvSpPr>
          <p:cNvPr id="8" name="TextBox 8"/>
          <p:cNvSpPr txBox="1"/>
          <p:nvPr/>
        </p:nvSpPr>
        <p:spPr>
          <a:xfrm>
            <a:off x="1546446" y="2886863"/>
            <a:ext cx="106998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Hard to Obtain when Homeless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37</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2">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131441" y="1109322"/>
            <a:ext cx="11816195"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NO ACCESS</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13544"/>
            <a:ext cx="4682096" cy="3248397"/>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Money</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Food</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Clean Water</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Clothing</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Shelter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38</a:t>
            </a:r>
          </a:p>
        </p:txBody>
      </p:sp>
      <p:sp>
        <p:nvSpPr>
          <p:cNvPr id="6" name="TextBox 6"/>
          <p:cNvSpPr txBox="1"/>
          <p:nvPr/>
        </p:nvSpPr>
        <p:spPr>
          <a:xfrm>
            <a:off x="5327024" y="4006275"/>
            <a:ext cx="5991556" cy="3248397"/>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Hygiene Products</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Restroom</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Electricity/WiFi</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Phone/Computer</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Friends</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2">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816195"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NO ACCESS</a:t>
            </a:r>
          </a:p>
        </p:txBody>
      </p:sp>
      <p:sp>
        <p:nvSpPr>
          <p:cNvPr id="11" name="TextBox 11"/>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grpSp>
        <p:nvGrpSpPr>
          <p:cNvPr id="12" name="Group 12"/>
          <p:cNvGrpSpPr/>
          <p:nvPr/>
        </p:nvGrpSpPr>
        <p:grpSpPr>
          <a:xfrm>
            <a:off x="1235789" y="2867817"/>
            <a:ext cx="8676221" cy="904943"/>
            <a:chOff x="0" y="0"/>
            <a:chExt cx="2285095" cy="238339"/>
          </a:xfrm>
        </p:grpSpPr>
        <p:sp>
          <p:nvSpPr>
            <p:cNvPr id="13" name="Freeform 13"/>
            <p:cNvSpPr/>
            <p:nvPr/>
          </p:nvSpPr>
          <p:spPr>
            <a:xfrm>
              <a:off x="0" y="0"/>
              <a:ext cx="2285095" cy="238339"/>
            </a:xfrm>
            <a:custGeom>
              <a:avLst/>
              <a:gdLst/>
              <a:ahLst/>
              <a:cxnLst/>
              <a:rect l="l" t="t" r="r" b="b"/>
              <a:pathLst>
                <a:path w="2285095" h="238339">
                  <a:moveTo>
                    <a:pt x="0" y="0"/>
                  </a:moveTo>
                  <a:lnTo>
                    <a:pt x="2285095" y="0"/>
                  </a:lnTo>
                  <a:lnTo>
                    <a:pt x="2285095" y="238339"/>
                  </a:lnTo>
                  <a:lnTo>
                    <a:pt x="0" y="238339"/>
                  </a:lnTo>
                  <a:close/>
                </a:path>
              </a:pathLst>
            </a:custGeom>
            <a:solidFill>
              <a:srgbClr val="303030"/>
            </a:solidFill>
          </p:spPr>
          <p:txBody>
            <a:bodyPr/>
            <a:lstStyle/>
            <a:p>
              <a:endParaRPr lang="en-US"/>
            </a:p>
          </p:txBody>
        </p:sp>
        <p:sp>
          <p:nvSpPr>
            <p:cNvPr id="14" name="TextBox 14"/>
            <p:cNvSpPr txBox="1"/>
            <p:nvPr/>
          </p:nvSpPr>
          <p:spPr>
            <a:xfrm>
              <a:off x="0" y="-76200"/>
              <a:ext cx="2285095" cy="314539"/>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546446" y="2886863"/>
            <a:ext cx="106998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Hard to Obtain when Homeless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13544"/>
            <a:ext cx="4682096" cy="3248397"/>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Money</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Food</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Clean Water</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Clothing</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Shelter</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39</a:t>
            </a:r>
          </a:p>
        </p:txBody>
      </p:sp>
      <p:sp>
        <p:nvSpPr>
          <p:cNvPr id="6" name="TextBox 6"/>
          <p:cNvSpPr txBox="1"/>
          <p:nvPr/>
        </p:nvSpPr>
        <p:spPr>
          <a:xfrm>
            <a:off x="5327024" y="4006275"/>
            <a:ext cx="5991556" cy="3248397"/>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Hygiene Products</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Restroom</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Electricity/WiFi</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Phone/Computer</a:t>
            </a:r>
          </a:p>
          <a:p>
            <a:pPr marL="917576" lvl="1" indent="-458788" algn="just">
              <a:lnSpc>
                <a:spcPts val="5100"/>
              </a:lnSpc>
              <a:buFont typeface="Arial"/>
              <a:buChar char="•"/>
            </a:pPr>
            <a:r>
              <a:rPr lang="en-US" sz="4250" b="1">
                <a:solidFill>
                  <a:srgbClr val="FFFFFF"/>
                </a:solidFill>
                <a:latin typeface="Roboto Bold"/>
                <a:ea typeface="Roboto Bold"/>
                <a:cs typeface="Roboto Bold"/>
                <a:sym typeface="Roboto Bold"/>
              </a:rPr>
              <a:t>Friends</a:t>
            </a:r>
          </a:p>
        </p:txBody>
      </p:sp>
      <p:sp>
        <p:nvSpPr>
          <p:cNvPr id="7" name="TextBox 7"/>
          <p:cNvSpPr txBox="1"/>
          <p:nvPr/>
        </p:nvSpPr>
        <p:spPr>
          <a:xfrm>
            <a:off x="10980871" y="4006275"/>
            <a:ext cx="6507982" cy="3248397"/>
          </a:xfrm>
          <a:prstGeom prst="rect">
            <a:avLst/>
          </a:prstGeom>
        </p:spPr>
        <p:txBody>
          <a:bodyPr lIns="0" tIns="0" rIns="0" bIns="0" rtlCol="0" anchor="t">
            <a:spAutoFit/>
          </a:bodyPr>
          <a:lstStyle/>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Transportation</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Protection</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Medical Care</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Education</a:t>
            </a:r>
          </a:p>
          <a:p>
            <a:pPr marL="917576" lvl="1" indent="-458788" algn="just">
              <a:lnSpc>
                <a:spcPts val="5100"/>
              </a:lnSpc>
              <a:buFont typeface="Arial"/>
              <a:buChar char="•"/>
            </a:pPr>
            <a:r>
              <a:rPr lang="en-US" sz="4250" b="1">
                <a:solidFill>
                  <a:srgbClr val="004F59"/>
                </a:solidFill>
                <a:latin typeface="Roboto Bold"/>
                <a:ea typeface="Roboto Bold"/>
                <a:cs typeface="Roboto Bold"/>
                <a:sym typeface="Roboto Bold"/>
              </a:rPr>
              <a:t>Employment</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2">
              <a:alphaModFix amt="71000"/>
            </a:blip>
            <a:stretch>
              <a:fillRect/>
            </a:stretch>
          </a:blipFill>
        </p:spPr>
        <p:txBody>
          <a:bodyPr/>
          <a:lstStyle/>
          <a:p>
            <a:endParaRPr lang="en-US"/>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816195"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NO ACCESS</a:t>
            </a:r>
          </a:p>
        </p:txBody>
      </p:sp>
      <p:sp>
        <p:nvSpPr>
          <p:cNvPr id="12" name="TextBox 12"/>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grpSp>
        <p:nvGrpSpPr>
          <p:cNvPr id="13" name="Group 13"/>
          <p:cNvGrpSpPr/>
          <p:nvPr/>
        </p:nvGrpSpPr>
        <p:grpSpPr>
          <a:xfrm>
            <a:off x="1235789" y="2867817"/>
            <a:ext cx="8676221" cy="904943"/>
            <a:chOff x="0" y="0"/>
            <a:chExt cx="2285095" cy="238339"/>
          </a:xfrm>
        </p:grpSpPr>
        <p:sp>
          <p:nvSpPr>
            <p:cNvPr id="14" name="Freeform 14"/>
            <p:cNvSpPr/>
            <p:nvPr/>
          </p:nvSpPr>
          <p:spPr>
            <a:xfrm>
              <a:off x="0" y="0"/>
              <a:ext cx="2285095" cy="238339"/>
            </a:xfrm>
            <a:custGeom>
              <a:avLst/>
              <a:gdLst/>
              <a:ahLst/>
              <a:cxnLst/>
              <a:rect l="l" t="t" r="r" b="b"/>
              <a:pathLst>
                <a:path w="2285095" h="238339">
                  <a:moveTo>
                    <a:pt x="0" y="0"/>
                  </a:moveTo>
                  <a:lnTo>
                    <a:pt x="2285095" y="0"/>
                  </a:lnTo>
                  <a:lnTo>
                    <a:pt x="2285095" y="238339"/>
                  </a:lnTo>
                  <a:lnTo>
                    <a:pt x="0" y="238339"/>
                  </a:lnTo>
                  <a:close/>
                </a:path>
              </a:pathLst>
            </a:custGeom>
            <a:solidFill>
              <a:srgbClr val="303030"/>
            </a:solidFill>
          </p:spPr>
          <p:txBody>
            <a:bodyPr/>
            <a:lstStyle/>
            <a:p>
              <a:endParaRPr lang="en-US"/>
            </a:p>
          </p:txBody>
        </p:sp>
        <p:sp>
          <p:nvSpPr>
            <p:cNvPr id="15" name="TextBox 15"/>
            <p:cNvSpPr txBox="1"/>
            <p:nvPr/>
          </p:nvSpPr>
          <p:spPr>
            <a:xfrm>
              <a:off x="0" y="-76200"/>
              <a:ext cx="2285095" cy="314539"/>
            </a:xfrm>
            <a:prstGeom prst="rect">
              <a:avLst/>
            </a:prstGeom>
          </p:spPr>
          <p:txBody>
            <a:bodyPr lIns="50800" tIns="50800" rIns="50800" bIns="50800" rtlCol="0" anchor="ctr"/>
            <a:lstStyle/>
            <a:p>
              <a:pPr algn="ctr">
                <a:lnSpc>
                  <a:spcPts val="3074"/>
                </a:lnSpc>
              </a:pPr>
              <a:endParaRPr/>
            </a:p>
          </p:txBody>
        </p:sp>
      </p:grpSp>
      <p:sp>
        <p:nvSpPr>
          <p:cNvPr id="16" name="TextBox 16"/>
          <p:cNvSpPr txBox="1"/>
          <p:nvPr/>
        </p:nvSpPr>
        <p:spPr>
          <a:xfrm>
            <a:off x="1546446" y="2886863"/>
            <a:ext cx="1069988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Hard to Obtain when Homeless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140608"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RUNNING RISK</a:t>
            </a:r>
          </a:p>
        </p:txBody>
      </p:sp>
      <p:grpSp>
        <p:nvGrpSpPr>
          <p:cNvPr id="7" name="Group 7"/>
          <p:cNvGrpSpPr/>
          <p:nvPr/>
        </p:nvGrpSpPr>
        <p:grpSpPr>
          <a:xfrm>
            <a:off x="1803408" y="4753033"/>
            <a:ext cx="11686637" cy="1327572"/>
            <a:chOff x="0" y="0"/>
            <a:chExt cx="3077962" cy="349649"/>
          </a:xfrm>
        </p:grpSpPr>
        <p:sp>
          <p:nvSpPr>
            <p:cNvPr id="8" name="Freeform 8"/>
            <p:cNvSpPr/>
            <p:nvPr/>
          </p:nvSpPr>
          <p:spPr>
            <a:xfrm>
              <a:off x="0" y="0"/>
              <a:ext cx="3077962" cy="349649"/>
            </a:xfrm>
            <a:custGeom>
              <a:avLst/>
              <a:gdLst/>
              <a:ahLst/>
              <a:cxnLst/>
              <a:rect l="l" t="t" r="r" b="b"/>
              <a:pathLst>
                <a:path w="3077962" h="349649">
                  <a:moveTo>
                    <a:pt x="0" y="0"/>
                  </a:moveTo>
                  <a:lnTo>
                    <a:pt x="3077962" y="0"/>
                  </a:lnTo>
                  <a:lnTo>
                    <a:pt x="3077962" y="349649"/>
                  </a:lnTo>
                  <a:lnTo>
                    <a:pt x="0" y="349649"/>
                  </a:lnTo>
                  <a:close/>
                </a:path>
              </a:pathLst>
            </a:custGeom>
            <a:solidFill>
              <a:srgbClr val="303030"/>
            </a:solidFill>
          </p:spPr>
          <p:txBody>
            <a:bodyPr/>
            <a:lstStyle/>
            <a:p>
              <a:endParaRPr lang="en-US"/>
            </a:p>
          </p:txBody>
        </p:sp>
        <p:sp>
          <p:nvSpPr>
            <p:cNvPr id="9" name="TextBox 9"/>
            <p:cNvSpPr txBox="1"/>
            <p:nvPr/>
          </p:nvSpPr>
          <p:spPr>
            <a:xfrm>
              <a:off x="0" y="-76200"/>
              <a:ext cx="3077962" cy="42584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89258" y="4983394"/>
            <a:ext cx="12610996"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is more likely to run away from home?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40</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5885560" y="9396613"/>
            <a:ext cx="5231681" cy="207571"/>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(2019, June 1). Sex Trafficking and LGBTQ+ Youth. PolarisProject.org</a:t>
            </a:r>
            <a:r>
              <a:rPr lang="en-US" sz="1200">
                <a:solidFill>
                  <a:srgbClr val="000000"/>
                </a:solidFill>
                <a:latin typeface="Roboto"/>
                <a:ea typeface="Roboto"/>
                <a:cs typeface="Roboto"/>
                <a:sym typeface="Roboto"/>
              </a:rPr>
              <a:t>.</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7" name="Freeform 17"/>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26672" y="428952"/>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771237"/>
            <a:ext cx="14507303" cy="2061871"/>
            <a:chOff x="0" y="0"/>
            <a:chExt cx="3820853" cy="543044"/>
          </a:xfrm>
        </p:grpSpPr>
        <p:sp>
          <p:nvSpPr>
            <p:cNvPr id="7" name="Freeform 7"/>
            <p:cNvSpPr/>
            <p:nvPr/>
          </p:nvSpPr>
          <p:spPr>
            <a:xfrm>
              <a:off x="0" y="0"/>
              <a:ext cx="3820854" cy="543044"/>
            </a:xfrm>
            <a:custGeom>
              <a:avLst/>
              <a:gdLst/>
              <a:ahLst/>
              <a:cxnLst/>
              <a:rect l="l" t="t" r="r" b="b"/>
              <a:pathLst>
                <a:path w="3820854" h="543044">
                  <a:moveTo>
                    <a:pt x="0" y="0"/>
                  </a:moveTo>
                  <a:lnTo>
                    <a:pt x="3820854" y="0"/>
                  </a:lnTo>
                  <a:lnTo>
                    <a:pt x="3820854" y="543044"/>
                  </a:lnTo>
                  <a:lnTo>
                    <a:pt x="0" y="543044"/>
                  </a:lnTo>
                  <a:close/>
                </a:path>
              </a:pathLst>
            </a:custGeom>
            <a:solidFill>
              <a:srgbClr val="303030"/>
            </a:solidFill>
          </p:spPr>
          <p:txBody>
            <a:bodyPr/>
            <a:lstStyle/>
            <a:p>
              <a:endParaRPr lang="en-US"/>
            </a:p>
          </p:txBody>
        </p:sp>
        <p:sp>
          <p:nvSpPr>
            <p:cNvPr id="8" name="TextBox 8"/>
            <p:cNvSpPr txBox="1"/>
            <p:nvPr/>
          </p:nvSpPr>
          <p:spPr>
            <a:xfrm>
              <a:off x="0" y="-76200"/>
              <a:ext cx="3820853" cy="619244"/>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11" name="Group 11"/>
          <p:cNvGrpSpPr/>
          <p:nvPr/>
        </p:nvGrpSpPr>
        <p:grpSpPr>
          <a:xfrm>
            <a:off x="13647701" y="777664"/>
            <a:ext cx="3611599" cy="3530668"/>
            <a:chOff x="0" y="0"/>
            <a:chExt cx="1201290" cy="1174371"/>
          </a:xfrm>
        </p:grpSpPr>
        <p:sp>
          <p:nvSpPr>
            <p:cNvPr id="12" name="Freeform 12"/>
            <p:cNvSpPr/>
            <p:nvPr/>
          </p:nvSpPr>
          <p:spPr>
            <a:xfrm>
              <a:off x="0" y="0"/>
              <a:ext cx="1201290" cy="1174371"/>
            </a:xfrm>
            <a:custGeom>
              <a:avLst/>
              <a:gdLst/>
              <a:ahLst/>
              <a:cxnLst/>
              <a:rect l="l" t="t" r="r" b="b"/>
              <a:pathLst>
                <a:path w="1201290" h="1174371">
                  <a:moveTo>
                    <a:pt x="0" y="0"/>
                  </a:moveTo>
                  <a:lnTo>
                    <a:pt x="1201290" y="0"/>
                  </a:lnTo>
                  <a:lnTo>
                    <a:pt x="1201290" y="1174371"/>
                  </a:lnTo>
                  <a:lnTo>
                    <a:pt x="0" y="1174371"/>
                  </a:lnTo>
                  <a:close/>
                </a:path>
              </a:pathLst>
            </a:custGeom>
            <a:solidFill>
              <a:srgbClr val="FFFFFF"/>
            </a:solidFill>
          </p:spPr>
          <p:txBody>
            <a:bodyPr/>
            <a:lstStyle/>
            <a:p>
              <a:endParaRPr lang="en-US"/>
            </a:p>
          </p:txBody>
        </p:sp>
        <p:sp>
          <p:nvSpPr>
            <p:cNvPr id="13" name="TextBox 13"/>
            <p:cNvSpPr txBox="1"/>
            <p:nvPr/>
          </p:nvSpPr>
          <p:spPr>
            <a:xfrm>
              <a:off x="0" y="-47625"/>
              <a:ext cx="1201290" cy="1221996"/>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3839854" y="975517"/>
            <a:ext cx="3187165" cy="2847275"/>
          </a:xfrm>
          <a:custGeom>
            <a:avLst/>
            <a:gdLst/>
            <a:ahLst/>
            <a:cxnLst/>
            <a:rect l="l" t="t" r="r" b="b"/>
            <a:pathLst>
              <a:path w="3187165" h="2847275">
                <a:moveTo>
                  <a:pt x="0" y="0"/>
                </a:moveTo>
                <a:lnTo>
                  <a:pt x="3187165" y="0"/>
                </a:lnTo>
                <a:lnTo>
                  <a:pt x="3187165" y="2847276"/>
                </a:lnTo>
                <a:lnTo>
                  <a:pt x="0" y="2847276"/>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
        <p:nvSpPr>
          <p:cNvPr id="16" name="TextBox 16"/>
          <p:cNvSpPr txBox="1"/>
          <p:nvPr/>
        </p:nvSpPr>
        <p:spPr>
          <a:xfrm>
            <a:off x="1870032" y="4908550"/>
            <a:ext cx="13452285"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behaviors do traffickers display when trying to convince a homeless young person to trust them?</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41</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9" name="TextBox 19"/>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33709" cy="904943"/>
            <a:chOff x="0" y="0"/>
            <a:chExt cx="1826162" cy="238339"/>
          </a:xfrm>
        </p:grpSpPr>
        <p:sp>
          <p:nvSpPr>
            <p:cNvPr id="5" name="Freeform 5"/>
            <p:cNvSpPr/>
            <p:nvPr/>
          </p:nvSpPr>
          <p:spPr>
            <a:xfrm>
              <a:off x="0" y="0"/>
              <a:ext cx="1826162" cy="238339"/>
            </a:xfrm>
            <a:custGeom>
              <a:avLst/>
              <a:gdLst/>
              <a:ahLst/>
              <a:cxnLst/>
              <a:rect l="l" t="t" r="r" b="b"/>
              <a:pathLst>
                <a:path w="1826162" h="238339">
                  <a:moveTo>
                    <a:pt x="0" y="0"/>
                  </a:moveTo>
                  <a:lnTo>
                    <a:pt x="1826162" y="0"/>
                  </a:lnTo>
                  <a:lnTo>
                    <a:pt x="1826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6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Manipulative Traffickers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42</a:t>
            </a:r>
          </a:p>
        </p:txBody>
      </p:sp>
      <p:sp>
        <p:nvSpPr>
          <p:cNvPr id="9" name="TextBox 9"/>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914400" y="3751619"/>
            <a:ext cx="16962822"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Kind: </a:t>
            </a:r>
            <a:r>
              <a:rPr lang="en-US" sz="4250" b="1">
                <a:solidFill>
                  <a:srgbClr val="004F59"/>
                </a:solidFill>
                <a:latin typeface="Roboto Bold"/>
                <a:ea typeface="Roboto Bold"/>
                <a:cs typeface="Roboto Bold"/>
                <a:sym typeface="Roboto Bold"/>
              </a:rPr>
              <a:t>Predators can offer to help resolve problems.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33709" cy="904943"/>
            <a:chOff x="0" y="0"/>
            <a:chExt cx="1826162" cy="238339"/>
          </a:xfrm>
        </p:grpSpPr>
        <p:sp>
          <p:nvSpPr>
            <p:cNvPr id="5" name="Freeform 5"/>
            <p:cNvSpPr/>
            <p:nvPr/>
          </p:nvSpPr>
          <p:spPr>
            <a:xfrm>
              <a:off x="0" y="0"/>
              <a:ext cx="1826162" cy="238339"/>
            </a:xfrm>
            <a:custGeom>
              <a:avLst/>
              <a:gdLst/>
              <a:ahLst/>
              <a:cxnLst/>
              <a:rect l="l" t="t" r="r" b="b"/>
              <a:pathLst>
                <a:path w="1826162" h="238339">
                  <a:moveTo>
                    <a:pt x="0" y="0"/>
                  </a:moveTo>
                  <a:lnTo>
                    <a:pt x="1826162" y="0"/>
                  </a:lnTo>
                  <a:lnTo>
                    <a:pt x="1826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6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43</a:t>
            </a:r>
          </a:p>
        </p:txBody>
      </p:sp>
      <p:sp>
        <p:nvSpPr>
          <p:cNvPr id="8" name="TextBox 8"/>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914400" y="3751619"/>
            <a:ext cx="16962822"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Kind: Predators can offer to help resolve problems.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Generous: </a:t>
            </a:r>
            <a:r>
              <a:rPr lang="en-US" sz="4250" b="1">
                <a:solidFill>
                  <a:srgbClr val="004F59"/>
                </a:solidFill>
                <a:latin typeface="Roboto Bold"/>
                <a:ea typeface="Roboto Bold"/>
                <a:cs typeface="Roboto Bold"/>
                <a:sym typeface="Roboto Bold"/>
              </a:rPr>
              <a:t>They can offer food and housing.</a:t>
            </a:r>
          </a:p>
        </p:txBody>
      </p:sp>
      <p:sp>
        <p:nvSpPr>
          <p:cNvPr id="11" name="TextBox 11"/>
          <p:cNvSpPr txBox="1"/>
          <p:nvPr/>
        </p:nvSpPr>
        <p:spPr>
          <a:xfrm>
            <a:off x="1546446" y="2886863"/>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Manipulative Traffickers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33709" cy="904943"/>
            <a:chOff x="0" y="0"/>
            <a:chExt cx="1826162" cy="238339"/>
          </a:xfrm>
        </p:grpSpPr>
        <p:sp>
          <p:nvSpPr>
            <p:cNvPr id="5" name="Freeform 5"/>
            <p:cNvSpPr/>
            <p:nvPr/>
          </p:nvSpPr>
          <p:spPr>
            <a:xfrm>
              <a:off x="0" y="0"/>
              <a:ext cx="1826162" cy="238339"/>
            </a:xfrm>
            <a:custGeom>
              <a:avLst/>
              <a:gdLst/>
              <a:ahLst/>
              <a:cxnLst/>
              <a:rect l="l" t="t" r="r" b="b"/>
              <a:pathLst>
                <a:path w="1826162" h="238339">
                  <a:moveTo>
                    <a:pt x="0" y="0"/>
                  </a:moveTo>
                  <a:lnTo>
                    <a:pt x="1826162" y="0"/>
                  </a:lnTo>
                  <a:lnTo>
                    <a:pt x="1826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6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44</a:t>
            </a:r>
          </a:p>
        </p:txBody>
      </p:sp>
      <p:sp>
        <p:nvSpPr>
          <p:cNvPr id="8" name="TextBox 8"/>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914400" y="3751619"/>
            <a:ext cx="16962822"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Kind: Predators can offer to help resolve problems.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Generous: They can offer food and housing.</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Protective: </a:t>
            </a:r>
            <a:r>
              <a:rPr lang="en-US" sz="4250" b="1">
                <a:solidFill>
                  <a:srgbClr val="004F59"/>
                </a:solidFill>
                <a:latin typeface="Roboto Bold"/>
                <a:ea typeface="Roboto Bold"/>
                <a:cs typeface="Roboto Bold"/>
                <a:sym typeface="Roboto Bold"/>
              </a:rPr>
              <a:t>Offer protection from gangs or dangerous people.</a:t>
            </a:r>
          </a:p>
        </p:txBody>
      </p:sp>
      <p:sp>
        <p:nvSpPr>
          <p:cNvPr id="11" name="TextBox 11"/>
          <p:cNvSpPr txBox="1"/>
          <p:nvPr/>
        </p:nvSpPr>
        <p:spPr>
          <a:xfrm>
            <a:off x="1546446" y="2886863"/>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Manipulative Traffickers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33709" cy="904943"/>
            <a:chOff x="0" y="0"/>
            <a:chExt cx="1826162" cy="238339"/>
          </a:xfrm>
        </p:grpSpPr>
        <p:sp>
          <p:nvSpPr>
            <p:cNvPr id="5" name="Freeform 5"/>
            <p:cNvSpPr/>
            <p:nvPr/>
          </p:nvSpPr>
          <p:spPr>
            <a:xfrm>
              <a:off x="0" y="0"/>
              <a:ext cx="1826162" cy="238339"/>
            </a:xfrm>
            <a:custGeom>
              <a:avLst/>
              <a:gdLst/>
              <a:ahLst/>
              <a:cxnLst/>
              <a:rect l="l" t="t" r="r" b="b"/>
              <a:pathLst>
                <a:path w="1826162" h="238339">
                  <a:moveTo>
                    <a:pt x="0" y="0"/>
                  </a:moveTo>
                  <a:lnTo>
                    <a:pt x="1826162" y="0"/>
                  </a:lnTo>
                  <a:lnTo>
                    <a:pt x="1826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26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14400" y="3751619"/>
            <a:ext cx="16962822"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Kind: Predators can offer to help resolve problems.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Generous: They can offer food and housing.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Protective: Offer protection from gangs or dangerous people.</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Hospitable: </a:t>
            </a:r>
            <a:r>
              <a:rPr lang="en-US" sz="4250" b="1">
                <a:solidFill>
                  <a:srgbClr val="004F59"/>
                </a:solidFill>
                <a:latin typeface="Roboto Bold"/>
                <a:ea typeface="Roboto Bold"/>
                <a:cs typeface="Roboto Bold"/>
                <a:sym typeface="Roboto Bold"/>
              </a:rPr>
              <a:t>Invite youth to parties &amp; provide drugs and alcohol.</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45</a:t>
            </a:r>
          </a:p>
        </p:txBody>
      </p:sp>
      <p:sp>
        <p:nvSpPr>
          <p:cNvPr id="9" name="TextBox 9"/>
          <p:cNvSpPr txBox="1"/>
          <p:nvPr/>
        </p:nvSpPr>
        <p:spPr>
          <a:xfrm>
            <a:off x="1131441" y="1109322"/>
            <a:ext cx="11612407"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Manipulative Traffickers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6" name="Group 6"/>
          <p:cNvGrpSpPr/>
          <p:nvPr/>
        </p:nvGrpSpPr>
        <p:grpSpPr>
          <a:xfrm>
            <a:off x="11864069" y="1028700"/>
            <a:ext cx="5395231" cy="3298174"/>
            <a:chOff x="0" y="0"/>
            <a:chExt cx="1555079" cy="950640"/>
          </a:xfrm>
        </p:grpSpPr>
        <p:sp>
          <p:nvSpPr>
            <p:cNvPr id="7" name="Freeform 7"/>
            <p:cNvSpPr/>
            <p:nvPr/>
          </p:nvSpPr>
          <p:spPr>
            <a:xfrm>
              <a:off x="0" y="0"/>
              <a:ext cx="1555079" cy="950640"/>
            </a:xfrm>
            <a:custGeom>
              <a:avLst/>
              <a:gdLst/>
              <a:ahLst/>
              <a:cxnLst/>
              <a:rect l="l" t="t" r="r" b="b"/>
              <a:pathLst>
                <a:path w="1555079" h="950640">
                  <a:moveTo>
                    <a:pt x="0" y="0"/>
                  </a:moveTo>
                  <a:lnTo>
                    <a:pt x="1555079" y="0"/>
                  </a:lnTo>
                  <a:lnTo>
                    <a:pt x="1555079" y="950640"/>
                  </a:lnTo>
                  <a:lnTo>
                    <a:pt x="0" y="950640"/>
                  </a:lnTo>
                  <a:close/>
                </a:path>
              </a:pathLst>
            </a:custGeom>
            <a:solidFill>
              <a:srgbClr val="FFFFFF"/>
            </a:solidFill>
          </p:spPr>
          <p:txBody>
            <a:bodyPr/>
            <a:lstStyle/>
            <a:p>
              <a:endParaRPr lang="en-US"/>
            </a:p>
          </p:txBody>
        </p:sp>
        <p:sp>
          <p:nvSpPr>
            <p:cNvPr id="8" name="TextBox 8"/>
            <p:cNvSpPr txBox="1"/>
            <p:nvPr/>
          </p:nvSpPr>
          <p:spPr>
            <a:xfrm>
              <a:off x="0" y="-47625"/>
              <a:ext cx="1555079" cy="998265"/>
            </a:xfrm>
            <a:prstGeom prst="rect">
              <a:avLst/>
            </a:prstGeom>
          </p:spPr>
          <p:txBody>
            <a:bodyPr lIns="50800" tIns="50800" rIns="50800" bIns="50800" rtlCol="0" anchor="ctr"/>
            <a:lstStyle/>
            <a:p>
              <a:pPr algn="ctr">
                <a:lnSpc>
                  <a:spcPts val="2100"/>
                </a:lnSpc>
              </a:pPr>
              <a:endParaRPr/>
            </a:p>
          </p:txBody>
        </p:sp>
      </p:grpSp>
      <p:sp>
        <p:nvSpPr>
          <p:cNvPr id="9" name="Freeform 9"/>
          <p:cNvSpPr/>
          <p:nvPr/>
        </p:nvSpPr>
        <p:spPr>
          <a:xfrm>
            <a:off x="12026808" y="1215516"/>
            <a:ext cx="4989998" cy="2875486"/>
          </a:xfrm>
          <a:custGeom>
            <a:avLst/>
            <a:gdLst/>
            <a:ahLst/>
            <a:cxnLst/>
            <a:rect l="l" t="t" r="r" b="b"/>
            <a:pathLst>
              <a:path w="4989998" h="2875486">
                <a:moveTo>
                  <a:pt x="0" y="0"/>
                </a:moveTo>
                <a:lnTo>
                  <a:pt x="4989997" y="0"/>
                </a:lnTo>
                <a:lnTo>
                  <a:pt x="4989997" y="2875486"/>
                </a:lnTo>
                <a:lnTo>
                  <a:pt x="0" y="2875486"/>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46</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grpSp>
        <p:nvGrpSpPr>
          <p:cNvPr id="14" name="Group 14"/>
          <p:cNvGrpSpPr/>
          <p:nvPr/>
        </p:nvGrpSpPr>
        <p:grpSpPr>
          <a:xfrm>
            <a:off x="1357809" y="4826322"/>
            <a:ext cx="12417184" cy="1951806"/>
            <a:chOff x="0" y="0"/>
            <a:chExt cx="3270370" cy="514056"/>
          </a:xfrm>
        </p:grpSpPr>
        <p:sp>
          <p:nvSpPr>
            <p:cNvPr id="15" name="Freeform 15"/>
            <p:cNvSpPr/>
            <p:nvPr/>
          </p:nvSpPr>
          <p:spPr>
            <a:xfrm>
              <a:off x="0" y="0"/>
              <a:ext cx="3270369" cy="514056"/>
            </a:xfrm>
            <a:custGeom>
              <a:avLst/>
              <a:gdLst/>
              <a:ahLst/>
              <a:cxnLst/>
              <a:rect l="l" t="t" r="r" b="b"/>
              <a:pathLst>
                <a:path w="3270369" h="514056">
                  <a:moveTo>
                    <a:pt x="0" y="0"/>
                  </a:moveTo>
                  <a:lnTo>
                    <a:pt x="3270369" y="0"/>
                  </a:lnTo>
                  <a:lnTo>
                    <a:pt x="3270369" y="514056"/>
                  </a:lnTo>
                  <a:lnTo>
                    <a:pt x="0" y="514056"/>
                  </a:lnTo>
                  <a:close/>
                </a:path>
              </a:pathLst>
            </a:custGeom>
            <a:solidFill>
              <a:srgbClr val="303030"/>
            </a:solidFill>
          </p:spPr>
          <p:txBody>
            <a:bodyPr/>
            <a:lstStyle/>
            <a:p>
              <a:endParaRPr lang="en-US"/>
            </a:p>
          </p:txBody>
        </p:sp>
        <p:sp>
          <p:nvSpPr>
            <p:cNvPr id="16" name="TextBox 16"/>
            <p:cNvSpPr txBox="1"/>
            <p:nvPr/>
          </p:nvSpPr>
          <p:spPr>
            <a:xfrm>
              <a:off x="0" y="-76200"/>
              <a:ext cx="3270370" cy="590256"/>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686778" y="4973475"/>
            <a:ext cx="11580324"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locations make teens who run away or are homeless more vulnerable to traffickers?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059005" cy="904943"/>
            <a:chOff x="0" y="0"/>
            <a:chExt cx="1859162" cy="238339"/>
          </a:xfrm>
        </p:grpSpPr>
        <p:sp>
          <p:nvSpPr>
            <p:cNvPr id="5" name="Freeform 5"/>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47</a:t>
            </a:r>
          </a:p>
        </p:txBody>
      </p:sp>
      <p:sp>
        <p:nvSpPr>
          <p:cNvPr id="9" name="TextBox 9"/>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235789" y="3751619"/>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Transportation Hubs: </a:t>
            </a:r>
            <a:r>
              <a:rPr lang="en-US" sz="4250" b="1">
                <a:solidFill>
                  <a:srgbClr val="004F59"/>
                </a:solidFill>
                <a:latin typeface="Roboto Bold"/>
                <a:ea typeface="Roboto Bold"/>
                <a:cs typeface="Roboto Bold"/>
                <a:sym typeface="Roboto Bold"/>
              </a:rPr>
              <a:t>bus/train stations, subways, airports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059005" cy="904943"/>
            <a:chOff x="0" y="0"/>
            <a:chExt cx="1859162" cy="238339"/>
          </a:xfrm>
        </p:grpSpPr>
        <p:sp>
          <p:nvSpPr>
            <p:cNvPr id="5" name="Freeform 5"/>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sp>
        <p:nvSpPr>
          <p:cNvPr id="8" name="TextBox 8"/>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235789" y="3751619"/>
            <a:ext cx="15816423" cy="2367017"/>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Transportation Hubs: bus/train stations, subways, airports</a:t>
            </a:r>
          </a:p>
          <a:p>
            <a:pPr algn="l">
              <a:lnSpc>
                <a:spcPts val="192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Shelters: </a:t>
            </a:r>
            <a:r>
              <a:rPr lang="en-US" sz="4250" b="1">
                <a:solidFill>
                  <a:srgbClr val="004F59"/>
                </a:solidFill>
                <a:latin typeface="Roboto Bold"/>
                <a:ea typeface="Roboto Bold"/>
                <a:cs typeface="Roboto Bold"/>
                <a:sym typeface="Roboto Bold"/>
              </a:rPr>
              <a:t>homeless shelters, drop-in centers, halfway homes, tent cities</a:t>
            </a:r>
          </a:p>
        </p:txBody>
      </p:sp>
      <p:sp>
        <p:nvSpPr>
          <p:cNvPr id="11" name="TextBox 11"/>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059005" cy="904943"/>
            <a:chOff x="0" y="0"/>
            <a:chExt cx="1859162" cy="238339"/>
          </a:xfrm>
        </p:grpSpPr>
        <p:sp>
          <p:nvSpPr>
            <p:cNvPr id="5" name="Freeform 5"/>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49</a:t>
            </a:r>
          </a:p>
        </p:txBody>
      </p:sp>
      <p:sp>
        <p:nvSpPr>
          <p:cNvPr id="8" name="TextBox 8"/>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235789" y="3751619"/>
            <a:ext cx="15816423" cy="3251281"/>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Transportation Hubs: bus/train stations, subways, airports</a:t>
            </a:r>
          </a:p>
          <a:p>
            <a:pPr algn="l">
              <a:lnSpc>
                <a:spcPts val="192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Shelters: homeless shelters, drop-in centers, halfway homes, tent cities</a:t>
            </a:r>
          </a:p>
          <a:p>
            <a:pPr algn="l">
              <a:lnSpc>
                <a:spcPts val="132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Abandoned Buildings: </a:t>
            </a:r>
            <a:r>
              <a:rPr lang="en-US" sz="4250" b="1">
                <a:solidFill>
                  <a:srgbClr val="004F59"/>
                </a:solidFill>
                <a:latin typeface="Roboto Bold"/>
                <a:ea typeface="Roboto Bold"/>
                <a:cs typeface="Roboto Bold"/>
                <a:sym typeface="Roboto Bold"/>
              </a:rPr>
              <a:t>empty or unsafe buildings</a:t>
            </a:r>
          </a:p>
        </p:txBody>
      </p:sp>
      <p:sp>
        <p:nvSpPr>
          <p:cNvPr id="11" name="TextBox 11"/>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059005" cy="904943"/>
            <a:chOff x="0" y="0"/>
            <a:chExt cx="1859162" cy="238339"/>
          </a:xfrm>
        </p:grpSpPr>
        <p:sp>
          <p:nvSpPr>
            <p:cNvPr id="5" name="Freeform 5"/>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4108531"/>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Transportation Hubs: bus/train stations, subways, airports</a:t>
            </a:r>
          </a:p>
          <a:p>
            <a:pPr algn="l">
              <a:lnSpc>
                <a:spcPts val="192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Shelters: homeless shelters, drop-in centers, halfway homes, tent cities</a:t>
            </a:r>
          </a:p>
          <a:p>
            <a:pPr algn="l">
              <a:lnSpc>
                <a:spcPts val="132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Abandoned Buildings: empty or unsafe buildings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Lodging: </a:t>
            </a:r>
            <a:r>
              <a:rPr lang="en-US" sz="4250" b="1">
                <a:solidFill>
                  <a:srgbClr val="004F59"/>
                </a:solidFill>
                <a:latin typeface="Roboto Bold"/>
                <a:ea typeface="Roboto Bold"/>
                <a:cs typeface="Roboto Bold"/>
                <a:sym typeface="Roboto Bold"/>
              </a:rPr>
              <a:t>motels, hotels, Airbnbs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50</a:t>
            </a:r>
          </a:p>
        </p:txBody>
      </p:sp>
      <p:sp>
        <p:nvSpPr>
          <p:cNvPr id="9" name="TextBox 9"/>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id="5" name="TextBox 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grpSp>
        <p:nvGrpSpPr>
          <p:cNvPr id="6" name="Group 6"/>
          <p:cNvGrpSpPr/>
          <p:nvPr/>
        </p:nvGrpSpPr>
        <p:grpSpPr>
          <a:xfrm>
            <a:off x="1235789" y="2867817"/>
            <a:ext cx="7059005" cy="904943"/>
            <a:chOff x="0" y="0"/>
            <a:chExt cx="1859162" cy="238339"/>
          </a:xfrm>
        </p:grpSpPr>
        <p:sp>
          <p:nvSpPr>
            <p:cNvPr id="7" name="Freeform 7"/>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235789" y="3751619"/>
            <a:ext cx="16616739"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Public Places: </a:t>
            </a:r>
            <a:r>
              <a:rPr lang="en-US" sz="4250" b="1">
                <a:solidFill>
                  <a:srgbClr val="004F59"/>
                </a:solidFill>
                <a:latin typeface="Roboto Bold"/>
                <a:ea typeface="Roboto Bold"/>
                <a:cs typeface="Roboto Bold"/>
                <a:sym typeface="Roboto Bold"/>
              </a:rPr>
              <a:t>street corners, shopping malls, parks</a:t>
            </a:r>
          </a:p>
        </p:txBody>
      </p:sp>
      <p:sp>
        <p:nvSpPr>
          <p:cNvPr id="11" name="TextBox 11"/>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52</a:t>
            </a:r>
          </a:p>
        </p:txBody>
      </p:sp>
      <p:sp>
        <p:nvSpPr>
          <p:cNvPr id="5" name="TextBox 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grpSp>
        <p:nvGrpSpPr>
          <p:cNvPr id="6" name="Group 6"/>
          <p:cNvGrpSpPr/>
          <p:nvPr/>
        </p:nvGrpSpPr>
        <p:grpSpPr>
          <a:xfrm>
            <a:off x="1235789" y="2867817"/>
            <a:ext cx="7059005" cy="904943"/>
            <a:chOff x="0" y="0"/>
            <a:chExt cx="1859162" cy="238339"/>
          </a:xfrm>
        </p:grpSpPr>
        <p:sp>
          <p:nvSpPr>
            <p:cNvPr id="7" name="Freeform 7"/>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235789" y="3751619"/>
            <a:ext cx="16616739"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Public Places: street corners, shopping malls, parks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Gathering Spots: </a:t>
            </a:r>
            <a:r>
              <a:rPr lang="en-US" sz="4250" b="1">
                <a:solidFill>
                  <a:srgbClr val="004F59"/>
                </a:solidFill>
                <a:latin typeface="Roboto Bold"/>
                <a:ea typeface="Roboto Bold"/>
                <a:cs typeface="Roboto Bold"/>
                <a:sym typeface="Roboto Bold"/>
              </a:rPr>
              <a:t>bars, strip clubs, nightclubs, 24-hour diners</a:t>
            </a:r>
          </a:p>
        </p:txBody>
      </p:sp>
      <p:sp>
        <p:nvSpPr>
          <p:cNvPr id="11" name="TextBox 11"/>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53</a:t>
            </a:r>
          </a:p>
        </p:txBody>
      </p:sp>
      <p:sp>
        <p:nvSpPr>
          <p:cNvPr id="5" name="TextBox 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grpSp>
        <p:nvGrpSpPr>
          <p:cNvPr id="6" name="Group 6"/>
          <p:cNvGrpSpPr/>
          <p:nvPr/>
        </p:nvGrpSpPr>
        <p:grpSpPr>
          <a:xfrm>
            <a:off x="1235789" y="2867817"/>
            <a:ext cx="7059005" cy="904943"/>
            <a:chOff x="0" y="0"/>
            <a:chExt cx="1859162" cy="238339"/>
          </a:xfrm>
        </p:grpSpPr>
        <p:sp>
          <p:nvSpPr>
            <p:cNvPr id="7" name="Freeform 7"/>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235789" y="3751619"/>
            <a:ext cx="16616739"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Public Places: street corners, shopping malls, parks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Gathering Spots: bars, strip clubs, nightclubs, 24-hour diners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Crowded Events: </a:t>
            </a:r>
            <a:r>
              <a:rPr lang="en-US" sz="4250" b="1">
                <a:solidFill>
                  <a:srgbClr val="004F59"/>
                </a:solidFill>
                <a:latin typeface="Roboto Bold"/>
                <a:ea typeface="Roboto Bold"/>
                <a:cs typeface="Roboto Bold"/>
                <a:sym typeface="Roboto Bold"/>
              </a:rPr>
              <a:t>concerts, festivals, fairs</a:t>
            </a:r>
          </a:p>
        </p:txBody>
      </p:sp>
      <p:sp>
        <p:nvSpPr>
          <p:cNvPr id="11" name="TextBox 11"/>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54</a:t>
            </a:r>
          </a:p>
        </p:txBody>
      </p:sp>
      <p:sp>
        <p:nvSpPr>
          <p:cNvPr id="5" name="TextBox 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RISKY LOCATIONS</a:t>
            </a:r>
          </a:p>
        </p:txBody>
      </p:sp>
      <p:sp>
        <p:nvSpPr>
          <p:cNvPr id="6" name="TextBox 6"/>
          <p:cNvSpPr txBox="1"/>
          <p:nvPr/>
        </p:nvSpPr>
        <p:spPr>
          <a:xfrm>
            <a:off x="1235789" y="3751619"/>
            <a:ext cx="16616739"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Public Places: street corners, shopping malls, parks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Gathering Spots: bars, strip clubs, nightclubs, 24-hour diners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Crowded Events: concerts, festivals, fairs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Online: </a:t>
            </a:r>
            <a:r>
              <a:rPr lang="en-US" sz="4250" b="1">
                <a:solidFill>
                  <a:srgbClr val="004F59"/>
                </a:solidFill>
                <a:latin typeface="Roboto Bold"/>
                <a:ea typeface="Roboto Bold"/>
                <a:cs typeface="Roboto Bold"/>
                <a:sym typeface="Roboto Bold"/>
              </a:rPr>
              <a:t>dating apps, social media platforms</a:t>
            </a:r>
          </a:p>
        </p:txBody>
      </p:sp>
      <p:grpSp>
        <p:nvGrpSpPr>
          <p:cNvPr id="7" name="Group 7"/>
          <p:cNvGrpSpPr/>
          <p:nvPr/>
        </p:nvGrpSpPr>
        <p:grpSpPr>
          <a:xfrm>
            <a:off x="1235789" y="2867817"/>
            <a:ext cx="7059005" cy="904943"/>
            <a:chOff x="0" y="0"/>
            <a:chExt cx="1859162" cy="238339"/>
          </a:xfrm>
        </p:grpSpPr>
        <p:sp>
          <p:nvSpPr>
            <p:cNvPr id="8" name="Freeform 8"/>
            <p:cNvSpPr/>
            <p:nvPr/>
          </p:nvSpPr>
          <p:spPr>
            <a:xfrm>
              <a:off x="0" y="0"/>
              <a:ext cx="1859162" cy="238339"/>
            </a:xfrm>
            <a:custGeom>
              <a:avLst/>
              <a:gdLst/>
              <a:ahLst/>
              <a:cxnLst/>
              <a:rect l="l" t="t" r="r" b="b"/>
              <a:pathLst>
                <a:path w="1859162" h="238339">
                  <a:moveTo>
                    <a:pt x="0" y="0"/>
                  </a:moveTo>
                  <a:lnTo>
                    <a:pt x="1859162" y="0"/>
                  </a:lnTo>
                  <a:lnTo>
                    <a:pt x="1859162"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5916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546446" y="2886863"/>
            <a:ext cx="6748347"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Vulnerable to Traffickers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0762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140608"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MISSING REPORT</a:t>
            </a:r>
          </a:p>
        </p:txBody>
      </p:sp>
      <p:grpSp>
        <p:nvGrpSpPr>
          <p:cNvPr id="7" name="Group 7"/>
          <p:cNvGrpSpPr/>
          <p:nvPr/>
        </p:nvGrpSpPr>
        <p:grpSpPr>
          <a:xfrm>
            <a:off x="1298258" y="4776584"/>
            <a:ext cx="12743120" cy="2034904"/>
            <a:chOff x="0" y="0"/>
            <a:chExt cx="3356213" cy="535942"/>
          </a:xfrm>
        </p:grpSpPr>
        <p:sp>
          <p:nvSpPr>
            <p:cNvPr id="8" name="Freeform 8"/>
            <p:cNvSpPr/>
            <p:nvPr/>
          </p:nvSpPr>
          <p:spPr>
            <a:xfrm>
              <a:off x="0" y="0"/>
              <a:ext cx="3356213" cy="535942"/>
            </a:xfrm>
            <a:custGeom>
              <a:avLst/>
              <a:gdLst/>
              <a:ahLst/>
              <a:cxnLst/>
              <a:rect l="l" t="t" r="r" b="b"/>
              <a:pathLst>
                <a:path w="3356213" h="535942">
                  <a:moveTo>
                    <a:pt x="0" y="0"/>
                  </a:moveTo>
                  <a:lnTo>
                    <a:pt x="3356213" y="0"/>
                  </a:lnTo>
                  <a:lnTo>
                    <a:pt x="3356213" y="535942"/>
                  </a:lnTo>
                  <a:lnTo>
                    <a:pt x="0" y="535942"/>
                  </a:lnTo>
                  <a:close/>
                </a:path>
              </a:pathLst>
            </a:custGeom>
            <a:solidFill>
              <a:srgbClr val="303030"/>
            </a:solidFill>
          </p:spPr>
          <p:txBody>
            <a:bodyPr/>
            <a:lstStyle/>
            <a:p>
              <a:endParaRPr lang="en-US"/>
            </a:p>
          </p:txBody>
        </p:sp>
        <p:sp>
          <p:nvSpPr>
            <p:cNvPr id="9" name="TextBox 9"/>
            <p:cNvSpPr txBox="1"/>
            <p:nvPr/>
          </p:nvSpPr>
          <p:spPr>
            <a:xfrm>
              <a:off x="0" y="-76200"/>
              <a:ext cx="3356213" cy="61214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647530" y="4965286"/>
            <a:ext cx="12589619" cy="156225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long must parents wait before reporting to the police that their child is missing?</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55</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TextBox 15"/>
          <p:cNvSpPr txBox="1"/>
          <p:nvPr/>
        </p:nvSpPr>
        <p:spPr>
          <a:xfrm>
            <a:off x="4692546" y="9355396"/>
            <a:ext cx="7218570"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U.S. Department of Justice (2023). When Your Child Is Missing: A Family Survival Guide, p. 7. ojjdp.ojp.gov. </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
        <p:nvSpPr>
          <p:cNvPr id="17" name="Freeform 17"/>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4968055"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cause someone to feel confused or lost regarding time, direction, or understanding.</a:t>
            </a:r>
          </a:p>
        </p:txBody>
      </p:sp>
      <p:grpSp>
        <p:nvGrpSpPr>
          <p:cNvPr id="9" name="Group 9"/>
          <p:cNvGrpSpPr/>
          <p:nvPr/>
        </p:nvGrpSpPr>
        <p:grpSpPr>
          <a:xfrm>
            <a:off x="1480713" y="3637496"/>
            <a:ext cx="4741326" cy="904943"/>
            <a:chOff x="0" y="0"/>
            <a:chExt cx="1248744" cy="238339"/>
          </a:xfrm>
        </p:grpSpPr>
        <p:sp>
          <p:nvSpPr>
            <p:cNvPr id="10" name="Freeform 10"/>
            <p:cNvSpPr/>
            <p:nvPr/>
          </p:nvSpPr>
          <p:spPr>
            <a:xfrm>
              <a:off x="0" y="0"/>
              <a:ext cx="1248744" cy="238339"/>
            </a:xfrm>
            <a:custGeom>
              <a:avLst/>
              <a:gdLst/>
              <a:ahLst/>
              <a:cxnLst/>
              <a:rect l="l" t="t" r="r" b="b"/>
              <a:pathLst>
                <a:path w="1248744" h="238339">
                  <a:moveTo>
                    <a:pt x="0" y="0"/>
                  </a:moveTo>
                  <a:lnTo>
                    <a:pt x="1248744" y="0"/>
                  </a:lnTo>
                  <a:lnTo>
                    <a:pt x="124874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24874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DISORIENT</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56</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6496017"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Being coerced into sexual activity due to desperate situations, often in exchange for meeting basic needs like food and shelter.</a:t>
            </a:r>
          </a:p>
        </p:txBody>
      </p:sp>
      <p:grpSp>
        <p:nvGrpSpPr>
          <p:cNvPr id="9" name="Group 9"/>
          <p:cNvGrpSpPr/>
          <p:nvPr/>
        </p:nvGrpSpPr>
        <p:grpSpPr>
          <a:xfrm>
            <a:off x="1480713" y="3637496"/>
            <a:ext cx="6051516" cy="904943"/>
            <a:chOff x="0" y="0"/>
            <a:chExt cx="1593815" cy="238339"/>
          </a:xfrm>
        </p:grpSpPr>
        <p:sp>
          <p:nvSpPr>
            <p:cNvPr id="10" name="Freeform 10"/>
            <p:cNvSpPr/>
            <p:nvPr/>
          </p:nvSpPr>
          <p:spPr>
            <a:xfrm>
              <a:off x="0" y="0"/>
              <a:ext cx="1593815" cy="238339"/>
            </a:xfrm>
            <a:custGeom>
              <a:avLst/>
              <a:gdLst/>
              <a:ahLst/>
              <a:cxnLst/>
              <a:rect l="l" t="t" r="r" b="b"/>
              <a:pathLst>
                <a:path w="1593815" h="238339">
                  <a:moveTo>
                    <a:pt x="0" y="0"/>
                  </a:moveTo>
                  <a:lnTo>
                    <a:pt x="1593815" y="0"/>
                  </a:lnTo>
                  <a:lnTo>
                    <a:pt x="159381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9381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65"/>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SURVIVAL SEX</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57</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17147"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779498" y="4858163"/>
            <a:ext cx="12641901" cy="2153850"/>
            <a:chOff x="0" y="0"/>
            <a:chExt cx="3329554" cy="567269"/>
          </a:xfrm>
        </p:grpSpPr>
        <p:sp>
          <p:nvSpPr>
            <p:cNvPr id="7" name="Freeform 7"/>
            <p:cNvSpPr/>
            <p:nvPr/>
          </p:nvSpPr>
          <p:spPr>
            <a:xfrm>
              <a:off x="0" y="0"/>
              <a:ext cx="3329554" cy="567269"/>
            </a:xfrm>
            <a:custGeom>
              <a:avLst/>
              <a:gdLst/>
              <a:ahLst/>
              <a:cxnLst/>
              <a:rect l="l" t="t" r="r" b="b"/>
              <a:pathLst>
                <a:path w="3329554" h="567269">
                  <a:moveTo>
                    <a:pt x="0" y="0"/>
                  </a:moveTo>
                  <a:lnTo>
                    <a:pt x="3329554" y="0"/>
                  </a:lnTo>
                  <a:lnTo>
                    <a:pt x="3329554" y="567269"/>
                  </a:lnTo>
                  <a:lnTo>
                    <a:pt x="0" y="567269"/>
                  </a:lnTo>
                  <a:close/>
                </a:path>
              </a:pathLst>
            </a:custGeom>
            <a:solidFill>
              <a:srgbClr val="303030"/>
            </a:solidFill>
          </p:spPr>
          <p:txBody>
            <a:bodyPr/>
            <a:lstStyle/>
            <a:p>
              <a:endParaRPr lang="en-US"/>
            </a:p>
          </p:txBody>
        </p:sp>
        <p:sp>
          <p:nvSpPr>
            <p:cNvPr id="8" name="TextBox 8"/>
            <p:cNvSpPr txBox="1"/>
            <p:nvPr/>
          </p:nvSpPr>
          <p:spPr>
            <a:xfrm>
              <a:off x="0" y="-76200"/>
              <a:ext cx="3329554" cy="64346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12" name="TextBox 12"/>
          <p:cNvSpPr txBox="1"/>
          <p:nvPr/>
        </p:nvSpPr>
        <p:spPr>
          <a:xfrm>
            <a:off x="2123196" y="5025453"/>
            <a:ext cx="12502091" cy="1713758"/>
          </a:xfrm>
          <a:prstGeom prst="rect">
            <a:avLst/>
          </a:prstGeom>
        </p:spPr>
        <p:txBody>
          <a:bodyPr lIns="0" tIns="0" rIns="0" bIns="0" rtlCol="0" anchor="t">
            <a:spAutoFit/>
          </a:bodyPr>
          <a:lstStyle/>
          <a:p>
            <a:pPr algn="l">
              <a:lnSpc>
                <a:spcPts val="6859"/>
              </a:lnSpc>
            </a:pPr>
            <a:r>
              <a:rPr lang="en-US" sz="4899" b="1">
                <a:solidFill>
                  <a:srgbClr val="FFFFFF"/>
                </a:solidFill>
                <a:latin typeface="Roboto Bold"/>
                <a:ea typeface="Roboto Bold"/>
                <a:cs typeface="Roboto Bold"/>
                <a:sym typeface="Roboto Bold"/>
              </a:rPr>
              <a:t>How do predators often trick young people into sexual exploitation?</a:t>
            </a:r>
          </a:p>
        </p:txBody>
      </p:sp>
      <p:grpSp>
        <p:nvGrpSpPr>
          <p:cNvPr id="13" name="Group 13"/>
          <p:cNvGrpSpPr/>
          <p:nvPr/>
        </p:nvGrpSpPr>
        <p:grpSpPr>
          <a:xfrm>
            <a:off x="13652487" y="861625"/>
            <a:ext cx="3692390" cy="3658747"/>
            <a:chOff x="0" y="0"/>
            <a:chExt cx="1201290" cy="1190345"/>
          </a:xfrm>
        </p:grpSpPr>
        <p:sp>
          <p:nvSpPr>
            <p:cNvPr id="14" name="Freeform 14"/>
            <p:cNvSpPr/>
            <p:nvPr/>
          </p:nvSpPr>
          <p:spPr>
            <a:xfrm>
              <a:off x="0" y="0"/>
              <a:ext cx="1201290" cy="1190345"/>
            </a:xfrm>
            <a:custGeom>
              <a:avLst/>
              <a:gdLst/>
              <a:ahLst/>
              <a:cxnLst/>
              <a:rect l="l" t="t" r="r" b="b"/>
              <a:pathLst>
                <a:path w="1201290" h="1190345">
                  <a:moveTo>
                    <a:pt x="0" y="0"/>
                  </a:moveTo>
                  <a:lnTo>
                    <a:pt x="1201290" y="0"/>
                  </a:lnTo>
                  <a:lnTo>
                    <a:pt x="1201290" y="1190345"/>
                  </a:lnTo>
                  <a:lnTo>
                    <a:pt x="0" y="1190345"/>
                  </a:lnTo>
                  <a:close/>
                </a:path>
              </a:pathLst>
            </a:custGeom>
            <a:solidFill>
              <a:srgbClr val="FFFFFF"/>
            </a:solidFill>
          </p:spPr>
          <p:txBody>
            <a:bodyPr/>
            <a:lstStyle/>
            <a:p>
              <a:endParaRPr lang="en-US"/>
            </a:p>
          </p:txBody>
        </p:sp>
        <p:sp>
          <p:nvSpPr>
            <p:cNvPr id="15" name="TextBox 15"/>
            <p:cNvSpPr txBox="1"/>
            <p:nvPr/>
          </p:nvSpPr>
          <p:spPr>
            <a:xfrm>
              <a:off x="0" y="-47625"/>
              <a:ext cx="1201290" cy="1237970"/>
            </a:xfrm>
            <a:prstGeom prst="rect">
              <a:avLst/>
            </a:prstGeom>
          </p:spPr>
          <p:txBody>
            <a:bodyPr lIns="50800" tIns="50800" rIns="50800" bIns="50800" rtlCol="0" anchor="ctr"/>
            <a:lstStyle/>
            <a:p>
              <a:pPr algn="ctr">
                <a:lnSpc>
                  <a:spcPts val="2100"/>
                </a:lnSpc>
              </a:pPr>
              <a:endParaRPr/>
            </a:p>
          </p:txBody>
        </p:sp>
      </p:grpSp>
      <p:sp>
        <p:nvSpPr>
          <p:cNvPr id="16" name="Freeform 16"/>
          <p:cNvSpPr/>
          <p:nvPr/>
        </p:nvSpPr>
        <p:spPr>
          <a:xfrm>
            <a:off x="13817877" y="1046091"/>
            <a:ext cx="3361608" cy="3303323"/>
          </a:xfrm>
          <a:custGeom>
            <a:avLst/>
            <a:gdLst/>
            <a:ahLst/>
            <a:cxnLst/>
            <a:rect l="l" t="t" r="r" b="b"/>
            <a:pathLst>
              <a:path w="3361608" h="3303323">
                <a:moveTo>
                  <a:pt x="0" y="0"/>
                </a:moveTo>
                <a:lnTo>
                  <a:pt x="3361608" y="0"/>
                </a:lnTo>
                <a:lnTo>
                  <a:pt x="3361608" y="3303323"/>
                </a:lnTo>
                <a:lnTo>
                  <a:pt x="0" y="3303323"/>
                </a:lnTo>
                <a:lnTo>
                  <a:pt x="0" y="0"/>
                </a:lnTo>
                <a:close/>
              </a:path>
            </a:pathLst>
          </a:custGeom>
          <a:blipFill>
            <a:blip r:embed="rId5"/>
            <a:stretch>
              <a:fillRect l="-867" r="-867"/>
            </a:stretch>
          </a:blipFill>
        </p:spPr>
        <p:txBody>
          <a:bodyPr/>
          <a:lstStyle/>
          <a:p>
            <a:endParaRPr lang="en-US"/>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58</a:t>
            </a:r>
          </a:p>
        </p:txBody>
      </p:sp>
      <p:sp>
        <p:nvSpPr>
          <p:cNvPr id="18" name="TextBox 1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9" name="TextBox 19"/>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299491" cy="904943"/>
            <a:chOff x="0" y="0"/>
            <a:chExt cx="1659125" cy="238339"/>
          </a:xfrm>
        </p:grpSpPr>
        <p:sp>
          <p:nvSpPr>
            <p:cNvPr id="5" name="Freeform 5"/>
            <p:cNvSpPr/>
            <p:nvPr/>
          </p:nvSpPr>
          <p:spPr>
            <a:xfrm>
              <a:off x="0" y="0"/>
              <a:ext cx="1659125" cy="238339"/>
            </a:xfrm>
            <a:custGeom>
              <a:avLst/>
              <a:gdLst/>
              <a:ahLst/>
              <a:cxnLst/>
              <a:rect l="l" t="t" r="r" b="b"/>
              <a:pathLst>
                <a:path w="1659125" h="238339">
                  <a:moveTo>
                    <a:pt x="0" y="0"/>
                  </a:moveTo>
                  <a:lnTo>
                    <a:pt x="1659125" y="0"/>
                  </a:lnTo>
                  <a:lnTo>
                    <a:pt x="1659125"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659125"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615565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Survival Transactions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59</a:t>
            </a:r>
          </a:p>
        </p:txBody>
      </p:sp>
      <p:sp>
        <p:nvSpPr>
          <p:cNvPr id="9" name="TextBox 9"/>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5919607" y="9319274"/>
            <a:ext cx="5470922"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id="12" name="TextBox 12"/>
          <p:cNvSpPr txBox="1"/>
          <p:nvPr/>
        </p:nvSpPr>
        <p:spPr>
          <a:xfrm>
            <a:off x="1235789" y="3751619"/>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Predators </a:t>
            </a:r>
            <a:r>
              <a:rPr lang="en-US" sz="4250" b="1">
                <a:solidFill>
                  <a:srgbClr val="FF5757"/>
                </a:solidFill>
                <a:latin typeface="Roboto Bold"/>
                <a:ea typeface="Roboto Bold"/>
                <a:cs typeface="Roboto Bold"/>
                <a:sym typeface="Roboto Bold"/>
              </a:rPr>
              <a:t>trade food</a:t>
            </a:r>
            <a:r>
              <a:rPr lang="en-US" sz="4250" b="1">
                <a:solidFill>
                  <a:srgbClr val="004F59"/>
                </a:solidFill>
                <a:latin typeface="Roboto Bold"/>
                <a:ea typeface="Roboto Bold"/>
                <a:cs typeface="Roboto Bold"/>
                <a:sym typeface="Roboto Bold"/>
              </a:rPr>
              <a:t> in exchange for sexual activity.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5" name="Freeform 5"/>
          <p:cNvSpPr/>
          <p:nvPr/>
        </p:nvSpPr>
        <p:spPr>
          <a:xfrm>
            <a:off x="1227390" y="2435362"/>
            <a:ext cx="7916610" cy="6413389"/>
          </a:xfrm>
          <a:custGeom>
            <a:avLst/>
            <a:gdLst/>
            <a:ahLst/>
            <a:cxnLst/>
            <a:rect l="l" t="t" r="r" b="b"/>
            <a:pathLst>
              <a:path w="7916610" h="6413389">
                <a:moveTo>
                  <a:pt x="0" y="0"/>
                </a:moveTo>
                <a:lnTo>
                  <a:pt x="7916610" y="0"/>
                </a:lnTo>
                <a:lnTo>
                  <a:pt x="7916610" y="6413389"/>
                </a:lnTo>
                <a:lnTo>
                  <a:pt x="0" y="6413389"/>
                </a:lnTo>
                <a:lnTo>
                  <a:pt x="0" y="0"/>
                </a:lnTo>
                <a:close/>
              </a:path>
            </a:pathLst>
          </a:custGeom>
          <a:blipFill>
            <a:blip r:embed="rId3"/>
            <a:stretch>
              <a:fillRect t="-11719" b="-11719"/>
            </a:stretch>
          </a:blipFill>
        </p:spPr>
        <p:txBody>
          <a:bodyPr/>
          <a:lstStyle/>
          <a:p>
            <a:endParaRPr lang="en-US"/>
          </a:p>
        </p:txBody>
      </p:sp>
      <p:sp>
        <p:nvSpPr>
          <p:cNvPr id="6" name="Freeform 6"/>
          <p:cNvSpPr/>
          <p:nvPr/>
        </p:nvSpPr>
        <p:spPr>
          <a:xfrm>
            <a:off x="9144000" y="2435362"/>
            <a:ext cx="6413389" cy="6413389"/>
          </a:xfrm>
          <a:custGeom>
            <a:avLst/>
            <a:gdLst/>
            <a:ahLst/>
            <a:cxnLst/>
            <a:rect l="l" t="t" r="r" b="b"/>
            <a:pathLst>
              <a:path w="6413389" h="6413389">
                <a:moveTo>
                  <a:pt x="0" y="0"/>
                </a:moveTo>
                <a:lnTo>
                  <a:pt x="6413389" y="0"/>
                </a:lnTo>
                <a:lnTo>
                  <a:pt x="6413389" y="6413389"/>
                </a:lnTo>
                <a:lnTo>
                  <a:pt x="0" y="641338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a:t>
            </a:r>
          </a:p>
        </p:txBody>
      </p:sp>
      <p:sp>
        <p:nvSpPr>
          <p:cNvPr id="8" name="TextBox 8"/>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60</a:t>
            </a:r>
          </a:p>
        </p:txBody>
      </p:sp>
      <p:sp>
        <p:nvSpPr>
          <p:cNvPr id="5" name="TextBox 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5919607" y="9319274"/>
            <a:ext cx="5470922"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id="8" name="TextBox 8"/>
          <p:cNvSpPr txBox="1"/>
          <p:nvPr/>
        </p:nvSpPr>
        <p:spPr>
          <a:xfrm>
            <a:off x="1235789" y="3751619"/>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trade food in exchange for sexual activity.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They can </a:t>
            </a:r>
            <a:r>
              <a:rPr lang="en-US" sz="4250" b="1">
                <a:solidFill>
                  <a:srgbClr val="FF5757"/>
                </a:solidFill>
                <a:latin typeface="Roboto Bold"/>
                <a:ea typeface="Roboto Bold"/>
                <a:cs typeface="Roboto Bold"/>
                <a:sym typeface="Roboto Bold"/>
              </a:rPr>
              <a:t>offer housing</a:t>
            </a:r>
            <a:r>
              <a:rPr lang="en-US" sz="4250" b="1">
                <a:solidFill>
                  <a:srgbClr val="004F59"/>
                </a:solidFill>
                <a:latin typeface="Roboto Bold"/>
                <a:ea typeface="Roboto Bold"/>
                <a:cs typeface="Roboto Bold"/>
                <a:sym typeface="Roboto Bold"/>
              </a:rPr>
              <a:t> in exchange for sexual activity.</a:t>
            </a:r>
          </a:p>
        </p:txBody>
      </p:sp>
      <p:grpSp>
        <p:nvGrpSpPr>
          <p:cNvPr id="9" name="Group 9"/>
          <p:cNvGrpSpPr/>
          <p:nvPr/>
        </p:nvGrpSpPr>
        <p:grpSpPr>
          <a:xfrm>
            <a:off x="1235789" y="2867817"/>
            <a:ext cx="6299491" cy="904943"/>
            <a:chOff x="0" y="0"/>
            <a:chExt cx="1659125" cy="238339"/>
          </a:xfrm>
        </p:grpSpPr>
        <p:sp>
          <p:nvSpPr>
            <p:cNvPr id="10" name="Freeform 10"/>
            <p:cNvSpPr/>
            <p:nvPr/>
          </p:nvSpPr>
          <p:spPr>
            <a:xfrm>
              <a:off x="0" y="0"/>
              <a:ext cx="1659125" cy="238339"/>
            </a:xfrm>
            <a:custGeom>
              <a:avLst/>
              <a:gdLst/>
              <a:ahLst/>
              <a:cxnLst/>
              <a:rect l="l" t="t" r="r" b="b"/>
              <a:pathLst>
                <a:path w="1659125" h="238339">
                  <a:moveTo>
                    <a:pt x="0" y="0"/>
                  </a:moveTo>
                  <a:lnTo>
                    <a:pt x="1659125" y="0"/>
                  </a:lnTo>
                  <a:lnTo>
                    <a:pt x="165912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5912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46446" y="2886863"/>
            <a:ext cx="615565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Survival Transactions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61</a:t>
            </a:r>
          </a:p>
        </p:txBody>
      </p:sp>
      <p:sp>
        <p:nvSpPr>
          <p:cNvPr id="5" name="TextBox 5"/>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5919607" y="9319274"/>
            <a:ext cx="5470922"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sp>
        <p:nvSpPr>
          <p:cNvPr id="8" name="TextBox 8"/>
          <p:cNvSpPr txBox="1"/>
          <p:nvPr/>
        </p:nvSpPr>
        <p:spPr>
          <a:xfrm>
            <a:off x="1235789" y="3751619"/>
            <a:ext cx="1581642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trade food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can offer housing in exchange for sexual activity.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Predators often </a:t>
            </a:r>
            <a:r>
              <a:rPr lang="en-US" sz="4250" b="1">
                <a:solidFill>
                  <a:srgbClr val="FF5757"/>
                </a:solidFill>
                <a:latin typeface="Roboto Bold"/>
                <a:ea typeface="Roboto Bold"/>
                <a:cs typeface="Roboto Bold"/>
                <a:sym typeface="Roboto Bold"/>
              </a:rPr>
              <a:t>trade drugs</a:t>
            </a:r>
            <a:r>
              <a:rPr lang="en-US" sz="4250" b="1">
                <a:solidFill>
                  <a:srgbClr val="004F59"/>
                </a:solidFill>
                <a:latin typeface="Roboto Bold"/>
                <a:ea typeface="Roboto Bold"/>
                <a:cs typeface="Roboto Bold"/>
                <a:sym typeface="Roboto Bold"/>
              </a:rPr>
              <a:t> in exchange for sexual activity.</a:t>
            </a:r>
          </a:p>
        </p:txBody>
      </p:sp>
      <p:grpSp>
        <p:nvGrpSpPr>
          <p:cNvPr id="9" name="Group 9"/>
          <p:cNvGrpSpPr/>
          <p:nvPr/>
        </p:nvGrpSpPr>
        <p:grpSpPr>
          <a:xfrm>
            <a:off x="1235789" y="2867817"/>
            <a:ext cx="6299491" cy="904943"/>
            <a:chOff x="0" y="0"/>
            <a:chExt cx="1659125" cy="238339"/>
          </a:xfrm>
        </p:grpSpPr>
        <p:sp>
          <p:nvSpPr>
            <p:cNvPr id="10" name="Freeform 10"/>
            <p:cNvSpPr/>
            <p:nvPr/>
          </p:nvSpPr>
          <p:spPr>
            <a:xfrm>
              <a:off x="0" y="0"/>
              <a:ext cx="1659125" cy="238339"/>
            </a:xfrm>
            <a:custGeom>
              <a:avLst/>
              <a:gdLst/>
              <a:ahLst/>
              <a:cxnLst/>
              <a:rect l="l" t="t" r="r" b="b"/>
              <a:pathLst>
                <a:path w="1659125" h="238339">
                  <a:moveTo>
                    <a:pt x="0" y="0"/>
                  </a:moveTo>
                  <a:lnTo>
                    <a:pt x="1659125" y="0"/>
                  </a:lnTo>
                  <a:lnTo>
                    <a:pt x="165912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5912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46446" y="2886863"/>
            <a:ext cx="615565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Survival Transactions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trade food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can offer housing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often trade drugs in exchange for sexual activity.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They can </a:t>
            </a:r>
            <a:r>
              <a:rPr lang="en-US" sz="4250" b="1">
                <a:solidFill>
                  <a:srgbClr val="FF5757"/>
                </a:solidFill>
                <a:latin typeface="Roboto Bold"/>
                <a:ea typeface="Roboto Bold"/>
                <a:cs typeface="Roboto Bold"/>
                <a:sym typeface="Roboto Bold"/>
              </a:rPr>
              <a:t>promise protection</a:t>
            </a:r>
            <a:r>
              <a:rPr lang="en-US" sz="4250" b="1">
                <a:solidFill>
                  <a:srgbClr val="004F59"/>
                </a:solidFill>
                <a:latin typeface="Roboto Bold"/>
                <a:ea typeface="Roboto Bold"/>
                <a:cs typeface="Roboto Bold"/>
                <a:sym typeface="Roboto Bold"/>
              </a:rPr>
              <a:t> in exchange for sexual activity.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62</a:t>
            </a:r>
          </a:p>
        </p:txBody>
      </p:sp>
      <p:sp>
        <p:nvSpPr>
          <p:cNvPr id="6" name="TextBox 6"/>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5919607" y="9319274"/>
            <a:ext cx="5470922"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grpSp>
        <p:nvGrpSpPr>
          <p:cNvPr id="9" name="Group 9"/>
          <p:cNvGrpSpPr/>
          <p:nvPr/>
        </p:nvGrpSpPr>
        <p:grpSpPr>
          <a:xfrm>
            <a:off x="1235789" y="2867817"/>
            <a:ext cx="6299491" cy="904943"/>
            <a:chOff x="0" y="0"/>
            <a:chExt cx="1659125" cy="238339"/>
          </a:xfrm>
        </p:grpSpPr>
        <p:sp>
          <p:nvSpPr>
            <p:cNvPr id="10" name="Freeform 10"/>
            <p:cNvSpPr/>
            <p:nvPr/>
          </p:nvSpPr>
          <p:spPr>
            <a:xfrm>
              <a:off x="0" y="0"/>
              <a:ext cx="1659125" cy="238339"/>
            </a:xfrm>
            <a:custGeom>
              <a:avLst/>
              <a:gdLst/>
              <a:ahLst/>
              <a:cxnLst/>
              <a:rect l="l" t="t" r="r" b="b"/>
              <a:pathLst>
                <a:path w="1659125" h="238339">
                  <a:moveTo>
                    <a:pt x="0" y="0"/>
                  </a:moveTo>
                  <a:lnTo>
                    <a:pt x="1659125" y="0"/>
                  </a:lnTo>
                  <a:lnTo>
                    <a:pt x="165912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5912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46446" y="2886863"/>
            <a:ext cx="615565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Survival Transactions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trade food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can offer housing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Predators often trade drugs in exchange for sexual activity.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They can promise protection in exchange for sexual activity.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Predators can </a:t>
            </a:r>
            <a:r>
              <a:rPr lang="en-US" sz="4250" b="1">
                <a:solidFill>
                  <a:srgbClr val="FF5757"/>
                </a:solidFill>
                <a:latin typeface="Roboto Bold"/>
                <a:ea typeface="Roboto Bold"/>
                <a:cs typeface="Roboto Bold"/>
                <a:sym typeface="Roboto Bold"/>
              </a:rPr>
              <a:t>provide transportation</a:t>
            </a:r>
            <a:r>
              <a:rPr lang="en-US" sz="4250" b="1">
                <a:solidFill>
                  <a:srgbClr val="004F59"/>
                </a:solidFill>
                <a:latin typeface="Roboto Bold"/>
                <a:ea typeface="Roboto Bold"/>
                <a:cs typeface="Roboto Bold"/>
                <a:sym typeface="Roboto Bold"/>
              </a:rPr>
              <a:t> for sexual activity.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63</a:t>
            </a:r>
          </a:p>
        </p:txBody>
      </p:sp>
      <p:sp>
        <p:nvSpPr>
          <p:cNvPr id="6" name="TextBox 6"/>
          <p:cNvSpPr txBox="1"/>
          <p:nvPr/>
        </p:nvSpPr>
        <p:spPr>
          <a:xfrm>
            <a:off x="1131441" y="1109322"/>
            <a:ext cx="11612407"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UNLAWFUL EXCHANGE</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TextBox 8"/>
          <p:cNvSpPr txBox="1"/>
          <p:nvPr/>
        </p:nvSpPr>
        <p:spPr>
          <a:xfrm>
            <a:off x="5919607" y="9319274"/>
            <a:ext cx="5470922"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Polaris Project (2019). Freedom happens now. Sex Trafficking and LGBTQ Youth.</a:t>
            </a:r>
          </a:p>
        </p:txBody>
      </p:sp>
      <p:grpSp>
        <p:nvGrpSpPr>
          <p:cNvPr id="9" name="Group 9"/>
          <p:cNvGrpSpPr/>
          <p:nvPr/>
        </p:nvGrpSpPr>
        <p:grpSpPr>
          <a:xfrm>
            <a:off x="1235789" y="2867817"/>
            <a:ext cx="6299491" cy="904943"/>
            <a:chOff x="0" y="0"/>
            <a:chExt cx="1659125" cy="238339"/>
          </a:xfrm>
        </p:grpSpPr>
        <p:sp>
          <p:nvSpPr>
            <p:cNvPr id="10" name="Freeform 10"/>
            <p:cNvSpPr/>
            <p:nvPr/>
          </p:nvSpPr>
          <p:spPr>
            <a:xfrm>
              <a:off x="0" y="0"/>
              <a:ext cx="1659125" cy="238339"/>
            </a:xfrm>
            <a:custGeom>
              <a:avLst/>
              <a:gdLst/>
              <a:ahLst/>
              <a:cxnLst/>
              <a:rect l="l" t="t" r="r" b="b"/>
              <a:pathLst>
                <a:path w="1659125" h="238339">
                  <a:moveTo>
                    <a:pt x="0" y="0"/>
                  </a:moveTo>
                  <a:lnTo>
                    <a:pt x="1659125" y="0"/>
                  </a:lnTo>
                  <a:lnTo>
                    <a:pt x="165912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5912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46446" y="2886863"/>
            <a:ext cx="6155651"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Survival Transactions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839246" y="885493"/>
            <a:ext cx="3505630" cy="3819098"/>
            <a:chOff x="0" y="0"/>
            <a:chExt cx="1165973" cy="1270232"/>
          </a:xfrm>
        </p:grpSpPr>
        <p:sp>
          <p:nvSpPr>
            <p:cNvPr id="5" name="Freeform 5"/>
            <p:cNvSpPr/>
            <p:nvPr/>
          </p:nvSpPr>
          <p:spPr>
            <a:xfrm>
              <a:off x="0" y="0"/>
              <a:ext cx="1165973" cy="1270232"/>
            </a:xfrm>
            <a:custGeom>
              <a:avLst/>
              <a:gdLst/>
              <a:ahLst/>
              <a:cxnLst/>
              <a:rect l="l" t="t" r="r" b="b"/>
              <a:pathLst>
                <a:path w="1165973" h="1270232">
                  <a:moveTo>
                    <a:pt x="0" y="0"/>
                  </a:moveTo>
                  <a:lnTo>
                    <a:pt x="1165973" y="0"/>
                  </a:lnTo>
                  <a:lnTo>
                    <a:pt x="1165973" y="1270232"/>
                  </a:lnTo>
                  <a:lnTo>
                    <a:pt x="0" y="1270232"/>
                  </a:lnTo>
                  <a:close/>
                </a:path>
              </a:pathLst>
            </a:custGeom>
            <a:solidFill>
              <a:srgbClr val="FFFFFF"/>
            </a:solidFill>
          </p:spPr>
          <p:txBody>
            <a:bodyPr/>
            <a:lstStyle/>
            <a:p>
              <a:endParaRPr lang="en-US"/>
            </a:p>
          </p:txBody>
        </p:sp>
        <p:sp>
          <p:nvSpPr>
            <p:cNvPr id="6" name="TextBox 6"/>
            <p:cNvSpPr txBox="1"/>
            <p:nvPr/>
          </p:nvSpPr>
          <p:spPr>
            <a:xfrm>
              <a:off x="0" y="-47625"/>
              <a:ext cx="1165973" cy="1317857"/>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14031530" y="1054931"/>
            <a:ext cx="3121063" cy="3186833"/>
          </a:xfrm>
          <a:custGeom>
            <a:avLst/>
            <a:gdLst/>
            <a:ahLst/>
            <a:cxnLst/>
            <a:rect l="l" t="t" r="r" b="b"/>
            <a:pathLst>
              <a:path w="3121063" h="3186833">
                <a:moveTo>
                  <a:pt x="0" y="0"/>
                </a:moveTo>
                <a:lnTo>
                  <a:pt x="3121063" y="0"/>
                </a:lnTo>
                <a:lnTo>
                  <a:pt x="3121063" y="3186832"/>
                </a:lnTo>
                <a:lnTo>
                  <a:pt x="0" y="3186832"/>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65</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4908478"/>
            <a:ext cx="14343430" cy="2046882"/>
            <a:chOff x="0" y="0"/>
            <a:chExt cx="3777694" cy="539097"/>
          </a:xfrm>
        </p:grpSpPr>
        <p:sp>
          <p:nvSpPr>
            <p:cNvPr id="12" name="Freeform 12"/>
            <p:cNvSpPr/>
            <p:nvPr/>
          </p:nvSpPr>
          <p:spPr>
            <a:xfrm>
              <a:off x="0" y="0"/>
              <a:ext cx="3777693" cy="539097"/>
            </a:xfrm>
            <a:custGeom>
              <a:avLst/>
              <a:gdLst/>
              <a:ahLst/>
              <a:cxnLst/>
              <a:rect l="l" t="t" r="r" b="b"/>
              <a:pathLst>
                <a:path w="3777693" h="539097">
                  <a:moveTo>
                    <a:pt x="0" y="0"/>
                  </a:moveTo>
                  <a:lnTo>
                    <a:pt x="3777693" y="0"/>
                  </a:lnTo>
                  <a:lnTo>
                    <a:pt x="3777693" y="539097"/>
                  </a:lnTo>
                  <a:lnTo>
                    <a:pt x="0" y="539097"/>
                  </a:lnTo>
                  <a:close/>
                </a:path>
              </a:pathLst>
            </a:custGeom>
            <a:solidFill>
              <a:srgbClr val="303030"/>
            </a:solidFill>
          </p:spPr>
          <p:txBody>
            <a:bodyPr/>
            <a:lstStyle/>
            <a:p>
              <a:endParaRPr lang="en-US"/>
            </a:p>
          </p:txBody>
        </p:sp>
        <p:sp>
          <p:nvSpPr>
            <p:cNvPr id="13" name="TextBox 13"/>
            <p:cNvSpPr txBox="1"/>
            <p:nvPr/>
          </p:nvSpPr>
          <p:spPr>
            <a:xfrm>
              <a:off x="0" y="-76200"/>
              <a:ext cx="3777694" cy="615297"/>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829985" y="5095371"/>
            <a:ext cx="14587285"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should a young person talk to when considering running away from home or have already run away?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131441" y="3201064"/>
            <a:ext cx="7173925" cy="807115"/>
            <a:chOff x="0" y="0"/>
            <a:chExt cx="1889429" cy="212574"/>
          </a:xfrm>
        </p:grpSpPr>
        <p:sp>
          <p:nvSpPr>
            <p:cNvPr id="6" name="Freeform 6"/>
            <p:cNvSpPr/>
            <p:nvPr/>
          </p:nvSpPr>
          <p:spPr>
            <a:xfrm>
              <a:off x="0" y="0"/>
              <a:ext cx="1889429" cy="212574"/>
            </a:xfrm>
            <a:custGeom>
              <a:avLst/>
              <a:gdLst/>
              <a:ahLst/>
              <a:cxnLst/>
              <a:rect l="l" t="t" r="r" b="b"/>
              <a:pathLst>
                <a:path w="1889429" h="212574">
                  <a:moveTo>
                    <a:pt x="0" y="0"/>
                  </a:moveTo>
                  <a:lnTo>
                    <a:pt x="1889429" y="0"/>
                  </a:lnTo>
                  <a:lnTo>
                    <a:pt x="1889429"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889429"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66</a:t>
            </a:r>
          </a:p>
        </p:txBody>
      </p:sp>
      <p:sp>
        <p:nvSpPr>
          <p:cNvPr id="9" name="TextBox 9"/>
          <p:cNvSpPr txBox="1"/>
          <p:nvPr/>
        </p:nvSpPr>
        <p:spPr>
          <a:xfrm>
            <a:off x="1456094" y="3171197"/>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Instead of Running Away</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198016" y="856292"/>
            <a:ext cx="3228283" cy="3457113"/>
            <a:chOff x="0" y="0"/>
            <a:chExt cx="1186154" cy="1270232"/>
          </a:xfrm>
        </p:grpSpPr>
        <p:sp>
          <p:nvSpPr>
            <p:cNvPr id="12" name="Freeform 12"/>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13" name="TextBox 13"/>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1028700" y="4344622"/>
            <a:ext cx="16688633" cy="457835"/>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Talk to a trustworthy parent, family member, or other adult.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131441" y="3201064"/>
            <a:ext cx="7173925" cy="807115"/>
            <a:chOff x="0" y="0"/>
            <a:chExt cx="1889429" cy="212574"/>
          </a:xfrm>
        </p:grpSpPr>
        <p:sp>
          <p:nvSpPr>
            <p:cNvPr id="6" name="Freeform 6"/>
            <p:cNvSpPr/>
            <p:nvPr/>
          </p:nvSpPr>
          <p:spPr>
            <a:xfrm>
              <a:off x="0" y="0"/>
              <a:ext cx="1889429" cy="212574"/>
            </a:xfrm>
            <a:custGeom>
              <a:avLst/>
              <a:gdLst/>
              <a:ahLst/>
              <a:cxnLst/>
              <a:rect l="l" t="t" r="r" b="b"/>
              <a:pathLst>
                <a:path w="1889429" h="212574">
                  <a:moveTo>
                    <a:pt x="0" y="0"/>
                  </a:moveTo>
                  <a:lnTo>
                    <a:pt x="1889429" y="0"/>
                  </a:lnTo>
                  <a:lnTo>
                    <a:pt x="1889429"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889429"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67</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0" name="Group 10"/>
          <p:cNvGrpSpPr/>
          <p:nvPr/>
        </p:nvGrpSpPr>
        <p:grpSpPr>
          <a:xfrm>
            <a:off x="14198016" y="856292"/>
            <a:ext cx="3228283" cy="3457113"/>
            <a:chOff x="0" y="0"/>
            <a:chExt cx="1186154" cy="1270232"/>
          </a:xfrm>
        </p:grpSpPr>
        <p:sp>
          <p:nvSpPr>
            <p:cNvPr id="11" name="Freeform 11"/>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12" name="TextBox 12"/>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13" name="Freeform 13"/>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1028700" y="4344622"/>
            <a:ext cx="16688633" cy="2058008"/>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Talk to a trustworthy parent, family member, or other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sp>
        <p:nvSpPr>
          <p:cNvPr id="15" name="TextBox 15"/>
          <p:cNvSpPr txBox="1"/>
          <p:nvPr/>
        </p:nvSpPr>
        <p:spPr>
          <a:xfrm>
            <a:off x="1456094" y="3171197"/>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Instead of Running Away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131441" y="3201064"/>
            <a:ext cx="7173925" cy="807115"/>
            <a:chOff x="0" y="0"/>
            <a:chExt cx="1889429" cy="212574"/>
          </a:xfrm>
        </p:grpSpPr>
        <p:sp>
          <p:nvSpPr>
            <p:cNvPr id="6" name="Freeform 6"/>
            <p:cNvSpPr/>
            <p:nvPr/>
          </p:nvSpPr>
          <p:spPr>
            <a:xfrm>
              <a:off x="0" y="0"/>
              <a:ext cx="1889429" cy="212574"/>
            </a:xfrm>
            <a:custGeom>
              <a:avLst/>
              <a:gdLst/>
              <a:ahLst/>
              <a:cxnLst/>
              <a:rect l="l" t="t" r="r" b="b"/>
              <a:pathLst>
                <a:path w="1889429" h="212574">
                  <a:moveTo>
                    <a:pt x="0" y="0"/>
                  </a:moveTo>
                  <a:lnTo>
                    <a:pt x="1889429" y="0"/>
                  </a:lnTo>
                  <a:lnTo>
                    <a:pt x="1889429"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889429"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68</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0" name="Group 10"/>
          <p:cNvGrpSpPr/>
          <p:nvPr/>
        </p:nvGrpSpPr>
        <p:grpSpPr>
          <a:xfrm>
            <a:off x="14198016" y="856292"/>
            <a:ext cx="3228283" cy="3457113"/>
            <a:chOff x="0" y="0"/>
            <a:chExt cx="1186154" cy="1270232"/>
          </a:xfrm>
        </p:grpSpPr>
        <p:sp>
          <p:nvSpPr>
            <p:cNvPr id="11" name="Freeform 11"/>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12" name="TextBox 12"/>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13" name="Freeform 13"/>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1028700" y="4344622"/>
            <a:ext cx="16688633" cy="3229556"/>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Talk to a trustworthy parent, family member, or other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Consider talking to a friend’s trustworthy parent or a trusted spiritual leader.</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15" name="TextBox 15"/>
          <p:cNvSpPr txBox="1"/>
          <p:nvPr/>
        </p:nvSpPr>
        <p:spPr>
          <a:xfrm>
            <a:off x="1456094" y="3171197"/>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Instead of Running Away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131441" y="3201064"/>
            <a:ext cx="7173925" cy="807115"/>
            <a:chOff x="0" y="0"/>
            <a:chExt cx="1889429" cy="212574"/>
          </a:xfrm>
        </p:grpSpPr>
        <p:sp>
          <p:nvSpPr>
            <p:cNvPr id="6" name="Freeform 6"/>
            <p:cNvSpPr/>
            <p:nvPr/>
          </p:nvSpPr>
          <p:spPr>
            <a:xfrm>
              <a:off x="0" y="0"/>
              <a:ext cx="1889429" cy="212574"/>
            </a:xfrm>
            <a:custGeom>
              <a:avLst/>
              <a:gdLst/>
              <a:ahLst/>
              <a:cxnLst/>
              <a:rect l="l" t="t" r="r" b="b"/>
              <a:pathLst>
                <a:path w="1889429" h="212574">
                  <a:moveTo>
                    <a:pt x="0" y="0"/>
                  </a:moveTo>
                  <a:lnTo>
                    <a:pt x="1889429" y="0"/>
                  </a:lnTo>
                  <a:lnTo>
                    <a:pt x="1889429"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889429"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69</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0" name="Group 10"/>
          <p:cNvGrpSpPr/>
          <p:nvPr/>
        </p:nvGrpSpPr>
        <p:grpSpPr>
          <a:xfrm>
            <a:off x="14198016" y="856292"/>
            <a:ext cx="3228283" cy="3457113"/>
            <a:chOff x="0" y="0"/>
            <a:chExt cx="1186154" cy="1270232"/>
          </a:xfrm>
        </p:grpSpPr>
        <p:sp>
          <p:nvSpPr>
            <p:cNvPr id="11" name="Freeform 11"/>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12" name="TextBox 12"/>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13" name="Freeform 13"/>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1028700" y="4344622"/>
            <a:ext cx="16688633"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Talk to a trustworthy parent, family member, or other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Consider talking to a friend’s trustworthy parent or a trusted spiritual leader.</a:t>
            </a:r>
          </a:p>
          <a:p>
            <a:pPr algn="l">
              <a:lnSpc>
                <a:spcPts val="2499"/>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Call the National Runaway Safeline for advice: 1-800-RUN-AWAY (786-2929). </a:t>
            </a:r>
          </a:p>
          <a:p>
            <a:pPr algn="l">
              <a:lnSpc>
                <a:spcPts val="3399"/>
              </a:lnSpc>
            </a:pPr>
            <a:endParaRPr lang="en-US" sz="3399" b="1">
              <a:solidFill>
                <a:srgbClr val="004F59"/>
              </a:solidFill>
              <a:latin typeface="Roboto Bold"/>
              <a:ea typeface="Roboto Bold"/>
              <a:cs typeface="Roboto Bold"/>
              <a:sym typeface="Roboto Bold"/>
            </a:endParaRPr>
          </a:p>
        </p:txBody>
      </p:sp>
      <p:sp>
        <p:nvSpPr>
          <p:cNvPr id="15" name="TextBox 15"/>
          <p:cNvSpPr txBox="1"/>
          <p:nvPr/>
        </p:nvSpPr>
        <p:spPr>
          <a:xfrm>
            <a:off x="1456094" y="3171197"/>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Instead of Running Away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41245"/>
            <a:ext cx="14398332" cy="178747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a:p>
            <a:pPr algn="l">
              <a:lnSpc>
                <a:spcPts val="4675"/>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131441" y="3201064"/>
            <a:ext cx="7173925" cy="807115"/>
            <a:chOff x="0" y="0"/>
            <a:chExt cx="1889429" cy="212574"/>
          </a:xfrm>
        </p:grpSpPr>
        <p:sp>
          <p:nvSpPr>
            <p:cNvPr id="6" name="Freeform 6"/>
            <p:cNvSpPr/>
            <p:nvPr/>
          </p:nvSpPr>
          <p:spPr>
            <a:xfrm>
              <a:off x="0" y="0"/>
              <a:ext cx="1889429" cy="212574"/>
            </a:xfrm>
            <a:custGeom>
              <a:avLst/>
              <a:gdLst/>
              <a:ahLst/>
              <a:cxnLst/>
              <a:rect l="l" t="t" r="r" b="b"/>
              <a:pathLst>
                <a:path w="1889429" h="212574">
                  <a:moveTo>
                    <a:pt x="0" y="0"/>
                  </a:moveTo>
                  <a:lnTo>
                    <a:pt x="1889429" y="0"/>
                  </a:lnTo>
                  <a:lnTo>
                    <a:pt x="1889429"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889429"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28700" y="4344622"/>
            <a:ext cx="16688633" cy="4286777"/>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Talk to a trustworthy parent, family member, or other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Consider talking to a friend’s trustworthy parent or a trusted spiritual leader.</a:t>
            </a:r>
          </a:p>
          <a:p>
            <a:pPr algn="l">
              <a:lnSpc>
                <a:spcPts val="2499"/>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Call the National Runaway Safeline for advice: 1-800-RUN-AWAY (786-2929)</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National Center for Missing &amp; Exploited Children 1-800-THE-LOST (843-5678) </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70</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198016" y="856292"/>
            <a:ext cx="3228283" cy="3457113"/>
            <a:chOff x="0" y="0"/>
            <a:chExt cx="1186154" cy="1270232"/>
          </a:xfrm>
        </p:grpSpPr>
        <p:sp>
          <p:nvSpPr>
            <p:cNvPr id="12" name="Freeform 12"/>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13" name="TextBox 13"/>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14" name="Freeform 14"/>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1456094" y="3171197"/>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Instead of Running Away</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RETURN HOME</a:t>
            </a:r>
          </a:p>
        </p:txBody>
      </p:sp>
      <p:grpSp>
        <p:nvGrpSpPr>
          <p:cNvPr id="5" name="Group 5"/>
          <p:cNvGrpSpPr/>
          <p:nvPr/>
        </p:nvGrpSpPr>
        <p:grpSpPr>
          <a:xfrm>
            <a:off x="14198016" y="856292"/>
            <a:ext cx="3228283" cy="3457113"/>
            <a:chOff x="0" y="0"/>
            <a:chExt cx="1186154" cy="1270232"/>
          </a:xfrm>
        </p:grpSpPr>
        <p:sp>
          <p:nvSpPr>
            <p:cNvPr id="6" name="Freeform 6"/>
            <p:cNvSpPr/>
            <p:nvPr/>
          </p:nvSpPr>
          <p:spPr>
            <a:xfrm>
              <a:off x="0" y="0"/>
              <a:ext cx="1186154" cy="1270232"/>
            </a:xfrm>
            <a:custGeom>
              <a:avLst/>
              <a:gdLst/>
              <a:ahLst/>
              <a:cxnLst/>
              <a:rect l="l" t="t" r="r" b="b"/>
              <a:pathLst>
                <a:path w="1186154" h="1270232">
                  <a:moveTo>
                    <a:pt x="0" y="0"/>
                  </a:moveTo>
                  <a:lnTo>
                    <a:pt x="1186154" y="0"/>
                  </a:lnTo>
                  <a:lnTo>
                    <a:pt x="1186154" y="1270232"/>
                  </a:lnTo>
                  <a:lnTo>
                    <a:pt x="0" y="1270232"/>
                  </a:lnTo>
                  <a:close/>
                </a:path>
              </a:pathLst>
            </a:custGeom>
            <a:solidFill>
              <a:srgbClr val="FFFFFF"/>
            </a:solidFill>
          </p:spPr>
          <p:txBody>
            <a:bodyPr/>
            <a:lstStyle/>
            <a:p>
              <a:endParaRPr lang="en-US"/>
            </a:p>
          </p:txBody>
        </p:sp>
        <p:sp>
          <p:nvSpPr>
            <p:cNvPr id="7" name="TextBox 7"/>
            <p:cNvSpPr txBox="1"/>
            <p:nvPr/>
          </p:nvSpPr>
          <p:spPr>
            <a:xfrm>
              <a:off x="0" y="-47625"/>
              <a:ext cx="1186154" cy="1317857"/>
            </a:xfrm>
            <a:prstGeom prst="rect">
              <a:avLst/>
            </a:prstGeom>
          </p:spPr>
          <p:txBody>
            <a:bodyPr lIns="50800" tIns="50800" rIns="50800" bIns="50800" rtlCol="0" anchor="ctr"/>
            <a:lstStyle/>
            <a:p>
              <a:pPr algn="ctr">
                <a:lnSpc>
                  <a:spcPts val="2100"/>
                </a:lnSpc>
              </a:pPr>
              <a:endParaRPr/>
            </a:p>
          </p:txBody>
        </p:sp>
      </p:grpSp>
      <p:sp>
        <p:nvSpPr>
          <p:cNvPr id="8" name="Freeform 8"/>
          <p:cNvSpPr/>
          <p:nvPr/>
        </p:nvSpPr>
        <p:spPr>
          <a:xfrm>
            <a:off x="14399537" y="1011789"/>
            <a:ext cx="2825240" cy="2884776"/>
          </a:xfrm>
          <a:custGeom>
            <a:avLst/>
            <a:gdLst/>
            <a:ahLst/>
            <a:cxnLst/>
            <a:rect l="l" t="t" r="r" b="b"/>
            <a:pathLst>
              <a:path w="2825240" h="2884776">
                <a:moveTo>
                  <a:pt x="0" y="0"/>
                </a:moveTo>
                <a:lnTo>
                  <a:pt x="2825240" y="0"/>
                </a:lnTo>
                <a:lnTo>
                  <a:pt x="2825240" y="2884775"/>
                </a:lnTo>
                <a:lnTo>
                  <a:pt x="0" y="2884775"/>
                </a:lnTo>
                <a:lnTo>
                  <a:pt x="0" y="0"/>
                </a:lnTo>
                <a:close/>
              </a:path>
            </a:pathLst>
          </a:custGeom>
          <a:blipFill>
            <a:blip r:embed="rId3"/>
            <a:stretch>
              <a:fillRect/>
            </a:stretch>
          </a:blipFill>
        </p:spPr>
        <p:txBody>
          <a:bodyPr/>
          <a:lstStyle/>
          <a:p>
            <a:endParaRPr lang="en-US"/>
          </a:p>
        </p:txBody>
      </p:sp>
      <p:grpSp>
        <p:nvGrpSpPr>
          <p:cNvPr id="9" name="Group 9"/>
          <p:cNvGrpSpPr/>
          <p:nvPr/>
        </p:nvGrpSpPr>
        <p:grpSpPr>
          <a:xfrm>
            <a:off x="1899813" y="3291160"/>
            <a:ext cx="7416951" cy="1022245"/>
            <a:chOff x="0" y="0"/>
            <a:chExt cx="1953436" cy="269233"/>
          </a:xfrm>
        </p:grpSpPr>
        <p:sp>
          <p:nvSpPr>
            <p:cNvPr id="10" name="Freeform 10"/>
            <p:cNvSpPr/>
            <p:nvPr/>
          </p:nvSpPr>
          <p:spPr>
            <a:xfrm>
              <a:off x="0" y="0"/>
              <a:ext cx="1953436" cy="269233"/>
            </a:xfrm>
            <a:custGeom>
              <a:avLst/>
              <a:gdLst/>
              <a:ahLst/>
              <a:cxnLst/>
              <a:rect l="l" t="t" r="r" b="b"/>
              <a:pathLst>
                <a:path w="1953436" h="269233">
                  <a:moveTo>
                    <a:pt x="0" y="0"/>
                  </a:moveTo>
                  <a:lnTo>
                    <a:pt x="1953436" y="0"/>
                  </a:lnTo>
                  <a:lnTo>
                    <a:pt x="1953436" y="269233"/>
                  </a:lnTo>
                  <a:lnTo>
                    <a:pt x="0" y="269233"/>
                  </a:lnTo>
                  <a:close/>
                </a:path>
              </a:pathLst>
            </a:custGeom>
            <a:solidFill>
              <a:srgbClr val="303030"/>
            </a:solidFill>
          </p:spPr>
          <p:txBody>
            <a:bodyPr/>
            <a:lstStyle/>
            <a:p>
              <a:endParaRPr lang="en-US"/>
            </a:p>
          </p:txBody>
        </p:sp>
        <p:sp>
          <p:nvSpPr>
            <p:cNvPr id="11" name="TextBox 11"/>
            <p:cNvSpPr txBox="1"/>
            <p:nvPr/>
          </p:nvSpPr>
          <p:spPr>
            <a:xfrm>
              <a:off x="0" y="-76200"/>
              <a:ext cx="1953436" cy="345433"/>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99813" y="4615106"/>
            <a:ext cx="14833903" cy="589888"/>
          </a:xfrm>
          <a:prstGeom prst="rect">
            <a:avLst/>
          </a:prstGeom>
        </p:spPr>
        <p:txBody>
          <a:bodyPr lIns="0" tIns="0" rIns="0" bIns="0" rtlCol="0" anchor="t">
            <a:spAutoFit/>
          </a:bodyPr>
          <a:lstStyle/>
          <a:p>
            <a:pPr algn="l">
              <a:lnSpc>
                <a:spcPts val="4759"/>
              </a:lnSpc>
            </a:pPr>
            <a:r>
              <a:rPr lang="en-US" sz="3399" b="1">
                <a:solidFill>
                  <a:srgbClr val="004F59"/>
                </a:solidFill>
                <a:latin typeface="Roboto Bold"/>
                <a:ea typeface="Roboto Bold"/>
                <a:cs typeface="Roboto Bold"/>
                <a:sym typeface="Roboto Bold"/>
              </a:rPr>
              <a:t> If wanting to RETURN home, contact the National Runaway Safeline:</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71</a:t>
            </a:r>
          </a:p>
        </p:txBody>
      </p:sp>
      <p:sp>
        <p:nvSpPr>
          <p:cNvPr id="14" name="TextBox 14"/>
          <p:cNvSpPr txBox="1"/>
          <p:nvPr/>
        </p:nvSpPr>
        <p:spPr>
          <a:xfrm>
            <a:off x="2106830" y="3356898"/>
            <a:ext cx="7046695"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Transportation Back Home</a:t>
            </a:r>
          </a:p>
        </p:txBody>
      </p:sp>
      <p:sp>
        <p:nvSpPr>
          <p:cNvPr id="15" name="TextBox 15"/>
          <p:cNvSpPr txBox="1"/>
          <p:nvPr/>
        </p:nvSpPr>
        <p:spPr>
          <a:xfrm>
            <a:off x="1294154" y="5395595"/>
            <a:ext cx="13310734" cy="2211743"/>
          </a:xfrm>
          <a:prstGeom prst="rect">
            <a:avLst/>
          </a:prstGeom>
        </p:spPr>
        <p:txBody>
          <a:bodyPr lIns="0" tIns="0" rIns="0" bIns="0" rtlCol="0" anchor="t">
            <a:spAutoFit/>
          </a:bodyPr>
          <a:lstStyle/>
          <a:p>
            <a:pPr algn="ctr">
              <a:lnSpc>
                <a:spcPts val="6369"/>
              </a:lnSpc>
            </a:pPr>
            <a:r>
              <a:rPr lang="en-US" sz="4549" b="1">
                <a:solidFill>
                  <a:srgbClr val="FF5757"/>
                </a:solidFill>
                <a:latin typeface="Roboto Bold"/>
                <a:ea typeface="Roboto Bold"/>
                <a:cs typeface="Roboto Bold"/>
                <a:sym typeface="Roboto Bold"/>
              </a:rPr>
              <a:t>FREE bus ticket from Greyhound Buses</a:t>
            </a:r>
          </a:p>
          <a:p>
            <a:pPr algn="ctr">
              <a:lnSpc>
                <a:spcPts val="6369"/>
              </a:lnSpc>
            </a:pPr>
            <a:r>
              <a:rPr lang="en-US" sz="4549" b="1">
                <a:solidFill>
                  <a:srgbClr val="FF5757"/>
                </a:solidFill>
                <a:latin typeface="Roboto Bold"/>
                <a:ea typeface="Roboto Bold"/>
                <a:cs typeface="Roboto Bold"/>
                <a:sym typeface="Roboto Bold"/>
              </a:rPr>
              <a:t>1-800-RUN-AWAY</a:t>
            </a:r>
          </a:p>
          <a:p>
            <a:pPr algn="ctr">
              <a:lnSpc>
                <a:spcPts val="4969"/>
              </a:lnSpc>
            </a:pPr>
            <a:r>
              <a:rPr lang="en-US" sz="3549" b="1">
                <a:solidFill>
                  <a:srgbClr val="004F59"/>
                </a:solidFill>
                <a:latin typeface="Roboto Bold"/>
                <a:ea typeface="Roboto Bold"/>
                <a:cs typeface="Roboto Bold"/>
                <a:sym typeface="Roboto Bold"/>
              </a:rPr>
              <a:t>1-800-786-2929</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480713" y="9352723"/>
            <a:ext cx="2360739" cy="276198"/>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BFDFD"/>
                </a:solidFill>
                <a:latin typeface="Roboto"/>
                <a:ea typeface="Roboto"/>
                <a:cs typeface="Roboto"/>
                <a:sym typeface="Roboto"/>
              </a:rPr>
              <a:t>73</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747280" y="2204101"/>
            <a:ext cx="7194610" cy="6518787"/>
          </a:xfrm>
          <a:custGeom>
            <a:avLst/>
            <a:gdLst/>
            <a:ahLst/>
            <a:cxnLst/>
            <a:rect l="l" t="t" r="r" b="b"/>
            <a:pathLst>
              <a:path w="7194610" h="6518787">
                <a:moveTo>
                  <a:pt x="0" y="0"/>
                </a:moveTo>
                <a:lnTo>
                  <a:pt x="7194609" y="0"/>
                </a:lnTo>
                <a:lnTo>
                  <a:pt x="7194609" y="6518787"/>
                </a:lnTo>
                <a:lnTo>
                  <a:pt x="0" y="6518787"/>
                </a:lnTo>
                <a:lnTo>
                  <a:pt x="0" y="0"/>
                </a:lnTo>
                <a:close/>
              </a:path>
            </a:pathLst>
          </a:custGeom>
          <a:blipFill>
            <a:blip r:embed="rId3"/>
            <a:stretch>
              <a:fillRect t="-6955" b="-3412"/>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74</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9144000" y="1750701"/>
            <a:ext cx="6814791" cy="6814791"/>
          </a:xfrm>
          <a:custGeom>
            <a:avLst/>
            <a:gdLst/>
            <a:ahLst/>
            <a:cxnLst/>
            <a:rect l="l" t="t" r="r" b="b"/>
            <a:pathLst>
              <a:path w="6814791" h="6814791">
                <a:moveTo>
                  <a:pt x="0" y="0"/>
                </a:moveTo>
                <a:lnTo>
                  <a:pt x="6814791" y="0"/>
                </a:lnTo>
                <a:lnTo>
                  <a:pt x="6814791" y="6814791"/>
                </a:lnTo>
                <a:lnTo>
                  <a:pt x="0" y="681479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523058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75</a:t>
            </a:r>
          </a:p>
        </p:txBody>
      </p:sp>
      <p:sp>
        <p:nvSpPr>
          <p:cNvPr id="8" name="TextBox 8"/>
          <p:cNvSpPr txBox="1"/>
          <p:nvPr/>
        </p:nvSpPr>
        <p:spPr>
          <a:xfrm>
            <a:off x="7233011" y="8580163"/>
            <a:ext cx="5362641" cy="678137"/>
          </a:xfrm>
          <a:prstGeom prst="rect">
            <a:avLst/>
          </a:prstGeom>
        </p:spPr>
        <p:txBody>
          <a:bodyPr lIns="0" tIns="0" rIns="0" bIns="0" rtlCol="0" anchor="t">
            <a:spAutoFit/>
          </a:bodyPr>
          <a:lstStyle/>
          <a:p>
            <a:pPr algn="ctr">
              <a:lnSpc>
                <a:spcPts val="2725"/>
              </a:lnSpc>
            </a:pPr>
            <a:r>
              <a:rPr lang="en-US" sz="1946" b="1">
                <a:solidFill>
                  <a:srgbClr val="FF3131"/>
                </a:solidFill>
                <a:latin typeface="Roboto Bold"/>
                <a:ea typeface="Roboto Bold"/>
                <a:cs typeface="Roboto Bold"/>
                <a:sym typeface="Roboto Bold"/>
              </a:rPr>
              <a:t>Presenter: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480713" y="2806116"/>
            <a:ext cx="3556229" cy="5190370"/>
          </a:xfrm>
          <a:custGeom>
            <a:avLst/>
            <a:gdLst/>
            <a:ahLst/>
            <a:cxnLst/>
            <a:rect l="l" t="t" r="r" b="b"/>
            <a:pathLst>
              <a:path w="3556229" h="5190370">
                <a:moveTo>
                  <a:pt x="0" y="0"/>
                </a:moveTo>
                <a:lnTo>
                  <a:pt x="3556229" y="0"/>
                </a:lnTo>
                <a:lnTo>
                  <a:pt x="3556229" y="5190370"/>
                </a:lnTo>
                <a:lnTo>
                  <a:pt x="0" y="5190370"/>
                </a:lnTo>
                <a:lnTo>
                  <a:pt x="0" y="0"/>
                </a:lnTo>
                <a:close/>
              </a:path>
            </a:pathLst>
          </a:custGeom>
          <a:blipFill>
            <a:blip r:embed="rId4"/>
            <a:stretch>
              <a:fillRect l="-28696" r="-17255"/>
            </a:stretch>
          </a:blipFill>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9014768" y="1500298"/>
            <a:ext cx="7095402" cy="7286405"/>
          </a:xfrm>
          <a:custGeom>
            <a:avLst/>
            <a:gdLst/>
            <a:ahLst/>
            <a:cxnLst/>
            <a:rect l="l" t="t" r="r" b="b"/>
            <a:pathLst>
              <a:path w="7095402" h="7286405">
                <a:moveTo>
                  <a:pt x="0" y="0"/>
                </a:moveTo>
                <a:lnTo>
                  <a:pt x="7095402" y="0"/>
                </a:lnTo>
                <a:lnTo>
                  <a:pt x="7095402" y="7286404"/>
                </a:lnTo>
                <a:lnTo>
                  <a:pt x="0" y="7286404"/>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3" name="TextBox 13"/>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BFDFD"/>
                </a:solidFill>
                <a:latin typeface="Roboto"/>
                <a:ea typeface="Roboto"/>
                <a:cs typeface="Roboto"/>
                <a:sym typeface="Roboto"/>
              </a:rPr>
              <a:t>76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41245"/>
            <a:ext cx="14398332" cy="3330503"/>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28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a:p>
            <a:pPr algn="l">
              <a:lnSpc>
                <a:spcPts val="4675"/>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11795078"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41245"/>
            <a:ext cx="14398332" cy="4283003"/>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28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8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4625287" y="7950371"/>
            <a:ext cx="1937451" cy="827728"/>
          </a:xfrm>
          <a:prstGeom prst="rect">
            <a:avLst/>
          </a:prstGeom>
        </p:spPr>
        <p:txBody>
          <a:bodyPr lIns="0" tIns="0" rIns="0" bIns="0" rtlCol="0" anchor="t">
            <a:spAutoFit/>
          </a:bodyPr>
          <a:lstStyle/>
          <a:p>
            <a:pPr algn="ctr">
              <a:lnSpc>
                <a:spcPts val="4130"/>
              </a:lnSpc>
            </a:pPr>
            <a:r>
              <a:rPr lang="en-US" sz="3971" b="1">
                <a:solidFill>
                  <a:srgbClr val="801EB6"/>
                </a:solidFill>
                <a:latin typeface="Cooperative Bold"/>
                <a:ea typeface="Cooperative Bold"/>
                <a:cs typeface="Cooperative Bold"/>
                <a:sym typeface="Cooperative Bold"/>
              </a:rPr>
              <a:t>RUNAWAYS</a:t>
            </a:r>
          </a:p>
          <a:p>
            <a:pPr algn="ctr">
              <a:lnSpc>
                <a:spcPts val="1948"/>
              </a:lnSpc>
            </a:pPr>
            <a:r>
              <a:rPr lang="en-US" sz="2530" b="1">
                <a:solidFill>
                  <a:srgbClr val="801EB6"/>
                </a:solidFill>
                <a:latin typeface="Poppins Medium 2 Bold"/>
                <a:ea typeface="Poppins Medium 2 Bold"/>
                <a:cs typeface="Poppins Medium 2 Bold"/>
                <a:sym typeface="Poppins Medium 2 Bold"/>
              </a:rPr>
              <a:t>AS TARGETS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8554</Words>
  <Application>Microsoft Office PowerPoint</Application>
  <PresentationFormat>Custom</PresentationFormat>
  <Paragraphs>1310</Paragraphs>
  <Slides>76</Slides>
  <Notes>73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Poppins Medium 2 Bold</vt:lpstr>
      <vt:lpstr>Arial</vt:lpstr>
      <vt:lpstr>League Spartan</vt:lpstr>
      <vt:lpstr>Calibri</vt:lpstr>
      <vt:lpstr>Bebas Neue</vt:lpstr>
      <vt:lpstr>Cooperative Bold</vt:lpstr>
      <vt:lpstr>Roboto</vt:lpstr>
      <vt:lpstr>Poppins Medium 1</vt:lpstr>
      <vt:lpstr>Roboto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PowerPoint-Runaways_as_Targets_WalkingWise-7-1-2025</dc:title>
  <cp:lastModifiedBy>Karla Highman</cp:lastModifiedBy>
  <cp:revision>2</cp:revision>
  <dcterms:created xsi:type="dcterms:W3CDTF">2006-08-16T00:00:00Z</dcterms:created>
  <dcterms:modified xsi:type="dcterms:W3CDTF">2025-07-01T20:24:15Z</dcterms:modified>
  <dc:identifier>DAGZs0WdSJs</dc:identifier>
</cp:coreProperties>
</file>