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Lst>
  <p:sldSz cx="18288000" cy="10287000"/>
  <p:notesSz cx="6858000" cy="9144000"/>
  <p:embeddedFontLst>
    <p:embeddedFont>
      <p:font typeface="Bebas Neue" panose="020B0604020202020204" charset="0"/>
      <p:regular r:id="rId80"/>
    </p:embeddedFont>
    <p:embeddedFont>
      <p:font typeface="Cooperative Bold" panose="020B0604020202020204" charset="-79"/>
      <p:regular r:id="rId81"/>
    </p:embeddedFont>
    <p:embeddedFont>
      <p:font typeface="League Spartan" panose="020B0604020202020204" charset="0"/>
      <p:regular r:id="rId82"/>
    </p:embeddedFont>
    <p:embeddedFont>
      <p:font typeface="Poppins Medium 1" panose="020B0604020202020204" charset="0"/>
      <p:regular r:id="rId83"/>
    </p:embeddedFont>
    <p:embeddedFont>
      <p:font typeface="Poppins Medium 2 Bold" panose="020B0604020202020204" charset="0"/>
      <p:regular r:id="rId84"/>
    </p:embeddedFont>
    <p:embeddedFont>
      <p:font typeface="Roboto" panose="020B0604020202020204" charset="0"/>
      <p:regular r:id="rId85"/>
    </p:embeddedFont>
    <p:embeddedFont>
      <p:font typeface="Roboto Bold" panose="020B0604020202020204" charset="0"/>
      <p:regular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5" d="100"/>
          <a:sy n="65" d="100"/>
        </p:scale>
        <p:origin x="1080"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5.fntdata"/><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1.fntdata"/><Relationship Id="rId85"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2.fntdata"/><Relationship Id="rId86"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font" Target="fonts/font3.fntdata"/><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Highman" userId="ecdc3769a33ca4ef" providerId="LiveId" clId="{4B11471C-3691-4F5F-98DF-C1CD0472BC45}"/>
    <pc:docChg chg="modSld">
      <pc:chgData name="Karla Highman" userId="ecdc3769a33ca4ef" providerId="LiveId" clId="{4B11471C-3691-4F5F-98DF-C1CD0472BC45}" dt="2026-01-20T19:15:00.681" v="0" actId="207"/>
      <pc:docMkLst>
        <pc:docMk/>
      </pc:docMkLst>
      <pc:sldChg chg="modSp mod">
        <pc:chgData name="Karla Highman" userId="ecdc3769a33ca4ef" providerId="LiveId" clId="{4B11471C-3691-4F5F-98DF-C1CD0472BC45}" dt="2026-01-20T19:15:00.681" v="0" actId="207"/>
        <pc:sldMkLst>
          <pc:docMk/>
          <pc:sldMk cId="0" sldId="273"/>
        </pc:sldMkLst>
        <pc:spChg chg="mod">
          <ac:chgData name="Karla Highman" userId="ecdc3769a33ca4ef" providerId="LiveId" clId="{4B11471C-3691-4F5F-98DF-C1CD0472BC45}" dt="2026-01-20T19:15:00.681" v="0" actId="207"/>
          <ac:spMkLst>
            <pc:docMk/>
            <pc:sldMk cId="0" sldId="273"/>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Walking Wise Education Guide to implement classroom teaching tips.</a:t>
            </a:r>
          </a:p>
          <a:p>
            <a:endParaRPr lang="en-US"/>
          </a:p>
          <a:p>
            <a:r>
              <a:rPr lang="en-US"/>
              <a:t>Most importantly: </a:t>
            </a:r>
          </a:p>
          <a:p>
            <a:r>
              <a:rPr lang="en-US"/>
              <a:t>• DEFINE SCHOOL POLICY</a:t>
            </a:r>
          </a:p>
          <a:p>
            <a:r>
              <a:rPr lang="en-US"/>
              <a:t>Establish a sexual exploitation reporting protocol with a trauma-informed response. The Walking Wise Implementation Guide provides a sample protocol.</a:t>
            </a:r>
          </a:p>
          <a:p>
            <a:endParaRPr lang="en-US"/>
          </a:p>
          <a:p>
            <a:r>
              <a:rPr lang="en-US"/>
              <a:t>• AGE &amp; AUDIENCE </a:t>
            </a:r>
          </a:p>
          <a:p>
            <a:r>
              <a:rPr lang="en-US"/>
              <a:t>This presentation can be edited by following the procedures on page 3 to align with your school policies, specific age groups, and the involvement of at-risk audiences.</a:t>
            </a:r>
          </a:p>
          <a:p>
            <a:endParaRPr lang="en-US"/>
          </a:p>
          <a:p>
            <a:r>
              <a:rPr lang="en-US"/>
              <a:t>• SUPPORT PROCEDURE</a:t>
            </a:r>
          </a:p>
          <a:p>
            <a:r>
              <a:rPr lang="en-US"/>
              <a:t>Please give your audience guidance on how to access immediate help or arrange a private meeting with a social worker, counselor, nurse, school resource officer, or another trustworthy staff member to report concerns for themselves or a peer.</a:t>
            </a:r>
          </a:p>
          <a:p>
            <a:endParaRPr lang="en-US"/>
          </a:p>
          <a:p>
            <a:r>
              <a:rPr lang="en-US"/>
              <a:t>• SECOND SAFE ADULT	</a:t>
            </a:r>
          </a:p>
          <a:p>
            <a:r>
              <a:rPr lang="en-US"/>
              <a:t>Ensure a second trustworthy adult, such as a teacher, is present in the learning setting to observe audience reactions and identify those who may benefit from a follow-up meeting. This person should remain focused and free from other duties during the presentation.</a:t>
            </a:r>
          </a:p>
          <a:p>
            <a:endParaRPr lang="en-US"/>
          </a:p>
          <a:p>
            <a:r>
              <a:rPr lang="en-US"/>
              <a:t>• IMPLEMENT SLIDO.com</a:t>
            </a:r>
          </a:p>
          <a:p>
            <a:r>
              <a:rPr lang="en-US"/>
              <a:t>Join Walking Wise in using Slido.com to create an anonymous user experience.</a:t>
            </a:r>
          </a:p>
          <a:p>
            <a:r>
              <a:rPr lang="en-US"/>
              <a:t>Contact us at support@WalkingWise.com for more information.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percentage of the U.S. land and population is considered rural?</a:t>
            </a:r>
          </a:p>
          <a:p>
            <a:endParaRPr lang="en-US"/>
          </a:p>
          <a:p>
            <a:r>
              <a:rPr lang="en-US"/>
              <a:t>A) 57% Land &amp; 40% Population</a:t>
            </a:r>
          </a:p>
          <a:p>
            <a:r>
              <a:rPr lang="en-US"/>
              <a:t>B) 77% Land &amp; 50% Population</a:t>
            </a:r>
          </a:p>
          <a:p>
            <a:r>
              <a:rPr lang="en-US"/>
              <a:t>C) 87% Land &amp; 60% Population</a:t>
            </a:r>
          </a:p>
          <a:p>
            <a:r>
              <a:rPr lang="en-US"/>
              <a:t>D) 97% land &amp; 20% Population</a:t>
            </a:r>
          </a:p>
          <a:p>
            <a:endParaRPr lang="en-US"/>
          </a:p>
          <a:p>
            <a:r>
              <a:rPr lang="en-US"/>
              <a:t>ANSWER:</a:t>
            </a:r>
          </a:p>
          <a:p>
            <a:r>
              <a:rPr lang="en-US"/>
              <a:t>D) 97% of land &amp; 20% of population make up the rural communities in the U.S.</a:t>
            </a:r>
          </a:p>
          <a:p>
            <a:endParaRPr lang="en-US"/>
          </a:p>
          <a:p>
            <a:r>
              <a:rPr lang="en-US"/>
              <a:t>• LANDMASS</a:t>
            </a:r>
          </a:p>
          <a:p>
            <a:r>
              <a:rPr lang="en-US"/>
              <a:t>In the United States, 97% of its land area is rural.[1]</a:t>
            </a:r>
          </a:p>
          <a:p>
            <a:endParaRPr lang="en-US"/>
          </a:p>
          <a:p>
            <a:r>
              <a:rPr lang="en-US"/>
              <a:t>• POPULATION</a:t>
            </a:r>
          </a:p>
          <a:p>
            <a:r>
              <a:rPr lang="en-US"/>
              <a:t>Approximately one in five (20%) or 66.3 million Americans live in rural communities.[2] </a:t>
            </a:r>
          </a:p>
          <a:p>
            <a:endParaRPr lang="en-US"/>
          </a:p>
          <a:p>
            <a:r>
              <a:rPr lang="en-US"/>
              <a:t>Source</a:t>
            </a:r>
          </a:p>
          <a:p>
            <a:r>
              <a:rPr lang="en-US"/>
              <a:t>1. U.S. Census.gov, 2017</a:t>
            </a:r>
          </a:p>
          <a:p>
            <a:endParaRPr lang="en-US"/>
          </a:p>
          <a:p>
            <a:r>
              <a:rPr lang="en-US"/>
              <a:t>2. U.S. Census.gov, 2020</a:t>
            </a:r>
          </a:p>
          <a:p>
            <a:r>
              <a:rPr lang="en-US"/>
              <a:t>https://www.census.gov/programs-surveys/geography/guidance/geo-areas/urban-rural/2020-ua-facts.html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percentage of the U.S. land and population is considered rural?</a:t>
            </a:r>
          </a:p>
          <a:p>
            <a:endParaRPr lang="en-US"/>
          </a:p>
          <a:p>
            <a:r>
              <a:rPr lang="en-US"/>
              <a:t>A) 57% Land &amp; 40% Population</a:t>
            </a:r>
          </a:p>
          <a:p>
            <a:r>
              <a:rPr lang="en-US"/>
              <a:t>B) 77% Land &amp; 50% Population</a:t>
            </a:r>
          </a:p>
          <a:p>
            <a:r>
              <a:rPr lang="en-US"/>
              <a:t>C) 87% Land &amp; 60% Population</a:t>
            </a:r>
          </a:p>
          <a:p>
            <a:r>
              <a:rPr lang="en-US"/>
              <a:t>D) 97% land &amp; 20% Population</a:t>
            </a:r>
          </a:p>
          <a:p>
            <a:endParaRPr lang="en-US"/>
          </a:p>
          <a:p>
            <a:r>
              <a:rPr lang="en-US"/>
              <a:t>ANSWER:</a:t>
            </a:r>
          </a:p>
          <a:p>
            <a:r>
              <a:rPr lang="en-US"/>
              <a:t>D) 97% of land &amp; 20% of population make up the rural communities in the U.S.</a:t>
            </a:r>
          </a:p>
          <a:p>
            <a:endParaRPr lang="en-US"/>
          </a:p>
          <a:p>
            <a:r>
              <a:rPr lang="en-US"/>
              <a:t>• LANDMASS</a:t>
            </a:r>
          </a:p>
          <a:p>
            <a:r>
              <a:rPr lang="en-US"/>
              <a:t>In the United States, 97% of its land area is rural.[1]</a:t>
            </a:r>
          </a:p>
          <a:p>
            <a:endParaRPr lang="en-US"/>
          </a:p>
          <a:p>
            <a:r>
              <a:rPr lang="en-US"/>
              <a:t>• POPULATION</a:t>
            </a:r>
          </a:p>
          <a:p>
            <a:r>
              <a:rPr lang="en-US"/>
              <a:t>Approximately one in five (20%) or 66.3 million Americans live in rural communities.[2] </a:t>
            </a:r>
          </a:p>
          <a:p>
            <a:endParaRPr lang="en-US"/>
          </a:p>
          <a:p>
            <a:r>
              <a:rPr lang="en-US"/>
              <a:t>Source</a:t>
            </a:r>
          </a:p>
          <a:p>
            <a:r>
              <a:rPr lang="en-US"/>
              <a:t>1. U.S. Census.gov, 2017</a:t>
            </a:r>
          </a:p>
          <a:p>
            <a:endParaRPr lang="en-US"/>
          </a:p>
          <a:p>
            <a:r>
              <a:rPr lang="en-US"/>
              <a:t>2. U.S. Census.gov, 2020</a:t>
            </a:r>
          </a:p>
          <a:p>
            <a:r>
              <a:rPr lang="en-US"/>
              <a:t>https://www.census.gov/programs-surveys/geography/guidance/geo-areas/urban-rural/2020-ua-facts.html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Where a person lives can affect the types of risks they may face related to human trafficking. </a:t>
            </a:r>
          </a:p>
          <a:p>
            <a:endParaRPr lang="en-US"/>
          </a:p>
          <a:p>
            <a:r>
              <a:rPr lang="en-US"/>
              <a:t>In urban areas, large populations, busy transportation systems, and many visitors can make it easier for traffickers to blend in and target people without being noticed. </a:t>
            </a:r>
          </a:p>
          <a:p>
            <a:endParaRPr lang="en-US"/>
          </a:p>
          <a:p>
            <a:r>
              <a:rPr lang="en-US"/>
              <a:t>In rural areas, fewer services, longer distances, and limited access to help can increase vulnerability in different ways. </a:t>
            </a:r>
          </a:p>
          <a:p>
            <a:endParaRPr lang="en-US"/>
          </a:p>
          <a:p>
            <a:r>
              <a:rPr lang="en-US"/>
              <a:t>These differences do not mean one type of community is “safe,” and another is “dangerous,” but they do show why prevention and awareness may vary across communities.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Where a person lives can affect the types of risks they may face related to human trafficking. </a:t>
            </a:r>
          </a:p>
          <a:p>
            <a:endParaRPr lang="en-US"/>
          </a:p>
          <a:p>
            <a:r>
              <a:rPr lang="en-US"/>
              <a:t>In urban areas, large populations, busy transportation systems, and many visitors can make it easier for traffickers to blend in and target people without being noticed. </a:t>
            </a:r>
          </a:p>
          <a:p>
            <a:endParaRPr lang="en-US"/>
          </a:p>
          <a:p>
            <a:r>
              <a:rPr lang="en-US"/>
              <a:t>In rural areas, fewer services, longer distances, and limited access to help can increase vulnerability in different ways. </a:t>
            </a:r>
          </a:p>
          <a:p>
            <a:endParaRPr lang="en-US"/>
          </a:p>
          <a:p>
            <a:r>
              <a:rPr lang="en-US"/>
              <a:t>These differences do not mean one type of community is “safe,” and another is “dangerous,” but they do show why prevention and awareness may vary across communities.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Where a person lives can affect the types of risks they may face related to human trafficking. </a:t>
            </a:r>
          </a:p>
          <a:p>
            <a:endParaRPr lang="en-US"/>
          </a:p>
          <a:p>
            <a:r>
              <a:rPr lang="en-US"/>
              <a:t>In urban areas, large populations, busy transportation systems, and many visitors can make it easier for traffickers to blend in and target people without being noticed. </a:t>
            </a:r>
          </a:p>
          <a:p>
            <a:endParaRPr lang="en-US"/>
          </a:p>
          <a:p>
            <a:r>
              <a:rPr lang="en-US"/>
              <a:t>In rural areas, fewer services, longer distances, and limited access to help can increase vulnerability in different ways. </a:t>
            </a:r>
          </a:p>
          <a:p>
            <a:endParaRPr lang="en-US"/>
          </a:p>
          <a:p>
            <a:r>
              <a:rPr lang="en-US"/>
              <a:t>These differences do not mean one type of community is “safe,” and another is “dangerous,” but they do show why prevention and awareness may vary across communities.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Businesses worldwide use explainer-style animation as a training tool for their employees. So, this 3-minute Walking Wise animated video series is appropriate for both teens (ages 11+) and adults to learn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In which communities might young people face higher risks of human trafficking?</a:t>
            </a:r>
          </a:p>
          <a:p>
            <a:endParaRPr lang="en-US"/>
          </a:p>
          <a:p>
            <a:r>
              <a:rPr lang="en-US"/>
              <a:t>A) Urban Cities</a:t>
            </a:r>
          </a:p>
          <a:p>
            <a:r>
              <a:rPr lang="en-US"/>
              <a:t>B) Suburbs</a:t>
            </a:r>
          </a:p>
          <a:p>
            <a:r>
              <a:rPr lang="en-US"/>
              <a:t>C) Rural America</a:t>
            </a:r>
          </a:p>
          <a:p>
            <a:r>
              <a:rPr lang="en-US"/>
              <a:t>D) All Communities</a:t>
            </a:r>
          </a:p>
          <a:p>
            <a:endParaRPr lang="en-US"/>
          </a:p>
          <a:p>
            <a:r>
              <a:rPr lang="en-US"/>
              <a:t>ANSWER:</a:t>
            </a:r>
          </a:p>
          <a:p>
            <a:r>
              <a:rPr lang="en-US"/>
              <a:t>D) All Communities.</a:t>
            </a:r>
          </a:p>
          <a:p>
            <a:r>
              <a:rPr lang="en-US"/>
              <a:t>Human trafficking impacts people living in ALL types of U.S. communities and worldwide.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email us at:</a:t>
            </a:r>
          </a:p>
          <a:p>
            <a:r>
              <a:rPr lang="en-US"/>
              <a:t>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In which communities might young people face higher risks of human trafficking?</a:t>
            </a:r>
          </a:p>
          <a:p>
            <a:endParaRPr lang="en-US"/>
          </a:p>
          <a:p>
            <a:r>
              <a:rPr lang="en-US"/>
              <a:t>A) Urban Cities</a:t>
            </a:r>
          </a:p>
          <a:p>
            <a:r>
              <a:rPr lang="en-US"/>
              <a:t>B) Suburbs</a:t>
            </a:r>
          </a:p>
          <a:p>
            <a:r>
              <a:rPr lang="en-US"/>
              <a:t>C) Rural America</a:t>
            </a:r>
          </a:p>
          <a:p>
            <a:r>
              <a:rPr lang="en-US"/>
              <a:t>D) All Communities</a:t>
            </a:r>
          </a:p>
          <a:p>
            <a:endParaRPr lang="en-US"/>
          </a:p>
          <a:p>
            <a:r>
              <a:rPr lang="en-US"/>
              <a:t>ANSWER:</a:t>
            </a:r>
          </a:p>
          <a:p>
            <a:r>
              <a:rPr lang="en-US"/>
              <a:t>D) All Communities.</a:t>
            </a:r>
          </a:p>
          <a:p>
            <a:r>
              <a:rPr lang="en-US"/>
              <a:t>Human trafficking impacts people living in ALL types of U.S. communities and worldwide.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TRAFFICKING CONDITIONS</a:t>
            </a:r>
          </a:p>
          <a:p>
            <a:r>
              <a:rPr lang="en-US"/>
              <a:t>The risk factors that can make young people vulnerable to sex traffickers and the methods used to entrap them are often very similar among the various communities.[1] </a:t>
            </a:r>
          </a:p>
          <a:p>
            <a:endParaRPr lang="en-US"/>
          </a:p>
          <a:p>
            <a:r>
              <a:rPr lang="en-US"/>
              <a:t>• FORCE</a:t>
            </a:r>
          </a:p>
          <a:p>
            <a:r>
              <a:rPr lang="en-US"/>
              <a:t>Physical power or violence to compel someone to act against their will.</a:t>
            </a:r>
          </a:p>
          <a:p>
            <a:endParaRPr lang="en-US"/>
          </a:p>
          <a:p>
            <a:r>
              <a:rPr lang="en-US"/>
              <a:t>• FRAUD</a:t>
            </a:r>
          </a:p>
          <a:p>
            <a:r>
              <a:rPr lang="en-US"/>
              <a:t>The use of deception, false promises, or lies to exploit individuals. This can include offering fake job opportunities, misrepresenting working conditions, or pretending to provide help or support, all with the intent of trapping victims in situations of exploitation.[2]</a:t>
            </a:r>
          </a:p>
          <a:p>
            <a:endParaRPr lang="en-US"/>
          </a:p>
          <a:p>
            <a:r>
              <a:rPr lang="en-US"/>
              <a:t>• COERCION</a:t>
            </a:r>
          </a:p>
          <a:p>
            <a:r>
              <a:rPr lang="en-US"/>
              <a:t>To use threats or physical force to make someone act against their will.</a:t>
            </a:r>
          </a:p>
          <a:p>
            <a:endParaRPr lang="en-US"/>
          </a:p>
          <a:p>
            <a:r>
              <a:rPr lang="en-US"/>
              <a:t>Source</a:t>
            </a:r>
          </a:p>
          <a:p>
            <a:r>
              <a:rPr lang="en-US"/>
              <a:t>1.  Demand Abolition (2018, November). Who Buys Sex? Understanding and Disrupting Illicit Market Demand. DemandAbolition.org. Retrieved December 31, 2024, from https://www.demandabolition.org/wp-content/uploads/2019/07/Demand-Buyer-Report-July-2019.pdf</a:t>
            </a:r>
          </a:p>
          <a:p>
            <a:endParaRPr lang="en-US"/>
          </a:p>
          <a:p>
            <a:r>
              <a:rPr lang="en-US"/>
              <a:t>2. Polaris Project (n.d.). Human Trafficking During the COVID and Post-COVID Era. Polarisproject.org, p. 6. Retrieved December 31,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TRAFFICKING CONDITIONS</a:t>
            </a:r>
          </a:p>
          <a:p>
            <a:r>
              <a:rPr lang="en-US"/>
              <a:t>The risk factors that can make young people vulnerable to sex traffickers and the methods used to entrap them are often very similar among the various communities.[1] </a:t>
            </a:r>
          </a:p>
          <a:p>
            <a:endParaRPr lang="en-US"/>
          </a:p>
          <a:p>
            <a:r>
              <a:rPr lang="en-US"/>
              <a:t>• FORCE</a:t>
            </a:r>
          </a:p>
          <a:p>
            <a:r>
              <a:rPr lang="en-US"/>
              <a:t>Physical power or violence to compel someone to act against their will.</a:t>
            </a:r>
          </a:p>
          <a:p>
            <a:endParaRPr lang="en-US"/>
          </a:p>
          <a:p>
            <a:r>
              <a:rPr lang="en-US"/>
              <a:t>• FRAUD</a:t>
            </a:r>
          </a:p>
          <a:p>
            <a:r>
              <a:rPr lang="en-US"/>
              <a:t>The use of deception, false promises, or lies to exploit individuals. This can include offering fake job opportunities, misrepresenting working conditions, or pretending to provide help or support, all with the intent of trapping victims in situations of exploitation.[2]</a:t>
            </a:r>
          </a:p>
          <a:p>
            <a:endParaRPr lang="en-US"/>
          </a:p>
          <a:p>
            <a:r>
              <a:rPr lang="en-US"/>
              <a:t>• COERCION</a:t>
            </a:r>
          </a:p>
          <a:p>
            <a:r>
              <a:rPr lang="en-US"/>
              <a:t>To use threats or physical force to make someone act against their will.</a:t>
            </a:r>
          </a:p>
          <a:p>
            <a:endParaRPr lang="en-US"/>
          </a:p>
          <a:p>
            <a:r>
              <a:rPr lang="en-US"/>
              <a:t>Source</a:t>
            </a:r>
          </a:p>
          <a:p>
            <a:r>
              <a:rPr lang="en-US"/>
              <a:t>1.  Demand Abolition (2018, November). Who Buys Sex? Understanding and Disrupting Illicit Market Demand. DemandAbolition.org. Retrieved December 31, 2024, from https://www.demandabolition.org/wp-content/uploads/2019/07/Demand-Buyer-Report-July-2019.pdf</a:t>
            </a:r>
          </a:p>
          <a:p>
            <a:endParaRPr lang="en-US"/>
          </a:p>
          <a:p>
            <a:r>
              <a:rPr lang="en-US"/>
              <a:t>2. Polaris Project (n.d.). Human Trafficking During the COVID and Post-COVID Era. Polarisproject.org, p. 6. Retrieved December 31,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TRAFFICKING CONDITIONS</a:t>
            </a:r>
          </a:p>
          <a:p>
            <a:r>
              <a:rPr lang="en-US"/>
              <a:t>The risk factors that can make young people vulnerable to sex traffickers and the methods used to entrap them are often very similar among the various communities.[1] </a:t>
            </a:r>
          </a:p>
          <a:p>
            <a:endParaRPr lang="en-US"/>
          </a:p>
          <a:p>
            <a:r>
              <a:rPr lang="en-US"/>
              <a:t>• FORCE</a:t>
            </a:r>
          </a:p>
          <a:p>
            <a:r>
              <a:rPr lang="en-US"/>
              <a:t>Physical power or violence to compel someone to act against their will.</a:t>
            </a:r>
          </a:p>
          <a:p>
            <a:endParaRPr lang="en-US"/>
          </a:p>
          <a:p>
            <a:r>
              <a:rPr lang="en-US"/>
              <a:t>• FRAUD</a:t>
            </a:r>
          </a:p>
          <a:p>
            <a:r>
              <a:rPr lang="en-US"/>
              <a:t>The use of deception, false promises, or lies to exploit individuals. This can include offering fake job opportunities, misrepresenting working conditions, or pretending to provide help or support, all with the intent of trapping victims in situations of exploitation.[2]</a:t>
            </a:r>
          </a:p>
          <a:p>
            <a:endParaRPr lang="en-US"/>
          </a:p>
          <a:p>
            <a:r>
              <a:rPr lang="en-US"/>
              <a:t>• COERCION</a:t>
            </a:r>
          </a:p>
          <a:p>
            <a:r>
              <a:rPr lang="en-US"/>
              <a:t>To use threats or physical force to make someone act against their will.</a:t>
            </a:r>
          </a:p>
          <a:p>
            <a:endParaRPr lang="en-US"/>
          </a:p>
          <a:p>
            <a:r>
              <a:rPr lang="en-US"/>
              <a:t>Source</a:t>
            </a:r>
          </a:p>
          <a:p>
            <a:r>
              <a:rPr lang="en-US"/>
              <a:t>1.  Demand Abolition (2018, November). Who Buys Sex? Understanding and Disrupting Illicit Market Demand. DemandAbolition.org. Retrieved December 31, 2024, from https://www.demandabolition.org/wp-content/uploads/2019/07/Demand-Buyer-Report-July-2019.pdf</a:t>
            </a:r>
          </a:p>
          <a:p>
            <a:endParaRPr lang="en-US"/>
          </a:p>
          <a:p>
            <a:r>
              <a:rPr lang="en-US"/>
              <a:t>2. Polaris Project (n.d.). Human Trafficking During the COVID and Post-COVID Era. Polarisproject.org, p. 6. Retrieved December 31,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TRAFFICKING CONDITIONS</a:t>
            </a:r>
          </a:p>
          <a:p>
            <a:r>
              <a:rPr lang="en-US"/>
              <a:t>The risk factors that can make young people vulnerable to sex traffickers and the methods used to entrap them are often very similar among the various communities.[1] </a:t>
            </a:r>
          </a:p>
          <a:p>
            <a:endParaRPr lang="en-US"/>
          </a:p>
          <a:p>
            <a:r>
              <a:rPr lang="en-US"/>
              <a:t>• FORCE</a:t>
            </a:r>
          </a:p>
          <a:p>
            <a:r>
              <a:rPr lang="en-US"/>
              <a:t>Physical power or violence to compel someone to act against their will.</a:t>
            </a:r>
          </a:p>
          <a:p>
            <a:endParaRPr lang="en-US"/>
          </a:p>
          <a:p>
            <a:r>
              <a:rPr lang="en-US"/>
              <a:t>• FRAUD</a:t>
            </a:r>
          </a:p>
          <a:p>
            <a:r>
              <a:rPr lang="en-US"/>
              <a:t>The use of deception, false promises, or lies to exploit individuals. This can include offering fake job opportunities, misrepresenting working conditions, or pretending to provide help or support, all with the intent of trapping victims in situations of exploitation.[2]</a:t>
            </a:r>
          </a:p>
          <a:p>
            <a:endParaRPr lang="en-US"/>
          </a:p>
          <a:p>
            <a:r>
              <a:rPr lang="en-US"/>
              <a:t>• COERCION</a:t>
            </a:r>
          </a:p>
          <a:p>
            <a:r>
              <a:rPr lang="en-US"/>
              <a:t>To use threats or physical force to make someone act against their will.</a:t>
            </a:r>
          </a:p>
          <a:p>
            <a:endParaRPr lang="en-US"/>
          </a:p>
          <a:p>
            <a:r>
              <a:rPr lang="en-US"/>
              <a:t>Source</a:t>
            </a:r>
          </a:p>
          <a:p>
            <a:r>
              <a:rPr lang="en-US"/>
              <a:t>1.  Demand Abolition (2018, November). Who Buys Sex? Understanding and Disrupting Illicit Market Demand. DemandAbolition.org. Retrieved December 31, 2024, from https://www.demandabolition.org/wp-content/uploads/2019/07/Demand-Buyer-Report-July-2019.pdf</a:t>
            </a:r>
          </a:p>
          <a:p>
            <a:endParaRPr lang="en-US"/>
          </a:p>
          <a:p>
            <a:r>
              <a:rPr lang="en-US"/>
              <a:t>2. Polaris Project (n.d.). Human Trafficking During the COVID and Post-COVID Era. Polarisproject.org, p. 6. Retrieved December 31,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2014 study compared responses from professionals who worked with at-risk youth and crime victims from metropolitan, micropolitan, and rural communities in a southern, rural state. The sex trafficking of minors was reportedly very similar across the three community types in terms of “victim characteristics, vulnerability factors, and trafficking situations (e.g., relationship to the trafficker, traffickers’ techniques for controlling victims, transportation, and Internet-facilitation of trafficking).</a:t>
            </a:r>
          </a:p>
          <a:p>
            <a:endParaRPr lang="en-US"/>
          </a:p>
          <a:p>
            <a:r>
              <a:rPr lang="en-US"/>
              <a:t>Source</a:t>
            </a:r>
          </a:p>
          <a:p>
            <a:r>
              <a:rPr lang="en-US"/>
              <a:t>Demand Abolition (2018, November). Who Buys Sex? Understanding and Disrupting Illicit Market Demand, pp. 24-26. Demandabolition.org. Retrieved December 31, 2024,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2014 study compared responses from professionals who worked with at-risk youth and crime victims from metropolitan, micropolitan, and rural communities in a southern, rural state. The sex trafficking of minors was reportedly very similar across the three community types in terms of “victim characteristics, vulnerability factors, and trafficking situations (e.g., relationship to the trafficker, traffickers’ techniques for controlling victims, transportation, and Internet-facilitation of trafficking).</a:t>
            </a:r>
          </a:p>
          <a:p>
            <a:endParaRPr lang="en-US"/>
          </a:p>
          <a:p>
            <a:r>
              <a:rPr lang="en-US"/>
              <a:t>Source</a:t>
            </a:r>
          </a:p>
          <a:p>
            <a:r>
              <a:rPr lang="en-US"/>
              <a:t>Demand Abolition (2018, November). Who Buys Sex? Understanding and Disrupting Illicit Market Demand, pp. 24-26. Demandabolition.org. Retrieved December 31, 2024,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2014 study compared responses from professionals who worked with at-risk youth and crime victims from metropolitan, micropolitan, and rural communities in a southern, rural state. The sex trafficking of minors was reportedly very similar across the three community types in terms of “victim characteristics, vulnerability factors, and trafficking situations (e.g., relationship to the trafficker, traffickers’ techniques for controlling victims, transportation, and Internet-facilitation of trafficking).</a:t>
            </a:r>
          </a:p>
          <a:p>
            <a:endParaRPr lang="en-US"/>
          </a:p>
          <a:p>
            <a:r>
              <a:rPr lang="en-US"/>
              <a:t>Source</a:t>
            </a:r>
          </a:p>
          <a:p>
            <a:r>
              <a:rPr lang="en-US"/>
              <a:t>Demand Abolition (2018, November). Who Buys Sex? Understanding and Disrupting Illicit Market Demand, pp. 24-26. Demandabolition.org. Retrieved December 31, 2024,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2014 study compared responses from professionals who worked with at-risk youth and crime victims from metropolitan, micropolitan, and rural communities in a southern, rural state. The sex trafficking of minors was reportedly very similar across the three community types in terms of “victim characteristics, vulnerability factors, and trafficking situations (e.g., relationship to the trafficker, traffickers’ techniques for controlling victims, transportation, and Internet-facilitation of trafficking).</a:t>
            </a:r>
          </a:p>
          <a:p>
            <a:endParaRPr lang="en-US"/>
          </a:p>
          <a:p>
            <a:r>
              <a:rPr lang="en-US"/>
              <a:t>Source</a:t>
            </a:r>
          </a:p>
          <a:p>
            <a:r>
              <a:rPr lang="en-US"/>
              <a:t>Demand Abolition (2018, November). Who Buys Sex? Understanding and Disrupting Illicit Market Demand, pp. 24-26. Demandabolition.org. Retrieved December 31, 2024,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2014 study compared responses from professionals who worked with at-risk youth and crime victims from metropolitan, micropolitan, and rural communities in a southern, rural state. The sex trafficking of minors was reportedly very similar across the three community types in terms of “victim characteristics, vulnerability factors, and trafficking situations (e.g., relationship to the trafficker, traffickers’ techniques for controlling victims, transportation, and Internet-facilitation of trafficking).</a:t>
            </a:r>
          </a:p>
          <a:p>
            <a:endParaRPr lang="en-US"/>
          </a:p>
          <a:p>
            <a:r>
              <a:rPr lang="en-US"/>
              <a:t>Source</a:t>
            </a:r>
          </a:p>
          <a:p>
            <a:r>
              <a:rPr lang="en-US"/>
              <a:t>Demand Abolition (2018, November). Who Buys Sex? Understanding and Disrupting Illicit Market Demand, pp. 24-26. Demandabolition.org. Retrieved December 31, 2024,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2014 study compared responses from professionals who worked with at-risk youth and crime victims from metropolitan, micropolitan, and rural communities in a southern, rural state. The sex trafficking of minors was reportedly very similar across the three community types in terms of “victim characteristics, vulnerability factors, and trafficking situations (e.g., relationship to the trafficker, traffickers’ techniques for controlling victims, transportation, and Internet-facilitation of trafficking).</a:t>
            </a:r>
          </a:p>
          <a:p>
            <a:endParaRPr lang="en-US"/>
          </a:p>
          <a:p>
            <a:r>
              <a:rPr lang="en-US"/>
              <a:t>Source</a:t>
            </a:r>
          </a:p>
          <a:p>
            <a:r>
              <a:rPr lang="en-US"/>
              <a:t>Demand Abolition (2018, November). Who Buys Sex? Understanding and Disrupting Illicit Market Demand, pp. 24-26. Demandabolition.org. Retrieved December 31, 2024,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2014 study compared responses from professionals who worked with at-risk youth and crime victims from metropolitan, micropolitan, and rural communities in a southern, rural state. The sex trafficking of minors was reportedly very similar across the three community types in terms of “victim characteristics, vulnerability factors, and trafficking situations (e.g., relationship to the trafficker, traffickers’ techniques for controlling victims, transportation, and Internet-facilitation of trafficking).</a:t>
            </a:r>
          </a:p>
          <a:p>
            <a:endParaRPr lang="en-US"/>
          </a:p>
          <a:p>
            <a:r>
              <a:rPr lang="en-US"/>
              <a:t>Source</a:t>
            </a:r>
          </a:p>
          <a:p>
            <a:r>
              <a:rPr lang="en-US"/>
              <a:t>Demand Abolition (2018, November). Who Buys Sex? Understanding and Disrupting Illicit Market Demand, pp. 24-26. Demandabolition.org. Retrieved December 31, 2024,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2014 study compared responses from professionals who worked with at-risk youth and crime victims from metropolitan, micropolitan, and rural communities in a southern, rural state. The sex trafficking of minors was reportedly very similar across the three community types in terms of “victim characteristics, vulnerability factors, and trafficking situations (e.g., relationship to the trafficker, traffickers’ techniques for controlling victims, transportation, and Internet-facilitation of trafficking).</a:t>
            </a:r>
          </a:p>
          <a:p>
            <a:endParaRPr lang="en-US"/>
          </a:p>
          <a:p>
            <a:r>
              <a:rPr lang="en-US"/>
              <a:t>Source</a:t>
            </a:r>
          </a:p>
          <a:p>
            <a:r>
              <a:rPr lang="en-US"/>
              <a:t>Demand Abolition (2018, November). Who Buys Sex? Understanding and Disrupting Illicit Market Demand, pp. 24-26. Demandabolition.org. Retrieved December 31, 2024,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Who are the more common traffickers in rural communities?</a:t>
            </a:r>
          </a:p>
          <a:p>
            <a:endParaRPr lang="en-US"/>
          </a:p>
          <a:p>
            <a:r>
              <a:rPr lang="en-US"/>
              <a:t>A) Friends</a:t>
            </a:r>
          </a:p>
          <a:p>
            <a:r>
              <a:rPr lang="en-US"/>
              <a:t>B) Family Members</a:t>
            </a:r>
          </a:p>
          <a:p>
            <a:r>
              <a:rPr lang="en-US"/>
              <a:t>C) Neighbors</a:t>
            </a:r>
          </a:p>
          <a:p>
            <a:r>
              <a:rPr lang="en-US"/>
              <a:t>D) Strangers</a:t>
            </a:r>
          </a:p>
          <a:p>
            <a:endParaRPr lang="en-US"/>
          </a:p>
          <a:p>
            <a:r>
              <a:rPr lang="en-US"/>
              <a:t>ANSWER</a:t>
            </a:r>
          </a:p>
          <a:p>
            <a:r>
              <a:rPr lang="en-US"/>
              <a:t>A) Family Members are the more common traffickers in rural communities.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Who are the more common traffickers in rural communities?</a:t>
            </a:r>
          </a:p>
          <a:p>
            <a:endParaRPr lang="en-US"/>
          </a:p>
          <a:p>
            <a:r>
              <a:rPr lang="en-US"/>
              <a:t>A) Friends</a:t>
            </a:r>
          </a:p>
          <a:p>
            <a:r>
              <a:rPr lang="en-US"/>
              <a:t>B) Family Members</a:t>
            </a:r>
          </a:p>
          <a:p>
            <a:r>
              <a:rPr lang="en-US"/>
              <a:t>C) Neighbors</a:t>
            </a:r>
          </a:p>
          <a:p>
            <a:r>
              <a:rPr lang="en-US"/>
              <a:t>D) Strangers</a:t>
            </a:r>
          </a:p>
          <a:p>
            <a:endParaRPr lang="en-US"/>
          </a:p>
          <a:p>
            <a:r>
              <a:rPr lang="en-US"/>
              <a:t>ANSWER</a:t>
            </a:r>
          </a:p>
          <a:p>
            <a:r>
              <a:rPr lang="en-US"/>
              <a:t>A) Family Members are the more common traffickers in rural communities. </a:t>
            </a:r>
          </a:p>
          <a:p>
            <a:endParaRPr lang="en-US"/>
          </a:p>
          <a:p>
            <a:r>
              <a:rPr lang="en-US"/>
              <a:t>Source</a:t>
            </a:r>
          </a:p>
          <a:p>
            <a:r>
              <a:rPr lang="en-US"/>
              <a:t>Sibo, Nancy &amp; Cudjoe-Mensah, Yvonne. (2025). The Impact of Rural Community Awareness and Social Work Interventions in Addressing Underage Sex Trafficking in the United States. International Journal of Scientific and Research Publications. Retrieved January 20, 2026, from https://www.researchgate.net/publication/391806782_The_Impact_of_Rural_Community_Awareness_and_Social_Work_Interventions_in_Addressing_Underage_Sex_Trafficking_in_the_United_States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TRAFFICKING CONDITIONS</a:t>
            </a:r>
          </a:p>
          <a:p>
            <a:r>
              <a:rPr lang="en-US"/>
              <a:t>Human traffickers are made of many demographics, but studies also find that the types of traffickers can vary depending on the types of communities: </a:t>
            </a:r>
          </a:p>
          <a:p>
            <a:endParaRPr lang="en-US"/>
          </a:p>
          <a:p>
            <a:r>
              <a:rPr lang="en-US"/>
              <a:t>• RURAL</a:t>
            </a:r>
          </a:p>
          <a:p>
            <a:r>
              <a:rPr lang="en-US"/>
              <a:t>Traffickers in rural areas are often family members.</a:t>
            </a:r>
          </a:p>
          <a:p>
            <a:endParaRPr lang="en-US"/>
          </a:p>
          <a:p>
            <a:r>
              <a:rPr lang="en-US"/>
              <a:t>• URBAN</a:t>
            </a:r>
          </a:p>
          <a:p>
            <a:r>
              <a:rPr lang="en-US"/>
              <a:t>Victims from urban areas are commonly introduced to the commercial sex trade by a boyfriend, friend, or a peer's boyfriend.</a:t>
            </a:r>
          </a:p>
          <a:p>
            <a:endParaRPr lang="en-US"/>
          </a:p>
          <a:p>
            <a:r>
              <a:rPr lang="en-US"/>
              <a:t>Source</a:t>
            </a:r>
          </a:p>
          <a:p>
            <a:r>
              <a:rPr lang="en-US"/>
              <a:t>Perkins, E.B., Ruiz, C. (2016, August 16). Domestic Minor Sex Trafficking in a Rural State: Interviews with Adjudicated Female Juveniles. Child Adolescent Social Work Journal  Vol 34, pp. 172, 177.  Retrieved January 20, 2026, from https://doi.org/10.1007/s10560-016-0455-3. Retrieved May 27, 2024, from https://www.researchgate.net/publication/306244427_Domestic_Minor_Sex_Trafficking_in_a_Rural_State_Interviews_with_Adjudicated_Female_Juveniles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TRAFFICKING CONDITIONS</a:t>
            </a:r>
          </a:p>
          <a:p>
            <a:r>
              <a:rPr lang="en-US"/>
              <a:t>Human traffickers are made of many demographics, but studies also find that the types of traffickers can vary depending on the types of communities: </a:t>
            </a:r>
          </a:p>
          <a:p>
            <a:endParaRPr lang="en-US"/>
          </a:p>
          <a:p>
            <a:r>
              <a:rPr lang="en-US"/>
              <a:t>• RURAL</a:t>
            </a:r>
          </a:p>
          <a:p>
            <a:r>
              <a:rPr lang="en-US"/>
              <a:t>Traffickers in rural areas are often family members.</a:t>
            </a:r>
          </a:p>
          <a:p>
            <a:endParaRPr lang="en-US"/>
          </a:p>
          <a:p>
            <a:r>
              <a:rPr lang="en-US"/>
              <a:t>• URBAN</a:t>
            </a:r>
          </a:p>
          <a:p>
            <a:r>
              <a:rPr lang="en-US"/>
              <a:t>Victims from urban areas are commonly introduced to the commercial sex trade by a boyfriend, friend, or a peer's boyfriend.</a:t>
            </a:r>
          </a:p>
          <a:p>
            <a:endParaRPr lang="en-US"/>
          </a:p>
          <a:p>
            <a:r>
              <a:rPr lang="en-US"/>
              <a:t>Source</a:t>
            </a:r>
          </a:p>
          <a:p>
            <a:r>
              <a:rPr lang="en-US"/>
              <a:t>Perkins, E.B., Ruiz, C. (2016, August 16) Domestic Minor Sex Trafficking in a Rural State: Interviews with Adjudicated Female Juveniles. Child Adolescent Social Work Journal  Vol 34, pp. 172, 177. https://doi.org/10.1007/s10560-016-0455-3 Retrieved May 27, 2024, from https://www.researchgate.net/publication/306244427_Domestic_Minor_Sex_Trafficking_in_a_Rural_State_Interviews_with_Adjudicated_Female_Juveniles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TRAFFICKING CONDITIONS</a:t>
            </a:r>
          </a:p>
          <a:p>
            <a:r>
              <a:rPr lang="en-US"/>
              <a:t>Human traffickers are made of many demographics, but studies also find that the types of traffickers can vary depending on the types of communities: </a:t>
            </a:r>
          </a:p>
          <a:p>
            <a:endParaRPr lang="en-US"/>
          </a:p>
          <a:p>
            <a:r>
              <a:rPr lang="en-US"/>
              <a:t>• RURAL</a:t>
            </a:r>
          </a:p>
          <a:p>
            <a:r>
              <a:rPr lang="en-US"/>
              <a:t>Traffickers in rural areas are often family members.</a:t>
            </a:r>
          </a:p>
          <a:p>
            <a:endParaRPr lang="en-US"/>
          </a:p>
          <a:p>
            <a:r>
              <a:rPr lang="en-US"/>
              <a:t>• URBAN</a:t>
            </a:r>
          </a:p>
          <a:p>
            <a:r>
              <a:rPr lang="en-US"/>
              <a:t>Victims from urban areas are commonly introduced to the commercial sex trade by a boyfriend, friend, or a peer's boyfriend.</a:t>
            </a:r>
          </a:p>
          <a:p>
            <a:endParaRPr lang="en-US"/>
          </a:p>
          <a:p>
            <a:r>
              <a:rPr lang="en-US"/>
              <a:t>Source</a:t>
            </a:r>
          </a:p>
          <a:p>
            <a:r>
              <a:rPr lang="en-US"/>
              <a:t>Perkins, E.B., Ruiz, C. (2016, August 16) Domestic Minor Sex Trafficking in a Rural State: Interviews with Adjudicated Female Juveniles. Child Adolescent Social Work Journal  Vol 34, pp. 172, 177. https://doi.org/10.1007/s10560-016-0455-3 Retrieved May 27, 2024, from https://www.researchgate.net/publication/306244427_Domestic_Minor_Sex_Trafficking_in_a_Rural_State_Interviews_with_Adjudicated_Female_Juveniles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MISTRUST</a:t>
            </a:r>
          </a:p>
          <a:p>
            <a:r>
              <a:rPr lang="en-US"/>
              <a:t>Family bonds and relationships among community members can cause youth not to trust adults with secrets of past or current verbal, physical, and sexual abuse. </a:t>
            </a:r>
          </a:p>
          <a:p>
            <a:endParaRPr lang="en-US"/>
          </a:p>
          <a:p>
            <a:r>
              <a:rPr lang="en-US"/>
              <a:t>• FEAR OF GOSSIP</a:t>
            </a:r>
          </a:p>
          <a:p>
            <a:r>
              <a:rPr lang="en-US"/>
              <a:t>A young person’s fear of betrayal through gossip helps empower a trafficker’s harmful threats. Teaching youth how to recognize trustworthy versus unsafe adults may provide the guidance they need to ask for help.</a:t>
            </a:r>
          </a:p>
          <a:p>
            <a:endParaRPr lang="en-US"/>
          </a:p>
          <a:p>
            <a:r>
              <a:rPr lang="en-US"/>
              <a:t>• CRIMINAL ACCOMPLICES</a:t>
            </a:r>
          </a:p>
          <a:p>
            <a:r>
              <a:rPr lang="en-US"/>
              <a:t>Because people within rural communities tend to know one another, traffickers understand which in-dividuals pose a threat to their illicit activities and which individuals they can solicit. For example, some individuals can abuse their position of power by working in partnership with traffickers, while others in positions of authority will enforce anti-trafficking and child protection laws.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MISTRUST</a:t>
            </a:r>
          </a:p>
          <a:p>
            <a:r>
              <a:rPr lang="en-US"/>
              <a:t>Family bonds and relationships among community members can cause youth not to trust adults with secrets of past or current verbal, physical, and sexual abuse. </a:t>
            </a:r>
          </a:p>
          <a:p>
            <a:endParaRPr lang="en-US"/>
          </a:p>
          <a:p>
            <a:r>
              <a:rPr lang="en-US"/>
              <a:t>• FEAR OF GOSSIP</a:t>
            </a:r>
          </a:p>
          <a:p>
            <a:r>
              <a:rPr lang="en-US"/>
              <a:t>A young person’s fear of betrayal through gossip helps empower a trafficker’s harmful threats. Teaching youth how to recognize trustworthy versus unsafe adults may provide the guidance they need to ask for help.</a:t>
            </a:r>
          </a:p>
          <a:p>
            <a:endParaRPr lang="en-US"/>
          </a:p>
          <a:p>
            <a:r>
              <a:rPr lang="en-US"/>
              <a:t>• CRIMINAL ACCOMPLICES</a:t>
            </a:r>
          </a:p>
          <a:p>
            <a:r>
              <a:rPr lang="en-US"/>
              <a:t>Because people within rural communities tend to know one another, traffickers understand which in-dividuals pose a threat to their illicit activities and which individuals they can solicit. For example, some individuals can abuse their position of power by working in partnership with traffickers, while others in positions of authority will enforce anti-trafficking and child protection laws.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MISTRUST</a:t>
            </a:r>
          </a:p>
          <a:p>
            <a:r>
              <a:rPr lang="en-US"/>
              <a:t>Family bonds and relationships among community members can cause youth not to trust adults with secrets of past or current verbal, physical, and sexual abuse. </a:t>
            </a:r>
          </a:p>
          <a:p>
            <a:endParaRPr lang="en-US"/>
          </a:p>
          <a:p>
            <a:r>
              <a:rPr lang="en-US"/>
              <a:t>• FEAR OF GOSSIP</a:t>
            </a:r>
          </a:p>
          <a:p>
            <a:r>
              <a:rPr lang="en-US"/>
              <a:t>A young person’s fear of betrayal through gossip helps empower a trafficker’s harmful threats. Teaching youth how to recognize trustworthy versus unsafe adults may provide the guidance they need to ask for help.</a:t>
            </a:r>
          </a:p>
          <a:p>
            <a:endParaRPr lang="en-US"/>
          </a:p>
          <a:p>
            <a:r>
              <a:rPr lang="en-US"/>
              <a:t>• CRIMINAL ACCOMPLICES</a:t>
            </a:r>
          </a:p>
          <a:p>
            <a:r>
              <a:rPr lang="en-US"/>
              <a:t>Because people within rural communities tend to know one another, traffickers understand which in-dividuals pose a threat to their illicit activities and which individuals they can solicit. For example, some individuals can abuse their position of power by working in partnership with traffickers, while others in positions of authority will enforce anti-trafficking and child protection laws.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PROFESSIONALS</a:t>
            </a:r>
          </a:p>
          <a:p>
            <a:r>
              <a:rPr lang="en-US"/>
              <a:t>Many professionals in a community—such as law enforcement, healthcare workers, educators, and social service providers—care deeply about keeping young people safe. In rural or low-population areas, however, there are often fewer staff, less funding, and limited access to specialized training. These challenges can make it harder to recognize and respond to trafficking situations. This does not mean people are ignoring the problem; it means resources are limited. Education and awareness help strengthen a community’s ability to protect and support victims.</a:t>
            </a:r>
          </a:p>
          <a:p>
            <a:endParaRPr lang="en-US"/>
          </a:p>
          <a:p>
            <a:r>
              <a:rPr lang="en-US"/>
              <a:t>• SCARCE EMPLOYMENT</a:t>
            </a:r>
          </a:p>
          <a:p>
            <a:r>
              <a:rPr lang="en-US"/>
              <a:t>Fewer employers and job opportunities are available to adults from rural communities, which can make it harder for some families to make ends meet on lower incomes. </a:t>
            </a:r>
          </a:p>
          <a:p>
            <a:endParaRPr lang="en-US"/>
          </a:p>
          <a:p>
            <a:r>
              <a:rPr lang="en-US"/>
              <a:t>• POVERTY </a:t>
            </a:r>
          </a:p>
          <a:p>
            <a:r>
              <a:rPr lang="en-US"/>
              <a:t>This is a critical condition that may cause an adult to exploit children from their own family, often requiring them to help pay for rent, food, alcohol, or support drug habits. </a:t>
            </a:r>
          </a:p>
          <a:p>
            <a:endParaRPr lang="en-US"/>
          </a:p>
          <a:p>
            <a:r>
              <a:rPr lang="en-US"/>
              <a:t>• TRANSPORTATION</a:t>
            </a:r>
          </a:p>
          <a:p>
            <a:r>
              <a:rPr lang="en-US"/>
              <a:t>A lack of transportation access limits workforce participation.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PROFESSIONALS</a:t>
            </a:r>
          </a:p>
          <a:p>
            <a:r>
              <a:rPr lang="en-US"/>
              <a:t>Many professionals in a community—such as law enforcement, healthcare workers, educators, and social service providers—care deeply about keeping young people safe. In rural or low-population areas, however, there are often fewer staff, less funding, and limited access to specialized training. These challenges can make it harder to recognize and respond to trafficking situations. This does not mean people are ignoring the problem; it means resources are limited. Education and awareness help strengthen a community’s ability to protect and support victims.</a:t>
            </a:r>
          </a:p>
          <a:p>
            <a:endParaRPr lang="en-US"/>
          </a:p>
          <a:p>
            <a:r>
              <a:rPr lang="en-US"/>
              <a:t>• SCARCE EMPLOYMENT</a:t>
            </a:r>
          </a:p>
          <a:p>
            <a:r>
              <a:rPr lang="en-US"/>
              <a:t>Fewer employers and job opportunities are available to adults from rural communities, which can make it harder for some families to make ends meet on lower incomes. </a:t>
            </a:r>
          </a:p>
          <a:p>
            <a:endParaRPr lang="en-US"/>
          </a:p>
          <a:p>
            <a:r>
              <a:rPr lang="en-US"/>
              <a:t>• POVERTY </a:t>
            </a:r>
          </a:p>
          <a:p>
            <a:r>
              <a:rPr lang="en-US"/>
              <a:t>This is a critical condition that may cause an adult to exploit children from their own family, often requiring them to help pay for rent, food, alcohol, or support drug habits. </a:t>
            </a:r>
          </a:p>
          <a:p>
            <a:endParaRPr lang="en-US"/>
          </a:p>
          <a:p>
            <a:r>
              <a:rPr lang="en-US"/>
              <a:t>• TRANSPORTATION</a:t>
            </a:r>
          </a:p>
          <a:p>
            <a:r>
              <a:rPr lang="en-US"/>
              <a:t>A lack of transportation access limits workforce participation.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PROFESSIONALS</a:t>
            </a:r>
          </a:p>
          <a:p>
            <a:r>
              <a:rPr lang="en-US"/>
              <a:t>Many professionals in a community—such as law enforcement, healthcare workers, educators, and social service providers—care deeply about keeping young people safe. In rural or low-population areas, however, there are often fewer staff, less funding, and limited access to specialized training. These challenges can make it harder to recognize and respond to trafficking situations. This does not mean people are ignoring the problem; it means resources are limited. Education and awareness help strengthen a community’s ability to protect and support victims.</a:t>
            </a:r>
          </a:p>
          <a:p>
            <a:endParaRPr lang="en-US"/>
          </a:p>
          <a:p>
            <a:r>
              <a:rPr lang="en-US"/>
              <a:t>• SCARCE EMPLOYMENT</a:t>
            </a:r>
          </a:p>
          <a:p>
            <a:r>
              <a:rPr lang="en-US"/>
              <a:t>Fewer employers and job opportunities are available to adults from rural communities, which can make it harder for some families to make ends meet on lower incomes. </a:t>
            </a:r>
          </a:p>
          <a:p>
            <a:endParaRPr lang="en-US"/>
          </a:p>
          <a:p>
            <a:r>
              <a:rPr lang="en-US"/>
              <a:t>• POVERTY </a:t>
            </a:r>
          </a:p>
          <a:p>
            <a:r>
              <a:rPr lang="en-US"/>
              <a:t>This is a critical condition that may cause an adult to exploit children from their own family, often requiring them to help pay for rent, food, alcohol, or support drug habits. </a:t>
            </a:r>
          </a:p>
          <a:p>
            <a:endParaRPr lang="en-US"/>
          </a:p>
          <a:p>
            <a:r>
              <a:rPr lang="en-US"/>
              <a:t>• TRANSPORTATION</a:t>
            </a:r>
          </a:p>
          <a:p>
            <a:r>
              <a:rPr lang="en-US"/>
              <a:t>A lack of transportation access limits workforce participation.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address or text line.</a:t>
            </a:r>
          </a:p>
          <a:p>
            <a:endParaRPr lang="en-US"/>
          </a:p>
          <a:p>
            <a:r>
              <a:rPr lang="en-US"/>
              <a:t>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PROFESSIONALS</a:t>
            </a:r>
          </a:p>
          <a:p>
            <a:r>
              <a:rPr lang="en-US"/>
              <a:t>Many professionals in a community—such as law enforcement, healthcare workers, educators, and social service providers—care deeply about keeping young people safe. In rural or low-population areas, however, there are often fewer staff, less funding, and limited access to specialized training. These challenges can make it harder to recognize and respond to trafficking situations. This does not mean people are ignoring the problem; it means resources are limited. Education and awareness help strengthen a community’s ability to protect and support victims.</a:t>
            </a:r>
          </a:p>
          <a:p>
            <a:endParaRPr lang="en-US"/>
          </a:p>
          <a:p>
            <a:r>
              <a:rPr lang="en-US"/>
              <a:t>• SCARCE EMPLOYMENT</a:t>
            </a:r>
          </a:p>
          <a:p>
            <a:r>
              <a:rPr lang="en-US"/>
              <a:t>Fewer employers and job opportunities are available to adults from rural communities, which can make it harder for some families to make ends meet on lower incomes. </a:t>
            </a:r>
          </a:p>
          <a:p>
            <a:endParaRPr lang="en-US"/>
          </a:p>
          <a:p>
            <a:r>
              <a:rPr lang="en-US"/>
              <a:t>• POVERTY </a:t>
            </a:r>
          </a:p>
          <a:p>
            <a:r>
              <a:rPr lang="en-US"/>
              <a:t>This is a critical condition that may cause an adult to exploit children from their own family, often requiring them to help pay for rent, food, alcohol, or support drug habits. </a:t>
            </a:r>
          </a:p>
          <a:p>
            <a:endParaRPr lang="en-US"/>
          </a:p>
          <a:p>
            <a:r>
              <a:rPr lang="en-US"/>
              <a:t>• TRANSPORTATION</a:t>
            </a:r>
          </a:p>
          <a:p>
            <a:r>
              <a:rPr lang="en-US"/>
              <a:t>A lack of transportation access limits workforce participation.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PROFESSIONALS</a:t>
            </a:r>
          </a:p>
          <a:p>
            <a:r>
              <a:rPr lang="en-US"/>
              <a:t>Many professionals in a community—such as law enforcement, healthcare workers, educators, and social service providers—care deeply about keeping young people safe. In rural or low-population areas, however, there are often fewer staff, less funding, and limited access to specialized training. These challenges can make it harder to recognize and respond to trafficking situations. This does not mean people are ignoring the problem; it means resources are limited. Education and awareness help strengthen a community’s ability to protect and support victims.</a:t>
            </a:r>
          </a:p>
          <a:p>
            <a:endParaRPr lang="en-US"/>
          </a:p>
          <a:p>
            <a:r>
              <a:rPr lang="en-US"/>
              <a:t>• SCARCE EMPLOYMENT</a:t>
            </a:r>
          </a:p>
          <a:p>
            <a:r>
              <a:rPr lang="en-US"/>
              <a:t>Fewer employers and job opportunities are available to adults from rural communities, which can make it harder for some families to make ends meet on lower incomes. </a:t>
            </a:r>
          </a:p>
          <a:p>
            <a:endParaRPr lang="en-US"/>
          </a:p>
          <a:p>
            <a:r>
              <a:rPr lang="en-US"/>
              <a:t>• POVERTY </a:t>
            </a:r>
          </a:p>
          <a:p>
            <a:r>
              <a:rPr lang="en-US"/>
              <a:t>This is a critical condition that may cause an adult to exploit children from their own family, often requiring them to help pay for rent, food, alcohol, or support drug habits. </a:t>
            </a:r>
          </a:p>
          <a:p>
            <a:endParaRPr lang="en-US"/>
          </a:p>
          <a:p>
            <a:r>
              <a:rPr lang="en-US"/>
              <a:t>• TRANSPORTATION</a:t>
            </a:r>
          </a:p>
          <a:p>
            <a:r>
              <a:rPr lang="en-US"/>
              <a:t>A lack of transportation access limits workforce participation.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TRANSPORTATION </a:t>
            </a:r>
          </a:p>
          <a:p>
            <a:r>
              <a:rPr lang="en-US"/>
              <a:t>Due to the length of U.S. highways and the distance that can be achieved in short periods of time, transporting victims can improve a trafficker's likelihood of keeping their criminal activity undetected. Relocating a young person from their community makes it difficult for law enforcement to investigate the victim's disappearance. [1]</a:t>
            </a:r>
          </a:p>
          <a:p>
            <a:endParaRPr lang="en-US"/>
          </a:p>
          <a:p>
            <a:r>
              <a:rPr lang="en-US"/>
              <a:t>• MOTORISTS </a:t>
            </a:r>
          </a:p>
          <a:p>
            <a:r>
              <a:rPr lang="en-US"/>
              <a:t>The steady flow of out-of-town drivers using freeway systems increases the demand for sex trafficking. The National Highway System (NHS) spans more than 160,000 miles across the U.S. Nearly 1.2 million travelers use the NHS, and a significant 74% of the NHS mileage stretches across rural areas.[2]</a:t>
            </a:r>
          </a:p>
          <a:p>
            <a:endParaRPr lang="en-US"/>
          </a:p>
          <a:p>
            <a:r>
              <a:rPr lang="en-US"/>
              <a:t>• DESOLATE LOCATIONS </a:t>
            </a:r>
          </a:p>
          <a:p>
            <a:r>
              <a:rPr lang="en-US"/>
              <a:t>Local rest areas, welcome centers, and truck stops along the national highway system and other roadways can make these isolated spots easier to sell victims of sex trafficking to high-way motorists. </a:t>
            </a:r>
          </a:p>
          <a:p>
            <a:endParaRPr lang="en-US"/>
          </a:p>
          <a:p>
            <a:r>
              <a:rPr lang="en-US"/>
              <a:t>Source</a:t>
            </a:r>
          </a:p>
          <a:p>
            <a:r>
              <a:rPr lang="en-US"/>
              <a:t>1. Jarrell, K. L., Pulvino, C., Kimmel, A., Stark, B., Khokhar, H., Janneck, L., &amp; Santen, S. A. (2023). A Case</a:t>
            </a:r>
          </a:p>
          <a:p>
            <a:r>
              <a:rPr lang="en-US"/>
              <a:t>of Human Trafficking in Appalachia and What Emergency Physicians Can Learn from It. Western Journal</a:t>
            </a:r>
          </a:p>
          <a:p>
            <a:r>
              <a:rPr lang="en-US"/>
              <a:t>of Emergency Medicine, 24(3), pp. 465-466. Retrieved May 26, 2024,</a:t>
            </a:r>
          </a:p>
          <a:p>
            <a:r>
              <a:rPr lang="en-US"/>
              <a:t>from https://www.ncbi.nlm.nih.gov/pmc/articles/PMC10284530/</a:t>
            </a:r>
          </a:p>
          <a:p>
            <a:endParaRPr lang="en-US"/>
          </a:p>
          <a:p>
            <a:r>
              <a:rPr lang="en-US"/>
              <a:t>2.  Federal Highway Administration, U.S. Department of Transportation (n.d.). National Highway System. Fhwa.dot.gov. Retrieved March 25, 2024, from https://www.fhwa.dot.gov/ohim/onh00/onh2p6.htm</a:t>
            </a:r>
          </a:p>
          <a:p>
            <a:endParaRPr lang="en-US"/>
          </a:p>
          <a:p>
            <a:endParaRPr lang="en-US"/>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TRANSPORTATION </a:t>
            </a:r>
          </a:p>
          <a:p>
            <a:r>
              <a:rPr lang="en-US"/>
              <a:t>Due to the length of U.S. highways and the distance that can be achieved in short periods of time, transporting victims can improve a trafficker's likelihood of keeping their criminal activity undetected. Relocating a young person from their community makes it difficult for law enforcement to investigate the victim's disappearance. [1]</a:t>
            </a:r>
          </a:p>
          <a:p>
            <a:endParaRPr lang="en-US"/>
          </a:p>
          <a:p>
            <a:r>
              <a:rPr lang="en-US"/>
              <a:t>• MOTORISTS </a:t>
            </a:r>
          </a:p>
          <a:p>
            <a:r>
              <a:rPr lang="en-US"/>
              <a:t>The steady flow of out-of-town drivers using freeway systems increases the demand for sex trafficking. The National Highway System (NHS) spans more than 160,000 miles across the U.S. Nearly 1.2 million travelers use the NHS, and a significant 74% of the NHS mileage stretches across rural areas.[2]</a:t>
            </a:r>
          </a:p>
          <a:p>
            <a:endParaRPr lang="en-US"/>
          </a:p>
          <a:p>
            <a:r>
              <a:rPr lang="en-US"/>
              <a:t>• DESOLATE LOCATIONS </a:t>
            </a:r>
          </a:p>
          <a:p>
            <a:r>
              <a:rPr lang="en-US"/>
              <a:t>Local rest areas, welcome centers, and truck stops along the national highway system and other roadways can make these isolated spots easier to sell victims of sex trafficking to high-way motorists. </a:t>
            </a:r>
          </a:p>
          <a:p>
            <a:endParaRPr lang="en-US"/>
          </a:p>
          <a:p>
            <a:r>
              <a:rPr lang="en-US"/>
              <a:t>Source</a:t>
            </a:r>
          </a:p>
          <a:p>
            <a:r>
              <a:rPr lang="en-US"/>
              <a:t>1. Jarrell, K. L., Pulvino, C., Kimmel, A., Stark, B., Khokhar, H., Janneck, L., &amp; Santen, S. A. (2023). A Case</a:t>
            </a:r>
          </a:p>
          <a:p>
            <a:r>
              <a:rPr lang="en-US"/>
              <a:t>of Human Trafficking in Appalachia and What Emergency Physicians Can Learn from It. Western Journal</a:t>
            </a:r>
          </a:p>
          <a:p>
            <a:r>
              <a:rPr lang="en-US"/>
              <a:t>of Emergency Medicine, 24(3), pp. 465-466. Retrieved May 26, 2024,</a:t>
            </a:r>
          </a:p>
          <a:p>
            <a:r>
              <a:rPr lang="en-US"/>
              <a:t>from https://www.ncbi.nlm.nih.gov/pmc/articles/PMC10284530/</a:t>
            </a:r>
          </a:p>
          <a:p>
            <a:endParaRPr lang="en-US"/>
          </a:p>
          <a:p>
            <a:r>
              <a:rPr lang="en-US"/>
              <a:t>2.  Federal Highway Administration, U.S. Department of Transportation (n.d.). National Highway System. Fhwa.dot.gov. Retrieved March 25, 2024, from https://www.fhwa.dot.gov/ohim/onh00/onh2p6.htm</a:t>
            </a:r>
          </a:p>
          <a:p>
            <a:endParaRPr lang="en-US"/>
          </a:p>
          <a:p>
            <a:endParaRPr lang="en-US"/>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TRANSPORTATION </a:t>
            </a:r>
          </a:p>
          <a:p>
            <a:r>
              <a:rPr lang="en-US"/>
              <a:t>Due to the length of U.S. highways and the distance that can be achieved in short periods of time, transporting victims can improve a trafficker's likelihood of keeping their criminal activity undetected. Relocating a young person from their community makes it difficult for law enforcement to investigate the victim's disappearance. [1]</a:t>
            </a:r>
          </a:p>
          <a:p>
            <a:endParaRPr lang="en-US"/>
          </a:p>
          <a:p>
            <a:r>
              <a:rPr lang="en-US"/>
              <a:t>• MOTORISTS </a:t>
            </a:r>
          </a:p>
          <a:p>
            <a:r>
              <a:rPr lang="en-US"/>
              <a:t>The steady flow of out-of-town drivers using freeway systems increases the demand for sex trafficking. The National Highway System (NHS) spans more than 160,000 miles across the U.S. Nearly 1.2 million travelers use the NHS, and a significant 74% of the NHS mileage stretches across rural areas.[2]</a:t>
            </a:r>
          </a:p>
          <a:p>
            <a:endParaRPr lang="en-US"/>
          </a:p>
          <a:p>
            <a:r>
              <a:rPr lang="en-US"/>
              <a:t>• DESOLATE LOCATIONS </a:t>
            </a:r>
          </a:p>
          <a:p>
            <a:r>
              <a:rPr lang="en-US"/>
              <a:t>Local rest areas, welcome centers, and truck stops along the national highway system and other roadways can make these isolated spots easier to sell victims of sex trafficking to high-way motorists. </a:t>
            </a:r>
          </a:p>
          <a:p>
            <a:endParaRPr lang="en-US"/>
          </a:p>
          <a:p>
            <a:r>
              <a:rPr lang="en-US"/>
              <a:t>Source</a:t>
            </a:r>
          </a:p>
          <a:p>
            <a:r>
              <a:rPr lang="en-US"/>
              <a:t>1. Jarrell, K. L., Pulvino, C., Kimmel, A., Stark, B., Khokhar, H., Janneck, L., &amp; Santen, S. A. (2023). A Case</a:t>
            </a:r>
          </a:p>
          <a:p>
            <a:r>
              <a:rPr lang="en-US"/>
              <a:t>of Human Trafficking in Appalachia and What Emergency Physicians Can Learn from It. Western Journal</a:t>
            </a:r>
          </a:p>
          <a:p>
            <a:r>
              <a:rPr lang="en-US"/>
              <a:t>of Emergency Medicine, 24(3), pp. 465-466. Retrieved May 26, 2024,</a:t>
            </a:r>
          </a:p>
          <a:p>
            <a:r>
              <a:rPr lang="en-US"/>
              <a:t>from https://www.ncbi.nlm.nih.gov/pmc/articles/PMC10284530/</a:t>
            </a:r>
          </a:p>
          <a:p>
            <a:endParaRPr lang="en-US"/>
          </a:p>
          <a:p>
            <a:r>
              <a:rPr lang="en-US"/>
              <a:t>2.  Federal Highway Administration, U.S. Department of Transportation (n.d.). National Highway System. Fhwa.dot.gov. Retrieved March 25, 2024, from https://www.fhwa.dot.gov/ohim/onh00/onh2p6.htm</a:t>
            </a:r>
          </a:p>
          <a:p>
            <a:endParaRPr lang="en-US"/>
          </a:p>
          <a:p>
            <a:endParaRPr lang="en-US"/>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LAW ENFORCEMENT </a:t>
            </a:r>
          </a:p>
          <a:p>
            <a:r>
              <a:rPr lang="en-US"/>
              <a:t>Rural areas tend to have smaller police departments and are often under-resourced. Often, police officers receive limited training; therefore, they are less experienced in identifying and eliminating sex trafficking crimes.[1]</a:t>
            </a:r>
          </a:p>
          <a:p>
            <a:endParaRPr lang="en-US"/>
          </a:p>
          <a:p>
            <a:r>
              <a:rPr lang="en-US"/>
              <a:t>• HEALTHCARE</a:t>
            </a:r>
          </a:p>
          <a:p>
            <a:r>
              <a:rPr lang="en-US"/>
              <a:t>A 2023 Appalachia study shared that as many as 60% to 88% of survey respondents were actively being trafficked when they sought medical treatment at a hospital emergency department. Due to training limitations, clinicians often lack confidence in recognizing and caring for victims. The study found that less than 5% of emergency physicians believed they could identify trafficked victims among their patients.[2]</a:t>
            </a:r>
          </a:p>
          <a:p>
            <a:endParaRPr lang="en-US"/>
          </a:p>
          <a:p>
            <a:r>
              <a:rPr lang="en-US"/>
              <a:t>• SUPPORT SERVICES </a:t>
            </a:r>
          </a:p>
          <a:p>
            <a:r>
              <a:rPr lang="en-US"/>
              <a:t>The smaller the community, the less likely support services are available locally for victims to receive the care needed for recovery. As a result, survivors often must travel long distances to receive the help they need. Transportation can be difficult because victims may be under driving age, do not have a driver's license, or do not have access to transportation. </a:t>
            </a:r>
          </a:p>
          <a:p>
            <a:endParaRPr lang="en-US"/>
          </a:p>
          <a:p>
            <a:r>
              <a:rPr lang="en-US"/>
              <a:t>Source</a:t>
            </a:r>
          </a:p>
          <a:p>
            <a:r>
              <a:rPr lang="en-US"/>
              <a:t>1. Cole, J., &amp; Sprang, G. (2015). Sex trafficking of minors in Metropolitan, Micropolitan, and Rural Communities. Child Abuse &amp; Neglect, 40, 114. https://doi.org/10.1016/j.chiabu.2014.07.015.  Retrieved December 14, 2024, from https://www.researchgate.net/publication/265019363_Sex_trafficking_of_minors_in_metropolitan_micropolitan_and_rural_communities</a:t>
            </a:r>
          </a:p>
          <a:p>
            <a:endParaRPr lang="en-US"/>
          </a:p>
          <a:p>
            <a:r>
              <a:rPr lang="en-US"/>
              <a:t>2. Jarrell, K. L., Pulvino, C., Kimmel, A., Stark, B., Khokhar, H., Janneck, L., &amp; Santen, S. A. (2023). A Case of Human Trafficking in Appalachia and What Emergency Physicians Can Learn from It. Western Journal of Emergency Medicine, 24(3), p. 463.  Retrieved December 14, 2024, from https://www.ncbi.nlm.nih.gov/pmc/articles/PMC10284530/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Online Interactive Polling with audiences:</a:t>
            </a:r>
          </a:p>
          <a:p>
            <a:endParaRPr lang="en-US"/>
          </a:p>
          <a:p>
            <a:r>
              <a:rPr lang="en-US"/>
              <a:t>Join Walking Wise in using Slido.com to create an anonymous user experience.</a:t>
            </a:r>
          </a:p>
          <a:p>
            <a:endParaRPr lang="en-US"/>
          </a:p>
          <a:p>
            <a:r>
              <a:rPr lang="en-US"/>
              <a:t>Contact us at support@WalkingWise.com for more information.</a:t>
            </a:r>
          </a:p>
          <a:p>
            <a:endParaRPr lang="en-US"/>
          </a:p>
          <a:p>
            <a:r>
              <a:rPr lang="en-US"/>
              <a:t>Upon Activating Slido.com:</a:t>
            </a:r>
          </a:p>
          <a:p>
            <a:r>
              <a:rPr lang="en-US"/>
              <a:t>Please verify that the Q&amp;A feature is enabled before presenting to audiences. An adult should monitor questions and comments to ensure they are appropriate. Slido has a feature that allows you to delete unwanted questions and comments.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LAW ENFORCEMENT </a:t>
            </a:r>
          </a:p>
          <a:p>
            <a:r>
              <a:rPr lang="en-US"/>
              <a:t>Rural areas tend to have smaller police departments and are often under-resourced. Often, police officers receive limited training; therefore, they are less experienced in identifying and eliminating sex trafficking crimes.[1]</a:t>
            </a:r>
          </a:p>
          <a:p>
            <a:endParaRPr lang="en-US"/>
          </a:p>
          <a:p>
            <a:r>
              <a:rPr lang="en-US"/>
              <a:t>• HEALTHCARE</a:t>
            </a:r>
          </a:p>
          <a:p>
            <a:r>
              <a:rPr lang="en-US"/>
              <a:t>A 2023 Appalachia study shared that as many as 60% to 88% of survey respondents were actively being trafficked when they sought medical treatment at a hospital emergency department. Due to training limitations, clinicians often lack confidence in recognizing and caring for victims. The study found that less than 5% of emergency physicians believed they could identify trafficked victims among their patients.[2]</a:t>
            </a:r>
          </a:p>
          <a:p>
            <a:endParaRPr lang="en-US"/>
          </a:p>
          <a:p>
            <a:r>
              <a:rPr lang="en-US"/>
              <a:t>• SUPPORT SERVICES </a:t>
            </a:r>
          </a:p>
          <a:p>
            <a:r>
              <a:rPr lang="en-US"/>
              <a:t>The smaller the community, the less likely support services are available locally for victims to receive the care needed for recovery. As a result, survivors often must travel long distances to receive the help they need. Transportation can be difficult because victims may be under driving age, do not have a driver's license, or do not have access to transportation. </a:t>
            </a:r>
          </a:p>
          <a:p>
            <a:endParaRPr lang="en-US"/>
          </a:p>
          <a:p>
            <a:r>
              <a:rPr lang="en-US"/>
              <a:t>Source</a:t>
            </a:r>
          </a:p>
          <a:p>
            <a:r>
              <a:rPr lang="en-US"/>
              <a:t>1. Cole, J., &amp; Sprang, G. (2015). Sex trafficking of minors in Metropolitan, Micropolitan, and Rural Communities. Child Abuse &amp; Neglect, 40, 114. https://doi.org/10.1016/j.chiabu.2014.07.015.  Retrieved December 14, 2024, from https://www.researchgate.net/publication/265019363_Sex_trafficking_of_minors_in_metropolitan_micropolitan_and_rural_communities</a:t>
            </a:r>
          </a:p>
          <a:p>
            <a:endParaRPr lang="en-US"/>
          </a:p>
          <a:p>
            <a:r>
              <a:rPr lang="en-US"/>
              <a:t>2. Jarrell, K. L., Pulvino, C., Kimmel, A., Stark, B., Khokhar, H., Janneck, L., &amp; Santen, S. A. (2023). A Case of Human Trafficking in Appalachia and What Emergency Physicians Can Learn from It. Western Journal of Emergency Medicine, 24(3), p. 463.  Retrieved December 14, 2024, from https://www.ncbi.nlm.nih.gov/pmc/articles/PMC10284530/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LAW ENFORCEMENT </a:t>
            </a:r>
          </a:p>
          <a:p>
            <a:r>
              <a:rPr lang="en-US"/>
              <a:t>Rural areas tend to have smaller police departments and are often under-resourced. Often, police officers receive limited training; therefore, they are less experienced in identifying and eliminating sex trafficking crimes.[1]</a:t>
            </a:r>
          </a:p>
          <a:p>
            <a:endParaRPr lang="en-US"/>
          </a:p>
          <a:p>
            <a:r>
              <a:rPr lang="en-US"/>
              <a:t>• HEALTHCARE</a:t>
            </a:r>
          </a:p>
          <a:p>
            <a:r>
              <a:rPr lang="en-US"/>
              <a:t>A 2023 Appalachia study shared that as many as 60% to 88% of survey respondents were actively being trafficked when they sought medical treatment at a hospital emergency department. Due to training limitations, clinicians often lack confidence in recognizing and caring for victims. The study found that less than 5% of emergency physicians believed they could identify trafficked victims among their patients.[2]</a:t>
            </a:r>
          </a:p>
          <a:p>
            <a:endParaRPr lang="en-US"/>
          </a:p>
          <a:p>
            <a:r>
              <a:rPr lang="en-US"/>
              <a:t>• SUPPORT SERVICES </a:t>
            </a:r>
          </a:p>
          <a:p>
            <a:r>
              <a:rPr lang="en-US"/>
              <a:t>The smaller the community, the less likely support services are available locally for victims to receive the care needed for recovery. As a result, survivors often must travel long distances to receive the help they need. Transportation can be difficult because victims may be under driving age, do not have a driver's license, or do not have access to transportation. </a:t>
            </a:r>
          </a:p>
          <a:p>
            <a:endParaRPr lang="en-US"/>
          </a:p>
          <a:p>
            <a:r>
              <a:rPr lang="en-US"/>
              <a:t>Source</a:t>
            </a:r>
          </a:p>
          <a:p>
            <a:r>
              <a:rPr lang="en-US"/>
              <a:t>1. Cole, J., &amp; Sprang, G. (2015). Sex trafficking of minors in Metropolitan, Micropolitan, and Rural Communities. Child Abuse &amp; Neglect, 40, 114. https://doi.org/10.1016/j.chiabu.2014.07.015.  Retrieved December 14, 2024, from https://www.researchgate.net/publication/265019363_Sex_trafficking_of_minors_in_metropolitan_micropolitan_and_rural_communities</a:t>
            </a:r>
          </a:p>
          <a:p>
            <a:endParaRPr lang="en-US"/>
          </a:p>
          <a:p>
            <a:r>
              <a:rPr lang="en-US"/>
              <a:t>2. Jarrell, K. L., Pulvino, C., Kimmel, A., Stark, B., Khokhar, H., Janneck, L., &amp; Santen, S. A. (2023). A Case of Human Trafficking in Appalachia and What Emergency Physicians Can Learn from It. Western Journal of Emergency Medicine, 24(3), p. 463.  Retrieved December 14, 2024, from https://www.ncbi.nlm.nih.gov/pmc/articles/PMC10284530/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TRUCKING INDUSTRY</a:t>
            </a:r>
          </a:p>
          <a:p>
            <a:r>
              <a:rPr lang="en-US"/>
              <a:t>Some national trucking organizations educate their drivers to recognize suspicious activity along their driving routes and train them on how to report suspected instances of human trafficking to law enforcement and the National Human Trafficking Hotline.</a:t>
            </a:r>
          </a:p>
          <a:p>
            <a:endParaRPr lang="en-US"/>
          </a:p>
          <a:p>
            <a:r>
              <a:rPr lang="en-US"/>
              <a:t>• TRUCKERS AGAINST TRAFFICKING (TAT)</a:t>
            </a:r>
          </a:p>
          <a:p>
            <a:r>
              <a:rPr lang="en-US"/>
              <a:t>TAT trains employees from the transportation industry, such as trucking companies, truck stop companies, bussing companies, public transit agencies, energy companies, and moving companies, to recognize the indicators that can appear when a person is trafficked.</a:t>
            </a:r>
          </a:p>
          <a:p>
            <a:endParaRPr lang="en-US"/>
          </a:p>
          <a:p>
            <a:r>
              <a:rPr lang="en-US"/>
              <a:t>Source</a:t>
            </a:r>
          </a:p>
          <a:p>
            <a:r>
              <a:rPr lang="en-US"/>
              <a:t>TAT - Truckers Against Trafficking (2024), tatnonprofit.org. Retrieved December 14, 2024, from https://truckersagainsttrafficking.org/app/?gad_source=1&amp;gclid=CjwKCAiA0PuuBhBsEiwAS7fsNSq5oE6knuvrvM82A3hQizmWflNfJ5m_MohWoOz5cnTTF5nhibztyBoCj3YQAvD_BwE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TRUCKING INDUSTRY</a:t>
            </a:r>
          </a:p>
          <a:p>
            <a:r>
              <a:rPr lang="en-US"/>
              <a:t>Some national trucking organizations educate their drivers to recognize suspicious activity along their driving routes and train them on how to report suspected instances of human trafficking to law enforcement and the National Human Trafficking Hotline.</a:t>
            </a:r>
          </a:p>
          <a:p>
            <a:endParaRPr lang="en-US"/>
          </a:p>
          <a:p>
            <a:r>
              <a:rPr lang="en-US"/>
              <a:t>• TRUCKERS AGAINST TRAFFICKING (TAT)</a:t>
            </a:r>
          </a:p>
          <a:p>
            <a:r>
              <a:rPr lang="en-US"/>
              <a:t>TAT trains employees from the transportation industry, such as trucking companies, truck stop companies, bussing companies, public transit agencies, energy companies, and moving companies, to recognize the indicators that can appear when a person is trafficked.</a:t>
            </a:r>
          </a:p>
          <a:p>
            <a:endParaRPr lang="en-US"/>
          </a:p>
          <a:p>
            <a:r>
              <a:rPr lang="en-US"/>
              <a:t>Source</a:t>
            </a:r>
          </a:p>
          <a:p>
            <a:r>
              <a:rPr lang="en-US"/>
              <a:t>TAT - Truckers Against Trafficking (2024), tatnonprofit.org. Retrieved December 14, 2024, from https://truckersagainsttrafficking.org/app/?gad_source=1&amp;gclid=CjwKCAiA0PuuBhBsEiwAS7fsNSq5oE6knuvrvM82A3hQizmWflNfJ5m_MohWoOz5cnTTF5nhibztyBoCj3YQAvD_BwE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TRUCKING INDUSTRY</a:t>
            </a:r>
          </a:p>
          <a:p>
            <a:r>
              <a:rPr lang="en-US"/>
              <a:t>Some national trucking organizations educate their drivers to recognize suspicious activity along their driving routes and train them on how to report suspected instances of human trafficking to law enforcement and the National Human Trafficking Hotline.</a:t>
            </a:r>
          </a:p>
          <a:p>
            <a:endParaRPr lang="en-US"/>
          </a:p>
          <a:p>
            <a:r>
              <a:rPr lang="en-US"/>
              <a:t>• TRUCKERS AGAINST TRAFFICKING (TAT)</a:t>
            </a:r>
          </a:p>
          <a:p>
            <a:r>
              <a:rPr lang="en-US"/>
              <a:t>TAT trains employees from the transportation industry, such as trucking companies, truck stop companies, bussing companies, public transit agencies, energy companies, and moving companies, to recognize the indicators that can appear when a person is trafficked.</a:t>
            </a:r>
          </a:p>
          <a:p>
            <a:endParaRPr lang="en-US"/>
          </a:p>
          <a:p>
            <a:r>
              <a:rPr lang="en-US"/>
              <a:t>Source</a:t>
            </a:r>
          </a:p>
          <a:p>
            <a:r>
              <a:rPr lang="en-US"/>
              <a:t>TAT - Truckers Against Trafficking (2024), tatnonprofit.org. Retrieved December 14, 2024, from https://truckersagainsttrafficking.org/app/?gad_source=1&amp;gclid=CjwKCAiA0PuuBhBsEiwAS7fsNSq5oE6knuvrvM82A3hQizmWflNfJ5m_MohWoOz5cnTTF5nhibztyBoCj3YQAvD_BwE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endParaRPr lang="en-US"/>
          </a:p>
          <a:p>
            <a:r>
              <a:rPr lang="en-US"/>
              <a:t>• SILENT</a:t>
            </a:r>
          </a:p>
          <a:p>
            <a:r>
              <a:rPr lang="en-US"/>
              <a:t>It can be used silently.  </a:t>
            </a:r>
          </a:p>
          <a:p>
            <a:endParaRPr lang="en-US"/>
          </a:p>
          <a:p>
            <a:r>
              <a:rPr lang="en-US"/>
              <a:t>• UNTRACKABLE</a:t>
            </a:r>
          </a:p>
          <a:p>
            <a:r>
              <a:rPr lang="en-US"/>
              <a:t>It leaves no digital footprint.  </a:t>
            </a:r>
          </a:p>
          <a:p>
            <a:endParaRPr lang="en-US"/>
          </a:p>
          <a:p>
            <a:r>
              <a:rPr lang="en-US"/>
              <a:t>• CONCEALED</a:t>
            </a:r>
          </a:p>
          <a:p>
            <a:r>
              <a:rPr lang="en-US"/>
              <a:t>It can be done secretly when a perpetrator is in the vicinity.</a:t>
            </a:r>
          </a:p>
          <a:p>
            <a:endParaRPr lang="en-US"/>
          </a:p>
          <a:p>
            <a:r>
              <a:rPr lang="en-US"/>
              <a:t>• SIGNALS DISTRESS</a:t>
            </a:r>
          </a:p>
          <a:p>
            <a:r>
              <a:rPr lang="en-US"/>
              <a:t>Combining the hand signal with distressed facial expressions might help attract the attention of an individual who is unfamiliar with the signal's meaning.</a:t>
            </a:r>
          </a:p>
          <a:p>
            <a:endParaRPr lang="en-US"/>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Two ways to conduct a pre-/post-student evaluation:</a:t>
            </a:r>
          </a:p>
          <a:p>
            <a:endParaRPr lang="en-US"/>
          </a:p>
          <a:p>
            <a:r>
              <a:rPr lang="en-US"/>
              <a:t>1) Use the pre/post survey in the Walking Wise lesson plan for this topic. </a:t>
            </a:r>
          </a:p>
          <a:p>
            <a:endParaRPr lang="en-US"/>
          </a:p>
          <a:p>
            <a:r>
              <a:rPr lang="en-US"/>
              <a:t>2) Activate Slido.com to conduct an online survey.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IF SLIDO IS ACTIVATED:</a:t>
            </a:r>
          </a:p>
          <a:p>
            <a:r>
              <a:rPr lang="en-US"/>
              <a:t>Follow the instructions provided on WalkingWise.com to access your school or organization's custom Slido QR code and #code, which the audience will use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on rural risks, please refer to the last page of Lesson Plan #8 in the Walking Wise Education Guide. </a:t>
            </a:r>
          </a:p>
          <a:p>
            <a:endParaRPr lang="en-US"/>
          </a:p>
          <a:p>
            <a:r>
              <a:rPr lang="en-US"/>
              <a:t>We welcome your feedback at support@WalkingWise.com.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454522" y="7655975"/>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#8</a:t>
            </a:r>
          </a:p>
        </p:txBody>
      </p:sp>
      <p:sp>
        <p:nvSpPr>
          <p:cNvPr id="5" name="Freeform 5"/>
          <p:cNvSpPr/>
          <p:nvPr/>
        </p:nvSpPr>
        <p:spPr>
          <a:xfrm>
            <a:off x="16284300" y="1028700"/>
            <a:ext cx="975000" cy="975000"/>
          </a:xfrm>
          <a:custGeom>
            <a:avLst/>
            <a:gdLst/>
            <a:ahLst/>
            <a:cxnLst/>
            <a:rect l="l" t="t" r="r" b="b"/>
            <a:pathLst>
              <a:path w="975000" h="975000">
                <a:moveTo>
                  <a:pt x="0" y="0"/>
                </a:moveTo>
                <a:lnTo>
                  <a:pt x="975000" y="0"/>
                </a:lnTo>
                <a:lnTo>
                  <a:pt x="975000" y="975000"/>
                </a:lnTo>
                <a:lnTo>
                  <a:pt x="0" y="97500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7" name="TextBox 7"/>
          <p:cNvSpPr txBox="1"/>
          <p:nvPr/>
        </p:nvSpPr>
        <p:spPr>
          <a:xfrm>
            <a:off x="19050" y="5116036"/>
            <a:ext cx="18288000" cy="2880948"/>
          </a:xfrm>
          <a:prstGeom prst="rect">
            <a:avLst/>
          </a:prstGeom>
        </p:spPr>
        <p:txBody>
          <a:bodyPr lIns="0" tIns="0" rIns="0" bIns="0" rtlCol="0" anchor="t">
            <a:spAutoFit/>
          </a:bodyPr>
          <a:lstStyle/>
          <a:p>
            <a:pPr algn="ctr">
              <a:lnSpc>
                <a:spcPts val="12893"/>
              </a:lnSpc>
            </a:pPr>
            <a:r>
              <a:rPr lang="en-US" sz="14015" b="1">
                <a:solidFill>
                  <a:srgbClr val="16A637"/>
                </a:solidFill>
                <a:latin typeface="Cooperative Bold"/>
                <a:ea typeface="Cooperative Bold"/>
                <a:cs typeface="Cooperative Bold"/>
                <a:sym typeface="Cooperative Bold"/>
              </a:rPr>
              <a:t>rural</a:t>
            </a:r>
          </a:p>
          <a:p>
            <a:pPr algn="ctr">
              <a:lnSpc>
                <a:spcPts val="9517"/>
              </a:lnSpc>
            </a:pPr>
            <a:r>
              <a:rPr lang="en-US" sz="10345" b="1">
                <a:solidFill>
                  <a:srgbClr val="16A637"/>
                </a:solidFill>
                <a:latin typeface="Poppins Medium 2 Bold"/>
                <a:ea typeface="Poppins Medium 2 Bold"/>
                <a:cs typeface="Poppins Medium 2 Bold"/>
                <a:sym typeface="Poppins Medium 2 Bold"/>
              </a:rPr>
              <a:t>RISKS</a:t>
            </a:r>
          </a:p>
        </p:txBody>
      </p:sp>
      <p:sp>
        <p:nvSpPr>
          <p:cNvPr id="8" name="Freeform 8"/>
          <p:cNvSpPr/>
          <p:nvPr/>
        </p:nvSpPr>
        <p:spPr>
          <a:xfrm>
            <a:off x="14954037" y="7028103"/>
            <a:ext cx="2305263" cy="2320480"/>
          </a:xfrm>
          <a:custGeom>
            <a:avLst/>
            <a:gdLst/>
            <a:ahLst/>
            <a:cxnLst/>
            <a:rect l="l" t="t" r="r" b="b"/>
            <a:pathLst>
              <a:path w="2305263" h="2320480">
                <a:moveTo>
                  <a:pt x="0" y="0"/>
                </a:moveTo>
                <a:lnTo>
                  <a:pt x="2305263" y="0"/>
                </a:lnTo>
                <a:lnTo>
                  <a:pt x="2305263" y="2320480"/>
                </a:lnTo>
                <a:lnTo>
                  <a:pt x="0" y="2320480"/>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93046" y="3799963"/>
            <a:ext cx="4485291" cy="807115"/>
            <a:chOff x="0" y="0"/>
            <a:chExt cx="1181311" cy="212574"/>
          </a:xfrm>
        </p:grpSpPr>
        <p:sp>
          <p:nvSpPr>
            <p:cNvPr id="7" name="Freeform 7"/>
            <p:cNvSpPr/>
            <p:nvPr/>
          </p:nvSpPr>
          <p:spPr>
            <a:xfrm>
              <a:off x="0" y="0"/>
              <a:ext cx="1181311" cy="212574"/>
            </a:xfrm>
            <a:custGeom>
              <a:avLst/>
              <a:gdLst/>
              <a:ahLst/>
              <a:cxnLst/>
              <a:rect l="l" t="t" r="r" b="b"/>
              <a:pathLst>
                <a:path w="1181311" h="212574">
                  <a:moveTo>
                    <a:pt x="0" y="0"/>
                  </a:moveTo>
                  <a:lnTo>
                    <a:pt x="1181311" y="0"/>
                  </a:lnTo>
                  <a:lnTo>
                    <a:pt x="1181311" y="212574"/>
                  </a:lnTo>
                  <a:lnTo>
                    <a:pt x="0" y="212574"/>
                  </a:lnTo>
                  <a:close/>
                </a:path>
              </a:pathLst>
            </a:custGeom>
            <a:solidFill>
              <a:srgbClr val="303030"/>
            </a:solidFill>
          </p:spPr>
          <p:txBody>
            <a:bodyPr/>
            <a:lstStyle/>
            <a:p>
              <a:endParaRPr lang="en-US"/>
            </a:p>
          </p:txBody>
        </p:sp>
        <p:sp>
          <p:nvSpPr>
            <p:cNvPr id="8" name="TextBox 8"/>
            <p:cNvSpPr txBox="1"/>
            <p:nvPr/>
          </p:nvSpPr>
          <p:spPr>
            <a:xfrm>
              <a:off x="0" y="-76200"/>
              <a:ext cx="1181311" cy="28877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419711" y="3828065"/>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0" name="TextBox 10"/>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id="14" name="TextBox 14"/>
          <p:cNvSpPr txBox="1"/>
          <p:nvPr/>
        </p:nvSpPr>
        <p:spPr>
          <a:xfrm>
            <a:off x="1983521" y="4904150"/>
            <a:ext cx="5505084" cy="2207896"/>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Rural</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Tight Knit</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Rumor</a:t>
            </a:r>
          </a:p>
        </p:txBody>
      </p:sp>
      <p:sp>
        <p:nvSpPr>
          <p:cNvPr id="15" name="Freeform 15"/>
          <p:cNvSpPr/>
          <p:nvPr/>
        </p:nvSpPr>
        <p:spPr>
          <a:xfrm>
            <a:off x="11546647" y="1192941"/>
            <a:ext cx="5491115" cy="2483196"/>
          </a:xfrm>
          <a:custGeom>
            <a:avLst/>
            <a:gdLst/>
            <a:ahLst/>
            <a:cxnLst/>
            <a:rect l="l" t="t" r="r" b="b"/>
            <a:pathLst>
              <a:path w="5491115" h="2483196">
                <a:moveTo>
                  <a:pt x="0" y="0"/>
                </a:moveTo>
                <a:lnTo>
                  <a:pt x="5491114" y="0"/>
                </a:lnTo>
                <a:lnTo>
                  <a:pt x="5491114" y="2483197"/>
                </a:lnTo>
                <a:lnTo>
                  <a:pt x="0" y="2483197"/>
                </a:lnTo>
                <a:lnTo>
                  <a:pt x="0" y="0"/>
                </a:lnTo>
                <a:close/>
              </a:path>
            </a:pathLst>
          </a:custGeom>
          <a:blipFill>
            <a:blip r:embed="rId5"/>
            <a:stretch>
              <a:fillRect l="-2025" t="-44995" r="-2700" b="-86585"/>
            </a:stretch>
          </a:blipFill>
        </p:spPr>
        <p:txBody>
          <a:bodyPr/>
          <a:lstStyle/>
          <a:p>
            <a:endParaRPr lang="en-US"/>
          </a:p>
        </p:txBody>
      </p:sp>
      <p:sp>
        <p:nvSpPr>
          <p:cNvPr id="16" name="TextBox 16"/>
          <p:cNvSpPr txBox="1"/>
          <p:nvPr/>
        </p:nvSpPr>
        <p:spPr>
          <a:xfrm>
            <a:off x="7617927" y="4901875"/>
            <a:ext cx="5505084" cy="2207895"/>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Poverty</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Desolate</a:t>
            </a:r>
          </a:p>
          <a:p>
            <a:pPr marL="906777" lvl="1" indent="-453388" algn="l">
              <a:lnSpc>
                <a:spcPts val="5879"/>
              </a:lnSpc>
              <a:buFont typeface="Arial"/>
              <a:buChar char="•"/>
            </a:pPr>
            <a:r>
              <a:rPr lang="en-US" sz="4199" b="1">
                <a:solidFill>
                  <a:srgbClr val="004F59"/>
                </a:solidFill>
                <a:latin typeface="Roboto Bold"/>
                <a:ea typeface="Roboto Bold"/>
                <a:cs typeface="Roboto Bold"/>
                <a:sym typeface="Roboto Bold"/>
              </a:rPr>
              <a:t>Isolate</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8" name="TextBox 18"/>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837566"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Areas located outside of cities with low populations, open spaces, and an emphasis on agriculture and natural resources.</a:t>
            </a:r>
          </a:p>
        </p:txBody>
      </p:sp>
      <p:grpSp>
        <p:nvGrpSpPr>
          <p:cNvPr id="9" name="Group 9"/>
          <p:cNvGrpSpPr/>
          <p:nvPr/>
        </p:nvGrpSpPr>
        <p:grpSpPr>
          <a:xfrm>
            <a:off x="1480713" y="3637496"/>
            <a:ext cx="3380861" cy="904943"/>
            <a:chOff x="0" y="0"/>
            <a:chExt cx="890433" cy="238339"/>
          </a:xfrm>
        </p:grpSpPr>
        <p:sp>
          <p:nvSpPr>
            <p:cNvPr id="10" name="Freeform 10"/>
            <p:cNvSpPr/>
            <p:nvPr/>
          </p:nvSpPr>
          <p:spPr>
            <a:xfrm>
              <a:off x="0" y="0"/>
              <a:ext cx="890433" cy="238339"/>
            </a:xfrm>
            <a:custGeom>
              <a:avLst/>
              <a:gdLst/>
              <a:ahLst/>
              <a:cxnLst/>
              <a:rect l="l" t="t" r="r" b="b"/>
              <a:pathLst>
                <a:path w="890433" h="238339">
                  <a:moveTo>
                    <a:pt x="0" y="0"/>
                  </a:moveTo>
                  <a:lnTo>
                    <a:pt x="890433" y="0"/>
                  </a:lnTo>
                  <a:lnTo>
                    <a:pt x="890433"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890433"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RURAL</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131441" y="1059591"/>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U.S. COMMUNITIES</a:t>
            </a:r>
          </a:p>
        </p:txBody>
      </p:sp>
      <p:sp>
        <p:nvSpPr>
          <p:cNvPr id="9" name="TextBox 9"/>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grpSp>
        <p:nvGrpSpPr>
          <p:cNvPr id="10" name="Group 10"/>
          <p:cNvGrpSpPr/>
          <p:nvPr/>
        </p:nvGrpSpPr>
        <p:grpSpPr>
          <a:xfrm>
            <a:off x="1480713" y="4851133"/>
            <a:ext cx="12223762" cy="1902184"/>
            <a:chOff x="0" y="0"/>
            <a:chExt cx="3219427" cy="500987"/>
          </a:xfrm>
        </p:grpSpPr>
        <p:sp>
          <p:nvSpPr>
            <p:cNvPr id="11" name="Freeform 11"/>
            <p:cNvSpPr/>
            <p:nvPr/>
          </p:nvSpPr>
          <p:spPr>
            <a:xfrm>
              <a:off x="0" y="0"/>
              <a:ext cx="3219427" cy="500987"/>
            </a:xfrm>
            <a:custGeom>
              <a:avLst/>
              <a:gdLst/>
              <a:ahLst/>
              <a:cxnLst/>
              <a:rect l="l" t="t" r="r" b="b"/>
              <a:pathLst>
                <a:path w="3219427" h="500987">
                  <a:moveTo>
                    <a:pt x="0" y="0"/>
                  </a:moveTo>
                  <a:lnTo>
                    <a:pt x="3219427" y="0"/>
                  </a:lnTo>
                  <a:lnTo>
                    <a:pt x="3219427" y="500987"/>
                  </a:lnTo>
                  <a:lnTo>
                    <a:pt x="0" y="500987"/>
                  </a:lnTo>
                  <a:close/>
                </a:path>
              </a:pathLst>
            </a:custGeom>
            <a:solidFill>
              <a:srgbClr val="303030"/>
            </a:solidFill>
          </p:spPr>
          <p:txBody>
            <a:bodyPr/>
            <a:lstStyle/>
            <a:p>
              <a:endParaRPr lang="en-US"/>
            </a:p>
          </p:txBody>
        </p:sp>
        <p:sp>
          <p:nvSpPr>
            <p:cNvPr id="12" name="TextBox 12"/>
            <p:cNvSpPr txBox="1"/>
            <p:nvPr/>
          </p:nvSpPr>
          <p:spPr>
            <a:xfrm>
              <a:off x="0" y="-76200"/>
              <a:ext cx="3219427" cy="577187"/>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823960" y="4999635"/>
            <a:ext cx="11880515"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percentage of U.S. land and population is considered rural?</a:t>
            </a:r>
          </a:p>
        </p:txBody>
      </p:sp>
      <p:sp>
        <p:nvSpPr>
          <p:cNvPr id="14" name="Freeform 14"/>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291243" y="4613411"/>
            <a:ext cx="13705514"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97% of land and 20% of the population</a:t>
            </a:r>
          </a:p>
          <a:p>
            <a:pPr algn="ctr">
              <a:lnSpc>
                <a:spcPts val="7699"/>
              </a:lnSpc>
            </a:pPr>
            <a:r>
              <a:rPr lang="en-US" sz="5499">
                <a:solidFill>
                  <a:srgbClr val="303030"/>
                </a:solidFill>
                <a:latin typeface="Roboto"/>
                <a:ea typeface="Roboto"/>
                <a:cs typeface="Roboto"/>
                <a:sym typeface="Roboto"/>
              </a:rPr>
              <a:t>make up the rural communities in the U.S.</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13</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246469" y="9229725"/>
            <a:ext cx="9365059"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U.S. Census.gov, 2020. https://www.census.gov/programs-surveys/geography/guidance/geo-areas/urban-rural/2020-ua-facts.html</a:t>
            </a:r>
          </a:p>
        </p:txBody>
      </p:sp>
      <p:sp>
        <p:nvSpPr>
          <p:cNvPr id="11" name="TextBox 11"/>
          <p:cNvSpPr txBox="1"/>
          <p:nvPr/>
        </p:nvSpPr>
        <p:spPr>
          <a:xfrm>
            <a:off x="980285" y="1057714"/>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73783" y="5131281"/>
            <a:ext cx="11177251" cy="1997363"/>
            <a:chOff x="0" y="0"/>
            <a:chExt cx="2943803" cy="526054"/>
          </a:xfrm>
        </p:grpSpPr>
        <p:sp>
          <p:nvSpPr>
            <p:cNvPr id="5" name="Freeform 5"/>
            <p:cNvSpPr/>
            <p:nvPr/>
          </p:nvSpPr>
          <p:spPr>
            <a:xfrm>
              <a:off x="0" y="0"/>
              <a:ext cx="2943803" cy="526054"/>
            </a:xfrm>
            <a:custGeom>
              <a:avLst/>
              <a:gdLst/>
              <a:ahLst/>
              <a:cxnLst/>
              <a:rect l="l" t="t" r="r" b="b"/>
              <a:pathLst>
                <a:path w="2943803" h="526054">
                  <a:moveTo>
                    <a:pt x="0" y="0"/>
                  </a:moveTo>
                  <a:lnTo>
                    <a:pt x="2943803" y="0"/>
                  </a:lnTo>
                  <a:lnTo>
                    <a:pt x="2943803" y="526054"/>
                  </a:lnTo>
                  <a:lnTo>
                    <a:pt x="0" y="526054"/>
                  </a:lnTo>
                  <a:close/>
                </a:path>
              </a:pathLst>
            </a:custGeom>
            <a:solidFill>
              <a:srgbClr val="303030"/>
            </a:solidFill>
          </p:spPr>
          <p:txBody>
            <a:bodyPr/>
            <a:lstStyle/>
            <a:p>
              <a:endParaRPr lang="en-US"/>
            </a:p>
          </p:txBody>
        </p:sp>
        <p:sp>
          <p:nvSpPr>
            <p:cNvPr id="6" name="TextBox 6"/>
            <p:cNvSpPr txBox="1"/>
            <p:nvPr/>
          </p:nvSpPr>
          <p:spPr>
            <a:xfrm>
              <a:off x="0" y="-76200"/>
              <a:ext cx="2943803" cy="602254"/>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9" name="Group 9"/>
          <p:cNvGrpSpPr/>
          <p:nvPr/>
        </p:nvGrpSpPr>
        <p:grpSpPr>
          <a:xfrm>
            <a:off x="11244981" y="952594"/>
            <a:ext cx="6099895" cy="3136071"/>
            <a:chOff x="0" y="0"/>
            <a:chExt cx="2102372" cy="1080869"/>
          </a:xfrm>
        </p:grpSpPr>
        <p:sp>
          <p:nvSpPr>
            <p:cNvPr id="10" name="Freeform 10"/>
            <p:cNvSpPr/>
            <p:nvPr/>
          </p:nvSpPr>
          <p:spPr>
            <a:xfrm>
              <a:off x="0" y="0"/>
              <a:ext cx="2102372" cy="1080869"/>
            </a:xfrm>
            <a:custGeom>
              <a:avLst/>
              <a:gdLst/>
              <a:ahLst/>
              <a:cxnLst/>
              <a:rect l="l" t="t" r="r" b="b"/>
              <a:pathLst>
                <a:path w="2102372" h="1080869">
                  <a:moveTo>
                    <a:pt x="0" y="0"/>
                  </a:moveTo>
                  <a:lnTo>
                    <a:pt x="2102372" y="0"/>
                  </a:lnTo>
                  <a:lnTo>
                    <a:pt x="2102372" y="1080869"/>
                  </a:lnTo>
                  <a:lnTo>
                    <a:pt x="0" y="1080869"/>
                  </a:lnTo>
                  <a:close/>
                </a:path>
              </a:pathLst>
            </a:custGeom>
            <a:solidFill>
              <a:srgbClr val="FFFFFF"/>
            </a:solidFill>
          </p:spPr>
          <p:txBody>
            <a:bodyPr/>
            <a:lstStyle/>
            <a:p>
              <a:endParaRPr lang="en-US"/>
            </a:p>
          </p:txBody>
        </p:sp>
        <p:sp>
          <p:nvSpPr>
            <p:cNvPr id="11" name="TextBox 11"/>
            <p:cNvSpPr txBox="1"/>
            <p:nvPr/>
          </p:nvSpPr>
          <p:spPr>
            <a:xfrm>
              <a:off x="0" y="-47625"/>
              <a:ext cx="2102372" cy="1128494"/>
            </a:xfrm>
            <a:prstGeom prst="rect">
              <a:avLst/>
            </a:prstGeom>
          </p:spPr>
          <p:txBody>
            <a:bodyPr lIns="50800" tIns="50800" rIns="50800" bIns="50800" rtlCol="0" anchor="ctr"/>
            <a:lstStyle/>
            <a:p>
              <a:pPr algn="ctr">
                <a:lnSpc>
                  <a:spcPts val="2100"/>
                </a:lnSpc>
              </a:pPr>
              <a:endParaRPr/>
            </a:p>
          </p:txBody>
        </p:sp>
      </p:grpSp>
      <p:sp>
        <p:nvSpPr>
          <p:cNvPr id="12" name="Freeform 12"/>
          <p:cNvSpPr/>
          <p:nvPr/>
        </p:nvSpPr>
        <p:spPr>
          <a:xfrm>
            <a:off x="11467319" y="1175997"/>
            <a:ext cx="5650629" cy="2691112"/>
          </a:xfrm>
          <a:custGeom>
            <a:avLst/>
            <a:gdLst/>
            <a:ahLst/>
            <a:cxnLst/>
            <a:rect l="l" t="t" r="r" b="b"/>
            <a:pathLst>
              <a:path w="5650629" h="2691112">
                <a:moveTo>
                  <a:pt x="0" y="0"/>
                </a:moveTo>
                <a:lnTo>
                  <a:pt x="5650629" y="0"/>
                </a:lnTo>
                <a:lnTo>
                  <a:pt x="5650629" y="2691113"/>
                </a:lnTo>
                <a:lnTo>
                  <a:pt x="0" y="2691113"/>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620575" y="5301213"/>
            <a:ext cx="10540184"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Does where you live change the type of risks you might face?</a:t>
            </a:r>
          </a:p>
        </p:txBody>
      </p:sp>
      <p:sp>
        <p:nvSpPr>
          <p:cNvPr id="14" name="TextBox 14"/>
          <p:cNvSpPr txBox="1"/>
          <p:nvPr/>
        </p:nvSpPr>
        <p:spPr>
          <a:xfrm>
            <a:off x="1131441" y="105217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RURAL VS. URBAN</a:t>
            </a:r>
          </a:p>
        </p:txBody>
      </p:sp>
      <p:sp>
        <p:nvSpPr>
          <p:cNvPr id="15" name="TextBox 15"/>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33088" y="3329549"/>
            <a:ext cx="5201954" cy="904943"/>
            <a:chOff x="0" y="0"/>
            <a:chExt cx="1370062" cy="238339"/>
          </a:xfrm>
        </p:grpSpPr>
        <p:sp>
          <p:nvSpPr>
            <p:cNvPr id="5" name="Freeform 5"/>
            <p:cNvSpPr/>
            <p:nvPr/>
          </p:nvSpPr>
          <p:spPr>
            <a:xfrm>
              <a:off x="0" y="0"/>
              <a:ext cx="1370062" cy="238339"/>
            </a:xfrm>
            <a:custGeom>
              <a:avLst/>
              <a:gdLst/>
              <a:ahLst/>
              <a:cxnLst/>
              <a:rect l="l" t="t" r="r" b="b"/>
              <a:pathLst>
                <a:path w="1370062" h="238339">
                  <a:moveTo>
                    <a:pt x="0" y="0"/>
                  </a:moveTo>
                  <a:lnTo>
                    <a:pt x="1370062" y="0"/>
                  </a:lnTo>
                  <a:lnTo>
                    <a:pt x="13700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700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32796" y="3348595"/>
            <a:ext cx="557612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Living Conditions</a:t>
            </a:r>
          </a:p>
        </p:txBody>
      </p:sp>
      <p:sp>
        <p:nvSpPr>
          <p:cNvPr id="8" name="TextBox 8"/>
          <p:cNvSpPr txBox="1"/>
          <p:nvPr/>
        </p:nvSpPr>
        <p:spPr>
          <a:xfrm>
            <a:off x="1732796" y="4679047"/>
            <a:ext cx="15697731"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Rural America:</a:t>
            </a:r>
            <a:r>
              <a:rPr lang="en-US" sz="4250" b="1">
                <a:solidFill>
                  <a:srgbClr val="004F59"/>
                </a:solidFill>
                <a:latin typeface="Roboto Bold"/>
                <a:ea typeface="Roboto Bold"/>
                <a:cs typeface="Roboto Bold"/>
                <a:sym typeface="Roboto Bold"/>
              </a:rPr>
              <a:t> Small towns and farmlands have fewer people, lower incomes, and limited transportation.</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05217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RURAL VS. URBAN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33088" y="3339074"/>
            <a:ext cx="5201954" cy="904943"/>
            <a:chOff x="0" y="0"/>
            <a:chExt cx="1370062" cy="238339"/>
          </a:xfrm>
        </p:grpSpPr>
        <p:sp>
          <p:nvSpPr>
            <p:cNvPr id="5" name="Freeform 5"/>
            <p:cNvSpPr/>
            <p:nvPr/>
          </p:nvSpPr>
          <p:spPr>
            <a:xfrm>
              <a:off x="0" y="0"/>
              <a:ext cx="1370062" cy="238339"/>
            </a:xfrm>
            <a:custGeom>
              <a:avLst/>
              <a:gdLst/>
              <a:ahLst/>
              <a:cxnLst/>
              <a:rect l="l" t="t" r="r" b="b"/>
              <a:pathLst>
                <a:path w="1370062" h="238339">
                  <a:moveTo>
                    <a:pt x="0" y="0"/>
                  </a:moveTo>
                  <a:lnTo>
                    <a:pt x="1370062" y="0"/>
                  </a:lnTo>
                  <a:lnTo>
                    <a:pt x="13700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700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32796" y="3358120"/>
            <a:ext cx="557612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Living Conditions</a:t>
            </a:r>
          </a:p>
        </p:txBody>
      </p:sp>
      <p:sp>
        <p:nvSpPr>
          <p:cNvPr id="8" name="TextBox 8"/>
          <p:cNvSpPr txBox="1"/>
          <p:nvPr/>
        </p:nvSpPr>
        <p:spPr>
          <a:xfrm>
            <a:off x="1732796" y="4688572"/>
            <a:ext cx="15697731"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Urban Centers:</a:t>
            </a:r>
            <a:r>
              <a:rPr lang="en-US" sz="4250" b="1">
                <a:solidFill>
                  <a:srgbClr val="004F59"/>
                </a:solidFill>
                <a:latin typeface="Roboto Bold"/>
                <a:ea typeface="Roboto Bold"/>
                <a:cs typeface="Roboto Bold"/>
                <a:sym typeface="Roboto Bold"/>
              </a:rPr>
              <a:t> Busy cities have fast-paced lifestyles, diverse cultures, public transportation, and crowded spaces.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05217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RURAL VS. URBAN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33088" y="3329549"/>
            <a:ext cx="5201954" cy="904943"/>
            <a:chOff x="0" y="0"/>
            <a:chExt cx="1370062" cy="238339"/>
          </a:xfrm>
        </p:grpSpPr>
        <p:sp>
          <p:nvSpPr>
            <p:cNvPr id="5" name="Freeform 5"/>
            <p:cNvSpPr/>
            <p:nvPr/>
          </p:nvSpPr>
          <p:spPr>
            <a:xfrm>
              <a:off x="0" y="0"/>
              <a:ext cx="1370062" cy="238339"/>
            </a:xfrm>
            <a:custGeom>
              <a:avLst/>
              <a:gdLst/>
              <a:ahLst/>
              <a:cxnLst/>
              <a:rect l="l" t="t" r="r" b="b"/>
              <a:pathLst>
                <a:path w="1370062" h="238339">
                  <a:moveTo>
                    <a:pt x="0" y="0"/>
                  </a:moveTo>
                  <a:lnTo>
                    <a:pt x="1370062" y="0"/>
                  </a:lnTo>
                  <a:lnTo>
                    <a:pt x="13700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700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32796" y="3348595"/>
            <a:ext cx="557612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Living Conditions</a:t>
            </a:r>
          </a:p>
        </p:txBody>
      </p:sp>
      <p:sp>
        <p:nvSpPr>
          <p:cNvPr id="8" name="TextBox 8"/>
          <p:cNvSpPr txBox="1"/>
          <p:nvPr/>
        </p:nvSpPr>
        <p:spPr>
          <a:xfrm>
            <a:off x="1732796" y="4669522"/>
            <a:ext cx="16119732"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Suburban Areas:</a:t>
            </a:r>
            <a:r>
              <a:rPr lang="en-US" sz="4250" b="1">
                <a:solidFill>
                  <a:srgbClr val="004F59"/>
                </a:solidFill>
                <a:latin typeface="Roboto Bold"/>
                <a:ea typeface="Roboto Bold"/>
                <a:cs typeface="Roboto Bold"/>
                <a:sym typeface="Roboto Bold"/>
              </a:rPr>
              <a:t> Neighborhoods outside cities offer spacious family housing, many jobs and schools, and access to services.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05217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RURAL VS. URBAN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447364"/>
            <a:ext cx="17417056" cy="9457832"/>
          </a:xfrm>
          <a:custGeom>
            <a:avLst/>
            <a:gdLst/>
            <a:ahLst/>
            <a:cxnLst/>
            <a:rect l="l" t="t" r="r" b="b"/>
            <a:pathLst>
              <a:path w="17417056" h="9457832">
                <a:moveTo>
                  <a:pt x="0" y="0"/>
                </a:moveTo>
                <a:lnTo>
                  <a:pt x="17417056" y="0"/>
                </a:lnTo>
                <a:lnTo>
                  <a:pt x="17417056" y="9457833"/>
                </a:lnTo>
                <a:lnTo>
                  <a:pt x="0" y="9457833"/>
                </a:lnTo>
                <a:lnTo>
                  <a:pt x="0" y="0"/>
                </a:lnTo>
                <a:close/>
              </a:path>
            </a:pathLst>
          </a:custGeom>
          <a:blipFill>
            <a:blip r:embed="rId3"/>
            <a:stretch>
              <a:fillRect t="-2154" b="-850"/>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grpSp>
        <p:nvGrpSpPr>
          <p:cNvPr id="4" name="Group 4"/>
          <p:cNvGrpSpPr/>
          <p:nvPr/>
        </p:nvGrpSpPr>
        <p:grpSpPr>
          <a:xfrm>
            <a:off x="5343260" y="8468780"/>
            <a:ext cx="8652191" cy="904943"/>
            <a:chOff x="0" y="0"/>
            <a:chExt cx="2278766" cy="238339"/>
          </a:xfrm>
        </p:grpSpPr>
        <p:sp>
          <p:nvSpPr>
            <p:cNvPr id="5" name="Freeform 5"/>
            <p:cNvSpPr/>
            <p:nvPr/>
          </p:nvSpPr>
          <p:spPr>
            <a:xfrm>
              <a:off x="0" y="0"/>
              <a:ext cx="2278766" cy="238339"/>
            </a:xfrm>
            <a:custGeom>
              <a:avLst/>
              <a:gdLst/>
              <a:ahLst/>
              <a:cxnLst/>
              <a:rect l="l" t="t" r="r" b="b"/>
              <a:pathLst>
                <a:path w="2278766" h="238339">
                  <a:moveTo>
                    <a:pt x="0" y="0"/>
                  </a:moveTo>
                  <a:lnTo>
                    <a:pt x="2278766" y="0"/>
                  </a:lnTo>
                  <a:lnTo>
                    <a:pt x="2278766"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78766"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5497894" y="8672821"/>
            <a:ext cx="8608725" cy="439710"/>
          </a:xfrm>
          <a:prstGeom prst="rect">
            <a:avLst/>
          </a:prstGeom>
        </p:spPr>
        <p:txBody>
          <a:bodyPr lIns="0" tIns="0" rIns="0" bIns="0" rtlCol="0" anchor="t">
            <a:spAutoFit/>
          </a:bodyPr>
          <a:lstStyle/>
          <a:p>
            <a:pPr algn="l">
              <a:lnSpc>
                <a:spcPts val="3584"/>
              </a:lnSpc>
            </a:pPr>
            <a:r>
              <a:rPr lang="en-US" sz="2560" b="1" dirty="0">
                <a:solidFill>
                  <a:srgbClr val="FFFFFF"/>
                </a:solidFill>
                <a:latin typeface="Roboto Bold"/>
                <a:ea typeface="Roboto Bold"/>
                <a:cs typeface="Roboto Bold"/>
                <a:sym typeface="Roboto Bold"/>
              </a:rPr>
              <a:t>Log in to </a:t>
            </a:r>
            <a:r>
              <a:rPr lang="en-US" sz="2560" b="1" u="sng" dirty="0">
                <a:solidFill>
                  <a:srgbClr val="00B0F0"/>
                </a:solidFill>
                <a:latin typeface="Roboto Bold"/>
                <a:ea typeface="Roboto Bold"/>
                <a:cs typeface="Roboto Bold"/>
                <a:sym typeface="Roboto Bold"/>
                <a:hlinkClick r:id="rId4" tooltip="https://www.walkingwise.com">
                  <a:extLst>
                    <a:ext uri="{A12FA001-AC4F-418D-AE19-62706E023703}">
                      <ahyp:hlinkClr xmlns:ahyp="http://schemas.microsoft.com/office/drawing/2018/hyperlinkcolor" val="tx"/>
                    </a:ext>
                  </a:extLst>
                </a:hlinkClick>
              </a:rPr>
              <a:t>WalkingWise.com</a:t>
            </a:r>
            <a:r>
              <a:rPr lang="en-US" sz="2560" b="1" dirty="0">
                <a:solidFill>
                  <a:srgbClr val="00B0F0"/>
                </a:solidFill>
                <a:latin typeface="Roboto Bold"/>
                <a:ea typeface="Roboto Bold"/>
                <a:cs typeface="Roboto Bold"/>
                <a:sym typeface="Roboto Bold"/>
              </a:rPr>
              <a:t> </a:t>
            </a:r>
            <a:r>
              <a:rPr lang="en-US" sz="2560" b="1" dirty="0">
                <a:solidFill>
                  <a:srgbClr val="FFFFFF"/>
                </a:solidFill>
                <a:latin typeface="Roboto Bold"/>
                <a:ea typeface="Roboto Bold"/>
                <a:cs typeface="Roboto Bold"/>
                <a:sym typeface="Roboto Bold"/>
              </a:rPr>
              <a:t>to access this animated video.</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597725" y="4734320"/>
            <a:ext cx="11563624" cy="1869109"/>
            <a:chOff x="0" y="0"/>
            <a:chExt cx="3045564" cy="492276"/>
          </a:xfrm>
        </p:grpSpPr>
        <p:sp>
          <p:nvSpPr>
            <p:cNvPr id="7" name="Freeform 7"/>
            <p:cNvSpPr/>
            <p:nvPr/>
          </p:nvSpPr>
          <p:spPr>
            <a:xfrm>
              <a:off x="0" y="0"/>
              <a:ext cx="3045564" cy="492276"/>
            </a:xfrm>
            <a:custGeom>
              <a:avLst/>
              <a:gdLst/>
              <a:ahLst/>
              <a:cxnLst/>
              <a:rect l="l" t="t" r="r" b="b"/>
              <a:pathLst>
                <a:path w="3045564" h="492276">
                  <a:moveTo>
                    <a:pt x="0" y="0"/>
                  </a:moveTo>
                  <a:lnTo>
                    <a:pt x="3045564" y="0"/>
                  </a:lnTo>
                  <a:lnTo>
                    <a:pt x="3045564" y="492276"/>
                  </a:lnTo>
                  <a:lnTo>
                    <a:pt x="0" y="492276"/>
                  </a:lnTo>
                  <a:close/>
                </a:path>
              </a:pathLst>
            </a:custGeom>
            <a:solidFill>
              <a:srgbClr val="303030"/>
            </a:solidFill>
          </p:spPr>
          <p:txBody>
            <a:bodyPr/>
            <a:lstStyle/>
            <a:p>
              <a:endParaRPr lang="en-US"/>
            </a:p>
          </p:txBody>
        </p:sp>
        <p:sp>
          <p:nvSpPr>
            <p:cNvPr id="8" name="TextBox 8"/>
            <p:cNvSpPr txBox="1"/>
            <p:nvPr/>
          </p:nvSpPr>
          <p:spPr>
            <a:xfrm>
              <a:off x="0" y="-9525"/>
              <a:ext cx="3045564" cy="501801"/>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18247" y="4859781"/>
            <a:ext cx="11586587"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 which communities might young people face higher risks of human trafficking?</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131441" y="1059591"/>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U.S. COMMUNITIES</a:t>
            </a:r>
          </a:p>
        </p:txBody>
      </p:sp>
      <p:sp>
        <p:nvSpPr>
          <p:cNvPr id="13" name="TextBox 13"/>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
        <p:nvSpPr>
          <p:cNvPr id="14" name="Freeform 14"/>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8" name="TextBox 8"/>
          <p:cNvSpPr txBox="1"/>
          <p:nvPr/>
        </p:nvSpPr>
        <p:spPr>
          <a:xfrm>
            <a:off x="1256804" y="1419794"/>
            <a:ext cx="15787901" cy="7360995"/>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encourages the use of Slido.com, an interactive digital tool, to enhance audience engagement. For more information, contact us at support@WalkingWise.com. Once configured, integrate Slido polling and add a post-evaluation 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from this Walking Wise presentation to make sure the content aligns with your school policies, is age-appropriate, and fits within available class time. However, the existing slides are copyright-protected and may not be modified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FF5757"/>
                </a:solidFill>
                <a:latin typeface="Roboto"/>
                <a:ea typeface="Roboto"/>
                <a:cs typeface="Roboto"/>
                <a:sym typeface="Roboto"/>
              </a:rPr>
              <a:t>We encourage you to add your own content by following these instructions: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"©2025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9" name="Freeform 9"/>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095859" y="4449665"/>
            <a:ext cx="12096282" cy="28797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All Communities. </a:t>
            </a:r>
            <a:r>
              <a:rPr lang="en-US" sz="5499">
                <a:solidFill>
                  <a:srgbClr val="303030"/>
                </a:solidFill>
                <a:latin typeface="Roboto"/>
                <a:ea typeface="Roboto"/>
                <a:cs typeface="Roboto"/>
                <a:sym typeface="Roboto"/>
              </a:rPr>
              <a:t>Human trafficking impacts people living in ALL types of U.S. communities and worldwide.</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20</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76261"/>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6659" y="4997931"/>
            <a:ext cx="12988088" cy="1997363"/>
            <a:chOff x="0" y="0"/>
            <a:chExt cx="3420731" cy="526054"/>
          </a:xfrm>
        </p:grpSpPr>
        <p:sp>
          <p:nvSpPr>
            <p:cNvPr id="5" name="Freeform 5"/>
            <p:cNvSpPr/>
            <p:nvPr/>
          </p:nvSpPr>
          <p:spPr>
            <a:xfrm>
              <a:off x="0" y="0"/>
              <a:ext cx="3420731" cy="526054"/>
            </a:xfrm>
            <a:custGeom>
              <a:avLst/>
              <a:gdLst/>
              <a:ahLst/>
              <a:cxnLst/>
              <a:rect l="l" t="t" r="r" b="b"/>
              <a:pathLst>
                <a:path w="3420731" h="526054">
                  <a:moveTo>
                    <a:pt x="0" y="0"/>
                  </a:moveTo>
                  <a:lnTo>
                    <a:pt x="3420731" y="0"/>
                  </a:lnTo>
                  <a:lnTo>
                    <a:pt x="3420731" y="526054"/>
                  </a:lnTo>
                  <a:lnTo>
                    <a:pt x="0" y="526054"/>
                  </a:lnTo>
                  <a:close/>
                </a:path>
              </a:pathLst>
            </a:custGeom>
            <a:solidFill>
              <a:srgbClr val="303030"/>
            </a:solidFill>
          </p:spPr>
          <p:txBody>
            <a:bodyPr/>
            <a:lstStyle/>
            <a:p>
              <a:endParaRPr lang="en-US"/>
            </a:p>
          </p:txBody>
        </p:sp>
        <p:sp>
          <p:nvSpPr>
            <p:cNvPr id="6" name="TextBox 6"/>
            <p:cNvSpPr txBox="1"/>
            <p:nvPr/>
          </p:nvSpPr>
          <p:spPr>
            <a:xfrm>
              <a:off x="0" y="-76200"/>
              <a:ext cx="3420731" cy="602254"/>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93451" y="5167863"/>
            <a:ext cx="12524400"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conditions make young people vulnerable in rural areas and big cities?</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0" name="Group 10"/>
          <p:cNvGrpSpPr/>
          <p:nvPr/>
        </p:nvGrpSpPr>
        <p:grpSpPr>
          <a:xfrm>
            <a:off x="11244981" y="952594"/>
            <a:ext cx="6099895" cy="3193863"/>
            <a:chOff x="0" y="0"/>
            <a:chExt cx="2102372" cy="1100788"/>
          </a:xfrm>
        </p:grpSpPr>
        <p:sp>
          <p:nvSpPr>
            <p:cNvPr id="11" name="Freeform 11"/>
            <p:cNvSpPr/>
            <p:nvPr/>
          </p:nvSpPr>
          <p:spPr>
            <a:xfrm>
              <a:off x="0" y="0"/>
              <a:ext cx="2102372" cy="1100788"/>
            </a:xfrm>
            <a:custGeom>
              <a:avLst/>
              <a:gdLst/>
              <a:ahLst/>
              <a:cxnLst/>
              <a:rect l="l" t="t" r="r" b="b"/>
              <a:pathLst>
                <a:path w="2102372" h="1100788">
                  <a:moveTo>
                    <a:pt x="0" y="0"/>
                  </a:moveTo>
                  <a:lnTo>
                    <a:pt x="2102372" y="0"/>
                  </a:lnTo>
                  <a:lnTo>
                    <a:pt x="2102372" y="1100788"/>
                  </a:lnTo>
                  <a:lnTo>
                    <a:pt x="0" y="1100788"/>
                  </a:lnTo>
                  <a:close/>
                </a:path>
              </a:pathLst>
            </a:custGeom>
            <a:solidFill>
              <a:srgbClr val="FFFFFF"/>
            </a:solidFill>
          </p:spPr>
          <p:txBody>
            <a:bodyPr/>
            <a:lstStyle/>
            <a:p>
              <a:endParaRPr lang="en-US"/>
            </a:p>
          </p:txBody>
        </p:sp>
        <p:sp>
          <p:nvSpPr>
            <p:cNvPr id="12" name="TextBox 12"/>
            <p:cNvSpPr txBox="1"/>
            <p:nvPr/>
          </p:nvSpPr>
          <p:spPr>
            <a:xfrm>
              <a:off x="0" y="-47625"/>
              <a:ext cx="2102372" cy="1148413"/>
            </a:xfrm>
            <a:prstGeom prst="rect">
              <a:avLst/>
            </a:prstGeom>
          </p:spPr>
          <p:txBody>
            <a:bodyPr lIns="50800" tIns="50800" rIns="50800" bIns="50800" rtlCol="0" anchor="ctr"/>
            <a:lstStyle/>
            <a:p>
              <a:pPr algn="ctr">
                <a:lnSpc>
                  <a:spcPts val="2100"/>
                </a:lnSpc>
              </a:pPr>
              <a:endParaRPr/>
            </a:p>
          </p:txBody>
        </p:sp>
      </p:grpSp>
      <p:sp>
        <p:nvSpPr>
          <p:cNvPr id="13" name="Freeform 13"/>
          <p:cNvSpPr/>
          <p:nvPr/>
        </p:nvSpPr>
        <p:spPr>
          <a:xfrm>
            <a:off x="11467319" y="1175997"/>
            <a:ext cx="5649106" cy="2768062"/>
          </a:xfrm>
          <a:custGeom>
            <a:avLst/>
            <a:gdLst/>
            <a:ahLst/>
            <a:cxnLst/>
            <a:rect l="l" t="t" r="r" b="b"/>
            <a:pathLst>
              <a:path w="5649106" h="2768062">
                <a:moveTo>
                  <a:pt x="0" y="0"/>
                </a:moveTo>
                <a:lnTo>
                  <a:pt x="5649106" y="0"/>
                </a:lnTo>
                <a:lnTo>
                  <a:pt x="5649106" y="2768062"/>
                </a:lnTo>
                <a:lnTo>
                  <a:pt x="0" y="276806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131441" y="1061697"/>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RURAL VS. URBAN</a:t>
            </a:r>
          </a:p>
        </p:txBody>
      </p:sp>
      <p:sp>
        <p:nvSpPr>
          <p:cNvPr id="15" name="TextBox 15"/>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298072" y="4800224"/>
            <a:ext cx="14929351" cy="1196826"/>
          </a:xfrm>
          <a:prstGeom prst="rect">
            <a:avLst/>
          </a:prstGeom>
        </p:spPr>
        <p:txBody>
          <a:bodyPr lIns="0" tIns="0" rIns="0" bIns="0" rtlCol="0" anchor="t">
            <a:spAutoFit/>
          </a:bodyPr>
          <a:lstStyle/>
          <a:p>
            <a:pPr algn="l">
              <a:lnSpc>
                <a:spcPts val="4675"/>
              </a:lnSpc>
            </a:pPr>
            <a:r>
              <a:rPr lang="en-US" sz="4250" b="1">
                <a:solidFill>
                  <a:srgbClr val="004F59"/>
                </a:solidFill>
                <a:latin typeface="Roboto Bold"/>
                <a:ea typeface="Roboto Bold"/>
                <a:cs typeface="Roboto Bold"/>
                <a:sym typeface="Roboto Bold"/>
              </a:rPr>
              <a:t>Traffickers use </a:t>
            </a:r>
            <a:r>
              <a:rPr lang="en-US" sz="4250" b="1">
                <a:solidFill>
                  <a:srgbClr val="9D1BE3"/>
                </a:solidFill>
                <a:latin typeface="Roboto Bold"/>
                <a:ea typeface="Roboto Bold"/>
                <a:cs typeface="Roboto Bold"/>
                <a:sym typeface="Roboto Bold"/>
              </a:rPr>
              <a:t>similar tactics to exploit</a:t>
            </a:r>
            <a:r>
              <a:rPr lang="en-US" sz="4250" b="1">
                <a:solidFill>
                  <a:srgbClr val="004F59"/>
                </a:solidFill>
                <a:latin typeface="Roboto Bold"/>
                <a:ea typeface="Roboto Bold"/>
                <a:cs typeface="Roboto Bold"/>
                <a:sym typeface="Roboto Bold"/>
              </a:rPr>
              <a:t> young people in rural, suburban, and urban areas.</a:t>
            </a:r>
          </a:p>
        </p:txBody>
      </p:sp>
      <p:grpSp>
        <p:nvGrpSpPr>
          <p:cNvPr id="5" name="Group 5"/>
          <p:cNvGrpSpPr/>
          <p:nvPr/>
        </p:nvGrpSpPr>
        <p:grpSpPr>
          <a:xfrm>
            <a:off x="1931690" y="3335685"/>
            <a:ext cx="9069154" cy="943471"/>
            <a:chOff x="0" y="0"/>
            <a:chExt cx="2388584" cy="248486"/>
          </a:xfrm>
        </p:grpSpPr>
        <p:sp>
          <p:nvSpPr>
            <p:cNvPr id="6" name="Freeform 6"/>
            <p:cNvSpPr/>
            <p:nvPr/>
          </p:nvSpPr>
          <p:spPr>
            <a:xfrm>
              <a:off x="0" y="0"/>
              <a:ext cx="2388584" cy="248486"/>
            </a:xfrm>
            <a:custGeom>
              <a:avLst/>
              <a:gdLst/>
              <a:ahLst/>
              <a:cxnLst/>
              <a:rect l="l" t="t" r="r" b="b"/>
              <a:pathLst>
                <a:path w="2388584" h="248486">
                  <a:moveTo>
                    <a:pt x="0" y="0"/>
                  </a:moveTo>
                  <a:lnTo>
                    <a:pt x="2388584" y="0"/>
                  </a:lnTo>
                  <a:lnTo>
                    <a:pt x="2388584" y="248486"/>
                  </a:lnTo>
                  <a:lnTo>
                    <a:pt x="0" y="248486"/>
                  </a:lnTo>
                  <a:close/>
                </a:path>
              </a:pathLst>
            </a:custGeom>
            <a:solidFill>
              <a:srgbClr val="303030"/>
            </a:solidFill>
          </p:spPr>
          <p:txBody>
            <a:bodyPr/>
            <a:lstStyle/>
            <a:p>
              <a:endParaRPr lang="en-US"/>
            </a:p>
          </p:txBody>
        </p:sp>
        <p:sp>
          <p:nvSpPr>
            <p:cNvPr id="7" name="TextBox 7"/>
            <p:cNvSpPr txBox="1"/>
            <p:nvPr/>
          </p:nvSpPr>
          <p:spPr>
            <a:xfrm>
              <a:off x="0" y="-76200"/>
              <a:ext cx="2388584" cy="324686"/>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298072" y="3374070"/>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Across Communities</a:t>
            </a:r>
          </a:p>
        </p:txBody>
      </p:sp>
      <p:sp>
        <p:nvSpPr>
          <p:cNvPr id="9" name="TextBox 9"/>
          <p:cNvSpPr txBox="1"/>
          <p:nvPr/>
        </p:nvSpPr>
        <p:spPr>
          <a:xfrm>
            <a:off x="4642652" y="9319274"/>
            <a:ext cx="6957174"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(n.d.). Human Trafficking During the COVID and Post-COVID Era. Polarisproject.org, p. 6.</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id="11" name="TextBox 11"/>
          <p:cNvSpPr txBox="1"/>
          <p:nvPr/>
        </p:nvSpPr>
        <p:spPr>
          <a:xfrm>
            <a:off x="1131441" y="1061697"/>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RURAL VS. URBAN</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298072" y="4676399"/>
            <a:ext cx="14929351"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They use the same methods everywhere:</a:t>
            </a:r>
          </a:p>
          <a:p>
            <a:pPr marL="917576" lvl="1" indent="-458788" algn="l">
              <a:lnSpc>
                <a:spcPts val="5950"/>
              </a:lnSpc>
              <a:buFont typeface="Arial"/>
              <a:buChar char="•"/>
            </a:pPr>
            <a:r>
              <a:rPr lang="en-US" sz="4250" b="1">
                <a:solidFill>
                  <a:srgbClr val="9D1BE3"/>
                </a:solidFill>
                <a:latin typeface="Roboto Bold"/>
                <a:ea typeface="Roboto Bold"/>
                <a:cs typeface="Roboto Bold"/>
                <a:sym typeface="Roboto Bold"/>
              </a:rPr>
              <a:t>Force:</a:t>
            </a:r>
            <a:r>
              <a:rPr lang="en-US" sz="4250" b="1">
                <a:solidFill>
                  <a:srgbClr val="004F59"/>
                </a:solidFill>
                <a:latin typeface="Roboto Bold"/>
                <a:ea typeface="Roboto Bold"/>
                <a:cs typeface="Roboto Bold"/>
                <a:sym typeface="Roboto Bold"/>
              </a:rPr>
              <a:t> Using threats and violence.</a:t>
            </a:r>
          </a:p>
        </p:txBody>
      </p:sp>
      <p:grpSp>
        <p:nvGrpSpPr>
          <p:cNvPr id="5" name="Group 5"/>
          <p:cNvGrpSpPr/>
          <p:nvPr/>
        </p:nvGrpSpPr>
        <p:grpSpPr>
          <a:xfrm>
            <a:off x="1931690" y="3335685"/>
            <a:ext cx="9069154" cy="943471"/>
            <a:chOff x="0" y="0"/>
            <a:chExt cx="2388584" cy="248486"/>
          </a:xfrm>
        </p:grpSpPr>
        <p:sp>
          <p:nvSpPr>
            <p:cNvPr id="6" name="Freeform 6"/>
            <p:cNvSpPr/>
            <p:nvPr/>
          </p:nvSpPr>
          <p:spPr>
            <a:xfrm>
              <a:off x="0" y="0"/>
              <a:ext cx="2388584" cy="248486"/>
            </a:xfrm>
            <a:custGeom>
              <a:avLst/>
              <a:gdLst/>
              <a:ahLst/>
              <a:cxnLst/>
              <a:rect l="l" t="t" r="r" b="b"/>
              <a:pathLst>
                <a:path w="2388584" h="248486">
                  <a:moveTo>
                    <a:pt x="0" y="0"/>
                  </a:moveTo>
                  <a:lnTo>
                    <a:pt x="2388584" y="0"/>
                  </a:lnTo>
                  <a:lnTo>
                    <a:pt x="2388584" y="248486"/>
                  </a:lnTo>
                  <a:lnTo>
                    <a:pt x="0" y="248486"/>
                  </a:lnTo>
                  <a:close/>
                </a:path>
              </a:pathLst>
            </a:custGeom>
            <a:solidFill>
              <a:srgbClr val="303030"/>
            </a:solidFill>
          </p:spPr>
          <p:txBody>
            <a:bodyPr/>
            <a:lstStyle/>
            <a:p>
              <a:endParaRPr lang="en-US"/>
            </a:p>
          </p:txBody>
        </p:sp>
        <p:sp>
          <p:nvSpPr>
            <p:cNvPr id="7" name="TextBox 7"/>
            <p:cNvSpPr txBox="1"/>
            <p:nvPr/>
          </p:nvSpPr>
          <p:spPr>
            <a:xfrm>
              <a:off x="0" y="-76200"/>
              <a:ext cx="2388584" cy="324686"/>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298072" y="3374070"/>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Across Communities</a:t>
            </a:r>
          </a:p>
        </p:txBody>
      </p:sp>
      <p:sp>
        <p:nvSpPr>
          <p:cNvPr id="9" name="TextBox 9"/>
          <p:cNvSpPr txBox="1"/>
          <p:nvPr/>
        </p:nvSpPr>
        <p:spPr>
          <a:xfrm>
            <a:off x="4642652" y="9319274"/>
            <a:ext cx="6957174"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(n.d.). Human Trafficking During the COVID and Post-COVID Era. Polarisproject.org, p. 6.</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id="11" name="TextBox 11"/>
          <p:cNvSpPr txBox="1"/>
          <p:nvPr/>
        </p:nvSpPr>
        <p:spPr>
          <a:xfrm>
            <a:off x="1131441" y="1061697"/>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RURAL VS. URBAN</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298072" y="4676399"/>
            <a:ext cx="14929351" cy="2235423"/>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They use the same methods everywhere:</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Force: Using threats and violence.</a:t>
            </a:r>
          </a:p>
          <a:p>
            <a:pPr marL="917576" lvl="1" indent="-458788" algn="l">
              <a:lnSpc>
                <a:spcPts val="5950"/>
              </a:lnSpc>
              <a:buFont typeface="Arial"/>
              <a:buChar char="•"/>
            </a:pPr>
            <a:r>
              <a:rPr lang="en-US" sz="4250" b="1">
                <a:solidFill>
                  <a:srgbClr val="9D1BE3"/>
                </a:solidFill>
                <a:latin typeface="Roboto Bold"/>
                <a:ea typeface="Roboto Bold"/>
                <a:cs typeface="Roboto Bold"/>
                <a:sym typeface="Roboto Bold"/>
              </a:rPr>
              <a:t>Fraud:</a:t>
            </a:r>
            <a:r>
              <a:rPr lang="en-US" sz="4250" b="1">
                <a:solidFill>
                  <a:srgbClr val="004F59"/>
                </a:solidFill>
                <a:latin typeface="Roboto Bold"/>
                <a:ea typeface="Roboto Bold"/>
                <a:cs typeface="Roboto Bold"/>
                <a:sym typeface="Roboto Bold"/>
              </a:rPr>
              <a:t> Lying or making false promises.</a:t>
            </a:r>
          </a:p>
        </p:txBody>
      </p:sp>
      <p:grpSp>
        <p:nvGrpSpPr>
          <p:cNvPr id="5" name="Group 5"/>
          <p:cNvGrpSpPr/>
          <p:nvPr/>
        </p:nvGrpSpPr>
        <p:grpSpPr>
          <a:xfrm>
            <a:off x="1931690" y="3335685"/>
            <a:ext cx="9069154" cy="943471"/>
            <a:chOff x="0" y="0"/>
            <a:chExt cx="2388584" cy="248486"/>
          </a:xfrm>
        </p:grpSpPr>
        <p:sp>
          <p:nvSpPr>
            <p:cNvPr id="6" name="Freeform 6"/>
            <p:cNvSpPr/>
            <p:nvPr/>
          </p:nvSpPr>
          <p:spPr>
            <a:xfrm>
              <a:off x="0" y="0"/>
              <a:ext cx="2388584" cy="248486"/>
            </a:xfrm>
            <a:custGeom>
              <a:avLst/>
              <a:gdLst/>
              <a:ahLst/>
              <a:cxnLst/>
              <a:rect l="l" t="t" r="r" b="b"/>
              <a:pathLst>
                <a:path w="2388584" h="248486">
                  <a:moveTo>
                    <a:pt x="0" y="0"/>
                  </a:moveTo>
                  <a:lnTo>
                    <a:pt x="2388584" y="0"/>
                  </a:lnTo>
                  <a:lnTo>
                    <a:pt x="2388584" y="248486"/>
                  </a:lnTo>
                  <a:lnTo>
                    <a:pt x="0" y="248486"/>
                  </a:lnTo>
                  <a:close/>
                </a:path>
              </a:pathLst>
            </a:custGeom>
            <a:solidFill>
              <a:srgbClr val="303030"/>
            </a:solidFill>
          </p:spPr>
          <p:txBody>
            <a:bodyPr/>
            <a:lstStyle/>
            <a:p>
              <a:endParaRPr lang="en-US"/>
            </a:p>
          </p:txBody>
        </p:sp>
        <p:sp>
          <p:nvSpPr>
            <p:cNvPr id="7" name="TextBox 7"/>
            <p:cNvSpPr txBox="1"/>
            <p:nvPr/>
          </p:nvSpPr>
          <p:spPr>
            <a:xfrm>
              <a:off x="0" y="-76200"/>
              <a:ext cx="2388584" cy="324686"/>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298072" y="3374070"/>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Across Communities</a:t>
            </a:r>
          </a:p>
        </p:txBody>
      </p:sp>
      <p:sp>
        <p:nvSpPr>
          <p:cNvPr id="9" name="TextBox 9"/>
          <p:cNvSpPr txBox="1"/>
          <p:nvPr/>
        </p:nvSpPr>
        <p:spPr>
          <a:xfrm>
            <a:off x="4642652" y="9319274"/>
            <a:ext cx="6957174"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(n.d.). Human Trafficking During the COVID and Post-COVID Era. Polarisproject.org, p. 6.</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id="11" name="TextBox 11"/>
          <p:cNvSpPr txBox="1"/>
          <p:nvPr/>
        </p:nvSpPr>
        <p:spPr>
          <a:xfrm>
            <a:off x="1131441" y="1061697"/>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RURAL VS. URBAN</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298072" y="4676399"/>
            <a:ext cx="14929351" cy="2987973"/>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They use the same methods everywhere:</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Force: Using threats and violence.</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Fraud: Lying or making false promises.</a:t>
            </a:r>
          </a:p>
          <a:p>
            <a:pPr marL="917576" lvl="1" indent="-458788" algn="l">
              <a:lnSpc>
                <a:spcPts val="5950"/>
              </a:lnSpc>
              <a:buFont typeface="Arial"/>
              <a:buChar char="•"/>
            </a:pPr>
            <a:r>
              <a:rPr lang="en-US" sz="4250" b="1">
                <a:solidFill>
                  <a:srgbClr val="9D1BE3"/>
                </a:solidFill>
                <a:latin typeface="Roboto Bold"/>
                <a:ea typeface="Roboto Bold"/>
                <a:cs typeface="Roboto Bold"/>
                <a:sym typeface="Roboto Bold"/>
              </a:rPr>
              <a:t>Coercion:</a:t>
            </a:r>
            <a:r>
              <a:rPr lang="en-US" sz="4250" b="1">
                <a:solidFill>
                  <a:srgbClr val="004F59"/>
                </a:solidFill>
                <a:latin typeface="Roboto Bold"/>
                <a:ea typeface="Roboto Bold"/>
                <a:cs typeface="Roboto Bold"/>
                <a:sym typeface="Roboto Bold"/>
              </a:rPr>
              <a:t> Pressuring someone to act against their will.</a:t>
            </a:r>
          </a:p>
        </p:txBody>
      </p:sp>
      <p:grpSp>
        <p:nvGrpSpPr>
          <p:cNvPr id="5" name="Group 5"/>
          <p:cNvGrpSpPr/>
          <p:nvPr/>
        </p:nvGrpSpPr>
        <p:grpSpPr>
          <a:xfrm>
            <a:off x="1931690" y="3335685"/>
            <a:ext cx="9069154" cy="943471"/>
            <a:chOff x="0" y="0"/>
            <a:chExt cx="2388584" cy="248486"/>
          </a:xfrm>
        </p:grpSpPr>
        <p:sp>
          <p:nvSpPr>
            <p:cNvPr id="6" name="Freeform 6"/>
            <p:cNvSpPr/>
            <p:nvPr/>
          </p:nvSpPr>
          <p:spPr>
            <a:xfrm>
              <a:off x="0" y="0"/>
              <a:ext cx="2388584" cy="248486"/>
            </a:xfrm>
            <a:custGeom>
              <a:avLst/>
              <a:gdLst/>
              <a:ahLst/>
              <a:cxnLst/>
              <a:rect l="l" t="t" r="r" b="b"/>
              <a:pathLst>
                <a:path w="2388584" h="248486">
                  <a:moveTo>
                    <a:pt x="0" y="0"/>
                  </a:moveTo>
                  <a:lnTo>
                    <a:pt x="2388584" y="0"/>
                  </a:lnTo>
                  <a:lnTo>
                    <a:pt x="2388584" y="248486"/>
                  </a:lnTo>
                  <a:lnTo>
                    <a:pt x="0" y="248486"/>
                  </a:lnTo>
                  <a:close/>
                </a:path>
              </a:pathLst>
            </a:custGeom>
            <a:solidFill>
              <a:srgbClr val="303030"/>
            </a:solidFill>
          </p:spPr>
          <p:txBody>
            <a:bodyPr/>
            <a:lstStyle/>
            <a:p>
              <a:endParaRPr lang="en-US"/>
            </a:p>
          </p:txBody>
        </p:sp>
        <p:sp>
          <p:nvSpPr>
            <p:cNvPr id="7" name="TextBox 7"/>
            <p:cNvSpPr txBox="1"/>
            <p:nvPr/>
          </p:nvSpPr>
          <p:spPr>
            <a:xfrm>
              <a:off x="0" y="-76200"/>
              <a:ext cx="2388584" cy="324686"/>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298072" y="3374070"/>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Across Communities</a:t>
            </a:r>
          </a:p>
        </p:txBody>
      </p:sp>
      <p:sp>
        <p:nvSpPr>
          <p:cNvPr id="9" name="TextBox 9"/>
          <p:cNvSpPr txBox="1"/>
          <p:nvPr/>
        </p:nvSpPr>
        <p:spPr>
          <a:xfrm>
            <a:off x="4642652" y="9319274"/>
            <a:ext cx="6957174"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(n.d.). Human Trafficking During the COVID and Post-COVID Era. Polarisproject.org, p. 6.</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id="11" name="TextBox 11"/>
          <p:cNvSpPr txBox="1"/>
          <p:nvPr/>
        </p:nvSpPr>
        <p:spPr>
          <a:xfrm>
            <a:off x="1131441" y="1061697"/>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RURAL VS. URBAN</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665972"/>
            <a:ext cx="15837746"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Traffickers </a:t>
            </a:r>
            <a:r>
              <a:rPr lang="en-US" sz="4250" b="1">
                <a:solidFill>
                  <a:srgbClr val="9D1BE3"/>
                </a:solidFill>
                <a:latin typeface="Roboto Bold"/>
                <a:ea typeface="Roboto Bold"/>
                <a:cs typeface="Roboto Bold"/>
                <a:sym typeface="Roboto Bold"/>
              </a:rPr>
              <a:t>target similar vulnerabilities</a:t>
            </a:r>
            <a:r>
              <a:rPr lang="en-US" sz="4250" b="1">
                <a:solidFill>
                  <a:srgbClr val="004F59"/>
                </a:solidFill>
                <a:latin typeface="Roboto Bold"/>
                <a:ea typeface="Roboto Bold"/>
                <a:cs typeface="Roboto Bold"/>
                <a:sym typeface="Roboto Bold"/>
              </a:rPr>
              <a:t> in young people, no matter where they live.</a:t>
            </a:r>
          </a:p>
        </p:txBody>
      </p:sp>
      <p:sp>
        <p:nvSpPr>
          <p:cNvPr id="5" name="TextBox 5"/>
          <p:cNvSpPr txBox="1"/>
          <p:nvPr/>
        </p:nvSpPr>
        <p:spPr>
          <a:xfrm>
            <a:off x="4293248" y="9319274"/>
            <a:ext cx="8416305"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November). Who Buys Sex? Understanding and Disrupting Illicit Market Demand, pp. 24-26.</a:t>
            </a:r>
            <a:r>
              <a:rPr lang="en-US" sz="1200">
                <a:solidFill>
                  <a:srgbClr val="000000"/>
                </a:solidFill>
                <a:latin typeface="Roboto"/>
                <a:ea typeface="Roboto"/>
                <a:cs typeface="Roboto"/>
                <a:sym typeface="Roboto"/>
              </a:rPr>
              <a:t> </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grpSp>
        <p:nvGrpSpPr>
          <p:cNvPr id="7" name="Group 7"/>
          <p:cNvGrpSpPr/>
          <p:nvPr/>
        </p:nvGrpSpPr>
        <p:grpSpPr>
          <a:xfrm>
            <a:off x="1414038" y="3313862"/>
            <a:ext cx="9136579" cy="943471"/>
            <a:chOff x="0" y="0"/>
            <a:chExt cx="2406342" cy="248486"/>
          </a:xfrm>
        </p:grpSpPr>
        <p:sp>
          <p:nvSpPr>
            <p:cNvPr id="8" name="Freeform 8"/>
            <p:cNvSpPr/>
            <p:nvPr/>
          </p:nvSpPr>
          <p:spPr>
            <a:xfrm>
              <a:off x="0" y="0"/>
              <a:ext cx="2406342" cy="248486"/>
            </a:xfrm>
            <a:custGeom>
              <a:avLst/>
              <a:gdLst/>
              <a:ahLst/>
              <a:cxnLst/>
              <a:rect l="l" t="t" r="r" b="b"/>
              <a:pathLst>
                <a:path w="2406342" h="248486">
                  <a:moveTo>
                    <a:pt x="0" y="0"/>
                  </a:moveTo>
                  <a:lnTo>
                    <a:pt x="2406342" y="0"/>
                  </a:lnTo>
                  <a:lnTo>
                    <a:pt x="2406342" y="248486"/>
                  </a:lnTo>
                  <a:lnTo>
                    <a:pt x="0" y="248486"/>
                  </a:lnTo>
                  <a:close/>
                </a:path>
              </a:pathLst>
            </a:custGeom>
            <a:solidFill>
              <a:srgbClr val="303030"/>
            </a:solidFill>
          </p:spPr>
          <p:txBody>
            <a:bodyPr/>
            <a:lstStyle/>
            <a:p>
              <a:endParaRPr lang="en-US"/>
            </a:p>
          </p:txBody>
        </p:sp>
        <p:sp>
          <p:nvSpPr>
            <p:cNvPr id="9" name="TextBox 9"/>
            <p:cNvSpPr txBox="1"/>
            <p:nvPr/>
          </p:nvSpPr>
          <p:spPr>
            <a:xfrm>
              <a:off x="0" y="-76200"/>
              <a:ext cx="2406342" cy="324686"/>
            </a:xfrm>
            <a:prstGeom prst="rect">
              <a:avLst/>
            </a:prstGeom>
          </p:spPr>
          <p:txBody>
            <a:bodyPr lIns="17780" tIns="17780" rIns="17780" bIns="17780" rtlCol="0" anchor="ctr"/>
            <a:lstStyle/>
            <a:p>
              <a:pPr algn="ctr">
                <a:lnSpc>
                  <a:spcPts val="3074"/>
                </a:lnSpc>
              </a:pPr>
              <a:endParaRPr/>
            </a:p>
          </p:txBody>
        </p:sp>
      </p:grpSp>
      <p:sp>
        <p:nvSpPr>
          <p:cNvPr id="10" name="TextBox 10"/>
          <p:cNvSpPr txBox="1"/>
          <p:nvPr/>
        </p:nvSpPr>
        <p:spPr>
          <a:xfrm>
            <a:off x="1780421" y="3352247"/>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Across Communities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TextBox 12"/>
          <p:cNvSpPr txBox="1"/>
          <p:nvPr/>
        </p:nvSpPr>
        <p:spPr>
          <a:xfrm>
            <a:off x="1131441" y="1061697"/>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RURAL VS. URBAN</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665972"/>
            <a:ext cx="15837746"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They often look for the same risk factors everywhere:</a:t>
            </a:r>
          </a:p>
          <a:p>
            <a:pPr marL="917576" lvl="1" indent="-458788" algn="l">
              <a:lnSpc>
                <a:spcPts val="5950"/>
              </a:lnSpc>
              <a:buFont typeface="Arial"/>
              <a:buChar char="•"/>
            </a:pPr>
            <a:r>
              <a:rPr lang="en-US" sz="4250" b="1">
                <a:solidFill>
                  <a:srgbClr val="9D1BE3"/>
                </a:solidFill>
                <a:latin typeface="Roboto Bold"/>
                <a:ea typeface="Roboto Bold"/>
                <a:cs typeface="Roboto Bold"/>
                <a:sym typeface="Roboto Bold"/>
              </a:rPr>
              <a:t>Harm:</a:t>
            </a:r>
            <a:r>
              <a:rPr lang="en-US" sz="4250" b="1">
                <a:solidFill>
                  <a:srgbClr val="004F59"/>
                </a:solidFill>
                <a:latin typeface="Roboto Bold"/>
                <a:ea typeface="Roboto Bold"/>
                <a:cs typeface="Roboto Bold"/>
                <a:sym typeface="Roboto Bold"/>
              </a:rPr>
              <a:t> Experienced emotional, physical, and sexual abuse.</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grpSp>
        <p:nvGrpSpPr>
          <p:cNvPr id="6" name="Group 6"/>
          <p:cNvGrpSpPr/>
          <p:nvPr/>
        </p:nvGrpSpPr>
        <p:grpSpPr>
          <a:xfrm>
            <a:off x="1414038" y="3313862"/>
            <a:ext cx="9136579" cy="943471"/>
            <a:chOff x="0" y="0"/>
            <a:chExt cx="2406342" cy="248486"/>
          </a:xfrm>
        </p:grpSpPr>
        <p:sp>
          <p:nvSpPr>
            <p:cNvPr id="7" name="Freeform 7"/>
            <p:cNvSpPr/>
            <p:nvPr/>
          </p:nvSpPr>
          <p:spPr>
            <a:xfrm>
              <a:off x="0" y="0"/>
              <a:ext cx="2406342" cy="248486"/>
            </a:xfrm>
            <a:custGeom>
              <a:avLst/>
              <a:gdLst/>
              <a:ahLst/>
              <a:cxnLst/>
              <a:rect l="l" t="t" r="r" b="b"/>
              <a:pathLst>
                <a:path w="2406342" h="248486">
                  <a:moveTo>
                    <a:pt x="0" y="0"/>
                  </a:moveTo>
                  <a:lnTo>
                    <a:pt x="2406342" y="0"/>
                  </a:lnTo>
                  <a:lnTo>
                    <a:pt x="2406342" y="248486"/>
                  </a:lnTo>
                  <a:lnTo>
                    <a:pt x="0" y="248486"/>
                  </a:lnTo>
                  <a:close/>
                </a:path>
              </a:pathLst>
            </a:custGeom>
            <a:solidFill>
              <a:srgbClr val="303030"/>
            </a:solidFill>
          </p:spPr>
          <p:txBody>
            <a:bodyPr/>
            <a:lstStyle/>
            <a:p>
              <a:endParaRPr lang="en-US"/>
            </a:p>
          </p:txBody>
        </p:sp>
        <p:sp>
          <p:nvSpPr>
            <p:cNvPr id="8" name="TextBox 8"/>
            <p:cNvSpPr txBox="1"/>
            <p:nvPr/>
          </p:nvSpPr>
          <p:spPr>
            <a:xfrm>
              <a:off x="0" y="-76200"/>
              <a:ext cx="2406342" cy="324686"/>
            </a:xfrm>
            <a:prstGeom prst="rect">
              <a:avLst/>
            </a:prstGeom>
          </p:spPr>
          <p:txBody>
            <a:bodyPr lIns="17780" tIns="17780" rIns="17780" bIns="17780" rtlCol="0" anchor="ctr"/>
            <a:lstStyle/>
            <a:p>
              <a:pPr algn="ctr">
                <a:lnSpc>
                  <a:spcPts val="3074"/>
                </a:lnSpc>
              </a:pPr>
              <a:endParaRPr/>
            </a:p>
          </p:txBody>
        </p:sp>
      </p:grpSp>
      <p:sp>
        <p:nvSpPr>
          <p:cNvPr id="9" name="TextBox 9"/>
          <p:cNvSpPr txBox="1"/>
          <p:nvPr/>
        </p:nvSpPr>
        <p:spPr>
          <a:xfrm>
            <a:off x="1780421" y="3352247"/>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Across Communities</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061697"/>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RURAL VS. URBAN</a:t>
            </a:r>
          </a:p>
        </p:txBody>
      </p:sp>
      <p:sp>
        <p:nvSpPr>
          <p:cNvPr id="12" name="TextBox 12"/>
          <p:cNvSpPr txBox="1"/>
          <p:nvPr/>
        </p:nvSpPr>
        <p:spPr>
          <a:xfrm>
            <a:off x="4293248" y="9319274"/>
            <a:ext cx="8416305"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November). Who Buys Sex? Understanding and Disrupting Illicit Market Demand, pp. 24-26.</a:t>
            </a:r>
            <a:r>
              <a:rPr lang="en-US" sz="1200">
                <a:solidFill>
                  <a:srgbClr val="000000"/>
                </a:solidFill>
                <a:latin typeface="Roboto"/>
                <a:ea typeface="Roboto"/>
                <a:cs typeface="Roboto"/>
                <a:sym typeface="Roboto"/>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665972"/>
            <a:ext cx="15837746" cy="2235423"/>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They often look for the same risk factors everywhere:</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Harm: Experienced emotional, physical, and sexual abuse.</a:t>
            </a:r>
          </a:p>
          <a:p>
            <a:pPr marL="917576" lvl="1" indent="-458788" algn="l">
              <a:lnSpc>
                <a:spcPts val="5950"/>
              </a:lnSpc>
              <a:buFont typeface="Arial"/>
              <a:buChar char="•"/>
            </a:pPr>
            <a:r>
              <a:rPr lang="en-US" sz="4250" b="1">
                <a:solidFill>
                  <a:srgbClr val="9D1BE3"/>
                </a:solidFill>
                <a:latin typeface="Roboto Bold"/>
                <a:ea typeface="Roboto Bold"/>
                <a:cs typeface="Roboto Bold"/>
                <a:sym typeface="Roboto Bold"/>
              </a:rPr>
              <a:t>Poverty:</a:t>
            </a:r>
            <a:r>
              <a:rPr lang="en-US" sz="4250" b="1">
                <a:solidFill>
                  <a:srgbClr val="004F59"/>
                </a:solidFill>
                <a:latin typeface="Roboto Bold"/>
                <a:ea typeface="Roboto Bold"/>
                <a:cs typeface="Roboto Bold"/>
                <a:sym typeface="Roboto Bold"/>
              </a:rPr>
              <a:t> Unstable housing &amp; limited access to basic needs.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grpSp>
        <p:nvGrpSpPr>
          <p:cNvPr id="6" name="Group 6"/>
          <p:cNvGrpSpPr/>
          <p:nvPr/>
        </p:nvGrpSpPr>
        <p:grpSpPr>
          <a:xfrm>
            <a:off x="1414038" y="3313862"/>
            <a:ext cx="9136579" cy="943471"/>
            <a:chOff x="0" y="0"/>
            <a:chExt cx="2406342" cy="248486"/>
          </a:xfrm>
        </p:grpSpPr>
        <p:sp>
          <p:nvSpPr>
            <p:cNvPr id="7" name="Freeform 7"/>
            <p:cNvSpPr/>
            <p:nvPr/>
          </p:nvSpPr>
          <p:spPr>
            <a:xfrm>
              <a:off x="0" y="0"/>
              <a:ext cx="2406342" cy="248486"/>
            </a:xfrm>
            <a:custGeom>
              <a:avLst/>
              <a:gdLst/>
              <a:ahLst/>
              <a:cxnLst/>
              <a:rect l="l" t="t" r="r" b="b"/>
              <a:pathLst>
                <a:path w="2406342" h="248486">
                  <a:moveTo>
                    <a:pt x="0" y="0"/>
                  </a:moveTo>
                  <a:lnTo>
                    <a:pt x="2406342" y="0"/>
                  </a:lnTo>
                  <a:lnTo>
                    <a:pt x="2406342" y="248486"/>
                  </a:lnTo>
                  <a:lnTo>
                    <a:pt x="0" y="248486"/>
                  </a:lnTo>
                  <a:close/>
                </a:path>
              </a:pathLst>
            </a:custGeom>
            <a:solidFill>
              <a:srgbClr val="303030"/>
            </a:solidFill>
          </p:spPr>
          <p:txBody>
            <a:bodyPr/>
            <a:lstStyle/>
            <a:p>
              <a:endParaRPr lang="en-US"/>
            </a:p>
          </p:txBody>
        </p:sp>
        <p:sp>
          <p:nvSpPr>
            <p:cNvPr id="8" name="TextBox 8"/>
            <p:cNvSpPr txBox="1"/>
            <p:nvPr/>
          </p:nvSpPr>
          <p:spPr>
            <a:xfrm>
              <a:off x="0" y="-76200"/>
              <a:ext cx="2406342" cy="324686"/>
            </a:xfrm>
            <a:prstGeom prst="rect">
              <a:avLst/>
            </a:prstGeom>
          </p:spPr>
          <p:txBody>
            <a:bodyPr lIns="17780" tIns="17780" rIns="17780" bIns="17780" rtlCol="0" anchor="ctr"/>
            <a:lstStyle/>
            <a:p>
              <a:pPr algn="ctr">
                <a:lnSpc>
                  <a:spcPts val="3074"/>
                </a:lnSpc>
              </a:pPr>
              <a:endParaRPr/>
            </a:p>
          </p:txBody>
        </p:sp>
      </p:grpSp>
      <p:sp>
        <p:nvSpPr>
          <p:cNvPr id="9" name="TextBox 9"/>
          <p:cNvSpPr txBox="1"/>
          <p:nvPr/>
        </p:nvSpPr>
        <p:spPr>
          <a:xfrm>
            <a:off x="1780421" y="3352247"/>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Across Communities</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061697"/>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RURAL VS. URBAN</a:t>
            </a:r>
          </a:p>
        </p:txBody>
      </p:sp>
      <p:sp>
        <p:nvSpPr>
          <p:cNvPr id="12" name="TextBox 12"/>
          <p:cNvSpPr txBox="1"/>
          <p:nvPr/>
        </p:nvSpPr>
        <p:spPr>
          <a:xfrm>
            <a:off x="4293248" y="9319274"/>
            <a:ext cx="8416305"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November). Who Buys Sex? Understanding and Disrupting Illicit Market Demand, pp. 24-26.</a:t>
            </a:r>
            <a:r>
              <a:rPr lang="en-US" sz="1200">
                <a:solidFill>
                  <a:srgbClr val="000000"/>
                </a:solidFill>
                <a:latin typeface="Roboto"/>
                <a:ea typeface="Roboto"/>
                <a:cs typeface="Roboto"/>
                <a:sym typeface="Roboto"/>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665972"/>
            <a:ext cx="16072107" cy="2987973"/>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They often look for the same risk factors everywhere:</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Harm: Experienced emotional, physical, and sexual abuse.</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Poverty: Unstable housing &amp; limited access to basic needs.</a:t>
            </a:r>
          </a:p>
          <a:p>
            <a:pPr marL="917576" lvl="1" indent="-458788" algn="l">
              <a:lnSpc>
                <a:spcPts val="5950"/>
              </a:lnSpc>
              <a:buFont typeface="Arial"/>
              <a:buChar char="•"/>
            </a:pPr>
            <a:r>
              <a:rPr lang="en-US" sz="4250" b="1">
                <a:solidFill>
                  <a:srgbClr val="9D1BE3"/>
                </a:solidFill>
                <a:latin typeface="Roboto Bold"/>
                <a:ea typeface="Roboto Bold"/>
                <a:cs typeface="Roboto Bold"/>
                <a:sym typeface="Roboto Bold"/>
              </a:rPr>
              <a:t>Pressure:</a:t>
            </a:r>
            <a:r>
              <a:rPr lang="en-US" sz="4250" b="1">
                <a:solidFill>
                  <a:srgbClr val="004F59"/>
                </a:solidFill>
                <a:latin typeface="Roboto Bold"/>
                <a:ea typeface="Roboto Bold"/>
                <a:cs typeface="Roboto Bold"/>
                <a:sym typeface="Roboto Bold"/>
              </a:rPr>
              <a:t> Manipulation by family, peers, or romantic partner.</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grpSp>
        <p:nvGrpSpPr>
          <p:cNvPr id="6" name="Group 6"/>
          <p:cNvGrpSpPr/>
          <p:nvPr/>
        </p:nvGrpSpPr>
        <p:grpSpPr>
          <a:xfrm>
            <a:off x="1414038" y="3313862"/>
            <a:ext cx="9136579" cy="943471"/>
            <a:chOff x="0" y="0"/>
            <a:chExt cx="2406342" cy="248486"/>
          </a:xfrm>
        </p:grpSpPr>
        <p:sp>
          <p:nvSpPr>
            <p:cNvPr id="7" name="Freeform 7"/>
            <p:cNvSpPr/>
            <p:nvPr/>
          </p:nvSpPr>
          <p:spPr>
            <a:xfrm>
              <a:off x="0" y="0"/>
              <a:ext cx="2406342" cy="248486"/>
            </a:xfrm>
            <a:custGeom>
              <a:avLst/>
              <a:gdLst/>
              <a:ahLst/>
              <a:cxnLst/>
              <a:rect l="l" t="t" r="r" b="b"/>
              <a:pathLst>
                <a:path w="2406342" h="248486">
                  <a:moveTo>
                    <a:pt x="0" y="0"/>
                  </a:moveTo>
                  <a:lnTo>
                    <a:pt x="2406342" y="0"/>
                  </a:lnTo>
                  <a:lnTo>
                    <a:pt x="2406342" y="248486"/>
                  </a:lnTo>
                  <a:lnTo>
                    <a:pt x="0" y="248486"/>
                  </a:lnTo>
                  <a:close/>
                </a:path>
              </a:pathLst>
            </a:custGeom>
            <a:solidFill>
              <a:srgbClr val="303030"/>
            </a:solidFill>
          </p:spPr>
          <p:txBody>
            <a:bodyPr/>
            <a:lstStyle/>
            <a:p>
              <a:endParaRPr lang="en-US"/>
            </a:p>
          </p:txBody>
        </p:sp>
        <p:sp>
          <p:nvSpPr>
            <p:cNvPr id="8" name="TextBox 8"/>
            <p:cNvSpPr txBox="1"/>
            <p:nvPr/>
          </p:nvSpPr>
          <p:spPr>
            <a:xfrm>
              <a:off x="0" y="-76200"/>
              <a:ext cx="2406342" cy="324686"/>
            </a:xfrm>
            <a:prstGeom prst="rect">
              <a:avLst/>
            </a:prstGeom>
          </p:spPr>
          <p:txBody>
            <a:bodyPr lIns="17780" tIns="17780" rIns="17780" bIns="17780" rtlCol="0" anchor="ctr"/>
            <a:lstStyle/>
            <a:p>
              <a:pPr algn="ctr">
                <a:lnSpc>
                  <a:spcPts val="3074"/>
                </a:lnSpc>
              </a:pPr>
              <a:endParaRPr/>
            </a:p>
          </p:txBody>
        </p:sp>
      </p:grpSp>
      <p:sp>
        <p:nvSpPr>
          <p:cNvPr id="9" name="TextBox 9"/>
          <p:cNvSpPr txBox="1"/>
          <p:nvPr/>
        </p:nvSpPr>
        <p:spPr>
          <a:xfrm>
            <a:off x="1780421" y="3352247"/>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Across Communities</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061697"/>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RURAL VS. URBAN</a:t>
            </a:r>
          </a:p>
        </p:txBody>
      </p:sp>
      <p:sp>
        <p:nvSpPr>
          <p:cNvPr id="12" name="TextBox 12"/>
          <p:cNvSpPr txBox="1"/>
          <p:nvPr/>
        </p:nvSpPr>
        <p:spPr>
          <a:xfrm>
            <a:off x="4293248" y="9319274"/>
            <a:ext cx="8416305"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November). Who Buys Sex? Understanding and Disrupting Illicit Market Demand, pp. 24-26.</a:t>
            </a:r>
            <a:r>
              <a:rPr lang="en-US" sz="1200">
                <a:solidFill>
                  <a:srgbClr val="000000"/>
                </a:solidFill>
                <a:latin typeface="Roboto"/>
                <a:ea typeface="Roboto"/>
                <a:cs typeface="Roboto"/>
                <a:sym typeface="Roboto"/>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3</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id="15" name="Freeform 15"/>
          <p:cNvSpPr/>
          <p:nvPr/>
        </p:nvSpPr>
        <p:spPr>
          <a:xfrm>
            <a:off x="1933398" y="2832478"/>
            <a:ext cx="6771839" cy="6292417"/>
          </a:xfrm>
          <a:custGeom>
            <a:avLst/>
            <a:gdLst/>
            <a:ahLst/>
            <a:cxnLst/>
            <a:rect l="l" t="t" r="r" b="b"/>
            <a:pathLst>
              <a:path w="6771839" h="6292417">
                <a:moveTo>
                  <a:pt x="0" y="0"/>
                </a:moveTo>
                <a:lnTo>
                  <a:pt x="6771839" y="0"/>
                </a:lnTo>
                <a:lnTo>
                  <a:pt x="6771839" y="6292417"/>
                </a:lnTo>
                <a:lnTo>
                  <a:pt x="0" y="629241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80421" y="4670898"/>
            <a:ext cx="14722928"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Traffickers use </a:t>
            </a:r>
            <a:r>
              <a:rPr lang="en-US" sz="4250" b="1">
                <a:solidFill>
                  <a:srgbClr val="9D1BE3"/>
                </a:solidFill>
                <a:latin typeface="Roboto Bold"/>
                <a:ea typeface="Roboto Bold"/>
                <a:cs typeface="Roboto Bold"/>
                <a:sym typeface="Roboto Bold"/>
              </a:rPr>
              <a:t>similar control tactics </a:t>
            </a:r>
            <a:r>
              <a:rPr lang="en-US" sz="4250" b="1">
                <a:solidFill>
                  <a:srgbClr val="004F59"/>
                </a:solidFill>
                <a:latin typeface="Roboto Bold"/>
                <a:ea typeface="Roboto Bold"/>
                <a:cs typeface="Roboto Bold"/>
                <a:sym typeface="Roboto Bold"/>
              </a:rPr>
              <a:t>to maintain power over victims across all types of communities.</a:t>
            </a:r>
          </a:p>
        </p:txBody>
      </p:sp>
      <p:sp>
        <p:nvSpPr>
          <p:cNvPr id="7" name="TextBox 7"/>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414038" y="3339250"/>
            <a:ext cx="9078786" cy="943471"/>
            <a:chOff x="0" y="0"/>
            <a:chExt cx="2391121" cy="248486"/>
          </a:xfrm>
        </p:grpSpPr>
        <p:sp>
          <p:nvSpPr>
            <p:cNvPr id="11" name="Freeform 11"/>
            <p:cNvSpPr/>
            <p:nvPr/>
          </p:nvSpPr>
          <p:spPr>
            <a:xfrm>
              <a:off x="0" y="0"/>
              <a:ext cx="2391121" cy="248486"/>
            </a:xfrm>
            <a:custGeom>
              <a:avLst/>
              <a:gdLst/>
              <a:ahLst/>
              <a:cxnLst/>
              <a:rect l="l" t="t" r="r" b="b"/>
              <a:pathLst>
                <a:path w="2391121" h="248486">
                  <a:moveTo>
                    <a:pt x="0" y="0"/>
                  </a:moveTo>
                  <a:lnTo>
                    <a:pt x="2391121" y="0"/>
                  </a:lnTo>
                  <a:lnTo>
                    <a:pt x="2391121" y="248486"/>
                  </a:lnTo>
                  <a:lnTo>
                    <a:pt x="0" y="248486"/>
                  </a:lnTo>
                  <a:close/>
                </a:path>
              </a:pathLst>
            </a:custGeom>
            <a:solidFill>
              <a:srgbClr val="303030"/>
            </a:solidFill>
          </p:spPr>
          <p:txBody>
            <a:bodyPr/>
            <a:lstStyle/>
            <a:p>
              <a:endParaRPr lang="en-US"/>
            </a:p>
          </p:txBody>
        </p:sp>
        <p:sp>
          <p:nvSpPr>
            <p:cNvPr id="12" name="TextBox 12"/>
            <p:cNvSpPr txBox="1"/>
            <p:nvPr/>
          </p:nvSpPr>
          <p:spPr>
            <a:xfrm>
              <a:off x="0" y="-76200"/>
              <a:ext cx="2391121" cy="324686"/>
            </a:xfrm>
            <a:prstGeom prst="rect">
              <a:avLst/>
            </a:prstGeom>
          </p:spPr>
          <p:txBody>
            <a:bodyPr lIns="17780" tIns="17780" rIns="17780" bIns="17780" rtlCol="0" anchor="ctr"/>
            <a:lstStyle/>
            <a:p>
              <a:pPr algn="ctr">
                <a:lnSpc>
                  <a:spcPts val="3074"/>
                </a:lnSpc>
              </a:pPr>
              <a:endParaRPr/>
            </a:p>
          </p:txBody>
        </p:sp>
      </p:grpSp>
      <p:sp>
        <p:nvSpPr>
          <p:cNvPr id="13" name="TextBox 13"/>
          <p:cNvSpPr txBox="1"/>
          <p:nvPr/>
        </p:nvSpPr>
        <p:spPr>
          <a:xfrm>
            <a:off x="1780421" y="3377635"/>
            <a:ext cx="930036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Across Communities</a:t>
            </a:r>
          </a:p>
        </p:txBody>
      </p:sp>
      <p:sp>
        <p:nvSpPr>
          <p:cNvPr id="14" name="TextBox 14"/>
          <p:cNvSpPr txBox="1"/>
          <p:nvPr/>
        </p:nvSpPr>
        <p:spPr>
          <a:xfrm>
            <a:off x="1131441" y="1061697"/>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RURAL VS. URBAN</a:t>
            </a:r>
          </a:p>
        </p:txBody>
      </p:sp>
      <p:sp>
        <p:nvSpPr>
          <p:cNvPr id="15" name="TextBox 15"/>
          <p:cNvSpPr txBox="1"/>
          <p:nvPr/>
        </p:nvSpPr>
        <p:spPr>
          <a:xfrm>
            <a:off x="4293248" y="9319274"/>
            <a:ext cx="8416305"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November). Who Buys Sex? Understanding and Disrupting Illicit Market Demand, pp. 24-26.</a:t>
            </a:r>
            <a:r>
              <a:rPr lang="en-US" sz="1200">
                <a:solidFill>
                  <a:srgbClr val="000000"/>
                </a:solidFill>
                <a:latin typeface="Roboto"/>
                <a:ea typeface="Roboto"/>
                <a:cs typeface="Roboto"/>
                <a:sym typeface="Roboto"/>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670898"/>
            <a:ext cx="14722928"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They use the same methods everywhere:</a:t>
            </a:r>
          </a:p>
          <a:p>
            <a:pPr marL="917576" lvl="1" indent="-458788" algn="l">
              <a:lnSpc>
                <a:spcPts val="5950"/>
              </a:lnSpc>
              <a:buFont typeface="Arial"/>
              <a:buChar char="•"/>
            </a:pPr>
            <a:r>
              <a:rPr lang="en-US" sz="4250" b="1">
                <a:solidFill>
                  <a:srgbClr val="9D1BE3"/>
                </a:solidFill>
                <a:latin typeface="Roboto Bold"/>
                <a:ea typeface="Roboto Bold"/>
                <a:cs typeface="Roboto Bold"/>
                <a:sym typeface="Roboto Bold"/>
              </a:rPr>
              <a:t>Threats:</a:t>
            </a:r>
            <a:r>
              <a:rPr lang="en-US" sz="4250" b="1">
                <a:solidFill>
                  <a:srgbClr val="004F59"/>
                </a:solidFill>
                <a:latin typeface="Roboto Bold"/>
                <a:ea typeface="Roboto Bold"/>
                <a:cs typeface="Roboto Bold"/>
                <a:sym typeface="Roboto Bold"/>
              </a:rPr>
              <a:t> Instill fear using intimidation.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7" name="Group 7"/>
          <p:cNvGrpSpPr/>
          <p:nvPr/>
        </p:nvGrpSpPr>
        <p:grpSpPr>
          <a:xfrm>
            <a:off x="1414038" y="3339250"/>
            <a:ext cx="9078786" cy="943471"/>
            <a:chOff x="0" y="0"/>
            <a:chExt cx="2391121" cy="248486"/>
          </a:xfrm>
        </p:grpSpPr>
        <p:sp>
          <p:nvSpPr>
            <p:cNvPr id="8" name="Freeform 8"/>
            <p:cNvSpPr/>
            <p:nvPr/>
          </p:nvSpPr>
          <p:spPr>
            <a:xfrm>
              <a:off x="0" y="0"/>
              <a:ext cx="2391121" cy="248486"/>
            </a:xfrm>
            <a:custGeom>
              <a:avLst/>
              <a:gdLst/>
              <a:ahLst/>
              <a:cxnLst/>
              <a:rect l="l" t="t" r="r" b="b"/>
              <a:pathLst>
                <a:path w="2391121" h="248486">
                  <a:moveTo>
                    <a:pt x="0" y="0"/>
                  </a:moveTo>
                  <a:lnTo>
                    <a:pt x="2391121" y="0"/>
                  </a:lnTo>
                  <a:lnTo>
                    <a:pt x="2391121" y="248486"/>
                  </a:lnTo>
                  <a:lnTo>
                    <a:pt x="0" y="248486"/>
                  </a:lnTo>
                  <a:close/>
                </a:path>
              </a:pathLst>
            </a:custGeom>
            <a:solidFill>
              <a:srgbClr val="303030"/>
            </a:solidFill>
          </p:spPr>
          <p:txBody>
            <a:bodyPr/>
            <a:lstStyle/>
            <a:p>
              <a:endParaRPr lang="en-US"/>
            </a:p>
          </p:txBody>
        </p:sp>
        <p:sp>
          <p:nvSpPr>
            <p:cNvPr id="9" name="TextBox 9"/>
            <p:cNvSpPr txBox="1"/>
            <p:nvPr/>
          </p:nvSpPr>
          <p:spPr>
            <a:xfrm>
              <a:off x="0" y="-76200"/>
              <a:ext cx="2391121" cy="324686"/>
            </a:xfrm>
            <a:prstGeom prst="rect">
              <a:avLst/>
            </a:prstGeom>
          </p:spPr>
          <p:txBody>
            <a:bodyPr lIns="17780" tIns="17780" rIns="17780" bIns="17780" rtlCol="0" anchor="ctr"/>
            <a:lstStyle/>
            <a:p>
              <a:pPr algn="ctr">
                <a:lnSpc>
                  <a:spcPts val="3074"/>
                </a:lnSpc>
              </a:pPr>
              <a:endParaRPr/>
            </a:p>
          </p:txBody>
        </p:sp>
      </p:grpSp>
      <p:sp>
        <p:nvSpPr>
          <p:cNvPr id="10" name="TextBox 10"/>
          <p:cNvSpPr txBox="1"/>
          <p:nvPr/>
        </p:nvSpPr>
        <p:spPr>
          <a:xfrm>
            <a:off x="1780421" y="3377635"/>
            <a:ext cx="930036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Across Communities</a:t>
            </a:r>
          </a:p>
        </p:txBody>
      </p:sp>
      <p:sp>
        <p:nvSpPr>
          <p:cNvPr id="11" name="TextBox 11"/>
          <p:cNvSpPr txBox="1"/>
          <p:nvPr/>
        </p:nvSpPr>
        <p:spPr>
          <a:xfrm>
            <a:off x="1131441" y="1061697"/>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RURAL VS. URBAN</a:t>
            </a:r>
          </a:p>
        </p:txBody>
      </p:sp>
      <p:sp>
        <p:nvSpPr>
          <p:cNvPr id="12" name="TextBox 12"/>
          <p:cNvSpPr txBox="1"/>
          <p:nvPr/>
        </p:nvSpPr>
        <p:spPr>
          <a:xfrm>
            <a:off x="4293248" y="9319274"/>
            <a:ext cx="8416305"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November). Who Buys Sex? Understanding and Disrupting Illicit Market Demand, pp. 24-26.</a:t>
            </a:r>
            <a:r>
              <a:rPr lang="en-US" sz="1200">
                <a:solidFill>
                  <a:srgbClr val="000000"/>
                </a:solidFill>
                <a:latin typeface="Roboto"/>
                <a:ea typeface="Roboto"/>
                <a:cs typeface="Roboto"/>
                <a:sym typeface="Roboto"/>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670898"/>
            <a:ext cx="14722928" cy="2235423"/>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They use the same methods everywhere:</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Threats: Instill fear using intimidation.</a:t>
            </a:r>
          </a:p>
          <a:p>
            <a:pPr marL="917576" lvl="1" indent="-458788" algn="l">
              <a:lnSpc>
                <a:spcPts val="5950"/>
              </a:lnSpc>
              <a:buFont typeface="Arial"/>
              <a:buChar char="•"/>
            </a:pPr>
            <a:r>
              <a:rPr lang="en-US" sz="4250" b="1">
                <a:solidFill>
                  <a:srgbClr val="9D1BE3"/>
                </a:solidFill>
                <a:latin typeface="Roboto Bold"/>
                <a:ea typeface="Roboto Bold"/>
                <a:cs typeface="Roboto Bold"/>
                <a:sym typeface="Roboto Bold"/>
              </a:rPr>
              <a:t>Shame:</a:t>
            </a:r>
            <a:r>
              <a:rPr lang="en-US" sz="4250" b="1">
                <a:solidFill>
                  <a:srgbClr val="004F59"/>
                </a:solidFill>
                <a:latin typeface="Roboto Bold"/>
                <a:ea typeface="Roboto Bold"/>
                <a:cs typeface="Roboto Bold"/>
                <a:sym typeface="Roboto Bold"/>
              </a:rPr>
              <a:t> Instill guilt by blaming victims for the crime.</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7" name="Group 7"/>
          <p:cNvGrpSpPr/>
          <p:nvPr/>
        </p:nvGrpSpPr>
        <p:grpSpPr>
          <a:xfrm>
            <a:off x="1414038" y="3339250"/>
            <a:ext cx="9078786" cy="943471"/>
            <a:chOff x="0" y="0"/>
            <a:chExt cx="2391121" cy="248486"/>
          </a:xfrm>
        </p:grpSpPr>
        <p:sp>
          <p:nvSpPr>
            <p:cNvPr id="8" name="Freeform 8"/>
            <p:cNvSpPr/>
            <p:nvPr/>
          </p:nvSpPr>
          <p:spPr>
            <a:xfrm>
              <a:off x="0" y="0"/>
              <a:ext cx="2391121" cy="248486"/>
            </a:xfrm>
            <a:custGeom>
              <a:avLst/>
              <a:gdLst/>
              <a:ahLst/>
              <a:cxnLst/>
              <a:rect l="l" t="t" r="r" b="b"/>
              <a:pathLst>
                <a:path w="2391121" h="248486">
                  <a:moveTo>
                    <a:pt x="0" y="0"/>
                  </a:moveTo>
                  <a:lnTo>
                    <a:pt x="2391121" y="0"/>
                  </a:lnTo>
                  <a:lnTo>
                    <a:pt x="2391121" y="248486"/>
                  </a:lnTo>
                  <a:lnTo>
                    <a:pt x="0" y="248486"/>
                  </a:lnTo>
                  <a:close/>
                </a:path>
              </a:pathLst>
            </a:custGeom>
            <a:solidFill>
              <a:srgbClr val="303030"/>
            </a:solidFill>
          </p:spPr>
          <p:txBody>
            <a:bodyPr/>
            <a:lstStyle/>
            <a:p>
              <a:endParaRPr lang="en-US"/>
            </a:p>
          </p:txBody>
        </p:sp>
        <p:sp>
          <p:nvSpPr>
            <p:cNvPr id="9" name="TextBox 9"/>
            <p:cNvSpPr txBox="1"/>
            <p:nvPr/>
          </p:nvSpPr>
          <p:spPr>
            <a:xfrm>
              <a:off x="0" y="-76200"/>
              <a:ext cx="2391121" cy="324686"/>
            </a:xfrm>
            <a:prstGeom prst="rect">
              <a:avLst/>
            </a:prstGeom>
          </p:spPr>
          <p:txBody>
            <a:bodyPr lIns="17780" tIns="17780" rIns="17780" bIns="17780" rtlCol="0" anchor="ctr"/>
            <a:lstStyle/>
            <a:p>
              <a:pPr algn="ctr">
                <a:lnSpc>
                  <a:spcPts val="3074"/>
                </a:lnSpc>
              </a:pPr>
              <a:endParaRPr/>
            </a:p>
          </p:txBody>
        </p:sp>
      </p:grpSp>
      <p:sp>
        <p:nvSpPr>
          <p:cNvPr id="10" name="TextBox 10"/>
          <p:cNvSpPr txBox="1"/>
          <p:nvPr/>
        </p:nvSpPr>
        <p:spPr>
          <a:xfrm>
            <a:off x="1780421" y="3377635"/>
            <a:ext cx="930036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Across Communities</a:t>
            </a:r>
          </a:p>
        </p:txBody>
      </p:sp>
      <p:sp>
        <p:nvSpPr>
          <p:cNvPr id="11" name="TextBox 11"/>
          <p:cNvSpPr txBox="1"/>
          <p:nvPr/>
        </p:nvSpPr>
        <p:spPr>
          <a:xfrm>
            <a:off x="1131441" y="1061697"/>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RURAL VS. URBAN</a:t>
            </a:r>
          </a:p>
        </p:txBody>
      </p:sp>
      <p:sp>
        <p:nvSpPr>
          <p:cNvPr id="12" name="TextBox 12"/>
          <p:cNvSpPr txBox="1"/>
          <p:nvPr/>
        </p:nvSpPr>
        <p:spPr>
          <a:xfrm>
            <a:off x="4293248" y="9319274"/>
            <a:ext cx="8416305"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November). Who Buys Sex? Understanding and Disrupting Illicit Market Demand, pp. 24-26.</a:t>
            </a:r>
            <a:r>
              <a:rPr lang="en-US" sz="1200">
                <a:solidFill>
                  <a:srgbClr val="000000"/>
                </a:solidFill>
                <a:latin typeface="Roboto"/>
                <a:ea typeface="Roboto"/>
                <a:cs typeface="Roboto"/>
                <a:sym typeface="Roboto"/>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670898"/>
            <a:ext cx="14722928" cy="3740522"/>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They use the same methods everywhere:</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Threats: Instill fear using intimidation.</a:t>
            </a:r>
          </a:p>
          <a:p>
            <a:pPr marL="917576" lvl="1" indent="-458788" algn="l">
              <a:lnSpc>
                <a:spcPts val="5950"/>
              </a:lnSpc>
              <a:buFont typeface="Arial"/>
              <a:buChar char="•"/>
            </a:pPr>
            <a:r>
              <a:rPr lang="en-US" sz="4250" b="1">
                <a:solidFill>
                  <a:srgbClr val="FFFFFF"/>
                </a:solidFill>
                <a:latin typeface="Roboto Bold"/>
                <a:ea typeface="Roboto Bold"/>
                <a:cs typeface="Roboto Bold"/>
                <a:sym typeface="Roboto Bold"/>
              </a:rPr>
              <a:t>Shame: Instill guilt by blaming victims for the crime.</a:t>
            </a:r>
          </a:p>
          <a:p>
            <a:pPr marL="917576" lvl="1" indent="-458788" algn="l">
              <a:lnSpc>
                <a:spcPts val="5950"/>
              </a:lnSpc>
              <a:buFont typeface="Arial"/>
              <a:buChar char="•"/>
            </a:pPr>
            <a:r>
              <a:rPr lang="en-US" sz="4250" b="1">
                <a:solidFill>
                  <a:srgbClr val="9D1BE3"/>
                </a:solidFill>
                <a:latin typeface="Roboto Bold"/>
                <a:ea typeface="Roboto Bold"/>
                <a:cs typeface="Roboto Bold"/>
                <a:sym typeface="Roboto Bold"/>
              </a:rPr>
              <a:t>Attachment:</a:t>
            </a:r>
            <a:r>
              <a:rPr lang="en-US" sz="4250" b="1">
                <a:solidFill>
                  <a:srgbClr val="004F59"/>
                </a:solidFill>
                <a:latin typeface="Roboto Bold"/>
                <a:ea typeface="Roboto Bold"/>
                <a:cs typeface="Roboto Bold"/>
                <a:sym typeface="Roboto Bold"/>
              </a:rPr>
              <a:t> Use love bonds, debt bonds, drug bonds, and family bonds.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7" name="Group 7"/>
          <p:cNvGrpSpPr/>
          <p:nvPr/>
        </p:nvGrpSpPr>
        <p:grpSpPr>
          <a:xfrm>
            <a:off x="1414038" y="3339250"/>
            <a:ext cx="9078786" cy="943471"/>
            <a:chOff x="0" y="0"/>
            <a:chExt cx="2391121" cy="248486"/>
          </a:xfrm>
        </p:grpSpPr>
        <p:sp>
          <p:nvSpPr>
            <p:cNvPr id="8" name="Freeform 8"/>
            <p:cNvSpPr/>
            <p:nvPr/>
          </p:nvSpPr>
          <p:spPr>
            <a:xfrm>
              <a:off x="0" y="0"/>
              <a:ext cx="2391121" cy="248486"/>
            </a:xfrm>
            <a:custGeom>
              <a:avLst/>
              <a:gdLst/>
              <a:ahLst/>
              <a:cxnLst/>
              <a:rect l="l" t="t" r="r" b="b"/>
              <a:pathLst>
                <a:path w="2391121" h="248486">
                  <a:moveTo>
                    <a:pt x="0" y="0"/>
                  </a:moveTo>
                  <a:lnTo>
                    <a:pt x="2391121" y="0"/>
                  </a:lnTo>
                  <a:lnTo>
                    <a:pt x="2391121" y="248486"/>
                  </a:lnTo>
                  <a:lnTo>
                    <a:pt x="0" y="248486"/>
                  </a:lnTo>
                  <a:close/>
                </a:path>
              </a:pathLst>
            </a:custGeom>
            <a:solidFill>
              <a:srgbClr val="303030"/>
            </a:solidFill>
          </p:spPr>
          <p:txBody>
            <a:bodyPr/>
            <a:lstStyle/>
            <a:p>
              <a:endParaRPr lang="en-US"/>
            </a:p>
          </p:txBody>
        </p:sp>
        <p:sp>
          <p:nvSpPr>
            <p:cNvPr id="9" name="TextBox 9"/>
            <p:cNvSpPr txBox="1"/>
            <p:nvPr/>
          </p:nvSpPr>
          <p:spPr>
            <a:xfrm>
              <a:off x="0" y="-76200"/>
              <a:ext cx="2391121" cy="324686"/>
            </a:xfrm>
            <a:prstGeom prst="rect">
              <a:avLst/>
            </a:prstGeom>
          </p:spPr>
          <p:txBody>
            <a:bodyPr lIns="17780" tIns="17780" rIns="17780" bIns="17780" rtlCol="0" anchor="ctr"/>
            <a:lstStyle/>
            <a:p>
              <a:pPr algn="ctr">
                <a:lnSpc>
                  <a:spcPts val="3074"/>
                </a:lnSpc>
              </a:pPr>
              <a:endParaRPr/>
            </a:p>
          </p:txBody>
        </p:sp>
      </p:grpSp>
      <p:sp>
        <p:nvSpPr>
          <p:cNvPr id="10" name="TextBox 10"/>
          <p:cNvSpPr txBox="1"/>
          <p:nvPr/>
        </p:nvSpPr>
        <p:spPr>
          <a:xfrm>
            <a:off x="1780421" y="3377635"/>
            <a:ext cx="930036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Across Communities</a:t>
            </a:r>
          </a:p>
        </p:txBody>
      </p:sp>
      <p:sp>
        <p:nvSpPr>
          <p:cNvPr id="11" name="TextBox 11"/>
          <p:cNvSpPr txBox="1"/>
          <p:nvPr/>
        </p:nvSpPr>
        <p:spPr>
          <a:xfrm>
            <a:off x="1131441" y="1061697"/>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RURAL VS. URBAN</a:t>
            </a:r>
          </a:p>
        </p:txBody>
      </p:sp>
      <p:sp>
        <p:nvSpPr>
          <p:cNvPr id="12" name="TextBox 12"/>
          <p:cNvSpPr txBox="1"/>
          <p:nvPr/>
        </p:nvSpPr>
        <p:spPr>
          <a:xfrm>
            <a:off x="4293248" y="9319274"/>
            <a:ext cx="8416305"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Demand Abolition (2018, November). Who Buys Sex? Understanding and Disrupting Illicit Market Demand, pp. 24-26.</a:t>
            </a:r>
            <a:r>
              <a:rPr lang="en-US" sz="1200">
                <a:solidFill>
                  <a:srgbClr val="000000"/>
                </a:solidFill>
                <a:latin typeface="Roboto"/>
                <a:ea typeface="Roboto"/>
                <a:cs typeface="Roboto"/>
                <a:sym typeface="Roboto"/>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059591"/>
            <a:ext cx="1100496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TRAFFICKERS</a:t>
            </a:r>
          </a:p>
        </p:txBody>
      </p:sp>
      <p:grpSp>
        <p:nvGrpSpPr>
          <p:cNvPr id="7" name="Group 7"/>
          <p:cNvGrpSpPr/>
          <p:nvPr/>
        </p:nvGrpSpPr>
        <p:grpSpPr>
          <a:xfrm>
            <a:off x="1684601" y="4774768"/>
            <a:ext cx="11419805" cy="1986131"/>
            <a:chOff x="0" y="0"/>
            <a:chExt cx="3007685" cy="523096"/>
          </a:xfrm>
        </p:grpSpPr>
        <p:sp>
          <p:nvSpPr>
            <p:cNvPr id="8" name="Freeform 8"/>
            <p:cNvSpPr/>
            <p:nvPr/>
          </p:nvSpPr>
          <p:spPr>
            <a:xfrm>
              <a:off x="0" y="0"/>
              <a:ext cx="3007685" cy="523096"/>
            </a:xfrm>
            <a:custGeom>
              <a:avLst/>
              <a:gdLst/>
              <a:ahLst/>
              <a:cxnLst/>
              <a:rect l="l" t="t" r="r" b="b"/>
              <a:pathLst>
                <a:path w="3007685" h="523096">
                  <a:moveTo>
                    <a:pt x="0" y="0"/>
                  </a:moveTo>
                  <a:lnTo>
                    <a:pt x="3007685" y="0"/>
                  </a:lnTo>
                  <a:lnTo>
                    <a:pt x="3007685" y="523096"/>
                  </a:lnTo>
                  <a:lnTo>
                    <a:pt x="0" y="523096"/>
                  </a:lnTo>
                  <a:close/>
                </a:path>
              </a:pathLst>
            </a:custGeom>
            <a:solidFill>
              <a:srgbClr val="303030"/>
            </a:solidFill>
          </p:spPr>
          <p:txBody>
            <a:bodyPr/>
            <a:lstStyle/>
            <a:p>
              <a:endParaRPr lang="en-US"/>
            </a:p>
          </p:txBody>
        </p:sp>
        <p:sp>
          <p:nvSpPr>
            <p:cNvPr id="9" name="TextBox 9"/>
            <p:cNvSpPr txBox="1"/>
            <p:nvPr/>
          </p:nvSpPr>
          <p:spPr>
            <a:xfrm>
              <a:off x="0" y="-76200"/>
              <a:ext cx="3007685" cy="599296"/>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139471" y="4939233"/>
            <a:ext cx="11509126"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Who are the more common traffickers in rural communities?</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
        <p:nvSpPr>
          <p:cNvPr id="14" name="Freeform 14"/>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989244" y="4762062"/>
            <a:ext cx="12308188"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Family Members </a:t>
            </a:r>
            <a:r>
              <a:rPr lang="en-US" sz="5499">
                <a:solidFill>
                  <a:srgbClr val="303030"/>
                </a:solidFill>
                <a:latin typeface="Roboto"/>
                <a:ea typeface="Roboto"/>
                <a:cs typeface="Roboto"/>
                <a:sym typeface="Roboto"/>
              </a:rPr>
              <a:t>are the more common traffickers in rural communities.</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35</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980285" y="1067239"/>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1" name="TextBox 11"/>
          <p:cNvSpPr txBox="1"/>
          <p:nvPr/>
        </p:nvSpPr>
        <p:spPr>
          <a:xfrm>
            <a:off x="5246469" y="9229725"/>
            <a:ext cx="9365059" cy="417344"/>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Sibo, Nancy &amp; Cudjoe-Mensah, Yvonne. (2025). The Impact of Rural Community Awareness and Social Work Interventions in Addressing Underage Sex Trafficking in the United States. International Journal of Scientific and Research Publications.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686771"/>
            <a:ext cx="15256647" cy="1482874"/>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The common relationships between a trafficker and a victim tend to vary depending on the community.</a:t>
            </a:r>
          </a:p>
        </p:txBody>
      </p:sp>
      <p:sp>
        <p:nvSpPr>
          <p:cNvPr id="5" name="TextBox 5"/>
          <p:cNvSpPr txBox="1"/>
          <p:nvPr/>
        </p:nvSpPr>
        <p:spPr>
          <a:xfrm>
            <a:off x="4602169" y="9077203"/>
            <a:ext cx="8416305"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Perkins, E.B., Ruiz, C. (2016, August 16) Domestic Minor Sex Trafficking in a Rural State: Interviews with Adjudicated Female Juveniles. Child Adolescent Social Work Journal  Vol 34, pp. 172, 177.</a:t>
            </a:r>
          </a:p>
        </p:txBody>
      </p:sp>
      <p:grpSp>
        <p:nvGrpSpPr>
          <p:cNvPr id="6" name="Group 6"/>
          <p:cNvGrpSpPr/>
          <p:nvPr/>
        </p:nvGrpSpPr>
        <p:grpSpPr>
          <a:xfrm>
            <a:off x="1480713" y="3331830"/>
            <a:ext cx="8221528" cy="904943"/>
            <a:chOff x="0" y="0"/>
            <a:chExt cx="2165341" cy="238339"/>
          </a:xfrm>
        </p:grpSpPr>
        <p:sp>
          <p:nvSpPr>
            <p:cNvPr id="7" name="Freeform 7"/>
            <p:cNvSpPr/>
            <p:nvPr/>
          </p:nvSpPr>
          <p:spPr>
            <a:xfrm>
              <a:off x="0" y="0"/>
              <a:ext cx="2165341" cy="238339"/>
            </a:xfrm>
            <a:custGeom>
              <a:avLst/>
              <a:gdLst/>
              <a:ahLst/>
              <a:cxnLst/>
              <a:rect l="l" t="t" r="r" b="b"/>
              <a:pathLst>
                <a:path w="2165341" h="238339">
                  <a:moveTo>
                    <a:pt x="0" y="0"/>
                  </a:moveTo>
                  <a:lnTo>
                    <a:pt x="2165341" y="0"/>
                  </a:lnTo>
                  <a:lnTo>
                    <a:pt x="2165341"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2165341"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80421" y="3350876"/>
            <a:ext cx="7980761"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Rural vs. Urban Communities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TextBox 12"/>
          <p:cNvSpPr txBox="1"/>
          <p:nvPr/>
        </p:nvSpPr>
        <p:spPr>
          <a:xfrm>
            <a:off x="945186" y="1058252"/>
            <a:ext cx="1100496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TRAFFICKERS</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572825"/>
            <a:ext cx="15256647"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Rural Areas:</a:t>
            </a:r>
            <a:r>
              <a:rPr lang="en-US" sz="4250" b="1">
                <a:solidFill>
                  <a:srgbClr val="004F59"/>
                </a:solidFill>
                <a:latin typeface="Roboto Bold"/>
                <a:ea typeface="Roboto Bold"/>
                <a:cs typeface="Roboto Bold"/>
                <a:sym typeface="Roboto Bold"/>
              </a:rPr>
              <a:t> Traffickers are often closely linked to the young person, like a family member or trusted individual.</a:t>
            </a:r>
          </a:p>
        </p:txBody>
      </p:sp>
      <p:sp>
        <p:nvSpPr>
          <p:cNvPr id="5" name="TextBox 5"/>
          <p:cNvSpPr txBox="1"/>
          <p:nvPr/>
        </p:nvSpPr>
        <p:spPr>
          <a:xfrm>
            <a:off x="4602169" y="9077203"/>
            <a:ext cx="8416305"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Perkins, E.B., Ruiz, C. (2016, August 16) Domestic Minor Sex Trafficking in a Rural State: Interviews with Adjudicated Female Juveniles. Child Adolescent Social Work Journal  Vol 34, pp. 172, 177.</a:t>
            </a:r>
          </a:p>
        </p:txBody>
      </p:sp>
      <p:grpSp>
        <p:nvGrpSpPr>
          <p:cNvPr id="6" name="Group 6"/>
          <p:cNvGrpSpPr/>
          <p:nvPr/>
        </p:nvGrpSpPr>
        <p:grpSpPr>
          <a:xfrm>
            <a:off x="1480713" y="3331830"/>
            <a:ext cx="8221528" cy="904943"/>
            <a:chOff x="0" y="0"/>
            <a:chExt cx="2165341" cy="238339"/>
          </a:xfrm>
        </p:grpSpPr>
        <p:sp>
          <p:nvSpPr>
            <p:cNvPr id="7" name="Freeform 7"/>
            <p:cNvSpPr/>
            <p:nvPr/>
          </p:nvSpPr>
          <p:spPr>
            <a:xfrm>
              <a:off x="0" y="0"/>
              <a:ext cx="2165341" cy="238339"/>
            </a:xfrm>
            <a:custGeom>
              <a:avLst/>
              <a:gdLst/>
              <a:ahLst/>
              <a:cxnLst/>
              <a:rect l="l" t="t" r="r" b="b"/>
              <a:pathLst>
                <a:path w="2165341" h="238339">
                  <a:moveTo>
                    <a:pt x="0" y="0"/>
                  </a:moveTo>
                  <a:lnTo>
                    <a:pt x="2165341" y="0"/>
                  </a:lnTo>
                  <a:lnTo>
                    <a:pt x="2165341"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2165341"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80421" y="3350876"/>
            <a:ext cx="7980761"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Rural vs. Urban Communities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TextBox 12"/>
          <p:cNvSpPr txBox="1"/>
          <p:nvPr/>
        </p:nvSpPr>
        <p:spPr>
          <a:xfrm>
            <a:off x="945186" y="1058252"/>
            <a:ext cx="1100496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TRAFFICKERS</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575963"/>
            <a:ext cx="15256647" cy="3254747"/>
          </a:xfrm>
          <a:prstGeom prst="rect">
            <a:avLst/>
          </a:prstGeom>
        </p:spPr>
        <p:txBody>
          <a:bodyPr lIns="0" tIns="0" rIns="0" bIns="0" rtlCol="0" anchor="t">
            <a:spAutoFit/>
          </a:bodyPr>
          <a:lstStyle/>
          <a:p>
            <a:pPr algn="l">
              <a:lnSpc>
                <a:spcPts val="5950"/>
              </a:lnSpc>
            </a:pPr>
            <a:r>
              <a:rPr lang="en-US" sz="4250" b="1">
                <a:solidFill>
                  <a:srgbClr val="FFFFFF"/>
                </a:solidFill>
                <a:latin typeface="Roboto Bold"/>
                <a:ea typeface="Roboto Bold"/>
                <a:cs typeface="Roboto Bold"/>
                <a:sym typeface="Roboto Bold"/>
              </a:rPr>
              <a:t>Rural Areas: Traffickers are often closely linked to the young person, like a family member or trusted individual.</a:t>
            </a:r>
          </a:p>
          <a:p>
            <a:pPr algn="l">
              <a:lnSpc>
                <a:spcPts val="2100"/>
              </a:lnSpc>
            </a:pPr>
            <a:endParaRPr lang="en-US" sz="4250" b="1">
              <a:solidFill>
                <a:srgbClr val="FFFFFF"/>
              </a:solidFill>
              <a:latin typeface="Roboto Bold"/>
              <a:ea typeface="Roboto Bold"/>
              <a:cs typeface="Roboto Bold"/>
              <a:sym typeface="Roboto Bold"/>
            </a:endParaRPr>
          </a:p>
          <a:p>
            <a:pPr algn="l">
              <a:lnSpc>
                <a:spcPts val="5950"/>
              </a:lnSpc>
            </a:pPr>
            <a:r>
              <a:rPr lang="en-US" sz="4250" b="1">
                <a:solidFill>
                  <a:srgbClr val="9D1BE3"/>
                </a:solidFill>
                <a:latin typeface="Roboto Bold"/>
                <a:ea typeface="Roboto Bold"/>
                <a:cs typeface="Roboto Bold"/>
                <a:sym typeface="Roboto Bold"/>
              </a:rPr>
              <a:t>Urban Areas:</a:t>
            </a:r>
            <a:r>
              <a:rPr lang="en-US" sz="4250" b="1">
                <a:solidFill>
                  <a:srgbClr val="004F59"/>
                </a:solidFill>
                <a:latin typeface="Roboto Bold"/>
                <a:ea typeface="Roboto Bold"/>
                <a:cs typeface="Roboto Bold"/>
                <a:sym typeface="Roboto Bold"/>
              </a:rPr>
              <a:t> Traffickers are often peers or romantic partners, like a boyfriend, friend, or friend’s partner.</a:t>
            </a:r>
          </a:p>
        </p:txBody>
      </p:sp>
      <p:sp>
        <p:nvSpPr>
          <p:cNvPr id="5" name="TextBox 5"/>
          <p:cNvSpPr txBox="1"/>
          <p:nvPr/>
        </p:nvSpPr>
        <p:spPr>
          <a:xfrm>
            <a:off x="4602169" y="9077203"/>
            <a:ext cx="8416305"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Perkins, E.B., Ruiz, C. (2016, August 16) Domestic Minor Sex Trafficking in a Rural State: Interviews with Adjudicated Female Juveniles. Child Adolescent Social Work Journal  Vol 34, pp. 172, 177.</a:t>
            </a:r>
          </a:p>
        </p:txBody>
      </p:sp>
      <p:grpSp>
        <p:nvGrpSpPr>
          <p:cNvPr id="6" name="Group 6"/>
          <p:cNvGrpSpPr/>
          <p:nvPr/>
        </p:nvGrpSpPr>
        <p:grpSpPr>
          <a:xfrm>
            <a:off x="1480713" y="3331830"/>
            <a:ext cx="8221528" cy="904943"/>
            <a:chOff x="0" y="0"/>
            <a:chExt cx="2165341" cy="238339"/>
          </a:xfrm>
        </p:grpSpPr>
        <p:sp>
          <p:nvSpPr>
            <p:cNvPr id="7" name="Freeform 7"/>
            <p:cNvSpPr/>
            <p:nvPr/>
          </p:nvSpPr>
          <p:spPr>
            <a:xfrm>
              <a:off x="0" y="0"/>
              <a:ext cx="2165341" cy="238339"/>
            </a:xfrm>
            <a:custGeom>
              <a:avLst/>
              <a:gdLst/>
              <a:ahLst/>
              <a:cxnLst/>
              <a:rect l="l" t="t" r="r" b="b"/>
              <a:pathLst>
                <a:path w="2165341" h="238339">
                  <a:moveTo>
                    <a:pt x="0" y="0"/>
                  </a:moveTo>
                  <a:lnTo>
                    <a:pt x="2165341" y="0"/>
                  </a:lnTo>
                  <a:lnTo>
                    <a:pt x="2165341"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2165341"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80421" y="3350876"/>
            <a:ext cx="7980761"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Rural vs. Urban Communities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TextBox 12"/>
          <p:cNvSpPr txBox="1"/>
          <p:nvPr/>
        </p:nvSpPr>
        <p:spPr>
          <a:xfrm>
            <a:off x="945186" y="1058252"/>
            <a:ext cx="1100496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TRAFFICKERS</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group of closely connected and supportive people who maintain strong relationships.</a:t>
            </a:r>
          </a:p>
        </p:txBody>
      </p:sp>
      <p:grpSp>
        <p:nvGrpSpPr>
          <p:cNvPr id="9" name="Group 9"/>
          <p:cNvGrpSpPr/>
          <p:nvPr/>
        </p:nvGrpSpPr>
        <p:grpSpPr>
          <a:xfrm>
            <a:off x="1480713" y="3637496"/>
            <a:ext cx="4956136" cy="904943"/>
            <a:chOff x="0" y="0"/>
            <a:chExt cx="1305320" cy="238339"/>
          </a:xfrm>
        </p:grpSpPr>
        <p:sp>
          <p:nvSpPr>
            <p:cNvPr id="10" name="Freeform 10"/>
            <p:cNvSpPr/>
            <p:nvPr/>
          </p:nvSpPr>
          <p:spPr>
            <a:xfrm>
              <a:off x="0" y="0"/>
              <a:ext cx="1305320" cy="238339"/>
            </a:xfrm>
            <a:custGeom>
              <a:avLst/>
              <a:gdLst/>
              <a:ahLst/>
              <a:cxnLst/>
              <a:rect l="l" t="t" r="r" b="b"/>
              <a:pathLst>
                <a:path w="1305320" h="238339">
                  <a:moveTo>
                    <a:pt x="0" y="0"/>
                  </a:moveTo>
                  <a:lnTo>
                    <a:pt x="1305320" y="0"/>
                  </a:lnTo>
                  <a:lnTo>
                    <a:pt x="1305320"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305320"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TIGHT KNIT</a:t>
            </a:r>
          </a:p>
        </p:txBody>
      </p:sp>
      <p:sp>
        <p:nvSpPr>
          <p:cNvPr id="13" name="TextBox 13"/>
          <p:cNvSpPr txBox="1"/>
          <p:nvPr/>
        </p:nvSpPr>
        <p:spPr>
          <a:xfrm>
            <a:off x="1131441" y="1059591"/>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8183000" y="4740395"/>
            <a:ext cx="702320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id="15" name="Freeform 15"/>
          <p:cNvSpPr/>
          <p:nvPr/>
        </p:nvSpPr>
        <p:spPr>
          <a:xfrm>
            <a:off x="1933398" y="2832478"/>
            <a:ext cx="6771839" cy="6292417"/>
          </a:xfrm>
          <a:custGeom>
            <a:avLst/>
            <a:gdLst/>
            <a:ahLst/>
            <a:cxnLst/>
            <a:rect l="l" t="t" r="r" b="b"/>
            <a:pathLst>
              <a:path w="6771839" h="6292417">
                <a:moveTo>
                  <a:pt x="0" y="0"/>
                </a:moveTo>
                <a:lnTo>
                  <a:pt x="6771839" y="0"/>
                </a:lnTo>
                <a:lnTo>
                  <a:pt x="6771839" y="6292417"/>
                </a:lnTo>
                <a:lnTo>
                  <a:pt x="0" y="629241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story or statement that spreads from person to person, often as gossip, and can lack evidence to support it.</a:t>
            </a:r>
          </a:p>
        </p:txBody>
      </p:sp>
      <p:grpSp>
        <p:nvGrpSpPr>
          <p:cNvPr id="9" name="Group 9"/>
          <p:cNvGrpSpPr/>
          <p:nvPr/>
        </p:nvGrpSpPr>
        <p:grpSpPr>
          <a:xfrm>
            <a:off x="1480713" y="3637496"/>
            <a:ext cx="3595671" cy="904943"/>
            <a:chOff x="0" y="0"/>
            <a:chExt cx="947008" cy="238339"/>
          </a:xfrm>
        </p:grpSpPr>
        <p:sp>
          <p:nvSpPr>
            <p:cNvPr id="10" name="Freeform 10"/>
            <p:cNvSpPr/>
            <p:nvPr/>
          </p:nvSpPr>
          <p:spPr>
            <a:xfrm>
              <a:off x="0" y="0"/>
              <a:ext cx="947008" cy="238339"/>
            </a:xfrm>
            <a:custGeom>
              <a:avLst/>
              <a:gdLst/>
              <a:ahLst/>
              <a:cxnLst/>
              <a:rect l="l" t="t" r="r" b="b"/>
              <a:pathLst>
                <a:path w="947008" h="238339">
                  <a:moveTo>
                    <a:pt x="0" y="0"/>
                  </a:moveTo>
                  <a:lnTo>
                    <a:pt x="947008" y="0"/>
                  </a:lnTo>
                  <a:lnTo>
                    <a:pt x="94700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94700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RUMOR</a:t>
            </a:r>
          </a:p>
        </p:txBody>
      </p:sp>
      <p:sp>
        <p:nvSpPr>
          <p:cNvPr id="13" name="TextBox 13"/>
          <p:cNvSpPr txBox="1"/>
          <p:nvPr/>
        </p:nvSpPr>
        <p:spPr>
          <a:xfrm>
            <a:off x="1131441" y="1059591"/>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237108" y="4774404"/>
            <a:ext cx="11770127" cy="1804657"/>
            <a:chOff x="0" y="0"/>
            <a:chExt cx="3099951" cy="475301"/>
          </a:xfrm>
        </p:grpSpPr>
        <p:sp>
          <p:nvSpPr>
            <p:cNvPr id="7" name="Freeform 7"/>
            <p:cNvSpPr/>
            <p:nvPr/>
          </p:nvSpPr>
          <p:spPr>
            <a:xfrm>
              <a:off x="0" y="0"/>
              <a:ext cx="3099951" cy="475301"/>
            </a:xfrm>
            <a:custGeom>
              <a:avLst/>
              <a:gdLst/>
              <a:ahLst/>
              <a:cxnLst/>
              <a:rect l="l" t="t" r="r" b="b"/>
              <a:pathLst>
                <a:path w="3099951" h="475301">
                  <a:moveTo>
                    <a:pt x="0" y="0"/>
                  </a:moveTo>
                  <a:lnTo>
                    <a:pt x="3099951" y="0"/>
                  </a:lnTo>
                  <a:lnTo>
                    <a:pt x="3099951" y="475301"/>
                  </a:lnTo>
                  <a:lnTo>
                    <a:pt x="0" y="475301"/>
                  </a:lnTo>
                  <a:close/>
                </a:path>
              </a:pathLst>
            </a:custGeom>
            <a:solidFill>
              <a:srgbClr val="303030"/>
            </a:solidFill>
          </p:spPr>
          <p:txBody>
            <a:bodyPr/>
            <a:lstStyle/>
            <a:p>
              <a:endParaRPr lang="en-US"/>
            </a:p>
          </p:txBody>
        </p:sp>
        <p:sp>
          <p:nvSpPr>
            <p:cNvPr id="8" name="TextBox 8"/>
            <p:cNvSpPr txBox="1"/>
            <p:nvPr/>
          </p:nvSpPr>
          <p:spPr>
            <a:xfrm>
              <a:off x="0" y="-76200"/>
              <a:ext cx="3099951" cy="551501"/>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3341679" y="952594"/>
            <a:ext cx="4003197" cy="3619312"/>
            <a:chOff x="0" y="0"/>
            <a:chExt cx="1446032" cy="1307365"/>
          </a:xfrm>
        </p:grpSpPr>
        <p:sp>
          <p:nvSpPr>
            <p:cNvPr id="12" name="Freeform 12"/>
            <p:cNvSpPr/>
            <p:nvPr/>
          </p:nvSpPr>
          <p:spPr>
            <a:xfrm>
              <a:off x="0" y="0"/>
              <a:ext cx="1446032" cy="1307365"/>
            </a:xfrm>
            <a:custGeom>
              <a:avLst/>
              <a:gdLst/>
              <a:ahLst/>
              <a:cxnLst/>
              <a:rect l="l" t="t" r="r" b="b"/>
              <a:pathLst>
                <a:path w="1446032" h="1307365">
                  <a:moveTo>
                    <a:pt x="0" y="0"/>
                  </a:moveTo>
                  <a:lnTo>
                    <a:pt x="1446032" y="0"/>
                  </a:lnTo>
                  <a:lnTo>
                    <a:pt x="1446032" y="1307365"/>
                  </a:lnTo>
                  <a:lnTo>
                    <a:pt x="0" y="1307365"/>
                  </a:lnTo>
                  <a:close/>
                </a:path>
              </a:pathLst>
            </a:custGeom>
            <a:solidFill>
              <a:srgbClr val="FFFFFF"/>
            </a:solidFill>
          </p:spPr>
          <p:txBody>
            <a:bodyPr/>
            <a:lstStyle/>
            <a:p>
              <a:endParaRPr lang="en-US"/>
            </a:p>
          </p:txBody>
        </p:sp>
        <p:sp>
          <p:nvSpPr>
            <p:cNvPr id="13" name="TextBox 13"/>
            <p:cNvSpPr txBox="1"/>
            <p:nvPr/>
          </p:nvSpPr>
          <p:spPr>
            <a:xfrm>
              <a:off x="0" y="-47625"/>
              <a:ext cx="1446032" cy="1354990"/>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3516502" y="1109305"/>
            <a:ext cx="3636923" cy="3230201"/>
          </a:xfrm>
          <a:custGeom>
            <a:avLst/>
            <a:gdLst/>
            <a:ahLst/>
            <a:cxnLst/>
            <a:rect l="l" t="t" r="r" b="b"/>
            <a:pathLst>
              <a:path w="3636923" h="3230201">
                <a:moveTo>
                  <a:pt x="0" y="0"/>
                </a:moveTo>
                <a:lnTo>
                  <a:pt x="3636923" y="0"/>
                </a:lnTo>
                <a:lnTo>
                  <a:pt x="3636923" y="3230200"/>
                </a:lnTo>
                <a:lnTo>
                  <a:pt x="0" y="3230200"/>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320498" y="1069116"/>
            <a:ext cx="1076424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PRESSURES</a:t>
            </a:r>
          </a:p>
        </p:txBody>
      </p:sp>
      <p:sp>
        <p:nvSpPr>
          <p:cNvPr id="16" name="TextBox 16"/>
          <p:cNvSpPr txBox="1"/>
          <p:nvPr/>
        </p:nvSpPr>
        <p:spPr>
          <a:xfrm>
            <a:off x="1630342" y="4848131"/>
            <a:ext cx="12008433"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social pressures in rural communities can increase risk for young people?</a:t>
            </a:r>
          </a:p>
        </p:txBody>
      </p:sp>
      <p:sp>
        <p:nvSpPr>
          <p:cNvPr id="17" name="TextBox 17"/>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847274" y="3308626"/>
            <a:ext cx="8991567" cy="961948"/>
            <a:chOff x="0" y="0"/>
            <a:chExt cx="2368149" cy="253352"/>
          </a:xfrm>
        </p:grpSpPr>
        <p:sp>
          <p:nvSpPr>
            <p:cNvPr id="5" name="Freeform 5"/>
            <p:cNvSpPr/>
            <p:nvPr/>
          </p:nvSpPr>
          <p:spPr>
            <a:xfrm>
              <a:off x="0" y="0"/>
              <a:ext cx="2368149" cy="253352"/>
            </a:xfrm>
            <a:custGeom>
              <a:avLst/>
              <a:gdLst/>
              <a:ahLst/>
              <a:cxnLst/>
              <a:rect l="l" t="t" r="r" b="b"/>
              <a:pathLst>
                <a:path w="2368149" h="253352">
                  <a:moveTo>
                    <a:pt x="0" y="0"/>
                  </a:moveTo>
                  <a:lnTo>
                    <a:pt x="2368149" y="0"/>
                  </a:lnTo>
                  <a:lnTo>
                    <a:pt x="2368149" y="253352"/>
                  </a:lnTo>
                  <a:lnTo>
                    <a:pt x="0" y="253352"/>
                  </a:lnTo>
                  <a:close/>
                </a:path>
              </a:pathLst>
            </a:custGeom>
            <a:solidFill>
              <a:srgbClr val="303030"/>
            </a:solidFill>
          </p:spPr>
          <p:txBody>
            <a:bodyPr/>
            <a:lstStyle/>
            <a:p>
              <a:endParaRPr lang="en-US"/>
            </a:p>
          </p:txBody>
        </p:sp>
        <p:sp>
          <p:nvSpPr>
            <p:cNvPr id="6" name="TextBox 6"/>
            <p:cNvSpPr txBox="1"/>
            <p:nvPr/>
          </p:nvSpPr>
          <p:spPr>
            <a:xfrm>
              <a:off x="0" y="-76200"/>
              <a:ext cx="2368149" cy="329552"/>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307197" y="4668191"/>
            <a:ext cx="14436459"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Mistrust of Adults:</a:t>
            </a:r>
            <a:r>
              <a:rPr lang="en-US" sz="4250" b="1">
                <a:solidFill>
                  <a:srgbClr val="004F59"/>
                </a:solidFill>
                <a:latin typeface="Roboto Bold"/>
                <a:ea typeface="Roboto Bold"/>
                <a:cs typeface="Roboto Bold"/>
                <a:sym typeface="Roboto Bold"/>
              </a:rPr>
              <a:t> Family secrets or past abuse can make it hard for young people to trust adults and ask for help.</a:t>
            </a:r>
          </a:p>
        </p:txBody>
      </p:sp>
      <p:sp>
        <p:nvSpPr>
          <p:cNvPr id="8" name="TextBox 8"/>
          <p:cNvSpPr txBox="1"/>
          <p:nvPr/>
        </p:nvSpPr>
        <p:spPr>
          <a:xfrm>
            <a:off x="1320498" y="1078622"/>
            <a:ext cx="1076424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PRESSURES</a:t>
            </a:r>
          </a:p>
        </p:txBody>
      </p:sp>
      <p:sp>
        <p:nvSpPr>
          <p:cNvPr id="9" name="TextBox 9"/>
          <p:cNvSpPr txBox="1"/>
          <p:nvPr/>
        </p:nvSpPr>
        <p:spPr>
          <a:xfrm>
            <a:off x="2307197" y="3356249"/>
            <a:ext cx="863501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Some Victims Don’t Report</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847274" y="3308626"/>
            <a:ext cx="8991567" cy="961948"/>
            <a:chOff x="0" y="0"/>
            <a:chExt cx="2368149" cy="253352"/>
          </a:xfrm>
        </p:grpSpPr>
        <p:sp>
          <p:nvSpPr>
            <p:cNvPr id="5" name="Freeform 5"/>
            <p:cNvSpPr/>
            <p:nvPr/>
          </p:nvSpPr>
          <p:spPr>
            <a:xfrm>
              <a:off x="0" y="0"/>
              <a:ext cx="2368149" cy="253352"/>
            </a:xfrm>
            <a:custGeom>
              <a:avLst/>
              <a:gdLst/>
              <a:ahLst/>
              <a:cxnLst/>
              <a:rect l="l" t="t" r="r" b="b"/>
              <a:pathLst>
                <a:path w="2368149" h="253352">
                  <a:moveTo>
                    <a:pt x="0" y="0"/>
                  </a:moveTo>
                  <a:lnTo>
                    <a:pt x="2368149" y="0"/>
                  </a:lnTo>
                  <a:lnTo>
                    <a:pt x="2368149" y="253352"/>
                  </a:lnTo>
                  <a:lnTo>
                    <a:pt x="0" y="253352"/>
                  </a:lnTo>
                  <a:close/>
                </a:path>
              </a:pathLst>
            </a:custGeom>
            <a:solidFill>
              <a:srgbClr val="303030"/>
            </a:solidFill>
          </p:spPr>
          <p:txBody>
            <a:bodyPr/>
            <a:lstStyle/>
            <a:p>
              <a:endParaRPr lang="en-US"/>
            </a:p>
          </p:txBody>
        </p:sp>
        <p:sp>
          <p:nvSpPr>
            <p:cNvPr id="6" name="TextBox 6"/>
            <p:cNvSpPr txBox="1"/>
            <p:nvPr/>
          </p:nvSpPr>
          <p:spPr>
            <a:xfrm>
              <a:off x="0" y="-76200"/>
              <a:ext cx="2368149" cy="329552"/>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307197" y="4683398"/>
            <a:ext cx="14291978" cy="2235423"/>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Fear of Gossip:</a:t>
            </a:r>
            <a:r>
              <a:rPr lang="en-US" sz="4250" b="1">
                <a:solidFill>
                  <a:srgbClr val="004F59"/>
                </a:solidFill>
                <a:latin typeface="Roboto Bold"/>
                <a:ea typeface="Roboto Bold"/>
                <a:cs typeface="Roboto Bold"/>
                <a:sym typeface="Roboto Bold"/>
              </a:rPr>
              <a:t> In small communities, fear of rumors can stop young people from speaking out, giving traffickers more power.</a:t>
            </a:r>
          </a:p>
        </p:txBody>
      </p:sp>
      <p:sp>
        <p:nvSpPr>
          <p:cNvPr id="8" name="TextBox 8"/>
          <p:cNvSpPr txBox="1"/>
          <p:nvPr/>
        </p:nvSpPr>
        <p:spPr>
          <a:xfrm>
            <a:off x="1320498" y="1078622"/>
            <a:ext cx="1076424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PRESSURES</a:t>
            </a:r>
          </a:p>
        </p:txBody>
      </p:sp>
      <p:sp>
        <p:nvSpPr>
          <p:cNvPr id="9" name="TextBox 9"/>
          <p:cNvSpPr txBox="1"/>
          <p:nvPr/>
        </p:nvSpPr>
        <p:spPr>
          <a:xfrm>
            <a:off x="2307197" y="3356249"/>
            <a:ext cx="863501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Some Victims Don’t Report</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847274" y="3308626"/>
            <a:ext cx="8991567" cy="961948"/>
            <a:chOff x="0" y="0"/>
            <a:chExt cx="2368149" cy="253352"/>
          </a:xfrm>
        </p:grpSpPr>
        <p:sp>
          <p:nvSpPr>
            <p:cNvPr id="5" name="Freeform 5"/>
            <p:cNvSpPr/>
            <p:nvPr/>
          </p:nvSpPr>
          <p:spPr>
            <a:xfrm>
              <a:off x="0" y="0"/>
              <a:ext cx="2368149" cy="253352"/>
            </a:xfrm>
            <a:custGeom>
              <a:avLst/>
              <a:gdLst/>
              <a:ahLst/>
              <a:cxnLst/>
              <a:rect l="l" t="t" r="r" b="b"/>
              <a:pathLst>
                <a:path w="2368149" h="253352">
                  <a:moveTo>
                    <a:pt x="0" y="0"/>
                  </a:moveTo>
                  <a:lnTo>
                    <a:pt x="2368149" y="0"/>
                  </a:lnTo>
                  <a:lnTo>
                    <a:pt x="2368149" y="253352"/>
                  </a:lnTo>
                  <a:lnTo>
                    <a:pt x="0" y="253352"/>
                  </a:lnTo>
                  <a:close/>
                </a:path>
              </a:pathLst>
            </a:custGeom>
            <a:solidFill>
              <a:srgbClr val="303030"/>
            </a:solidFill>
          </p:spPr>
          <p:txBody>
            <a:bodyPr/>
            <a:lstStyle/>
            <a:p>
              <a:endParaRPr lang="en-US"/>
            </a:p>
          </p:txBody>
        </p:sp>
        <p:sp>
          <p:nvSpPr>
            <p:cNvPr id="6" name="TextBox 6"/>
            <p:cNvSpPr txBox="1"/>
            <p:nvPr/>
          </p:nvSpPr>
          <p:spPr>
            <a:xfrm>
              <a:off x="0" y="-76200"/>
              <a:ext cx="2368149" cy="329552"/>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307197" y="4687241"/>
            <a:ext cx="14089703"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Whom to Trust:</a:t>
            </a:r>
            <a:r>
              <a:rPr lang="en-US" sz="4250" b="1">
                <a:solidFill>
                  <a:srgbClr val="004F59"/>
                </a:solidFill>
                <a:latin typeface="Roboto Bold"/>
                <a:ea typeface="Roboto Bold"/>
                <a:cs typeface="Roboto Bold"/>
                <a:sym typeface="Roboto Bold"/>
              </a:rPr>
              <a:t> It may be difficult to tell who is safe to trust and who may be protecting the trafficker.</a:t>
            </a:r>
          </a:p>
        </p:txBody>
      </p:sp>
      <p:sp>
        <p:nvSpPr>
          <p:cNvPr id="8" name="TextBox 8"/>
          <p:cNvSpPr txBox="1"/>
          <p:nvPr/>
        </p:nvSpPr>
        <p:spPr>
          <a:xfrm>
            <a:off x="1320498" y="1078622"/>
            <a:ext cx="1076424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PRESSURES</a:t>
            </a:r>
          </a:p>
        </p:txBody>
      </p:sp>
      <p:sp>
        <p:nvSpPr>
          <p:cNvPr id="9" name="TextBox 9"/>
          <p:cNvSpPr txBox="1"/>
          <p:nvPr/>
        </p:nvSpPr>
        <p:spPr>
          <a:xfrm>
            <a:off x="2307197" y="3356249"/>
            <a:ext cx="863501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Some Victims Don’t Report</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88278"/>
            <a:ext cx="15897926"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The lack of money or resources to meet basic needs and having fewer possessions than is socially acceptable.</a:t>
            </a:r>
          </a:p>
        </p:txBody>
      </p:sp>
      <p:grpSp>
        <p:nvGrpSpPr>
          <p:cNvPr id="9" name="Group 9"/>
          <p:cNvGrpSpPr/>
          <p:nvPr/>
        </p:nvGrpSpPr>
        <p:grpSpPr>
          <a:xfrm>
            <a:off x="1480713" y="3637496"/>
            <a:ext cx="4311705" cy="904943"/>
            <a:chOff x="0" y="0"/>
            <a:chExt cx="1135593" cy="238339"/>
          </a:xfrm>
        </p:grpSpPr>
        <p:sp>
          <p:nvSpPr>
            <p:cNvPr id="10" name="Freeform 10"/>
            <p:cNvSpPr/>
            <p:nvPr/>
          </p:nvSpPr>
          <p:spPr>
            <a:xfrm>
              <a:off x="0" y="0"/>
              <a:ext cx="1135593" cy="238339"/>
            </a:xfrm>
            <a:custGeom>
              <a:avLst/>
              <a:gdLst/>
              <a:ahLst/>
              <a:cxnLst/>
              <a:rect l="l" t="t" r="r" b="b"/>
              <a:pathLst>
                <a:path w="1135593" h="238339">
                  <a:moveTo>
                    <a:pt x="0" y="0"/>
                  </a:moveTo>
                  <a:lnTo>
                    <a:pt x="1135593" y="0"/>
                  </a:lnTo>
                  <a:lnTo>
                    <a:pt x="1135593"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135593"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POVERTY</a:t>
            </a:r>
          </a:p>
        </p:txBody>
      </p:sp>
      <p:sp>
        <p:nvSpPr>
          <p:cNvPr id="13" name="TextBox 13"/>
          <p:cNvSpPr txBox="1"/>
          <p:nvPr/>
        </p:nvSpPr>
        <p:spPr>
          <a:xfrm>
            <a:off x="1131441" y="1050066"/>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772635"/>
            <a:ext cx="11092779" cy="2001917"/>
            <a:chOff x="0" y="0"/>
            <a:chExt cx="2921555" cy="527254"/>
          </a:xfrm>
        </p:grpSpPr>
        <p:sp>
          <p:nvSpPr>
            <p:cNvPr id="7" name="Freeform 7"/>
            <p:cNvSpPr/>
            <p:nvPr/>
          </p:nvSpPr>
          <p:spPr>
            <a:xfrm>
              <a:off x="0" y="0"/>
              <a:ext cx="2921555" cy="527254"/>
            </a:xfrm>
            <a:custGeom>
              <a:avLst/>
              <a:gdLst/>
              <a:ahLst/>
              <a:cxnLst/>
              <a:rect l="l" t="t" r="r" b="b"/>
              <a:pathLst>
                <a:path w="2921555" h="527254">
                  <a:moveTo>
                    <a:pt x="0" y="0"/>
                  </a:moveTo>
                  <a:lnTo>
                    <a:pt x="2921555" y="0"/>
                  </a:lnTo>
                  <a:lnTo>
                    <a:pt x="2921555" y="527254"/>
                  </a:lnTo>
                  <a:lnTo>
                    <a:pt x="0" y="527254"/>
                  </a:lnTo>
                  <a:close/>
                </a:path>
              </a:pathLst>
            </a:custGeom>
            <a:solidFill>
              <a:srgbClr val="303030"/>
            </a:solidFill>
          </p:spPr>
          <p:txBody>
            <a:bodyPr/>
            <a:lstStyle/>
            <a:p>
              <a:endParaRPr lang="en-US"/>
            </a:p>
          </p:txBody>
        </p:sp>
        <p:sp>
          <p:nvSpPr>
            <p:cNvPr id="8" name="TextBox 8"/>
            <p:cNvSpPr txBox="1"/>
            <p:nvPr/>
          </p:nvSpPr>
          <p:spPr>
            <a:xfrm>
              <a:off x="0" y="-76200"/>
              <a:ext cx="2921555" cy="603454"/>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131441" y="1059591"/>
            <a:ext cx="1113910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ECONOMIC FACTORS</a:t>
            </a:r>
          </a:p>
        </p:txBody>
      </p:sp>
      <p:sp>
        <p:nvSpPr>
          <p:cNvPr id="12" name="TextBox 12"/>
          <p:cNvSpPr txBox="1"/>
          <p:nvPr/>
        </p:nvSpPr>
        <p:spPr>
          <a:xfrm>
            <a:off x="1785520" y="4944844"/>
            <a:ext cx="11080769"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economic conditions can increase risk in rural communities?</a:t>
            </a:r>
          </a:p>
        </p:txBody>
      </p:sp>
      <p:grpSp>
        <p:nvGrpSpPr>
          <p:cNvPr id="13" name="Group 13"/>
          <p:cNvGrpSpPr/>
          <p:nvPr/>
        </p:nvGrpSpPr>
        <p:grpSpPr>
          <a:xfrm>
            <a:off x="13595972" y="840295"/>
            <a:ext cx="3748904" cy="3845083"/>
            <a:chOff x="0" y="0"/>
            <a:chExt cx="1446032" cy="1483130"/>
          </a:xfrm>
        </p:grpSpPr>
        <p:sp>
          <p:nvSpPr>
            <p:cNvPr id="14" name="Freeform 14"/>
            <p:cNvSpPr/>
            <p:nvPr/>
          </p:nvSpPr>
          <p:spPr>
            <a:xfrm>
              <a:off x="0" y="0"/>
              <a:ext cx="1446032" cy="1483130"/>
            </a:xfrm>
            <a:custGeom>
              <a:avLst/>
              <a:gdLst/>
              <a:ahLst/>
              <a:cxnLst/>
              <a:rect l="l" t="t" r="r" b="b"/>
              <a:pathLst>
                <a:path w="1446032" h="1483130">
                  <a:moveTo>
                    <a:pt x="0" y="0"/>
                  </a:moveTo>
                  <a:lnTo>
                    <a:pt x="1446032" y="0"/>
                  </a:lnTo>
                  <a:lnTo>
                    <a:pt x="1446032" y="1483130"/>
                  </a:lnTo>
                  <a:lnTo>
                    <a:pt x="0" y="1483130"/>
                  </a:lnTo>
                  <a:close/>
                </a:path>
              </a:pathLst>
            </a:custGeom>
            <a:solidFill>
              <a:srgbClr val="FFFFFF"/>
            </a:solidFill>
          </p:spPr>
          <p:txBody>
            <a:bodyPr/>
            <a:lstStyle/>
            <a:p>
              <a:endParaRPr lang="en-US"/>
            </a:p>
          </p:txBody>
        </p:sp>
        <p:sp>
          <p:nvSpPr>
            <p:cNvPr id="15" name="TextBox 15"/>
            <p:cNvSpPr txBox="1"/>
            <p:nvPr/>
          </p:nvSpPr>
          <p:spPr>
            <a:xfrm>
              <a:off x="0" y="-47625"/>
              <a:ext cx="1446032" cy="1530755"/>
            </a:xfrm>
            <a:prstGeom prst="rect">
              <a:avLst/>
            </a:prstGeom>
          </p:spPr>
          <p:txBody>
            <a:bodyPr lIns="50800" tIns="50800" rIns="50800" bIns="50800" rtlCol="0" anchor="ctr"/>
            <a:lstStyle/>
            <a:p>
              <a:pPr algn="ctr">
                <a:lnSpc>
                  <a:spcPts val="2100"/>
                </a:lnSpc>
              </a:pPr>
              <a:endParaRPr/>
            </a:p>
          </p:txBody>
        </p:sp>
      </p:grpSp>
      <p:sp>
        <p:nvSpPr>
          <p:cNvPr id="16" name="Freeform 16"/>
          <p:cNvSpPr/>
          <p:nvPr/>
        </p:nvSpPr>
        <p:spPr>
          <a:xfrm>
            <a:off x="13795471" y="1031488"/>
            <a:ext cx="3319741" cy="3110073"/>
          </a:xfrm>
          <a:custGeom>
            <a:avLst/>
            <a:gdLst/>
            <a:ahLst/>
            <a:cxnLst/>
            <a:rect l="l" t="t" r="r" b="b"/>
            <a:pathLst>
              <a:path w="3319741" h="3110073">
                <a:moveTo>
                  <a:pt x="0" y="0"/>
                </a:moveTo>
                <a:lnTo>
                  <a:pt x="3319740" y="0"/>
                </a:lnTo>
                <a:lnTo>
                  <a:pt x="3319740" y="3110073"/>
                </a:lnTo>
                <a:lnTo>
                  <a:pt x="0" y="3110073"/>
                </a:lnTo>
                <a:lnTo>
                  <a:pt x="0" y="0"/>
                </a:lnTo>
                <a:close/>
              </a:path>
            </a:pathLst>
          </a:custGeom>
          <a:blipFill>
            <a:blip r:embed="rId5"/>
            <a:stretch>
              <a:fillRect/>
            </a:stretch>
          </a:blipFill>
        </p:spPr>
        <p:txBody>
          <a:bodyPr/>
          <a:lstStyle/>
          <a:p>
            <a:endParaRPr lang="en-US"/>
          </a:p>
        </p:txBody>
      </p:sp>
      <p:sp>
        <p:nvSpPr>
          <p:cNvPr id="17" name="TextBox 17"/>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763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061697"/>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ECONOMIC PRESSURES</a:t>
            </a:r>
          </a:p>
        </p:txBody>
      </p:sp>
      <p:sp>
        <p:nvSpPr>
          <p:cNvPr id="5" name="TextBox 5"/>
          <p:cNvSpPr txBox="1"/>
          <p:nvPr/>
        </p:nvSpPr>
        <p:spPr>
          <a:xfrm>
            <a:off x="1947855" y="4675760"/>
            <a:ext cx="13981871"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Limited Jobs:</a:t>
            </a:r>
            <a:r>
              <a:rPr lang="en-US" sz="4250" b="1">
                <a:solidFill>
                  <a:srgbClr val="004F59"/>
                </a:solidFill>
                <a:latin typeface="Roboto Bold"/>
                <a:ea typeface="Roboto Bold"/>
                <a:cs typeface="Roboto Bold"/>
                <a:sym typeface="Roboto Bold"/>
              </a:rPr>
              <a:t> Fewer local jobs can make it hard for families and teens to earn an income.</a:t>
            </a:r>
          </a:p>
        </p:txBody>
      </p:sp>
      <p:grpSp>
        <p:nvGrpSpPr>
          <p:cNvPr id="6" name="Group 6"/>
          <p:cNvGrpSpPr/>
          <p:nvPr/>
        </p:nvGrpSpPr>
        <p:grpSpPr>
          <a:xfrm>
            <a:off x="1436241" y="3328071"/>
            <a:ext cx="7318253" cy="904943"/>
            <a:chOff x="0" y="0"/>
            <a:chExt cx="1927441" cy="238339"/>
          </a:xfrm>
        </p:grpSpPr>
        <p:sp>
          <p:nvSpPr>
            <p:cNvPr id="7" name="Freeform 7"/>
            <p:cNvSpPr/>
            <p:nvPr/>
          </p:nvSpPr>
          <p:spPr>
            <a:xfrm>
              <a:off x="0" y="0"/>
              <a:ext cx="1927441" cy="238339"/>
            </a:xfrm>
            <a:custGeom>
              <a:avLst/>
              <a:gdLst/>
              <a:ahLst/>
              <a:cxnLst/>
              <a:rect l="l" t="t" r="r" b="b"/>
              <a:pathLst>
                <a:path w="1927441" h="238339">
                  <a:moveTo>
                    <a:pt x="0" y="0"/>
                  </a:moveTo>
                  <a:lnTo>
                    <a:pt x="1927441" y="0"/>
                  </a:lnTo>
                  <a:lnTo>
                    <a:pt x="1927441"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927441"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47855" y="3347117"/>
            <a:ext cx="693179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763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061697"/>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ECONOMIC PRESSURES</a:t>
            </a:r>
          </a:p>
        </p:txBody>
      </p:sp>
      <p:sp>
        <p:nvSpPr>
          <p:cNvPr id="5" name="TextBox 5"/>
          <p:cNvSpPr txBox="1"/>
          <p:nvPr/>
        </p:nvSpPr>
        <p:spPr>
          <a:xfrm>
            <a:off x="1947855" y="4675760"/>
            <a:ext cx="12980131"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Lower Wages:</a:t>
            </a:r>
            <a:r>
              <a:rPr lang="en-US" sz="4250" b="1">
                <a:solidFill>
                  <a:srgbClr val="004F59"/>
                </a:solidFill>
                <a:latin typeface="Roboto Bold"/>
                <a:ea typeface="Roboto Bold"/>
                <a:cs typeface="Roboto Bold"/>
                <a:sym typeface="Roboto Bold"/>
              </a:rPr>
              <a:t> Many rural jobs pay less, making it harder to meet basic needs.</a:t>
            </a:r>
          </a:p>
        </p:txBody>
      </p:sp>
      <p:grpSp>
        <p:nvGrpSpPr>
          <p:cNvPr id="6" name="Group 6"/>
          <p:cNvGrpSpPr/>
          <p:nvPr/>
        </p:nvGrpSpPr>
        <p:grpSpPr>
          <a:xfrm>
            <a:off x="1436241" y="3328071"/>
            <a:ext cx="7318253" cy="904943"/>
            <a:chOff x="0" y="0"/>
            <a:chExt cx="1927441" cy="238339"/>
          </a:xfrm>
        </p:grpSpPr>
        <p:sp>
          <p:nvSpPr>
            <p:cNvPr id="7" name="Freeform 7"/>
            <p:cNvSpPr/>
            <p:nvPr/>
          </p:nvSpPr>
          <p:spPr>
            <a:xfrm>
              <a:off x="0" y="0"/>
              <a:ext cx="1927441" cy="238339"/>
            </a:xfrm>
            <a:custGeom>
              <a:avLst/>
              <a:gdLst/>
              <a:ahLst/>
              <a:cxnLst/>
              <a:rect l="l" t="t" r="r" b="b"/>
              <a:pathLst>
                <a:path w="1927441" h="238339">
                  <a:moveTo>
                    <a:pt x="0" y="0"/>
                  </a:moveTo>
                  <a:lnTo>
                    <a:pt x="1927441" y="0"/>
                  </a:lnTo>
                  <a:lnTo>
                    <a:pt x="1927441"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927441"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47855" y="3347117"/>
            <a:ext cx="693179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763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061697"/>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ECONOMIC PRESSURES</a:t>
            </a:r>
          </a:p>
        </p:txBody>
      </p:sp>
      <p:sp>
        <p:nvSpPr>
          <p:cNvPr id="5" name="TextBox 5"/>
          <p:cNvSpPr txBox="1"/>
          <p:nvPr/>
        </p:nvSpPr>
        <p:spPr>
          <a:xfrm>
            <a:off x="1947855" y="4675760"/>
            <a:ext cx="15205149"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Limited Transportation:</a:t>
            </a:r>
            <a:r>
              <a:rPr lang="en-US" sz="4250" b="1">
                <a:solidFill>
                  <a:srgbClr val="004F59"/>
                </a:solidFill>
                <a:latin typeface="Roboto Bold"/>
                <a:ea typeface="Roboto Bold"/>
                <a:cs typeface="Roboto Bold"/>
                <a:sym typeface="Roboto Bold"/>
              </a:rPr>
              <a:t> Without reliable transportation, getting to work can be difficult.</a:t>
            </a:r>
          </a:p>
        </p:txBody>
      </p:sp>
      <p:grpSp>
        <p:nvGrpSpPr>
          <p:cNvPr id="6" name="Group 6"/>
          <p:cNvGrpSpPr/>
          <p:nvPr/>
        </p:nvGrpSpPr>
        <p:grpSpPr>
          <a:xfrm>
            <a:off x="1436241" y="3328071"/>
            <a:ext cx="7318253" cy="904943"/>
            <a:chOff x="0" y="0"/>
            <a:chExt cx="1927441" cy="238339"/>
          </a:xfrm>
        </p:grpSpPr>
        <p:sp>
          <p:nvSpPr>
            <p:cNvPr id="7" name="Freeform 7"/>
            <p:cNvSpPr/>
            <p:nvPr/>
          </p:nvSpPr>
          <p:spPr>
            <a:xfrm>
              <a:off x="0" y="0"/>
              <a:ext cx="1927441" cy="238339"/>
            </a:xfrm>
            <a:custGeom>
              <a:avLst/>
              <a:gdLst/>
              <a:ahLst/>
              <a:cxnLst/>
              <a:rect l="l" t="t" r="r" b="b"/>
              <a:pathLst>
                <a:path w="1927441" h="238339">
                  <a:moveTo>
                    <a:pt x="0" y="0"/>
                  </a:moveTo>
                  <a:lnTo>
                    <a:pt x="1927441" y="0"/>
                  </a:lnTo>
                  <a:lnTo>
                    <a:pt x="1927441"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927441"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47855" y="3347117"/>
            <a:ext cx="693179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DISCUSSION AHEAD</a:t>
            </a:r>
          </a:p>
        </p:txBody>
      </p:sp>
      <p:sp>
        <p:nvSpPr>
          <p:cNvPr id="9" name="TextBox 9"/>
          <p:cNvSpPr txBox="1"/>
          <p:nvPr/>
        </p:nvSpPr>
        <p:spPr>
          <a:xfrm>
            <a:off x="1899120" y="3478836"/>
            <a:ext cx="14908859" cy="4493680"/>
          </a:xfrm>
          <a:prstGeom prst="rect">
            <a:avLst/>
          </a:prstGeom>
        </p:spPr>
        <p:txBody>
          <a:bodyPr lIns="0" tIns="0" rIns="0" bIns="0" rtlCol="0" anchor="t">
            <a:spAutoFit/>
          </a:bodyPr>
          <a:lstStyle/>
          <a:p>
            <a:pPr algn="l">
              <a:lnSpc>
                <a:spcPts val="5879"/>
              </a:lnSpc>
            </a:pPr>
            <a:r>
              <a:rPr lang="en-US" sz="4199">
                <a:solidFill>
                  <a:srgbClr val="004F59"/>
                </a:solidFill>
                <a:latin typeface="Roboto"/>
                <a:ea typeface="Roboto"/>
                <a:cs typeface="Roboto"/>
                <a:sym typeface="Roboto"/>
              </a:rPr>
              <a:t>We’ll be discussing serious issues about sexual exploitation. </a:t>
            </a:r>
          </a:p>
          <a:p>
            <a:pPr algn="l">
              <a:lnSpc>
                <a:spcPts val="2100"/>
              </a:lnSpc>
            </a:pPr>
            <a:endParaRPr lang="en-US" sz="4199">
              <a:solidFill>
                <a:srgbClr val="004F59"/>
              </a:solidFill>
              <a:latin typeface="Roboto"/>
              <a:ea typeface="Roboto"/>
              <a:cs typeface="Roboto"/>
              <a:sym typeface="Roboto"/>
            </a:endParaRPr>
          </a:p>
          <a:p>
            <a:pPr algn="l">
              <a:lnSpc>
                <a:spcPts val="5879"/>
              </a:lnSpc>
            </a:pPr>
            <a:r>
              <a:rPr lang="en-US" sz="4199">
                <a:solidFill>
                  <a:srgbClr val="004F59"/>
                </a:solidFill>
                <a:latin typeface="Roboto"/>
                <a:ea typeface="Roboto"/>
                <a:cs typeface="Roboto"/>
                <a:sym typeface="Roboto"/>
              </a:rPr>
              <a:t>Some parts may be difficult to hear. </a:t>
            </a:r>
          </a:p>
          <a:p>
            <a:pPr algn="l">
              <a:lnSpc>
                <a:spcPts val="2100"/>
              </a:lnSpc>
            </a:pPr>
            <a:endParaRPr lang="en-US" sz="4199">
              <a:solidFill>
                <a:srgbClr val="004F59"/>
              </a:solidFill>
              <a:latin typeface="Roboto"/>
              <a:ea typeface="Roboto"/>
              <a:cs typeface="Roboto"/>
              <a:sym typeface="Roboto"/>
            </a:endParaRPr>
          </a:p>
          <a:p>
            <a:pPr algn="l">
              <a:lnSpc>
                <a:spcPts val="5879"/>
              </a:lnSpc>
            </a:pPr>
            <a:r>
              <a:rPr lang="en-US" sz="4199">
                <a:solidFill>
                  <a:srgbClr val="004F59"/>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004F59"/>
              </a:solidFill>
              <a:latin typeface="Roboto"/>
              <a:ea typeface="Roboto"/>
              <a:cs typeface="Roboto"/>
              <a:sym typeface="Roboto"/>
            </a:endParaRPr>
          </a:p>
          <a:p>
            <a:pPr algn="l">
              <a:lnSpc>
                <a:spcPts val="5879"/>
              </a:lnSpc>
            </a:pPr>
            <a:r>
              <a:rPr lang="en-US" sz="4199">
                <a:solidFill>
                  <a:srgbClr val="004F59"/>
                </a:solidFill>
                <a:latin typeface="Roboto"/>
                <a:ea typeface="Roboto"/>
                <a:cs typeface="Roboto"/>
                <a:sym typeface="Roboto"/>
              </a:rPr>
              <a:t>You’re not alone—we’re here to help you.</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763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061697"/>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ECONOMIC PRESSURES</a:t>
            </a:r>
          </a:p>
        </p:txBody>
      </p:sp>
      <p:sp>
        <p:nvSpPr>
          <p:cNvPr id="5" name="TextBox 5"/>
          <p:cNvSpPr txBox="1"/>
          <p:nvPr/>
        </p:nvSpPr>
        <p:spPr>
          <a:xfrm>
            <a:off x="1947855" y="4675760"/>
            <a:ext cx="13818622"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Financial Strain:</a:t>
            </a:r>
            <a:r>
              <a:rPr lang="en-US" sz="4250" b="1">
                <a:solidFill>
                  <a:srgbClr val="004F59"/>
                </a:solidFill>
                <a:latin typeface="Roboto Bold"/>
                <a:ea typeface="Roboto Bold"/>
                <a:cs typeface="Roboto Bold"/>
                <a:sym typeface="Roboto Bold"/>
              </a:rPr>
              <a:t> Some rural families struggle when expenses are higher than their income.</a:t>
            </a:r>
          </a:p>
        </p:txBody>
      </p:sp>
      <p:grpSp>
        <p:nvGrpSpPr>
          <p:cNvPr id="6" name="Group 6"/>
          <p:cNvGrpSpPr/>
          <p:nvPr/>
        </p:nvGrpSpPr>
        <p:grpSpPr>
          <a:xfrm>
            <a:off x="1436241" y="3328071"/>
            <a:ext cx="7318253" cy="904943"/>
            <a:chOff x="0" y="0"/>
            <a:chExt cx="1927441" cy="238339"/>
          </a:xfrm>
        </p:grpSpPr>
        <p:sp>
          <p:nvSpPr>
            <p:cNvPr id="7" name="Freeform 7"/>
            <p:cNvSpPr/>
            <p:nvPr/>
          </p:nvSpPr>
          <p:spPr>
            <a:xfrm>
              <a:off x="0" y="0"/>
              <a:ext cx="1927441" cy="238339"/>
            </a:xfrm>
            <a:custGeom>
              <a:avLst/>
              <a:gdLst/>
              <a:ahLst/>
              <a:cxnLst/>
              <a:rect l="l" t="t" r="r" b="b"/>
              <a:pathLst>
                <a:path w="1927441" h="238339">
                  <a:moveTo>
                    <a:pt x="0" y="0"/>
                  </a:moveTo>
                  <a:lnTo>
                    <a:pt x="1927441" y="0"/>
                  </a:lnTo>
                  <a:lnTo>
                    <a:pt x="1927441"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927441"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47855" y="3347117"/>
            <a:ext cx="693179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763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061697"/>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ECONOMIC PRESSURES</a:t>
            </a:r>
          </a:p>
        </p:txBody>
      </p:sp>
      <p:sp>
        <p:nvSpPr>
          <p:cNvPr id="5" name="TextBox 5"/>
          <p:cNvSpPr txBox="1"/>
          <p:nvPr/>
        </p:nvSpPr>
        <p:spPr>
          <a:xfrm>
            <a:off x="1947855" y="4675760"/>
            <a:ext cx="14208082" cy="3740522"/>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Financial Strain:</a:t>
            </a:r>
            <a:r>
              <a:rPr lang="en-US" sz="4250" b="1">
                <a:solidFill>
                  <a:srgbClr val="004F59"/>
                </a:solidFill>
                <a:latin typeface="Roboto Bold"/>
                <a:ea typeface="Roboto Bold"/>
                <a:cs typeface="Roboto Bold"/>
                <a:sym typeface="Roboto Bold"/>
              </a:rPr>
              <a:t> </a:t>
            </a:r>
            <a:r>
              <a:rPr lang="en-US" sz="4250" b="1">
                <a:solidFill>
                  <a:srgbClr val="FFFFFF"/>
                </a:solidFill>
                <a:latin typeface="Roboto Bold"/>
                <a:ea typeface="Roboto Bold"/>
                <a:cs typeface="Roboto Bold"/>
                <a:sym typeface="Roboto Bold"/>
              </a:rPr>
              <a:t>Some rural families struggle when expenses are higher than their income.                             </a:t>
            </a:r>
            <a:r>
              <a:rPr lang="en-US" sz="4250" b="1">
                <a:solidFill>
                  <a:srgbClr val="004F59"/>
                </a:solidFill>
                <a:latin typeface="Roboto Bold"/>
                <a:ea typeface="Roboto Bold"/>
                <a:cs typeface="Roboto Bold"/>
                <a:sym typeface="Roboto Bold"/>
              </a:rPr>
              <a:t>This can cause a family to begin trafficking their children.</a:t>
            </a:r>
          </a:p>
          <a:p>
            <a:pPr algn="l">
              <a:lnSpc>
                <a:spcPts val="5950"/>
              </a:lnSpc>
            </a:pPr>
            <a:endParaRPr lang="en-US" sz="4250" b="1">
              <a:solidFill>
                <a:srgbClr val="004F59"/>
              </a:solidFill>
              <a:latin typeface="Roboto Bold"/>
              <a:ea typeface="Roboto Bold"/>
              <a:cs typeface="Roboto Bold"/>
              <a:sym typeface="Roboto Bold"/>
            </a:endParaRPr>
          </a:p>
          <a:p>
            <a:pPr algn="l">
              <a:lnSpc>
                <a:spcPts val="5950"/>
              </a:lnSpc>
            </a:pPr>
            <a:endParaRPr lang="en-US" sz="4250" b="1">
              <a:solidFill>
                <a:srgbClr val="004F59"/>
              </a:solidFill>
              <a:latin typeface="Roboto Bold"/>
              <a:ea typeface="Roboto Bold"/>
              <a:cs typeface="Roboto Bold"/>
              <a:sym typeface="Roboto Bold"/>
            </a:endParaRPr>
          </a:p>
        </p:txBody>
      </p:sp>
      <p:grpSp>
        <p:nvGrpSpPr>
          <p:cNvPr id="6" name="Group 6"/>
          <p:cNvGrpSpPr/>
          <p:nvPr/>
        </p:nvGrpSpPr>
        <p:grpSpPr>
          <a:xfrm>
            <a:off x="1436241" y="3328071"/>
            <a:ext cx="7318253" cy="904943"/>
            <a:chOff x="0" y="0"/>
            <a:chExt cx="1927441" cy="238339"/>
          </a:xfrm>
        </p:grpSpPr>
        <p:sp>
          <p:nvSpPr>
            <p:cNvPr id="7" name="Freeform 7"/>
            <p:cNvSpPr/>
            <p:nvPr/>
          </p:nvSpPr>
          <p:spPr>
            <a:xfrm>
              <a:off x="0" y="0"/>
              <a:ext cx="1927441" cy="238339"/>
            </a:xfrm>
            <a:custGeom>
              <a:avLst/>
              <a:gdLst/>
              <a:ahLst/>
              <a:cxnLst/>
              <a:rect l="l" t="t" r="r" b="b"/>
              <a:pathLst>
                <a:path w="1927441" h="238339">
                  <a:moveTo>
                    <a:pt x="0" y="0"/>
                  </a:moveTo>
                  <a:lnTo>
                    <a:pt x="1927441" y="0"/>
                  </a:lnTo>
                  <a:lnTo>
                    <a:pt x="1927441"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927441"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47855" y="3347117"/>
            <a:ext cx="693179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58911"/>
            <a:ext cx="1558389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place or situation that is empty, lonely, or abandoned, often making people feel isolated. </a:t>
            </a:r>
          </a:p>
        </p:txBody>
      </p:sp>
      <p:grpSp>
        <p:nvGrpSpPr>
          <p:cNvPr id="9" name="Group 9"/>
          <p:cNvGrpSpPr/>
          <p:nvPr/>
        </p:nvGrpSpPr>
        <p:grpSpPr>
          <a:xfrm>
            <a:off x="1480713" y="3637496"/>
            <a:ext cx="4729392" cy="904943"/>
            <a:chOff x="0" y="0"/>
            <a:chExt cx="1245601" cy="238339"/>
          </a:xfrm>
        </p:grpSpPr>
        <p:sp>
          <p:nvSpPr>
            <p:cNvPr id="10" name="Freeform 10"/>
            <p:cNvSpPr/>
            <p:nvPr/>
          </p:nvSpPr>
          <p:spPr>
            <a:xfrm>
              <a:off x="0" y="0"/>
              <a:ext cx="1245601" cy="238339"/>
            </a:xfrm>
            <a:custGeom>
              <a:avLst/>
              <a:gdLst/>
              <a:ahLst/>
              <a:cxnLst/>
              <a:rect l="l" t="t" r="r" b="b"/>
              <a:pathLst>
                <a:path w="1245601" h="238339">
                  <a:moveTo>
                    <a:pt x="0" y="0"/>
                  </a:moveTo>
                  <a:lnTo>
                    <a:pt x="1245601" y="0"/>
                  </a:lnTo>
                  <a:lnTo>
                    <a:pt x="1245601"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245601"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DESOLATE</a:t>
            </a:r>
          </a:p>
        </p:txBody>
      </p:sp>
      <p:sp>
        <p:nvSpPr>
          <p:cNvPr id="13" name="TextBox 13"/>
          <p:cNvSpPr txBox="1"/>
          <p:nvPr/>
        </p:nvSpPr>
        <p:spPr>
          <a:xfrm>
            <a:off x="1131441" y="1059591"/>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58911"/>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separate or cut off from a support network, such as family, friends, or trustworthy adults.</a:t>
            </a:r>
          </a:p>
        </p:txBody>
      </p:sp>
      <p:grpSp>
        <p:nvGrpSpPr>
          <p:cNvPr id="9" name="Group 9"/>
          <p:cNvGrpSpPr/>
          <p:nvPr/>
        </p:nvGrpSpPr>
        <p:grpSpPr>
          <a:xfrm>
            <a:off x="1480713" y="3637496"/>
            <a:ext cx="4048259" cy="904943"/>
            <a:chOff x="0" y="0"/>
            <a:chExt cx="1066208" cy="238339"/>
          </a:xfrm>
        </p:grpSpPr>
        <p:sp>
          <p:nvSpPr>
            <p:cNvPr id="10" name="Freeform 10"/>
            <p:cNvSpPr/>
            <p:nvPr/>
          </p:nvSpPr>
          <p:spPr>
            <a:xfrm>
              <a:off x="0" y="0"/>
              <a:ext cx="1066208" cy="238339"/>
            </a:xfrm>
            <a:custGeom>
              <a:avLst/>
              <a:gdLst/>
              <a:ahLst/>
              <a:cxnLst/>
              <a:rect l="l" t="t" r="r" b="b"/>
              <a:pathLst>
                <a:path w="1066208" h="238339">
                  <a:moveTo>
                    <a:pt x="0" y="0"/>
                  </a:moveTo>
                  <a:lnTo>
                    <a:pt x="1066208" y="0"/>
                  </a:lnTo>
                  <a:lnTo>
                    <a:pt x="106620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06620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ISOLATE</a:t>
            </a:r>
          </a:p>
        </p:txBody>
      </p:sp>
      <p:sp>
        <p:nvSpPr>
          <p:cNvPr id="13" name="TextBox 13"/>
          <p:cNvSpPr txBox="1"/>
          <p:nvPr/>
        </p:nvSpPr>
        <p:spPr>
          <a:xfrm>
            <a:off x="1131441" y="1059591"/>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1364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grpSp>
        <p:nvGrpSpPr>
          <p:cNvPr id="6" name="Group 6"/>
          <p:cNvGrpSpPr/>
          <p:nvPr/>
        </p:nvGrpSpPr>
        <p:grpSpPr>
          <a:xfrm>
            <a:off x="1662212" y="4763156"/>
            <a:ext cx="11011400" cy="1963734"/>
            <a:chOff x="0" y="0"/>
            <a:chExt cx="2900122" cy="517197"/>
          </a:xfrm>
        </p:grpSpPr>
        <p:sp>
          <p:nvSpPr>
            <p:cNvPr id="7" name="Freeform 7"/>
            <p:cNvSpPr/>
            <p:nvPr/>
          </p:nvSpPr>
          <p:spPr>
            <a:xfrm>
              <a:off x="0" y="0"/>
              <a:ext cx="2900122" cy="517197"/>
            </a:xfrm>
            <a:custGeom>
              <a:avLst/>
              <a:gdLst/>
              <a:ahLst/>
              <a:cxnLst/>
              <a:rect l="l" t="t" r="r" b="b"/>
              <a:pathLst>
                <a:path w="2900122" h="517197">
                  <a:moveTo>
                    <a:pt x="0" y="0"/>
                  </a:moveTo>
                  <a:lnTo>
                    <a:pt x="2900122" y="0"/>
                  </a:lnTo>
                  <a:lnTo>
                    <a:pt x="2900122" y="517197"/>
                  </a:lnTo>
                  <a:lnTo>
                    <a:pt x="0" y="517197"/>
                  </a:lnTo>
                  <a:close/>
                </a:path>
              </a:pathLst>
            </a:custGeom>
            <a:solidFill>
              <a:srgbClr val="303030"/>
            </a:solidFill>
          </p:spPr>
          <p:txBody>
            <a:bodyPr/>
            <a:lstStyle/>
            <a:p>
              <a:endParaRPr lang="en-US"/>
            </a:p>
          </p:txBody>
        </p:sp>
        <p:sp>
          <p:nvSpPr>
            <p:cNvPr id="8" name="TextBox 8"/>
            <p:cNvSpPr txBox="1"/>
            <p:nvPr/>
          </p:nvSpPr>
          <p:spPr>
            <a:xfrm>
              <a:off x="0" y="-76200"/>
              <a:ext cx="2900122" cy="593397"/>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2164613" y="1028700"/>
            <a:ext cx="5265839" cy="3058181"/>
            <a:chOff x="0" y="0"/>
            <a:chExt cx="2145888" cy="1246242"/>
          </a:xfrm>
        </p:grpSpPr>
        <p:sp>
          <p:nvSpPr>
            <p:cNvPr id="12" name="Freeform 12"/>
            <p:cNvSpPr/>
            <p:nvPr/>
          </p:nvSpPr>
          <p:spPr>
            <a:xfrm>
              <a:off x="0" y="0"/>
              <a:ext cx="2145888" cy="1246242"/>
            </a:xfrm>
            <a:custGeom>
              <a:avLst/>
              <a:gdLst/>
              <a:ahLst/>
              <a:cxnLst/>
              <a:rect l="l" t="t" r="r" b="b"/>
              <a:pathLst>
                <a:path w="2145888" h="1246242">
                  <a:moveTo>
                    <a:pt x="0" y="0"/>
                  </a:moveTo>
                  <a:lnTo>
                    <a:pt x="2145888" y="0"/>
                  </a:lnTo>
                  <a:lnTo>
                    <a:pt x="2145888" y="1246242"/>
                  </a:lnTo>
                  <a:lnTo>
                    <a:pt x="0" y="1246242"/>
                  </a:lnTo>
                  <a:close/>
                </a:path>
              </a:pathLst>
            </a:custGeom>
            <a:solidFill>
              <a:srgbClr val="FFFFFF"/>
            </a:solidFill>
          </p:spPr>
          <p:txBody>
            <a:bodyPr/>
            <a:lstStyle/>
            <a:p>
              <a:endParaRPr lang="en-US"/>
            </a:p>
          </p:txBody>
        </p:sp>
        <p:sp>
          <p:nvSpPr>
            <p:cNvPr id="13" name="TextBox 13"/>
            <p:cNvSpPr txBox="1"/>
            <p:nvPr/>
          </p:nvSpPr>
          <p:spPr>
            <a:xfrm>
              <a:off x="0" y="-47625"/>
              <a:ext cx="2145888" cy="1293867"/>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2359748" y="1201875"/>
            <a:ext cx="4875569" cy="2711831"/>
          </a:xfrm>
          <a:custGeom>
            <a:avLst/>
            <a:gdLst/>
            <a:ahLst/>
            <a:cxnLst/>
            <a:rect l="l" t="t" r="r" b="b"/>
            <a:pathLst>
              <a:path w="4875569" h="2711831">
                <a:moveTo>
                  <a:pt x="0" y="0"/>
                </a:moveTo>
                <a:lnTo>
                  <a:pt x="4875569" y="0"/>
                </a:lnTo>
                <a:lnTo>
                  <a:pt x="4875569" y="2711831"/>
                </a:lnTo>
                <a:lnTo>
                  <a:pt x="0" y="2711831"/>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150491" y="1059591"/>
            <a:ext cx="1169933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HIGHWAY SYSTEM</a:t>
            </a:r>
          </a:p>
        </p:txBody>
      </p:sp>
      <p:sp>
        <p:nvSpPr>
          <p:cNvPr id="16" name="TextBox 16"/>
          <p:cNvSpPr txBox="1"/>
          <p:nvPr/>
        </p:nvSpPr>
        <p:spPr>
          <a:xfrm>
            <a:off x="2074262" y="4916273"/>
            <a:ext cx="10926842"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do highways help traffickers move quickly and stay hidden?</a:t>
            </a:r>
          </a:p>
        </p:txBody>
      </p:sp>
      <p:sp>
        <p:nvSpPr>
          <p:cNvPr id="17" name="TextBox 17"/>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058373"/>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HIGHWAY SYSTEM</a:t>
            </a:r>
          </a:p>
        </p:txBody>
      </p:sp>
      <p:sp>
        <p:nvSpPr>
          <p:cNvPr id="5" name="TextBox 5"/>
          <p:cNvSpPr txBox="1"/>
          <p:nvPr/>
        </p:nvSpPr>
        <p:spPr>
          <a:xfrm>
            <a:off x="1791352" y="4652893"/>
            <a:ext cx="1560107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Easy Movement:</a:t>
            </a:r>
            <a:r>
              <a:rPr lang="en-US" sz="4250" b="1">
                <a:solidFill>
                  <a:srgbClr val="004F59"/>
                </a:solidFill>
                <a:latin typeface="Roboto Bold"/>
                <a:ea typeface="Roboto Bold"/>
                <a:cs typeface="Roboto Bold"/>
                <a:sym typeface="Roboto Bold"/>
              </a:rPr>
              <a:t> Highways make it easier for traffickers to move victims quickly, making them harder to find.</a:t>
            </a:r>
          </a:p>
        </p:txBody>
      </p:sp>
      <p:grpSp>
        <p:nvGrpSpPr>
          <p:cNvPr id="6" name="Group 6"/>
          <p:cNvGrpSpPr/>
          <p:nvPr/>
        </p:nvGrpSpPr>
        <p:grpSpPr>
          <a:xfrm>
            <a:off x="1423030" y="3336653"/>
            <a:ext cx="6932969" cy="943471"/>
            <a:chOff x="0" y="0"/>
            <a:chExt cx="1825967" cy="248486"/>
          </a:xfrm>
        </p:grpSpPr>
        <p:sp>
          <p:nvSpPr>
            <p:cNvPr id="7" name="Freeform 7"/>
            <p:cNvSpPr/>
            <p:nvPr/>
          </p:nvSpPr>
          <p:spPr>
            <a:xfrm>
              <a:off x="0" y="0"/>
              <a:ext cx="1825967" cy="248486"/>
            </a:xfrm>
            <a:custGeom>
              <a:avLst/>
              <a:gdLst/>
              <a:ahLst/>
              <a:cxnLst/>
              <a:rect l="l" t="t" r="r" b="b"/>
              <a:pathLst>
                <a:path w="1825967" h="248486">
                  <a:moveTo>
                    <a:pt x="0" y="0"/>
                  </a:moveTo>
                  <a:lnTo>
                    <a:pt x="1825967" y="0"/>
                  </a:lnTo>
                  <a:lnTo>
                    <a:pt x="1825967" y="248486"/>
                  </a:lnTo>
                  <a:lnTo>
                    <a:pt x="0" y="248486"/>
                  </a:lnTo>
                  <a:close/>
                </a:path>
              </a:pathLst>
            </a:custGeom>
            <a:solidFill>
              <a:srgbClr val="303030"/>
            </a:solidFill>
          </p:spPr>
          <p:txBody>
            <a:bodyPr/>
            <a:lstStyle/>
            <a:p>
              <a:endParaRPr lang="en-US"/>
            </a:p>
          </p:txBody>
        </p:sp>
        <p:sp>
          <p:nvSpPr>
            <p:cNvPr id="8" name="TextBox 8"/>
            <p:cNvSpPr txBox="1"/>
            <p:nvPr/>
          </p:nvSpPr>
          <p:spPr>
            <a:xfrm>
              <a:off x="0" y="-76200"/>
              <a:ext cx="1825967" cy="324686"/>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91352" y="3355699"/>
            <a:ext cx="770236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Risk Factors</a:t>
            </a:r>
          </a:p>
        </p:txBody>
      </p:sp>
      <p:sp>
        <p:nvSpPr>
          <p:cNvPr id="10" name="TextBox 10"/>
          <p:cNvSpPr txBox="1"/>
          <p:nvPr/>
        </p:nvSpPr>
        <p:spPr>
          <a:xfrm>
            <a:off x="4344284" y="9002196"/>
            <a:ext cx="10530771"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Jarrell, K. L., Pulvino, C., Kimmel, A., Stark, B., Khokhar, H., Janneck, L., &amp; Santen, S. A. (2023). A Case of Human Trafficking in Appalachia and What Emergency Physicians Can Learn from It. Western Journal of Emergency Medicine, 24(3), pp. 465-466.</a:t>
            </a:r>
          </a:p>
          <a:p>
            <a:pPr marL="259080" lvl="1" indent="-129540" algn="l">
              <a:lnSpc>
                <a:spcPts val="1679"/>
              </a:lnSpc>
              <a:buAutoNum type="arabicPeriod"/>
            </a:pPr>
            <a:r>
              <a:rPr lang="en-US" sz="1200">
                <a:solidFill>
                  <a:srgbClr val="004F59"/>
                </a:solidFill>
                <a:latin typeface="Roboto"/>
                <a:ea typeface="Roboto"/>
                <a:cs typeface="Roboto"/>
                <a:sym typeface="Roboto"/>
              </a:rPr>
              <a:t>Federal Highway Administration, U.S. Department of Transportation (n.d.). National Highway System. Fhwa.dot.gov.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058373"/>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HIGHWAY SYSTEM</a:t>
            </a:r>
          </a:p>
        </p:txBody>
      </p:sp>
      <p:sp>
        <p:nvSpPr>
          <p:cNvPr id="5" name="TextBox 5"/>
          <p:cNvSpPr txBox="1"/>
          <p:nvPr/>
        </p:nvSpPr>
        <p:spPr>
          <a:xfrm>
            <a:off x="1791352" y="4652893"/>
            <a:ext cx="1560107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Out-of-Town Drivers:</a:t>
            </a:r>
            <a:r>
              <a:rPr lang="en-US" sz="4250" b="1">
                <a:solidFill>
                  <a:srgbClr val="FF5757"/>
                </a:solidFill>
                <a:latin typeface="Roboto Bold"/>
                <a:ea typeface="Roboto Bold"/>
                <a:cs typeface="Roboto Bold"/>
                <a:sym typeface="Roboto Bold"/>
              </a:rPr>
              <a:t> </a:t>
            </a:r>
            <a:r>
              <a:rPr lang="en-US" sz="4250" b="1">
                <a:solidFill>
                  <a:srgbClr val="004F59"/>
                </a:solidFill>
                <a:latin typeface="Roboto Bold"/>
                <a:ea typeface="Roboto Bold"/>
                <a:cs typeface="Roboto Bold"/>
                <a:sym typeface="Roboto Bold"/>
              </a:rPr>
              <a:t>Some criminals use rural highways to reach victims located far from their homes. </a:t>
            </a:r>
          </a:p>
        </p:txBody>
      </p:sp>
      <p:grpSp>
        <p:nvGrpSpPr>
          <p:cNvPr id="6" name="Group 6"/>
          <p:cNvGrpSpPr/>
          <p:nvPr/>
        </p:nvGrpSpPr>
        <p:grpSpPr>
          <a:xfrm>
            <a:off x="1423030" y="3336653"/>
            <a:ext cx="6932969" cy="943471"/>
            <a:chOff x="0" y="0"/>
            <a:chExt cx="1825967" cy="248486"/>
          </a:xfrm>
        </p:grpSpPr>
        <p:sp>
          <p:nvSpPr>
            <p:cNvPr id="7" name="Freeform 7"/>
            <p:cNvSpPr/>
            <p:nvPr/>
          </p:nvSpPr>
          <p:spPr>
            <a:xfrm>
              <a:off x="0" y="0"/>
              <a:ext cx="1825967" cy="248486"/>
            </a:xfrm>
            <a:custGeom>
              <a:avLst/>
              <a:gdLst/>
              <a:ahLst/>
              <a:cxnLst/>
              <a:rect l="l" t="t" r="r" b="b"/>
              <a:pathLst>
                <a:path w="1825967" h="248486">
                  <a:moveTo>
                    <a:pt x="0" y="0"/>
                  </a:moveTo>
                  <a:lnTo>
                    <a:pt x="1825967" y="0"/>
                  </a:lnTo>
                  <a:lnTo>
                    <a:pt x="1825967" y="248486"/>
                  </a:lnTo>
                  <a:lnTo>
                    <a:pt x="0" y="248486"/>
                  </a:lnTo>
                  <a:close/>
                </a:path>
              </a:pathLst>
            </a:custGeom>
            <a:solidFill>
              <a:srgbClr val="303030"/>
            </a:solidFill>
          </p:spPr>
          <p:txBody>
            <a:bodyPr/>
            <a:lstStyle/>
            <a:p>
              <a:endParaRPr lang="en-US"/>
            </a:p>
          </p:txBody>
        </p:sp>
        <p:sp>
          <p:nvSpPr>
            <p:cNvPr id="8" name="TextBox 8"/>
            <p:cNvSpPr txBox="1"/>
            <p:nvPr/>
          </p:nvSpPr>
          <p:spPr>
            <a:xfrm>
              <a:off x="0" y="-76200"/>
              <a:ext cx="1825967" cy="324686"/>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91352" y="3355699"/>
            <a:ext cx="770236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Risk Factors</a:t>
            </a:r>
          </a:p>
        </p:txBody>
      </p:sp>
      <p:sp>
        <p:nvSpPr>
          <p:cNvPr id="10" name="TextBox 10"/>
          <p:cNvSpPr txBox="1"/>
          <p:nvPr/>
        </p:nvSpPr>
        <p:spPr>
          <a:xfrm>
            <a:off x="4344284" y="9002196"/>
            <a:ext cx="10530771"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Jarrell, K. L., Pulvino, C., Kimmel, A., Stark, B., Khokhar, H., Janneck, L., &amp; Santen, S. A. (2023). A Case of Human Trafficking in Appalachia and What Emergency Physicians Can Learn from It. Western Journal of Emergency Medicine, 24(3), pp. 465-466.</a:t>
            </a:r>
          </a:p>
          <a:p>
            <a:pPr marL="259080" lvl="1" indent="-129540" algn="l">
              <a:lnSpc>
                <a:spcPts val="1679"/>
              </a:lnSpc>
              <a:buAutoNum type="arabicPeriod"/>
            </a:pPr>
            <a:r>
              <a:rPr lang="en-US" sz="1200">
                <a:solidFill>
                  <a:srgbClr val="004F59"/>
                </a:solidFill>
                <a:latin typeface="Roboto"/>
                <a:ea typeface="Roboto"/>
                <a:cs typeface="Roboto"/>
                <a:sym typeface="Roboto"/>
              </a:rPr>
              <a:t>Federal Highway Administration, U.S. Department of Transportation (n.d.). National Highway System. Fhwa.dot.gov.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058373"/>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HIGHWAY SYSTEM</a:t>
            </a:r>
          </a:p>
        </p:txBody>
      </p:sp>
      <p:sp>
        <p:nvSpPr>
          <p:cNvPr id="5" name="TextBox 5"/>
          <p:cNvSpPr txBox="1"/>
          <p:nvPr/>
        </p:nvSpPr>
        <p:spPr>
          <a:xfrm>
            <a:off x="1791352" y="4652893"/>
            <a:ext cx="1560107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Isolated Locations:</a:t>
            </a:r>
            <a:r>
              <a:rPr lang="en-US" sz="4250" b="1">
                <a:solidFill>
                  <a:srgbClr val="004F59"/>
                </a:solidFill>
                <a:latin typeface="Roboto Bold"/>
                <a:ea typeface="Roboto Bold"/>
                <a:cs typeface="Roboto Bold"/>
                <a:sym typeface="Roboto Bold"/>
              </a:rPr>
              <a:t> Rest areas, welcome centers, &amp; truck stops can be isolated, making it easy to hide crimes.</a:t>
            </a:r>
          </a:p>
        </p:txBody>
      </p:sp>
      <p:grpSp>
        <p:nvGrpSpPr>
          <p:cNvPr id="6" name="Group 6"/>
          <p:cNvGrpSpPr/>
          <p:nvPr/>
        </p:nvGrpSpPr>
        <p:grpSpPr>
          <a:xfrm>
            <a:off x="1423030" y="3336653"/>
            <a:ext cx="6932969" cy="943471"/>
            <a:chOff x="0" y="0"/>
            <a:chExt cx="1825967" cy="248486"/>
          </a:xfrm>
        </p:grpSpPr>
        <p:sp>
          <p:nvSpPr>
            <p:cNvPr id="7" name="Freeform 7"/>
            <p:cNvSpPr/>
            <p:nvPr/>
          </p:nvSpPr>
          <p:spPr>
            <a:xfrm>
              <a:off x="0" y="0"/>
              <a:ext cx="1825967" cy="248486"/>
            </a:xfrm>
            <a:custGeom>
              <a:avLst/>
              <a:gdLst/>
              <a:ahLst/>
              <a:cxnLst/>
              <a:rect l="l" t="t" r="r" b="b"/>
              <a:pathLst>
                <a:path w="1825967" h="248486">
                  <a:moveTo>
                    <a:pt x="0" y="0"/>
                  </a:moveTo>
                  <a:lnTo>
                    <a:pt x="1825967" y="0"/>
                  </a:lnTo>
                  <a:lnTo>
                    <a:pt x="1825967" y="248486"/>
                  </a:lnTo>
                  <a:lnTo>
                    <a:pt x="0" y="248486"/>
                  </a:lnTo>
                  <a:close/>
                </a:path>
              </a:pathLst>
            </a:custGeom>
            <a:solidFill>
              <a:srgbClr val="303030"/>
            </a:solidFill>
          </p:spPr>
          <p:txBody>
            <a:bodyPr/>
            <a:lstStyle/>
            <a:p>
              <a:endParaRPr lang="en-US"/>
            </a:p>
          </p:txBody>
        </p:sp>
        <p:sp>
          <p:nvSpPr>
            <p:cNvPr id="8" name="TextBox 8"/>
            <p:cNvSpPr txBox="1"/>
            <p:nvPr/>
          </p:nvSpPr>
          <p:spPr>
            <a:xfrm>
              <a:off x="0" y="-76200"/>
              <a:ext cx="1825967" cy="324686"/>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91352" y="3355699"/>
            <a:ext cx="770236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Risk Factors</a:t>
            </a:r>
          </a:p>
        </p:txBody>
      </p:sp>
      <p:sp>
        <p:nvSpPr>
          <p:cNvPr id="10" name="TextBox 10"/>
          <p:cNvSpPr txBox="1"/>
          <p:nvPr/>
        </p:nvSpPr>
        <p:spPr>
          <a:xfrm>
            <a:off x="4344284" y="9002196"/>
            <a:ext cx="10530771" cy="626826"/>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Jarrell, K. L., Pulvino, C., Kimmel, A., Stark, B., Khokhar, H., Janneck, L., &amp; Santen, S. A. (2023). A Case of Human Trafficking in Appalachia and What Emergency Physicians Can Learn from It. Western Journal of Emergency Medicine, 24(3), pp. 465-466.</a:t>
            </a:r>
          </a:p>
          <a:p>
            <a:pPr marL="259080" lvl="1" indent="-129540" algn="l">
              <a:lnSpc>
                <a:spcPts val="1679"/>
              </a:lnSpc>
              <a:buAutoNum type="arabicPeriod"/>
            </a:pPr>
            <a:r>
              <a:rPr lang="en-US" sz="1200">
                <a:solidFill>
                  <a:srgbClr val="004F59"/>
                </a:solidFill>
                <a:latin typeface="Roboto"/>
                <a:ea typeface="Roboto"/>
                <a:cs typeface="Roboto"/>
                <a:sym typeface="Roboto"/>
              </a:rPr>
              <a:t>Federal Highway Administration, U.S. Department of Transportation (n.d.). National Highway System. Fhwa.dot.gov.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28952"/>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775985"/>
            <a:ext cx="12742095" cy="2052377"/>
            <a:chOff x="0" y="0"/>
            <a:chExt cx="3355943" cy="540544"/>
          </a:xfrm>
        </p:grpSpPr>
        <p:sp>
          <p:nvSpPr>
            <p:cNvPr id="7" name="Freeform 7"/>
            <p:cNvSpPr/>
            <p:nvPr/>
          </p:nvSpPr>
          <p:spPr>
            <a:xfrm>
              <a:off x="0" y="0"/>
              <a:ext cx="3355943" cy="540544"/>
            </a:xfrm>
            <a:custGeom>
              <a:avLst/>
              <a:gdLst/>
              <a:ahLst/>
              <a:cxnLst/>
              <a:rect l="l" t="t" r="r" b="b"/>
              <a:pathLst>
                <a:path w="3355943" h="540544">
                  <a:moveTo>
                    <a:pt x="0" y="0"/>
                  </a:moveTo>
                  <a:lnTo>
                    <a:pt x="3355943" y="0"/>
                  </a:lnTo>
                  <a:lnTo>
                    <a:pt x="3355943" y="540544"/>
                  </a:lnTo>
                  <a:lnTo>
                    <a:pt x="0" y="540544"/>
                  </a:lnTo>
                  <a:close/>
                </a:path>
              </a:pathLst>
            </a:custGeom>
            <a:solidFill>
              <a:srgbClr val="303030"/>
            </a:solidFill>
          </p:spPr>
          <p:txBody>
            <a:bodyPr/>
            <a:lstStyle/>
            <a:p>
              <a:endParaRPr lang="en-US"/>
            </a:p>
          </p:txBody>
        </p:sp>
        <p:sp>
          <p:nvSpPr>
            <p:cNvPr id="8" name="TextBox 8"/>
            <p:cNvSpPr txBox="1"/>
            <p:nvPr/>
          </p:nvSpPr>
          <p:spPr>
            <a:xfrm>
              <a:off x="0" y="-76200"/>
              <a:ext cx="3355943" cy="616744"/>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131441" y="1059591"/>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LOW POPULATION</a:t>
            </a:r>
          </a:p>
        </p:txBody>
      </p:sp>
      <p:sp>
        <p:nvSpPr>
          <p:cNvPr id="12" name="TextBox 12"/>
          <p:cNvSpPr txBox="1"/>
          <p:nvPr/>
        </p:nvSpPr>
        <p:spPr>
          <a:xfrm>
            <a:off x="1800907" y="4973423"/>
            <a:ext cx="12255084"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can living in a low-population community make it harder for victims to get help?</a:t>
            </a:r>
          </a:p>
        </p:txBody>
      </p:sp>
      <p:grpSp>
        <p:nvGrpSpPr>
          <p:cNvPr id="13" name="Group 13"/>
          <p:cNvGrpSpPr/>
          <p:nvPr/>
        </p:nvGrpSpPr>
        <p:grpSpPr>
          <a:xfrm>
            <a:off x="11868610" y="1028700"/>
            <a:ext cx="5257340" cy="3305495"/>
            <a:chOff x="0" y="0"/>
            <a:chExt cx="2302017" cy="1447368"/>
          </a:xfrm>
        </p:grpSpPr>
        <p:sp>
          <p:nvSpPr>
            <p:cNvPr id="14" name="Freeform 14"/>
            <p:cNvSpPr/>
            <p:nvPr/>
          </p:nvSpPr>
          <p:spPr>
            <a:xfrm>
              <a:off x="0" y="0"/>
              <a:ext cx="2302017" cy="1447368"/>
            </a:xfrm>
            <a:custGeom>
              <a:avLst/>
              <a:gdLst/>
              <a:ahLst/>
              <a:cxnLst/>
              <a:rect l="l" t="t" r="r" b="b"/>
              <a:pathLst>
                <a:path w="2302017" h="1447368">
                  <a:moveTo>
                    <a:pt x="0" y="0"/>
                  </a:moveTo>
                  <a:lnTo>
                    <a:pt x="2302017" y="0"/>
                  </a:lnTo>
                  <a:lnTo>
                    <a:pt x="2302017" y="1447368"/>
                  </a:lnTo>
                  <a:lnTo>
                    <a:pt x="0" y="1447368"/>
                  </a:lnTo>
                  <a:close/>
                </a:path>
              </a:pathLst>
            </a:custGeom>
            <a:solidFill>
              <a:srgbClr val="FFFFFF"/>
            </a:solidFill>
          </p:spPr>
          <p:txBody>
            <a:bodyPr/>
            <a:lstStyle/>
            <a:p>
              <a:endParaRPr lang="en-US"/>
            </a:p>
          </p:txBody>
        </p:sp>
        <p:sp>
          <p:nvSpPr>
            <p:cNvPr id="15" name="TextBox 15"/>
            <p:cNvSpPr txBox="1"/>
            <p:nvPr/>
          </p:nvSpPr>
          <p:spPr>
            <a:xfrm>
              <a:off x="0" y="-47625"/>
              <a:ext cx="2302017" cy="1494993"/>
            </a:xfrm>
            <a:prstGeom prst="rect">
              <a:avLst/>
            </a:prstGeom>
          </p:spPr>
          <p:txBody>
            <a:bodyPr lIns="50800" tIns="50800" rIns="50800" bIns="50800" rtlCol="0" anchor="ctr"/>
            <a:lstStyle/>
            <a:p>
              <a:pPr algn="ctr">
                <a:lnSpc>
                  <a:spcPts val="2100"/>
                </a:lnSpc>
              </a:pPr>
              <a:endParaRPr/>
            </a:p>
          </p:txBody>
        </p:sp>
      </p:grpSp>
      <p:sp>
        <p:nvSpPr>
          <p:cNvPr id="16" name="Freeform 16"/>
          <p:cNvSpPr/>
          <p:nvPr/>
        </p:nvSpPr>
        <p:spPr>
          <a:xfrm>
            <a:off x="12061368" y="1256760"/>
            <a:ext cx="4871824" cy="2903037"/>
          </a:xfrm>
          <a:custGeom>
            <a:avLst/>
            <a:gdLst/>
            <a:ahLst/>
            <a:cxnLst/>
            <a:rect l="l" t="t" r="r" b="b"/>
            <a:pathLst>
              <a:path w="4871824" h="2903037">
                <a:moveTo>
                  <a:pt x="0" y="0"/>
                </a:moveTo>
                <a:lnTo>
                  <a:pt x="4871824" y="0"/>
                </a:lnTo>
                <a:lnTo>
                  <a:pt x="4871824" y="2903037"/>
                </a:lnTo>
                <a:lnTo>
                  <a:pt x="0" y="2903037"/>
                </a:lnTo>
                <a:lnTo>
                  <a:pt x="0" y="0"/>
                </a:lnTo>
                <a:close/>
              </a:path>
            </a:pathLst>
          </a:custGeom>
          <a:blipFill>
            <a:blip r:embed="rId5"/>
            <a:stretch>
              <a:fillRect/>
            </a:stretch>
          </a:blipFill>
        </p:spPr>
        <p:txBody>
          <a:bodyPr/>
          <a:lstStyle/>
          <a:p>
            <a:endParaRPr lang="en-US"/>
          </a:p>
        </p:txBody>
      </p:sp>
      <p:sp>
        <p:nvSpPr>
          <p:cNvPr id="17" name="TextBox 17"/>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id="19" name="TextBox 1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6716" y="3340521"/>
            <a:ext cx="7991879" cy="991632"/>
            <a:chOff x="0" y="0"/>
            <a:chExt cx="2104857" cy="261171"/>
          </a:xfrm>
        </p:grpSpPr>
        <p:sp>
          <p:nvSpPr>
            <p:cNvPr id="5" name="Freeform 5"/>
            <p:cNvSpPr/>
            <p:nvPr/>
          </p:nvSpPr>
          <p:spPr>
            <a:xfrm>
              <a:off x="0" y="0"/>
              <a:ext cx="2104857" cy="261171"/>
            </a:xfrm>
            <a:custGeom>
              <a:avLst/>
              <a:gdLst/>
              <a:ahLst/>
              <a:cxnLst/>
              <a:rect l="l" t="t" r="r" b="b"/>
              <a:pathLst>
                <a:path w="2104857" h="261171">
                  <a:moveTo>
                    <a:pt x="0" y="0"/>
                  </a:moveTo>
                  <a:lnTo>
                    <a:pt x="2104857" y="0"/>
                  </a:lnTo>
                  <a:lnTo>
                    <a:pt x="2104857" y="261171"/>
                  </a:lnTo>
                  <a:lnTo>
                    <a:pt x="0" y="261171"/>
                  </a:lnTo>
                  <a:close/>
                </a:path>
              </a:pathLst>
            </a:custGeom>
            <a:solidFill>
              <a:srgbClr val="303030"/>
            </a:solidFill>
          </p:spPr>
          <p:txBody>
            <a:bodyPr/>
            <a:lstStyle/>
            <a:p>
              <a:endParaRPr lang="en-US"/>
            </a:p>
          </p:txBody>
        </p:sp>
        <p:sp>
          <p:nvSpPr>
            <p:cNvPr id="6" name="TextBox 6"/>
            <p:cNvSpPr txBox="1"/>
            <p:nvPr/>
          </p:nvSpPr>
          <p:spPr>
            <a:xfrm>
              <a:off x="0" y="-76200"/>
              <a:ext cx="2104857" cy="33737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6424" y="3359568"/>
            <a:ext cx="11795078"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Rural Community Challenges</a:t>
            </a:r>
          </a:p>
        </p:txBody>
      </p:sp>
      <p:sp>
        <p:nvSpPr>
          <p:cNvPr id="8" name="TextBox 8"/>
          <p:cNvSpPr txBox="1"/>
          <p:nvPr/>
        </p:nvSpPr>
        <p:spPr>
          <a:xfrm>
            <a:off x="1726424" y="4669026"/>
            <a:ext cx="15114577"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Law Enforcement:</a:t>
            </a:r>
            <a:r>
              <a:rPr lang="en-US" sz="4250" b="1">
                <a:solidFill>
                  <a:srgbClr val="004F59"/>
                </a:solidFill>
                <a:latin typeface="Roboto Bold"/>
                <a:ea typeface="Roboto Bold"/>
                <a:cs typeface="Roboto Bold"/>
                <a:sym typeface="Roboto Bold"/>
              </a:rPr>
              <a:t> Rural areas often have fewer officers and less training to recognize and respond to trafficking cases.</a:t>
            </a:r>
          </a:p>
        </p:txBody>
      </p:sp>
      <p:sp>
        <p:nvSpPr>
          <p:cNvPr id="9" name="TextBox 9"/>
          <p:cNvSpPr txBox="1"/>
          <p:nvPr/>
        </p:nvSpPr>
        <p:spPr>
          <a:xfrm>
            <a:off x="1131441" y="1061697"/>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LOW POPULATION</a:t>
            </a:r>
          </a:p>
        </p:txBody>
      </p:sp>
      <p:sp>
        <p:nvSpPr>
          <p:cNvPr id="10" name="TextBox 10"/>
          <p:cNvSpPr txBox="1"/>
          <p:nvPr/>
        </p:nvSpPr>
        <p:spPr>
          <a:xfrm>
            <a:off x="3841452" y="9005009"/>
            <a:ext cx="9847437" cy="835997"/>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Cole, J., &amp; Sprang, G. (2015). Sex trafficking of minors in Metropolitan, Micropolitan, and Rural Communities. Child Abuse &amp; Neglect, 40, 114.</a:t>
            </a:r>
          </a:p>
          <a:p>
            <a:pPr marL="259080" lvl="1" indent="-129540" algn="l">
              <a:lnSpc>
                <a:spcPts val="1679"/>
              </a:lnSpc>
              <a:buAutoNum type="arabicPeriod"/>
            </a:pPr>
            <a:r>
              <a:rPr lang="en-US" sz="1200">
                <a:solidFill>
                  <a:srgbClr val="004F59"/>
                </a:solidFill>
                <a:latin typeface="Roboto"/>
                <a:ea typeface="Roboto"/>
                <a:cs typeface="Roboto"/>
                <a:sym typeface="Roboto"/>
              </a:rPr>
              <a:t>Jarrell, K. L., Pulvino, C., Kimmel, A., Stark, B., Khokhar, H., Janneck, L., &amp; Santen, S. A. (2023). A Case of Human Trafficking in Appalachia and What Emergency Physicians Can Learn from It. Western Journal of Emergency Medicine, 24(3), p. 463.</a:t>
            </a:r>
          </a:p>
          <a:p>
            <a:pPr algn="l">
              <a:lnSpc>
                <a:spcPts val="1679"/>
              </a:lnSpc>
            </a:pPr>
            <a:endParaRPr lang="en-US" sz="1200">
              <a:solidFill>
                <a:srgbClr val="004F59"/>
              </a:solidFill>
              <a:latin typeface="Roboto"/>
              <a:ea typeface="Roboto"/>
              <a:cs typeface="Roboto"/>
              <a:sym typeface="Roboto"/>
            </a:endParaRP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6090502" y="2700245"/>
            <a:ext cx="6106996" cy="6106996"/>
          </a:xfrm>
          <a:custGeom>
            <a:avLst/>
            <a:gdLst/>
            <a:ahLst/>
            <a:cxnLst/>
            <a:rect l="l" t="t" r="r" b="b"/>
            <a:pathLst>
              <a:path w="6106996" h="6106996">
                <a:moveTo>
                  <a:pt x="0" y="0"/>
                </a:moveTo>
                <a:lnTo>
                  <a:pt x="6106996" y="0"/>
                </a:lnTo>
                <a:lnTo>
                  <a:pt x="6106996" y="6106996"/>
                </a:lnTo>
                <a:lnTo>
                  <a:pt x="0" y="6106996"/>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a:t>
            </a:r>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DIGITAL PARTICIPATION</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6716" y="3340521"/>
            <a:ext cx="7991879" cy="991632"/>
            <a:chOff x="0" y="0"/>
            <a:chExt cx="2104857" cy="261171"/>
          </a:xfrm>
        </p:grpSpPr>
        <p:sp>
          <p:nvSpPr>
            <p:cNvPr id="5" name="Freeform 5"/>
            <p:cNvSpPr/>
            <p:nvPr/>
          </p:nvSpPr>
          <p:spPr>
            <a:xfrm>
              <a:off x="0" y="0"/>
              <a:ext cx="2104857" cy="261171"/>
            </a:xfrm>
            <a:custGeom>
              <a:avLst/>
              <a:gdLst/>
              <a:ahLst/>
              <a:cxnLst/>
              <a:rect l="l" t="t" r="r" b="b"/>
              <a:pathLst>
                <a:path w="2104857" h="261171">
                  <a:moveTo>
                    <a:pt x="0" y="0"/>
                  </a:moveTo>
                  <a:lnTo>
                    <a:pt x="2104857" y="0"/>
                  </a:lnTo>
                  <a:lnTo>
                    <a:pt x="2104857" y="261171"/>
                  </a:lnTo>
                  <a:lnTo>
                    <a:pt x="0" y="261171"/>
                  </a:lnTo>
                  <a:close/>
                </a:path>
              </a:pathLst>
            </a:custGeom>
            <a:solidFill>
              <a:srgbClr val="303030"/>
            </a:solidFill>
          </p:spPr>
          <p:txBody>
            <a:bodyPr/>
            <a:lstStyle/>
            <a:p>
              <a:endParaRPr lang="en-US"/>
            </a:p>
          </p:txBody>
        </p:sp>
        <p:sp>
          <p:nvSpPr>
            <p:cNvPr id="6" name="TextBox 6"/>
            <p:cNvSpPr txBox="1"/>
            <p:nvPr/>
          </p:nvSpPr>
          <p:spPr>
            <a:xfrm>
              <a:off x="0" y="-76200"/>
              <a:ext cx="2104857" cy="33737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6424" y="3359568"/>
            <a:ext cx="11795078"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Rural Community Challenges</a:t>
            </a:r>
          </a:p>
        </p:txBody>
      </p:sp>
      <p:sp>
        <p:nvSpPr>
          <p:cNvPr id="8" name="TextBox 8"/>
          <p:cNvSpPr txBox="1"/>
          <p:nvPr/>
        </p:nvSpPr>
        <p:spPr>
          <a:xfrm>
            <a:off x="1726424" y="4669026"/>
            <a:ext cx="14687819"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Healthcare:</a:t>
            </a:r>
            <a:r>
              <a:rPr lang="en-US" sz="4250" b="1">
                <a:solidFill>
                  <a:srgbClr val="004F59"/>
                </a:solidFill>
                <a:latin typeface="Roboto Bold"/>
                <a:ea typeface="Roboto Bold"/>
                <a:cs typeface="Roboto Bold"/>
                <a:sym typeface="Roboto Bold"/>
              </a:rPr>
              <a:t> Some doctors and nurses may not be trained to spot trafficking, making it harder to identify victims.</a:t>
            </a:r>
          </a:p>
        </p:txBody>
      </p:sp>
      <p:sp>
        <p:nvSpPr>
          <p:cNvPr id="9" name="TextBox 9"/>
          <p:cNvSpPr txBox="1"/>
          <p:nvPr/>
        </p:nvSpPr>
        <p:spPr>
          <a:xfrm>
            <a:off x="1131441" y="1061697"/>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LOW POPULATION</a:t>
            </a:r>
          </a:p>
        </p:txBody>
      </p:sp>
      <p:sp>
        <p:nvSpPr>
          <p:cNvPr id="10" name="TextBox 10"/>
          <p:cNvSpPr txBox="1"/>
          <p:nvPr/>
        </p:nvSpPr>
        <p:spPr>
          <a:xfrm>
            <a:off x="3841452" y="9005009"/>
            <a:ext cx="9847437" cy="835997"/>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Cole, J., &amp; Sprang, G. (2015). Sex trafficking of minors in Metropolitan, Micropolitan, and Rural Communities. Child Abuse &amp; Neglect, 40, 114.</a:t>
            </a:r>
          </a:p>
          <a:p>
            <a:pPr marL="259080" lvl="1" indent="-129540" algn="l">
              <a:lnSpc>
                <a:spcPts val="1679"/>
              </a:lnSpc>
              <a:buAutoNum type="arabicPeriod"/>
            </a:pPr>
            <a:r>
              <a:rPr lang="en-US" sz="1200">
                <a:solidFill>
                  <a:srgbClr val="004F59"/>
                </a:solidFill>
                <a:latin typeface="Roboto"/>
                <a:ea typeface="Roboto"/>
                <a:cs typeface="Roboto"/>
                <a:sym typeface="Roboto"/>
              </a:rPr>
              <a:t>Jarrell, K. L., Pulvino, C., Kimmel, A., Stark, B., Khokhar, H., Janneck, L., &amp; Santen, S. A. (2023). A Case of Human Trafficking in Appalachia and What Emergency Physicians Can Learn from It. Western Journal of Emergency Medicine, 24(3), p. 463.</a:t>
            </a:r>
          </a:p>
          <a:p>
            <a:pPr algn="l">
              <a:lnSpc>
                <a:spcPts val="1679"/>
              </a:lnSpc>
            </a:pPr>
            <a:endParaRPr lang="en-US" sz="1200">
              <a:solidFill>
                <a:srgbClr val="004F59"/>
              </a:solidFill>
              <a:latin typeface="Roboto"/>
              <a:ea typeface="Roboto"/>
              <a:cs typeface="Roboto"/>
              <a:sym typeface="Roboto"/>
            </a:endParaRP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6716" y="3340521"/>
            <a:ext cx="7991879" cy="991632"/>
            <a:chOff x="0" y="0"/>
            <a:chExt cx="2104857" cy="261171"/>
          </a:xfrm>
        </p:grpSpPr>
        <p:sp>
          <p:nvSpPr>
            <p:cNvPr id="5" name="Freeform 5"/>
            <p:cNvSpPr/>
            <p:nvPr/>
          </p:nvSpPr>
          <p:spPr>
            <a:xfrm>
              <a:off x="0" y="0"/>
              <a:ext cx="2104857" cy="261171"/>
            </a:xfrm>
            <a:custGeom>
              <a:avLst/>
              <a:gdLst/>
              <a:ahLst/>
              <a:cxnLst/>
              <a:rect l="l" t="t" r="r" b="b"/>
              <a:pathLst>
                <a:path w="2104857" h="261171">
                  <a:moveTo>
                    <a:pt x="0" y="0"/>
                  </a:moveTo>
                  <a:lnTo>
                    <a:pt x="2104857" y="0"/>
                  </a:lnTo>
                  <a:lnTo>
                    <a:pt x="2104857" y="261171"/>
                  </a:lnTo>
                  <a:lnTo>
                    <a:pt x="0" y="261171"/>
                  </a:lnTo>
                  <a:close/>
                </a:path>
              </a:pathLst>
            </a:custGeom>
            <a:solidFill>
              <a:srgbClr val="303030"/>
            </a:solidFill>
          </p:spPr>
          <p:txBody>
            <a:bodyPr/>
            <a:lstStyle/>
            <a:p>
              <a:endParaRPr lang="en-US"/>
            </a:p>
          </p:txBody>
        </p:sp>
        <p:sp>
          <p:nvSpPr>
            <p:cNvPr id="6" name="TextBox 6"/>
            <p:cNvSpPr txBox="1"/>
            <p:nvPr/>
          </p:nvSpPr>
          <p:spPr>
            <a:xfrm>
              <a:off x="0" y="-76200"/>
              <a:ext cx="2104857" cy="33737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6424" y="3359568"/>
            <a:ext cx="11795078"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Rural Community Challenges</a:t>
            </a:r>
          </a:p>
        </p:txBody>
      </p:sp>
      <p:sp>
        <p:nvSpPr>
          <p:cNvPr id="8" name="TextBox 8"/>
          <p:cNvSpPr txBox="1"/>
          <p:nvPr/>
        </p:nvSpPr>
        <p:spPr>
          <a:xfrm>
            <a:off x="1726424" y="4669026"/>
            <a:ext cx="15914042"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Support Services:</a:t>
            </a:r>
            <a:r>
              <a:rPr lang="en-US" sz="4250" b="1">
                <a:solidFill>
                  <a:srgbClr val="004F59"/>
                </a:solidFill>
                <a:latin typeface="Roboto Bold"/>
                <a:ea typeface="Roboto Bold"/>
                <a:cs typeface="Roboto Bold"/>
                <a:sym typeface="Roboto Bold"/>
              </a:rPr>
              <a:t> Small towns may lack nearby shelters or counselors, and victims may lack transportation to reach help.</a:t>
            </a:r>
          </a:p>
        </p:txBody>
      </p:sp>
      <p:sp>
        <p:nvSpPr>
          <p:cNvPr id="9" name="TextBox 9"/>
          <p:cNvSpPr txBox="1"/>
          <p:nvPr/>
        </p:nvSpPr>
        <p:spPr>
          <a:xfrm>
            <a:off x="1131441" y="1061697"/>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LOW POPULATION</a:t>
            </a:r>
          </a:p>
        </p:txBody>
      </p:sp>
      <p:sp>
        <p:nvSpPr>
          <p:cNvPr id="10" name="TextBox 10"/>
          <p:cNvSpPr txBox="1"/>
          <p:nvPr/>
        </p:nvSpPr>
        <p:spPr>
          <a:xfrm>
            <a:off x="3841452" y="9005009"/>
            <a:ext cx="9847437" cy="835997"/>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Cole, J., &amp; Sprang, G. (2015). Sex trafficking of minors in Metropolitan, Micropolitan, and Rural Communities. Child Abuse &amp; Neglect, 40, 114.</a:t>
            </a:r>
          </a:p>
          <a:p>
            <a:pPr marL="259080" lvl="1" indent="-129540" algn="l">
              <a:lnSpc>
                <a:spcPts val="1679"/>
              </a:lnSpc>
              <a:buAutoNum type="arabicPeriod"/>
            </a:pPr>
            <a:r>
              <a:rPr lang="en-US" sz="1200">
                <a:solidFill>
                  <a:srgbClr val="004F59"/>
                </a:solidFill>
                <a:latin typeface="Roboto"/>
                <a:ea typeface="Roboto"/>
                <a:cs typeface="Roboto"/>
                <a:sym typeface="Roboto"/>
              </a:rPr>
              <a:t>Jarrell, K. L., Pulvino, C., Kimmel, A., Stark, B., Khokhar, H., Janneck, L., &amp; Santen, S. A. (2023). A Case of Human Trafficking in Appalachia and What Emergency Physicians Can Learn from It. Western Journal of Emergency Medicine, 24(3), p. 463.</a:t>
            </a:r>
          </a:p>
          <a:p>
            <a:pPr algn="l">
              <a:lnSpc>
                <a:spcPts val="1679"/>
              </a:lnSpc>
            </a:pPr>
            <a:endParaRPr lang="en-US" sz="1200">
              <a:solidFill>
                <a:srgbClr val="004F59"/>
              </a:solidFill>
              <a:latin typeface="Roboto"/>
              <a:ea typeface="Roboto"/>
              <a:cs typeface="Roboto"/>
              <a:sym typeface="Roboto"/>
            </a:endParaRP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4746393"/>
            <a:ext cx="10198653" cy="1997363"/>
            <a:chOff x="0" y="0"/>
            <a:chExt cx="2686065" cy="526054"/>
          </a:xfrm>
        </p:grpSpPr>
        <p:sp>
          <p:nvSpPr>
            <p:cNvPr id="5" name="Freeform 5"/>
            <p:cNvSpPr/>
            <p:nvPr/>
          </p:nvSpPr>
          <p:spPr>
            <a:xfrm>
              <a:off x="0" y="0"/>
              <a:ext cx="2686065" cy="526054"/>
            </a:xfrm>
            <a:custGeom>
              <a:avLst/>
              <a:gdLst/>
              <a:ahLst/>
              <a:cxnLst/>
              <a:rect l="l" t="t" r="r" b="b"/>
              <a:pathLst>
                <a:path w="2686065" h="526054">
                  <a:moveTo>
                    <a:pt x="0" y="0"/>
                  </a:moveTo>
                  <a:lnTo>
                    <a:pt x="2686065" y="0"/>
                  </a:lnTo>
                  <a:lnTo>
                    <a:pt x="2686065" y="526054"/>
                  </a:lnTo>
                  <a:lnTo>
                    <a:pt x="0" y="526054"/>
                  </a:lnTo>
                  <a:close/>
                </a:path>
              </a:pathLst>
            </a:custGeom>
            <a:solidFill>
              <a:srgbClr val="303030"/>
            </a:solidFill>
          </p:spPr>
          <p:txBody>
            <a:bodyPr/>
            <a:lstStyle/>
            <a:p>
              <a:endParaRPr lang="en-US"/>
            </a:p>
          </p:txBody>
        </p:sp>
        <p:sp>
          <p:nvSpPr>
            <p:cNvPr id="6" name="TextBox 6"/>
            <p:cNvSpPr txBox="1"/>
            <p:nvPr/>
          </p:nvSpPr>
          <p:spPr>
            <a:xfrm>
              <a:off x="0" y="-76200"/>
              <a:ext cx="2686065" cy="602254"/>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9" name="Group 9"/>
          <p:cNvGrpSpPr/>
          <p:nvPr/>
        </p:nvGrpSpPr>
        <p:grpSpPr>
          <a:xfrm>
            <a:off x="13201988" y="995920"/>
            <a:ext cx="4057312" cy="4340254"/>
            <a:chOff x="0" y="0"/>
            <a:chExt cx="1908410" cy="2041496"/>
          </a:xfrm>
        </p:grpSpPr>
        <p:sp>
          <p:nvSpPr>
            <p:cNvPr id="10" name="Freeform 10"/>
            <p:cNvSpPr/>
            <p:nvPr/>
          </p:nvSpPr>
          <p:spPr>
            <a:xfrm>
              <a:off x="0" y="0"/>
              <a:ext cx="1908410" cy="2041496"/>
            </a:xfrm>
            <a:custGeom>
              <a:avLst/>
              <a:gdLst/>
              <a:ahLst/>
              <a:cxnLst/>
              <a:rect l="l" t="t" r="r" b="b"/>
              <a:pathLst>
                <a:path w="1908410" h="2041496">
                  <a:moveTo>
                    <a:pt x="0" y="0"/>
                  </a:moveTo>
                  <a:lnTo>
                    <a:pt x="1908410" y="0"/>
                  </a:lnTo>
                  <a:lnTo>
                    <a:pt x="1908410" y="2041496"/>
                  </a:lnTo>
                  <a:lnTo>
                    <a:pt x="0" y="2041496"/>
                  </a:lnTo>
                  <a:close/>
                </a:path>
              </a:pathLst>
            </a:custGeom>
            <a:solidFill>
              <a:srgbClr val="FFFFFF"/>
            </a:solidFill>
          </p:spPr>
          <p:txBody>
            <a:bodyPr/>
            <a:lstStyle/>
            <a:p>
              <a:endParaRPr lang="en-US"/>
            </a:p>
          </p:txBody>
        </p:sp>
        <p:sp>
          <p:nvSpPr>
            <p:cNvPr id="11" name="TextBox 11"/>
            <p:cNvSpPr txBox="1"/>
            <p:nvPr/>
          </p:nvSpPr>
          <p:spPr>
            <a:xfrm>
              <a:off x="0" y="-47625"/>
              <a:ext cx="1908410" cy="2089121"/>
            </a:xfrm>
            <a:prstGeom prst="rect">
              <a:avLst/>
            </a:prstGeom>
          </p:spPr>
          <p:txBody>
            <a:bodyPr lIns="50800" tIns="50800" rIns="50800" bIns="50800" rtlCol="0" anchor="ctr"/>
            <a:lstStyle/>
            <a:p>
              <a:pPr algn="ctr">
                <a:lnSpc>
                  <a:spcPts val="2100"/>
                </a:lnSpc>
              </a:pPr>
              <a:endParaRPr/>
            </a:p>
          </p:txBody>
        </p:sp>
      </p:grpSp>
      <p:sp>
        <p:nvSpPr>
          <p:cNvPr id="12" name="Freeform 12"/>
          <p:cNvSpPr/>
          <p:nvPr/>
        </p:nvSpPr>
        <p:spPr>
          <a:xfrm>
            <a:off x="13354764" y="1127853"/>
            <a:ext cx="3751761" cy="3646784"/>
          </a:xfrm>
          <a:custGeom>
            <a:avLst/>
            <a:gdLst/>
            <a:ahLst/>
            <a:cxnLst/>
            <a:rect l="l" t="t" r="r" b="b"/>
            <a:pathLst>
              <a:path w="3751761" h="3646784">
                <a:moveTo>
                  <a:pt x="0" y="0"/>
                </a:moveTo>
                <a:lnTo>
                  <a:pt x="3751761" y="0"/>
                </a:lnTo>
                <a:lnTo>
                  <a:pt x="3751761" y="3646784"/>
                </a:lnTo>
                <a:lnTo>
                  <a:pt x="0" y="3646784"/>
                </a:lnTo>
                <a:lnTo>
                  <a:pt x="0" y="0"/>
                </a:lnTo>
                <a:close/>
              </a:path>
            </a:pathLst>
          </a:custGeom>
          <a:blipFill>
            <a:blip r:embed="rId5"/>
            <a:stretch>
              <a:fillRect t="-5326" b="-5326"/>
            </a:stretch>
          </a:blipFill>
        </p:spPr>
        <p:txBody>
          <a:bodyPr/>
          <a:lstStyle/>
          <a:p>
            <a:endParaRPr lang="en-US"/>
          </a:p>
        </p:txBody>
      </p:sp>
      <p:sp>
        <p:nvSpPr>
          <p:cNvPr id="13" name="TextBox 13"/>
          <p:cNvSpPr txBox="1"/>
          <p:nvPr/>
        </p:nvSpPr>
        <p:spPr>
          <a:xfrm>
            <a:off x="1958304" y="4916474"/>
            <a:ext cx="10127356"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can truck and bus drivers help combat human trafficking crimes?</a:t>
            </a:r>
          </a:p>
        </p:txBody>
      </p:sp>
      <p:sp>
        <p:nvSpPr>
          <p:cNvPr id="14" name="TextBox 14"/>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TRUCKER TRAINING</a:t>
            </a:r>
          </a:p>
        </p:txBody>
      </p:sp>
      <p:sp>
        <p:nvSpPr>
          <p:cNvPr id="15" name="TextBox 15"/>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70789" y="4693551"/>
            <a:ext cx="16081739"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Training:</a:t>
            </a:r>
            <a:r>
              <a:rPr lang="en-US" sz="4250" b="1">
                <a:solidFill>
                  <a:srgbClr val="004F59"/>
                </a:solidFill>
                <a:latin typeface="Roboto Bold"/>
                <a:ea typeface="Roboto Bold"/>
                <a:cs typeface="Roboto Bold"/>
                <a:sym typeface="Roboto Bold"/>
              </a:rPr>
              <a:t> Drivers learn how to notice warning signs and safely report situations that may involve trafficking.</a:t>
            </a:r>
          </a:p>
        </p:txBody>
      </p:sp>
      <p:sp>
        <p:nvSpPr>
          <p:cNvPr id="5" name="TextBox 5"/>
          <p:cNvSpPr txBox="1"/>
          <p:nvPr/>
        </p:nvSpPr>
        <p:spPr>
          <a:xfrm>
            <a:off x="1131441" y="1061697"/>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TRUCKER TRAINING</a:t>
            </a:r>
          </a:p>
        </p:txBody>
      </p:sp>
      <p:sp>
        <p:nvSpPr>
          <p:cNvPr id="6" name="TextBox 6"/>
          <p:cNvSpPr txBox="1"/>
          <p:nvPr/>
        </p:nvSpPr>
        <p:spPr>
          <a:xfrm>
            <a:off x="5495088" y="9319223"/>
            <a:ext cx="4013708" cy="207571"/>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TAT - Truckers Against Trafficking (2024), tatnonprofit.org. </a:t>
            </a:r>
          </a:p>
        </p:txBody>
      </p:sp>
      <p:grpSp>
        <p:nvGrpSpPr>
          <p:cNvPr id="7" name="Group 7"/>
          <p:cNvGrpSpPr/>
          <p:nvPr/>
        </p:nvGrpSpPr>
        <p:grpSpPr>
          <a:xfrm>
            <a:off x="1480713" y="3353016"/>
            <a:ext cx="9659850" cy="1001264"/>
            <a:chOff x="0" y="0"/>
            <a:chExt cx="2544158" cy="263707"/>
          </a:xfrm>
        </p:grpSpPr>
        <p:sp>
          <p:nvSpPr>
            <p:cNvPr id="8" name="Freeform 8"/>
            <p:cNvSpPr/>
            <p:nvPr/>
          </p:nvSpPr>
          <p:spPr>
            <a:xfrm>
              <a:off x="0" y="0"/>
              <a:ext cx="2544158" cy="263707"/>
            </a:xfrm>
            <a:custGeom>
              <a:avLst/>
              <a:gdLst/>
              <a:ahLst/>
              <a:cxnLst/>
              <a:rect l="l" t="t" r="r" b="b"/>
              <a:pathLst>
                <a:path w="2544158" h="263707">
                  <a:moveTo>
                    <a:pt x="0" y="0"/>
                  </a:moveTo>
                  <a:lnTo>
                    <a:pt x="2544158" y="0"/>
                  </a:lnTo>
                  <a:lnTo>
                    <a:pt x="2544158" y="263707"/>
                  </a:lnTo>
                  <a:lnTo>
                    <a:pt x="0" y="263707"/>
                  </a:lnTo>
                  <a:close/>
                </a:path>
              </a:pathLst>
            </a:custGeom>
            <a:solidFill>
              <a:srgbClr val="303030"/>
            </a:solidFill>
          </p:spPr>
          <p:txBody>
            <a:bodyPr/>
            <a:lstStyle/>
            <a:p>
              <a:endParaRPr lang="en-US"/>
            </a:p>
          </p:txBody>
        </p:sp>
        <p:sp>
          <p:nvSpPr>
            <p:cNvPr id="9" name="TextBox 9"/>
            <p:cNvSpPr txBox="1"/>
            <p:nvPr/>
          </p:nvSpPr>
          <p:spPr>
            <a:xfrm>
              <a:off x="0" y="-76200"/>
              <a:ext cx="2544158" cy="339907"/>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70789" y="3420274"/>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Truckers Against Trafficking (TAT)</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70789" y="4693551"/>
            <a:ext cx="15253377"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TAT App:</a:t>
            </a:r>
            <a:r>
              <a:rPr lang="en-US" sz="4250" b="1">
                <a:solidFill>
                  <a:srgbClr val="004F59"/>
                </a:solidFill>
                <a:latin typeface="Roboto Bold"/>
                <a:ea typeface="Roboto Bold"/>
                <a:cs typeface="Roboto Bold"/>
                <a:sym typeface="Roboto Bold"/>
              </a:rPr>
              <a:t> A free app allows drivers to learn red flags and report suspicious activity related to sex and labor trafficking. </a:t>
            </a:r>
          </a:p>
        </p:txBody>
      </p:sp>
      <p:sp>
        <p:nvSpPr>
          <p:cNvPr id="5" name="TextBox 5"/>
          <p:cNvSpPr txBox="1"/>
          <p:nvPr/>
        </p:nvSpPr>
        <p:spPr>
          <a:xfrm>
            <a:off x="1131441" y="1061697"/>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TRUCKER TRAINING</a:t>
            </a:r>
          </a:p>
        </p:txBody>
      </p:sp>
      <p:sp>
        <p:nvSpPr>
          <p:cNvPr id="6" name="TextBox 6"/>
          <p:cNvSpPr txBox="1"/>
          <p:nvPr/>
        </p:nvSpPr>
        <p:spPr>
          <a:xfrm>
            <a:off x="5495088" y="9319223"/>
            <a:ext cx="4013708" cy="207571"/>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TAT - Truckers Against Trafficking (2024), tatnonprofit.org. </a:t>
            </a:r>
          </a:p>
        </p:txBody>
      </p:sp>
      <p:grpSp>
        <p:nvGrpSpPr>
          <p:cNvPr id="7" name="Group 7"/>
          <p:cNvGrpSpPr/>
          <p:nvPr/>
        </p:nvGrpSpPr>
        <p:grpSpPr>
          <a:xfrm>
            <a:off x="1480713" y="3353016"/>
            <a:ext cx="9659850" cy="1001264"/>
            <a:chOff x="0" y="0"/>
            <a:chExt cx="2544158" cy="263707"/>
          </a:xfrm>
        </p:grpSpPr>
        <p:sp>
          <p:nvSpPr>
            <p:cNvPr id="8" name="Freeform 8"/>
            <p:cNvSpPr/>
            <p:nvPr/>
          </p:nvSpPr>
          <p:spPr>
            <a:xfrm>
              <a:off x="0" y="0"/>
              <a:ext cx="2544158" cy="263707"/>
            </a:xfrm>
            <a:custGeom>
              <a:avLst/>
              <a:gdLst/>
              <a:ahLst/>
              <a:cxnLst/>
              <a:rect l="l" t="t" r="r" b="b"/>
              <a:pathLst>
                <a:path w="2544158" h="263707">
                  <a:moveTo>
                    <a:pt x="0" y="0"/>
                  </a:moveTo>
                  <a:lnTo>
                    <a:pt x="2544158" y="0"/>
                  </a:lnTo>
                  <a:lnTo>
                    <a:pt x="2544158" y="263707"/>
                  </a:lnTo>
                  <a:lnTo>
                    <a:pt x="0" y="263707"/>
                  </a:lnTo>
                  <a:close/>
                </a:path>
              </a:pathLst>
            </a:custGeom>
            <a:solidFill>
              <a:srgbClr val="303030"/>
            </a:solidFill>
          </p:spPr>
          <p:txBody>
            <a:bodyPr/>
            <a:lstStyle/>
            <a:p>
              <a:endParaRPr lang="en-US"/>
            </a:p>
          </p:txBody>
        </p:sp>
        <p:sp>
          <p:nvSpPr>
            <p:cNvPr id="9" name="TextBox 9"/>
            <p:cNvSpPr txBox="1"/>
            <p:nvPr/>
          </p:nvSpPr>
          <p:spPr>
            <a:xfrm>
              <a:off x="0" y="-76200"/>
              <a:ext cx="2544158" cy="339907"/>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70789" y="3420274"/>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Truckers Against Trafficking (TAT)</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70789" y="4693551"/>
            <a:ext cx="16081739"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School Bus Drivers:</a:t>
            </a:r>
            <a:r>
              <a:rPr lang="en-US" sz="4250" b="1">
                <a:solidFill>
                  <a:srgbClr val="004F59"/>
                </a:solidFill>
                <a:latin typeface="Roboto Bold"/>
                <a:ea typeface="Roboto Bold"/>
                <a:cs typeface="Roboto Bold"/>
                <a:sym typeface="Roboto Bold"/>
              </a:rPr>
              <a:t> Some bus drivers receive TAT training to recognize signs of exploitation to help protect students.</a:t>
            </a:r>
          </a:p>
        </p:txBody>
      </p:sp>
      <p:sp>
        <p:nvSpPr>
          <p:cNvPr id="5" name="TextBox 5"/>
          <p:cNvSpPr txBox="1"/>
          <p:nvPr/>
        </p:nvSpPr>
        <p:spPr>
          <a:xfrm>
            <a:off x="1131441" y="1061697"/>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TRUCKER TRAINING</a:t>
            </a:r>
          </a:p>
        </p:txBody>
      </p:sp>
      <p:sp>
        <p:nvSpPr>
          <p:cNvPr id="6" name="TextBox 6"/>
          <p:cNvSpPr txBox="1"/>
          <p:nvPr/>
        </p:nvSpPr>
        <p:spPr>
          <a:xfrm>
            <a:off x="5495088" y="9319223"/>
            <a:ext cx="4013708" cy="207571"/>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TAT - Truckers Against Trafficking (2024), tatnonprofit.org. </a:t>
            </a:r>
          </a:p>
        </p:txBody>
      </p:sp>
      <p:grpSp>
        <p:nvGrpSpPr>
          <p:cNvPr id="7" name="Group 7"/>
          <p:cNvGrpSpPr/>
          <p:nvPr/>
        </p:nvGrpSpPr>
        <p:grpSpPr>
          <a:xfrm>
            <a:off x="1480713" y="3353016"/>
            <a:ext cx="9659850" cy="1001264"/>
            <a:chOff x="0" y="0"/>
            <a:chExt cx="2544158" cy="263707"/>
          </a:xfrm>
        </p:grpSpPr>
        <p:sp>
          <p:nvSpPr>
            <p:cNvPr id="8" name="Freeform 8"/>
            <p:cNvSpPr/>
            <p:nvPr/>
          </p:nvSpPr>
          <p:spPr>
            <a:xfrm>
              <a:off x="0" y="0"/>
              <a:ext cx="2544158" cy="263707"/>
            </a:xfrm>
            <a:custGeom>
              <a:avLst/>
              <a:gdLst/>
              <a:ahLst/>
              <a:cxnLst/>
              <a:rect l="l" t="t" r="r" b="b"/>
              <a:pathLst>
                <a:path w="2544158" h="263707">
                  <a:moveTo>
                    <a:pt x="0" y="0"/>
                  </a:moveTo>
                  <a:lnTo>
                    <a:pt x="2544158" y="0"/>
                  </a:lnTo>
                  <a:lnTo>
                    <a:pt x="2544158" y="263707"/>
                  </a:lnTo>
                  <a:lnTo>
                    <a:pt x="0" y="263707"/>
                  </a:lnTo>
                  <a:close/>
                </a:path>
              </a:pathLst>
            </a:custGeom>
            <a:solidFill>
              <a:srgbClr val="303030"/>
            </a:solidFill>
          </p:spPr>
          <p:txBody>
            <a:bodyPr/>
            <a:lstStyle/>
            <a:p>
              <a:endParaRPr lang="en-US"/>
            </a:p>
          </p:txBody>
        </p:sp>
        <p:sp>
          <p:nvSpPr>
            <p:cNvPr id="9" name="TextBox 9"/>
            <p:cNvSpPr txBox="1"/>
            <p:nvPr/>
          </p:nvSpPr>
          <p:spPr>
            <a:xfrm>
              <a:off x="0" y="-76200"/>
              <a:ext cx="2544158" cy="339907"/>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70789" y="3420274"/>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Truckers Against Trafficking (TAT)</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452814" y="7856773"/>
            <a:ext cx="1961429" cy="1029203"/>
          </a:xfrm>
          <a:prstGeom prst="rect">
            <a:avLst/>
          </a:prstGeom>
        </p:spPr>
        <p:txBody>
          <a:bodyPr lIns="0" tIns="0" rIns="0" bIns="0" rtlCol="0" anchor="t">
            <a:spAutoFit/>
          </a:bodyPr>
          <a:lstStyle/>
          <a:p>
            <a:pPr algn="ctr">
              <a:lnSpc>
                <a:spcPts val="4524"/>
              </a:lnSpc>
            </a:pPr>
            <a:r>
              <a:rPr lang="en-US" sz="4917" b="1">
                <a:solidFill>
                  <a:srgbClr val="16A637"/>
                </a:solidFill>
                <a:latin typeface="Cooperative Bold"/>
                <a:ea typeface="Cooperative Bold"/>
                <a:cs typeface="Cooperative Bold"/>
                <a:sym typeface="Cooperative Bold"/>
              </a:rPr>
              <a:t>rural</a:t>
            </a:r>
          </a:p>
          <a:p>
            <a:pPr algn="ctr">
              <a:lnSpc>
                <a:spcPts val="3387"/>
              </a:lnSpc>
            </a:pPr>
            <a:r>
              <a:rPr lang="en-US" sz="3682" b="1">
                <a:solidFill>
                  <a:srgbClr val="16A637"/>
                </a:solidFill>
                <a:latin typeface="Poppins Medium 2 Bold"/>
                <a:ea typeface="Poppins Medium 2 Bold"/>
                <a:cs typeface="Poppins Medium 2 Bold"/>
                <a:sym typeface="Poppins Medium 2 Bold"/>
              </a:rPr>
              <a:t>RISKS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TextBox 7"/>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8" name="Freeform 8"/>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2145730" y="4895117"/>
            <a:ext cx="9125748" cy="1814111"/>
            <a:chOff x="0" y="0"/>
            <a:chExt cx="2403489" cy="477791"/>
          </a:xfrm>
        </p:grpSpPr>
        <p:sp>
          <p:nvSpPr>
            <p:cNvPr id="5" name="Freeform 5"/>
            <p:cNvSpPr/>
            <p:nvPr/>
          </p:nvSpPr>
          <p:spPr>
            <a:xfrm>
              <a:off x="0" y="0"/>
              <a:ext cx="2403489" cy="477791"/>
            </a:xfrm>
            <a:custGeom>
              <a:avLst/>
              <a:gdLst/>
              <a:ahLst/>
              <a:cxnLst/>
              <a:rect l="l" t="t" r="r" b="b"/>
              <a:pathLst>
                <a:path w="2403489" h="477791">
                  <a:moveTo>
                    <a:pt x="0" y="0"/>
                  </a:moveTo>
                  <a:lnTo>
                    <a:pt x="2403489" y="0"/>
                  </a:lnTo>
                  <a:lnTo>
                    <a:pt x="2403489" y="477791"/>
                  </a:lnTo>
                  <a:lnTo>
                    <a:pt x="0" y="477791"/>
                  </a:lnTo>
                  <a:close/>
                </a:path>
              </a:pathLst>
            </a:custGeom>
            <a:solidFill>
              <a:srgbClr val="303030"/>
            </a:solidFill>
          </p:spPr>
          <p:txBody>
            <a:bodyPr/>
            <a:lstStyle/>
            <a:p>
              <a:endParaRPr lang="en-US"/>
            </a:p>
          </p:txBody>
        </p:sp>
        <p:sp>
          <p:nvSpPr>
            <p:cNvPr id="6" name="TextBox 6"/>
            <p:cNvSpPr txBox="1"/>
            <p:nvPr/>
          </p:nvSpPr>
          <p:spPr>
            <a:xfrm>
              <a:off x="0" y="-76200"/>
              <a:ext cx="2403489" cy="553991"/>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2710530" y="1152525"/>
            <a:ext cx="4219413" cy="4858369"/>
            <a:chOff x="0" y="0"/>
            <a:chExt cx="1234755" cy="1421737"/>
          </a:xfrm>
        </p:grpSpPr>
        <p:sp>
          <p:nvSpPr>
            <p:cNvPr id="8" name="Freeform 8"/>
            <p:cNvSpPr/>
            <p:nvPr/>
          </p:nvSpPr>
          <p:spPr>
            <a:xfrm>
              <a:off x="0" y="0"/>
              <a:ext cx="1234755" cy="1421737"/>
            </a:xfrm>
            <a:custGeom>
              <a:avLst/>
              <a:gdLst/>
              <a:ahLst/>
              <a:cxnLst/>
              <a:rect l="l" t="t" r="r" b="b"/>
              <a:pathLst>
                <a:path w="1234755" h="1421737">
                  <a:moveTo>
                    <a:pt x="0" y="0"/>
                  </a:moveTo>
                  <a:lnTo>
                    <a:pt x="1234755" y="0"/>
                  </a:lnTo>
                  <a:lnTo>
                    <a:pt x="1234755" y="1421737"/>
                  </a:lnTo>
                  <a:lnTo>
                    <a:pt x="0" y="1421737"/>
                  </a:lnTo>
                  <a:close/>
                </a:path>
              </a:pathLst>
            </a:custGeom>
            <a:solidFill>
              <a:srgbClr val="FFFFFF"/>
            </a:solidFill>
          </p:spPr>
          <p:txBody>
            <a:bodyPr/>
            <a:lstStyle/>
            <a:p>
              <a:endParaRPr lang="en-US"/>
            </a:p>
          </p:txBody>
        </p:sp>
        <p:sp>
          <p:nvSpPr>
            <p:cNvPr id="9" name="TextBox 9"/>
            <p:cNvSpPr txBox="1"/>
            <p:nvPr/>
          </p:nvSpPr>
          <p:spPr>
            <a:xfrm>
              <a:off x="0" y="-47625"/>
              <a:ext cx="1234755" cy="1469362"/>
            </a:xfrm>
            <a:prstGeom prst="rect">
              <a:avLst/>
            </a:prstGeom>
          </p:spPr>
          <p:txBody>
            <a:bodyPr lIns="50800" tIns="50800" rIns="50800" bIns="50800" rtlCol="0" anchor="ctr"/>
            <a:lstStyle/>
            <a:p>
              <a:pPr algn="ctr">
                <a:lnSpc>
                  <a:spcPts val="2100"/>
                </a:lnSpc>
              </a:pPr>
              <a:endParaRPr/>
            </a:p>
          </p:txBody>
        </p:sp>
      </p:grpSp>
      <p:sp>
        <p:nvSpPr>
          <p:cNvPr id="10" name="Freeform 10"/>
          <p:cNvSpPr/>
          <p:nvPr/>
        </p:nvSpPr>
        <p:spPr>
          <a:xfrm>
            <a:off x="12995085" y="1420382"/>
            <a:ext cx="3684592" cy="3961148"/>
          </a:xfrm>
          <a:custGeom>
            <a:avLst/>
            <a:gdLst/>
            <a:ahLst/>
            <a:cxnLst/>
            <a:rect l="l" t="t" r="r" b="b"/>
            <a:pathLst>
              <a:path w="3684592" h="3961148">
                <a:moveTo>
                  <a:pt x="0" y="0"/>
                </a:moveTo>
                <a:lnTo>
                  <a:pt x="3684592" y="0"/>
                </a:lnTo>
                <a:lnTo>
                  <a:pt x="3684592" y="3961149"/>
                </a:lnTo>
                <a:lnTo>
                  <a:pt x="0" y="3961149"/>
                </a:lnTo>
                <a:lnTo>
                  <a:pt x="0" y="0"/>
                </a:lnTo>
                <a:close/>
              </a:path>
            </a:pathLst>
          </a:custGeom>
          <a:blipFill>
            <a:blip r:embed="rId3"/>
            <a:stretch>
              <a:fillRect t="-9575"/>
            </a:stretch>
          </a:blipFill>
        </p:spPr>
        <p:txBody>
          <a:bodyPr/>
          <a:lstStyle/>
          <a:p>
            <a:endParaRPr lang="en-US"/>
          </a:p>
        </p:txBody>
      </p:sp>
      <p:sp>
        <p:nvSpPr>
          <p:cNvPr id="11" name="TextBox 11"/>
          <p:cNvSpPr txBox="1"/>
          <p:nvPr/>
        </p:nvSpPr>
        <p:spPr>
          <a:xfrm>
            <a:off x="2465699" y="4997805"/>
            <a:ext cx="8424011"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ways young people can ask for help?</a:t>
            </a:r>
          </a:p>
        </p:txBody>
      </p:sp>
      <p:sp>
        <p:nvSpPr>
          <p:cNvPr id="12" name="TextBox 12"/>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4263747" y="1028700"/>
            <a:ext cx="2995553" cy="3449178"/>
            <a:chOff x="0" y="0"/>
            <a:chExt cx="1234755" cy="1421737"/>
          </a:xfrm>
        </p:grpSpPr>
        <p:sp>
          <p:nvSpPr>
            <p:cNvPr id="6" name="Freeform 6"/>
            <p:cNvSpPr/>
            <p:nvPr/>
          </p:nvSpPr>
          <p:spPr>
            <a:xfrm>
              <a:off x="0" y="0"/>
              <a:ext cx="1234755" cy="1421737"/>
            </a:xfrm>
            <a:custGeom>
              <a:avLst/>
              <a:gdLst/>
              <a:ahLst/>
              <a:cxnLst/>
              <a:rect l="l" t="t" r="r" b="b"/>
              <a:pathLst>
                <a:path w="1234755" h="1421737">
                  <a:moveTo>
                    <a:pt x="0" y="0"/>
                  </a:moveTo>
                  <a:lnTo>
                    <a:pt x="1234755" y="0"/>
                  </a:lnTo>
                  <a:lnTo>
                    <a:pt x="1234755" y="1421737"/>
                  </a:lnTo>
                  <a:lnTo>
                    <a:pt x="0" y="1421737"/>
                  </a:lnTo>
                  <a:close/>
                </a:path>
              </a:pathLst>
            </a:custGeom>
            <a:solidFill>
              <a:srgbClr val="FFFFFF"/>
            </a:solidFill>
          </p:spPr>
          <p:txBody>
            <a:bodyPr/>
            <a:lstStyle/>
            <a:p>
              <a:endParaRPr lang="en-US"/>
            </a:p>
          </p:txBody>
        </p:sp>
        <p:sp>
          <p:nvSpPr>
            <p:cNvPr id="7" name="TextBox 7"/>
            <p:cNvSpPr txBox="1"/>
            <p:nvPr/>
          </p:nvSpPr>
          <p:spPr>
            <a:xfrm>
              <a:off x="0" y="-47625"/>
              <a:ext cx="1234755" cy="1469362"/>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4465766" y="1218864"/>
            <a:ext cx="2615859" cy="2812200"/>
          </a:xfrm>
          <a:custGeom>
            <a:avLst/>
            <a:gdLst/>
            <a:ahLst/>
            <a:cxnLst/>
            <a:rect l="l" t="t" r="r" b="b"/>
            <a:pathLst>
              <a:path w="2615859" h="2812200">
                <a:moveTo>
                  <a:pt x="0" y="0"/>
                </a:moveTo>
                <a:lnTo>
                  <a:pt x="2615859" y="0"/>
                </a:lnTo>
                <a:lnTo>
                  <a:pt x="2615859" y="2812200"/>
                </a:lnTo>
                <a:lnTo>
                  <a:pt x="0" y="2812200"/>
                </a:lnTo>
                <a:lnTo>
                  <a:pt x="0" y="0"/>
                </a:lnTo>
                <a:close/>
              </a:path>
            </a:pathLst>
          </a:custGeom>
          <a:blipFill>
            <a:blip r:embed="rId3"/>
            <a:stretch>
              <a:fillRect t="-9575"/>
            </a:stretch>
          </a:blipFill>
        </p:spPr>
        <p:txBody>
          <a:bodyPr/>
          <a:lstStyle/>
          <a:p>
            <a:endParaRPr lang="en-US"/>
          </a:p>
        </p:txBody>
      </p:sp>
      <p:sp>
        <p:nvSpPr>
          <p:cNvPr id="9" name="TextBox 9"/>
          <p:cNvSpPr txBox="1"/>
          <p:nvPr/>
        </p:nvSpPr>
        <p:spPr>
          <a:xfrm>
            <a:off x="1131441" y="3996129"/>
            <a:ext cx="15960060" cy="1315085"/>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in immediate danger, dial 911.</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4263747" y="1028700"/>
            <a:ext cx="2995553" cy="3449178"/>
            <a:chOff x="0" y="0"/>
            <a:chExt cx="1234755" cy="1421737"/>
          </a:xfrm>
        </p:grpSpPr>
        <p:sp>
          <p:nvSpPr>
            <p:cNvPr id="6" name="Freeform 6"/>
            <p:cNvSpPr/>
            <p:nvPr/>
          </p:nvSpPr>
          <p:spPr>
            <a:xfrm>
              <a:off x="0" y="0"/>
              <a:ext cx="1234755" cy="1421737"/>
            </a:xfrm>
            <a:custGeom>
              <a:avLst/>
              <a:gdLst/>
              <a:ahLst/>
              <a:cxnLst/>
              <a:rect l="l" t="t" r="r" b="b"/>
              <a:pathLst>
                <a:path w="1234755" h="1421737">
                  <a:moveTo>
                    <a:pt x="0" y="0"/>
                  </a:moveTo>
                  <a:lnTo>
                    <a:pt x="1234755" y="0"/>
                  </a:lnTo>
                  <a:lnTo>
                    <a:pt x="1234755" y="1421737"/>
                  </a:lnTo>
                  <a:lnTo>
                    <a:pt x="0" y="1421737"/>
                  </a:lnTo>
                  <a:close/>
                </a:path>
              </a:pathLst>
            </a:custGeom>
            <a:solidFill>
              <a:srgbClr val="FFFFFF"/>
            </a:solidFill>
          </p:spPr>
          <p:txBody>
            <a:bodyPr/>
            <a:lstStyle/>
            <a:p>
              <a:endParaRPr lang="en-US"/>
            </a:p>
          </p:txBody>
        </p:sp>
        <p:sp>
          <p:nvSpPr>
            <p:cNvPr id="7" name="TextBox 7"/>
            <p:cNvSpPr txBox="1"/>
            <p:nvPr/>
          </p:nvSpPr>
          <p:spPr>
            <a:xfrm>
              <a:off x="0" y="-47625"/>
              <a:ext cx="1234755" cy="1469362"/>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4465766" y="1218864"/>
            <a:ext cx="2615859" cy="2812200"/>
          </a:xfrm>
          <a:custGeom>
            <a:avLst/>
            <a:gdLst/>
            <a:ahLst/>
            <a:cxnLst/>
            <a:rect l="l" t="t" r="r" b="b"/>
            <a:pathLst>
              <a:path w="2615859" h="2812200">
                <a:moveTo>
                  <a:pt x="0" y="0"/>
                </a:moveTo>
                <a:lnTo>
                  <a:pt x="2615859" y="0"/>
                </a:lnTo>
                <a:lnTo>
                  <a:pt x="2615859" y="2812200"/>
                </a:lnTo>
                <a:lnTo>
                  <a:pt x="0" y="2812200"/>
                </a:lnTo>
                <a:lnTo>
                  <a:pt x="0" y="0"/>
                </a:lnTo>
                <a:close/>
              </a:path>
            </a:pathLst>
          </a:custGeom>
          <a:blipFill>
            <a:blip r:embed="rId3"/>
            <a:stretch>
              <a:fillRect t="-9575"/>
            </a:stretch>
          </a:blipFill>
        </p:spPr>
        <p:txBody>
          <a:bodyPr/>
          <a:lstStyle/>
          <a:p>
            <a:endParaRPr lang="en-US"/>
          </a:p>
        </p:txBody>
      </p:sp>
      <p:sp>
        <p:nvSpPr>
          <p:cNvPr id="9" name="TextBox 9"/>
          <p:cNvSpPr txBox="1"/>
          <p:nvPr/>
        </p:nvSpPr>
        <p:spPr>
          <a:xfrm>
            <a:off x="1131441" y="3996129"/>
            <a:ext cx="15960060" cy="1629383"/>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a family member, consider telling a trustworthy adult.</a:t>
            </a: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a:t>
            </a:r>
          </a:p>
        </p:txBody>
      </p:sp>
      <p:grpSp>
        <p:nvGrpSpPr>
          <p:cNvPr id="8" name="Group 8"/>
          <p:cNvGrpSpPr/>
          <p:nvPr/>
        </p:nvGrpSpPr>
        <p:grpSpPr>
          <a:xfrm>
            <a:off x="1480713" y="3334130"/>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3" name="TextBox 13"/>
          <p:cNvSpPr txBox="1"/>
          <p:nvPr/>
        </p:nvSpPr>
        <p:spPr>
          <a:xfrm>
            <a:off x="2661083" y="4658173"/>
            <a:ext cx="12838804" cy="1464944"/>
          </a:xfrm>
          <a:prstGeom prst="rect">
            <a:avLst/>
          </a:prstGeom>
        </p:spPr>
        <p:txBody>
          <a:bodyPr lIns="0" tIns="0" rIns="0" bIns="0" rtlCol="0" anchor="t">
            <a:spAutoFit/>
          </a:bodyPr>
          <a:lstStyle/>
          <a:p>
            <a:pPr algn="ctr">
              <a:lnSpc>
                <a:spcPts val="5880"/>
              </a:lnSpc>
              <a:spcBef>
                <a:spcPct val="0"/>
              </a:spcBef>
            </a:pPr>
            <a:r>
              <a:rPr lang="en-US" sz="4200">
                <a:solidFill>
                  <a:srgbClr val="004F59"/>
                </a:solidFill>
                <a:latin typeface="Roboto"/>
                <a:ea typeface="Roboto"/>
                <a:cs typeface="Roboto"/>
                <a:sym typeface="Roboto"/>
              </a:rPr>
              <a:t>🔍 </a:t>
            </a:r>
            <a:r>
              <a:rPr lang="en-US" sz="4200" b="1">
                <a:solidFill>
                  <a:srgbClr val="004F59"/>
                </a:solidFill>
                <a:latin typeface="Roboto Bold"/>
                <a:ea typeface="Roboto Bold"/>
                <a:cs typeface="Roboto Bold"/>
                <a:sym typeface="Roboto Bold"/>
              </a:rPr>
              <a:t>Many sexual crimes are never reported, so study results may not fully reflect what is really happening.</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4263747" y="1028700"/>
            <a:ext cx="2995553" cy="3449178"/>
            <a:chOff x="0" y="0"/>
            <a:chExt cx="1234755" cy="1421737"/>
          </a:xfrm>
        </p:grpSpPr>
        <p:sp>
          <p:nvSpPr>
            <p:cNvPr id="6" name="Freeform 6"/>
            <p:cNvSpPr/>
            <p:nvPr/>
          </p:nvSpPr>
          <p:spPr>
            <a:xfrm>
              <a:off x="0" y="0"/>
              <a:ext cx="1234755" cy="1421737"/>
            </a:xfrm>
            <a:custGeom>
              <a:avLst/>
              <a:gdLst/>
              <a:ahLst/>
              <a:cxnLst/>
              <a:rect l="l" t="t" r="r" b="b"/>
              <a:pathLst>
                <a:path w="1234755" h="1421737">
                  <a:moveTo>
                    <a:pt x="0" y="0"/>
                  </a:moveTo>
                  <a:lnTo>
                    <a:pt x="1234755" y="0"/>
                  </a:lnTo>
                  <a:lnTo>
                    <a:pt x="1234755" y="1421737"/>
                  </a:lnTo>
                  <a:lnTo>
                    <a:pt x="0" y="1421737"/>
                  </a:lnTo>
                  <a:close/>
                </a:path>
              </a:pathLst>
            </a:custGeom>
            <a:solidFill>
              <a:srgbClr val="FFFFFF"/>
            </a:solidFill>
          </p:spPr>
          <p:txBody>
            <a:bodyPr/>
            <a:lstStyle/>
            <a:p>
              <a:endParaRPr lang="en-US"/>
            </a:p>
          </p:txBody>
        </p:sp>
        <p:sp>
          <p:nvSpPr>
            <p:cNvPr id="7" name="TextBox 7"/>
            <p:cNvSpPr txBox="1"/>
            <p:nvPr/>
          </p:nvSpPr>
          <p:spPr>
            <a:xfrm>
              <a:off x="0" y="-47625"/>
              <a:ext cx="1234755" cy="1469362"/>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4465766" y="1218864"/>
            <a:ext cx="2615859" cy="2812200"/>
          </a:xfrm>
          <a:custGeom>
            <a:avLst/>
            <a:gdLst/>
            <a:ahLst/>
            <a:cxnLst/>
            <a:rect l="l" t="t" r="r" b="b"/>
            <a:pathLst>
              <a:path w="2615859" h="2812200">
                <a:moveTo>
                  <a:pt x="0" y="0"/>
                </a:moveTo>
                <a:lnTo>
                  <a:pt x="2615859" y="0"/>
                </a:lnTo>
                <a:lnTo>
                  <a:pt x="2615859" y="2812200"/>
                </a:lnTo>
                <a:lnTo>
                  <a:pt x="0" y="2812200"/>
                </a:lnTo>
                <a:lnTo>
                  <a:pt x="0" y="0"/>
                </a:lnTo>
                <a:close/>
              </a:path>
            </a:pathLst>
          </a:custGeom>
          <a:blipFill>
            <a:blip r:embed="rId3"/>
            <a:stretch>
              <a:fillRect t="-9575"/>
            </a:stretch>
          </a:blipFill>
        </p:spPr>
        <p:txBody>
          <a:bodyPr/>
          <a:lstStyle/>
          <a:p>
            <a:endParaRPr lang="en-US"/>
          </a:p>
        </p:txBody>
      </p:sp>
      <p:sp>
        <p:nvSpPr>
          <p:cNvPr id="9" name="TextBox 9"/>
          <p:cNvSpPr txBox="1"/>
          <p:nvPr/>
        </p:nvSpPr>
        <p:spPr>
          <a:xfrm>
            <a:off x="1131441" y="3996129"/>
            <a:ext cx="15960060" cy="2800931"/>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NOT family, consider telling a parent.</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4263747" y="1028700"/>
            <a:ext cx="2995553" cy="3449178"/>
            <a:chOff x="0" y="0"/>
            <a:chExt cx="1234755" cy="1421737"/>
          </a:xfrm>
        </p:grpSpPr>
        <p:sp>
          <p:nvSpPr>
            <p:cNvPr id="6" name="Freeform 6"/>
            <p:cNvSpPr/>
            <p:nvPr/>
          </p:nvSpPr>
          <p:spPr>
            <a:xfrm>
              <a:off x="0" y="0"/>
              <a:ext cx="1234755" cy="1421737"/>
            </a:xfrm>
            <a:custGeom>
              <a:avLst/>
              <a:gdLst/>
              <a:ahLst/>
              <a:cxnLst/>
              <a:rect l="l" t="t" r="r" b="b"/>
              <a:pathLst>
                <a:path w="1234755" h="1421737">
                  <a:moveTo>
                    <a:pt x="0" y="0"/>
                  </a:moveTo>
                  <a:lnTo>
                    <a:pt x="1234755" y="0"/>
                  </a:lnTo>
                  <a:lnTo>
                    <a:pt x="1234755" y="1421737"/>
                  </a:lnTo>
                  <a:lnTo>
                    <a:pt x="0" y="1421737"/>
                  </a:lnTo>
                  <a:close/>
                </a:path>
              </a:pathLst>
            </a:custGeom>
            <a:solidFill>
              <a:srgbClr val="FFFFFF"/>
            </a:solidFill>
          </p:spPr>
          <p:txBody>
            <a:bodyPr/>
            <a:lstStyle/>
            <a:p>
              <a:endParaRPr lang="en-US"/>
            </a:p>
          </p:txBody>
        </p:sp>
        <p:sp>
          <p:nvSpPr>
            <p:cNvPr id="7" name="TextBox 7"/>
            <p:cNvSpPr txBox="1"/>
            <p:nvPr/>
          </p:nvSpPr>
          <p:spPr>
            <a:xfrm>
              <a:off x="0" y="-47625"/>
              <a:ext cx="1234755" cy="1469362"/>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4465766" y="1218864"/>
            <a:ext cx="2615859" cy="2812200"/>
          </a:xfrm>
          <a:custGeom>
            <a:avLst/>
            <a:gdLst/>
            <a:ahLst/>
            <a:cxnLst/>
            <a:rect l="l" t="t" r="r" b="b"/>
            <a:pathLst>
              <a:path w="2615859" h="2812200">
                <a:moveTo>
                  <a:pt x="0" y="0"/>
                </a:moveTo>
                <a:lnTo>
                  <a:pt x="2615859" y="0"/>
                </a:lnTo>
                <a:lnTo>
                  <a:pt x="2615859" y="2812200"/>
                </a:lnTo>
                <a:lnTo>
                  <a:pt x="0" y="2812200"/>
                </a:lnTo>
                <a:lnTo>
                  <a:pt x="0" y="0"/>
                </a:lnTo>
                <a:close/>
              </a:path>
            </a:pathLst>
          </a:custGeom>
          <a:blipFill>
            <a:blip r:embed="rId3"/>
            <a:stretch>
              <a:fillRect t="-9575"/>
            </a:stretch>
          </a:blipFill>
        </p:spPr>
        <p:txBody>
          <a:bodyPr/>
          <a:lstStyle/>
          <a:p>
            <a:endParaRPr lang="en-US"/>
          </a:p>
        </p:txBody>
      </p:sp>
      <p:sp>
        <p:nvSpPr>
          <p:cNvPr id="9" name="TextBox 9"/>
          <p:cNvSpPr txBox="1"/>
          <p:nvPr/>
        </p:nvSpPr>
        <p:spPr>
          <a:xfrm>
            <a:off x="1131441" y="3996129"/>
            <a:ext cx="15960060" cy="354385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4263747" y="1028700"/>
            <a:ext cx="2995553" cy="3449178"/>
            <a:chOff x="0" y="0"/>
            <a:chExt cx="1234755" cy="1421737"/>
          </a:xfrm>
        </p:grpSpPr>
        <p:sp>
          <p:nvSpPr>
            <p:cNvPr id="6" name="Freeform 6"/>
            <p:cNvSpPr/>
            <p:nvPr/>
          </p:nvSpPr>
          <p:spPr>
            <a:xfrm>
              <a:off x="0" y="0"/>
              <a:ext cx="1234755" cy="1421737"/>
            </a:xfrm>
            <a:custGeom>
              <a:avLst/>
              <a:gdLst/>
              <a:ahLst/>
              <a:cxnLst/>
              <a:rect l="l" t="t" r="r" b="b"/>
              <a:pathLst>
                <a:path w="1234755" h="1421737">
                  <a:moveTo>
                    <a:pt x="0" y="0"/>
                  </a:moveTo>
                  <a:lnTo>
                    <a:pt x="1234755" y="0"/>
                  </a:lnTo>
                  <a:lnTo>
                    <a:pt x="1234755" y="1421737"/>
                  </a:lnTo>
                  <a:lnTo>
                    <a:pt x="0" y="1421737"/>
                  </a:lnTo>
                  <a:close/>
                </a:path>
              </a:pathLst>
            </a:custGeom>
            <a:solidFill>
              <a:srgbClr val="FFFFFF"/>
            </a:solidFill>
          </p:spPr>
          <p:txBody>
            <a:bodyPr/>
            <a:lstStyle/>
            <a:p>
              <a:endParaRPr lang="en-US"/>
            </a:p>
          </p:txBody>
        </p:sp>
        <p:sp>
          <p:nvSpPr>
            <p:cNvPr id="7" name="TextBox 7"/>
            <p:cNvSpPr txBox="1"/>
            <p:nvPr/>
          </p:nvSpPr>
          <p:spPr>
            <a:xfrm>
              <a:off x="0" y="-47625"/>
              <a:ext cx="1234755" cy="1469362"/>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4465766" y="1218864"/>
            <a:ext cx="2615859" cy="2812200"/>
          </a:xfrm>
          <a:custGeom>
            <a:avLst/>
            <a:gdLst/>
            <a:ahLst/>
            <a:cxnLst/>
            <a:rect l="l" t="t" r="r" b="b"/>
            <a:pathLst>
              <a:path w="2615859" h="2812200">
                <a:moveTo>
                  <a:pt x="0" y="0"/>
                </a:moveTo>
                <a:lnTo>
                  <a:pt x="2615859" y="0"/>
                </a:lnTo>
                <a:lnTo>
                  <a:pt x="2615859" y="2812200"/>
                </a:lnTo>
                <a:lnTo>
                  <a:pt x="0" y="2812200"/>
                </a:lnTo>
                <a:lnTo>
                  <a:pt x="0" y="0"/>
                </a:lnTo>
                <a:close/>
              </a:path>
            </a:pathLst>
          </a:custGeom>
          <a:blipFill>
            <a:blip r:embed="rId3"/>
            <a:stretch>
              <a:fillRect t="-9575"/>
            </a:stretch>
          </a:blipFill>
        </p:spPr>
        <p:txBody>
          <a:bodyPr/>
          <a:lstStyle/>
          <a:p>
            <a:endParaRPr lang="en-US"/>
          </a:p>
        </p:txBody>
      </p:sp>
      <p:sp>
        <p:nvSpPr>
          <p:cNvPr id="9" name="TextBox 9"/>
          <p:cNvSpPr txBox="1"/>
          <p:nvPr/>
        </p:nvSpPr>
        <p:spPr>
          <a:xfrm>
            <a:off x="1131441" y="3996129"/>
            <a:ext cx="15960060" cy="4715402"/>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To gain internet access for help, consider using a computer at your school or a public library.</a:t>
            </a:r>
          </a:p>
          <a:p>
            <a:pPr algn="l">
              <a:lnSpc>
                <a:spcPts val="3399"/>
              </a:lnSpc>
            </a:pPr>
            <a:endParaRPr lang="en-US" sz="3399" b="1">
              <a:solidFill>
                <a:srgbClr val="004F59"/>
              </a:solidFill>
              <a:latin typeface="Roboto Bold"/>
              <a:ea typeface="Roboto Bold"/>
              <a:cs typeface="Roboto Bold"/>
              <a:sym typeface="Roboto Bold"/>
            </a:endParaRPr>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09" y="460309"/>
            <a:ext cx="17298397" cy="9369965"/>
          </a:xfrm>
          <a:custGeom>
            <a:avLst/>
            <a:gdLst/>
            <a:ahLst/>
            <a:cxnLst/>
            <a:rect l="l" t="t" r="r" b="b"/>
            <a:pathLst>
              <a:path w="17298397" h="9369965">
                <a:moveTo>
                  <a:pt x="0" y="0"/>
                </a:moveTo>
                <a:lnTo>
                  <a:pt x="17298397" y="0"/>
                </a:lnTo>
                <a:lnTo>
                  <a:pt x="17298397" y="9369965"/>
                </a:lnTo>
                <a:lnTo>
                  <a:pt x="0" y="936996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id="4" name="TextBox 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sp>
        <p:nvSpPr>
          <p:cNvPr id="4" name="Freeform 4"/>
          <p:cNvSpPr/>
          <p:nvPr/>
        </p:nvSpPr>
        <p:spPr>
          <a:xfrm>
            <a:off x="5432397" y="2879164"/>
            <a:ext cx="7423206" cy="5736553"/>
          </a:xfrm>
          <a:custGeom>
            <a:avLst/>
            <a:gdLst/>
            <a:ahLst/>
            <a:cxnLst/>
            <a:rect l="l" t="t" r="r" b="b"/>
            <a:pathLst>
              <a:path w="7423206" h="5736553">
                <a:moveTo>
                  <a:pt x="0" y="0"/>
                </a:moveTo>
                <a:lnTo>
                  <a:pt x="7423206" y="0"/>
                </a:lnTo>
                <a:lnTo>
                  <a:pt x="7423206" y="5736554"/>
                </a:lnTo>
                <a:lnTo>
                  <a:pt x="0" y="5736554"/>
                </a:lnTo>
                <a:lnTo>
                  <a:pt x="0" y="0"/>
                </a:lnTo>
                <a:close/>
              </a:path>
            </a:pathLst>
          </a:custGeom>
          <a:blipFill>
            <a:blip r:embed="rId3"/>
            <a:stretch>
              <a:fillRect l="-3215" t="-3313" r="-1929" b="-3612"/>
            </a:stretch>
          </a:blipFill>
        </p:spPr>
        <p:txBody>
          <a:bodyPr/>
          <a:lstStyle/>
          <a:p>
            <a:endParaRPr lang="en-US"/>
          </a:p>
        </p:txBody>
      </p:sp>
      <p:sp>
        <p:nvSpPr>
          <p:cNvPr id="5" name="TextBox 5"/>
          <p:cNvSpPr txBox="1"/>
          <p:nvPr/>
        </p:nvSpPr>
        <p:spPr>
          <a:xfrm>
            <a:off x="1028700" y="1109322"/>
            <a:ext cx="18486508" cy="1094741"/>
          </a:xfrm>
          <a:prstGeom prst="rect">
            <a:avLst/>
          </a:prstGeom>
        </p:spPr>
        <p:txBody>
          <a:bodyPr lIns="0" tIns="0" rIns="0" bIns="0" rtlCol="0" anchor="t">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id="6" name="TextBox 6"/>
          <p:cNvSpPr txBox="1"/>
          <p:nvPr/>
        </p:nvSpPr>
        <p:spPr>
          <a:xfrm>
            <a:off x="7244293" y="9213103"/>
            <a:ext cx="3699461" cy="224209"/>
          </a:xfrm>
          <a:prstGeom prst="rect">
            <a:avLst/>
          </a:prstGeom>
        </p:spPr>
        <p:txBody>
          <a:bodyPr lIns="0" tIns="0" rIns="0" bIns="0" rtlCol="0" anchor="t">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74</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6201271" y="2682377"/>
            <a:ext cx="6150341" cy="6150341"/>
          </a:xfrm>
          <a:custGeom>
            <a:avLst/>
            <a:gdLst/>
            <a:ahLst/>
            <a:cxnLst/>
            <a:rect l="l" t="t" r="r" b="b"/>
            <a:pathLst>
              <a:path w="6150341" h="6150341">
                <a:moveTo>
                  <a:pt x="0" y="0"/>
                </a:moveTo>
                <a:lnTo>
                  <a:pt x="6150341" y="0"/>
                </a:lnTo>
                <a:lnTo>
                  <a:pt x="6150341" y="6150341"/>
                </a:lnTo>
                <a:lnTo>
                  <a:pt x="0" y="6150341"/>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4792438"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id="8" name="TextBox 8"/>
          <p:cNvSpPr txBox="1"/>
          <p:nvPr/>
        </p:nvSpPr>
        <p:spPr>
          <a:xfrm>
            <a:off x="7233011" y="8580163"/>
            <a:ext cx="5362641" cy="677976"/>
          </a:xfrm>
          <a:prstGeom prst="rect">
            <a:avLst/>
          </a:prstGeom>
        </p:spPr>
        <p:txBody>
          <a:bodyPr lIns="0" tIns="0" rIns="0" bIns="0" rtlCol="0" anchor="t">
            <a:spAutoFit/>
          </a:bodyPr>
          <a:lstStyle/>
          <a:p>
            <a:pPr algn="ctr">
              <a:lnSpc>
                <a:spcPts val="2725"/>
              </a:lnSpc>
            </a:pPr>
            <a:r>
              <a:rPr lang="en-US" sz="1946" b="1">
                <a:solidFill>
                  <a:srgbClr val="9D1BE3"/>
                </a:solidFill>
                <a:latin typeface="Roboto Bold"/>
                <a:ea typeface="Roboto Bold"/>
                <a:cs typeface="Roboto Bold"/>
                <a:sym typeface="Roboto Bold"/>
              </a:rPr>
              <a:t>If using Slido: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Freeform 10"/>
          <p:cNvSpPr/>
          <p:nvPr/>
        </p:nvSpPr>
        <p:spPr>
          <a:xfrm>
            <a:off x="1480713" y="2867985"/>
            <a:ext cx="3683770" cy="4666437"/>
          </a:xfrm>
          <a:custGeom>
            <a:avLst/>
            <a:gdLst/>
            <a:ahLst/>
            <a:cxnLst/>
            <a:rect l="l" t="t" r="r" b="b"/>
            <a:pathLst>
              <a:path w="3683770" h="4666437">
                <a:moveTo>
                  <a:pt x="0" y="0"/>
                </a:moveTo>
                <a:lnTo>
                  <a:pt x="3683770" y="0"/>
                </a:lnTo>
                <a:lnTo>
                  <a:pt x="3683770" y="4666437"/>
                </a:lnTo>
                <a:lnTo>
                  <a:pt x="0" y="4666437"/>
                </a:lnTo>
                <a:lnTo>
                  <a:pt x="0" y="0"/>
                </a:lnTo>
                <a:close/>
              </a:path>
            </a:pathLst>
          </a:custGeom>
          <a:blipFill>
            <a:blip r:embed="rId4"/>
            <a:stretch>
              <a:fillRect l="-24906" r="-1769"/>
            </a:stretch>
          </a:blipFill>
        </p:spPr>
        <p:txBody>
          <a:bodyPr/>
          <a:lstStyle/>
          <a:p>
            <a:endParaRPr lang="en-US"/>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541295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46952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76927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Freeform 9"/>
          <p:cNvSpPr/>
          <p:nvPr/>
        </p:nvSpPr>
        <p:spPr>
          <a:xfrm>
            <a:off x="8627653" y="1179189"/>
            <a:ext cx="8137452" cy="7561349"/>
          </a:xfrm>
          <a:custGeom>
            <a:avLst/>
            <a:gdLst/>
            <a:ahLst/>
            <a:cxnLst/>
            <a:rect l="l" t="t" r="r" b="b"/>
            <a:pathLst>
              <a:path w="8137452" h="7561349">
                <a:moveTo>
                  <a:pt x="0" y="0"/>
                </a:moveTo>
                <a:lnTo>
                  <a:pt x="8137452" y="0"/>
                </a:lnTo>
                <a:lnTo>
                  <a:pt x="8137452" y="7561350"/>
                </a:lnTo>
                <a:lnTo>
                  <a:pt x="0" y="7561350"/>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241365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1" name="TextBox 11"/>
          <p:cNvSpPr txBox="1"/>
          <p:nvPr/>
        </p:nvSpPr>
        <p:spPr>
          <a:xfrm>
            <a:off x="297273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2" name="TextBox 12"/>
          <p:cNvSpPr txBox="1"/>
          <p:nvPr/>
        </p:nvSpPr>
        <p:spPr>
          <a:xfrm>
            <a:off x="375974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BFDFD"/>
                </a:solidFill>
                <a:latin typeface="Roboto"/>
                <a:ea typeface="Roboto"/>
                <a:cs typeface="Roboto"/>
                <a:sym typeface="Roboto"/>
              </a:rPr>
              <a:t>77</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id="8" name="TextBox 8"/>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9" name="TextBox 9"/>
          <p:cNvSpPr txBox="1"/>
          <p:nvPr/>
        </p:nvSpPr>
        <p:spPr>
          <a:xfrm>
            <a:off x="2603290" y="4658173"/>
            <a:ext cx="12082275" cy="1464946"/>
          </a:xfrm>
          <a:prstGeom prst="rect">
            <a:avLst/>
          </a:prstGeom>
        </p:spPr>
        <p:txBody>
          <a:bodyPr lIns="0" tIns="0" rIns="0" bIns="0" rtlCol="0" anchor="t">
            <a:spAutoFit/>
          </a:bodyPr>
          <a:lstStyle/>
          <a:p>
            <a:pPr algn="ctr">
              <a:lnSpc>
                <a:spcPts val="5879"/>
              </a:lnSpc>
              <a:spcBef>
                <a:spcPct val="0"/>
              </a:spcBef>
            </a:pPr>
            <a:r>
              <a:rPr lang="en-US" sz="4199" b="1">
                <a:solidFill>
                  <a:srgbClr val="004F59"/>
                </a:solidFill>
                <a:latin typeface="Roboto Bold"/>
                <a:ea typeface="Roboto Bold"/>
                <a:cs typeface="Roboto Bold"/>
                <a:sym typeface="Roboto Bold"/>
              </a:rPr>
              <a:t>📊 Studies collect information in different ways, which can lead to different results.</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1" name="Group 11"/>
          <p:cNvGrpSpPr/>
          <p:nvPr/>
        </p:nvGrpSpPr>
        <p:grpSpPr>
          <a:xfrm>
            <a:off x="1480713" y="3334130"/>
            <a:ext cx="7918137" cy="904943"/>
            <a:chOff x="0" y="0"/>
            <a:chExt cx="2085435" cy="238339"/>
          </a:xfrm>
        </p:grpSpPr>
        <p:sp>
          <p:nvSpPr>
            <p:cNvPr id="12" name="Freeform 12"/>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id="8" name="TextBox 8"/>
          <p:cNvSpPr txBox="1"/>
          <p:nvPr/>
        </p:nvSpPr>
        <p:spPr>
          <a:xfrm>
            <a:off x="3236901" y="4658173"/>
            <a:ext cx="11814198" cy="1464945"/>
          </a:xfrm>
          <a:prstGeom prst="rect">
            <a:avLst/>
          </a:prstGeom>
        </p:spPr>
        <p:txBody>
          <a:bodyPr lIns="0" tIns="0" rIns="0" bIns="0" rtlCol="0" anchor="t">
            <a:spAutoFit/>
          </a:bodyPr>
          <a:lstStyle/>
          <a:p>
            <a:pPr algn="ctr">
              <a:lnSpc>
                <a:spcPts val="5880"/>
              </a:lnSpc>
            </a:pPr>
            <a:r>
              <a:rPr lang="en-US" sz="4200">
                <a:solidFill>
                  <a:srgbClr val="004F59"/>
                </a:solidFill>
                <a:latin typeface="Roboto"/>
                <a:ea typeface="Roboto"/>
                <a:cs typeface="Roboto"/>
                <a:sym typeface="Roboto"/>
              </a:rPr>
              <a:t>👥 </a:t>
            </a:r>
            <a:r>
              <a:rPr lang="en-US" sz="4200" b="1">
                <a:solidFill>
                  <a:srgbClr val="004F59"/>
                </a:solidFill>
                <a:latin typeface="Roboto Bold"/>
                <a:ea typeface="Roboto Bold"/>
                <a:cs typeface="Roboto Bold"/>
                <a:sym typeface="Roboto Bold"/>
              </a:rPr>
              <a:t>Some studies use small groups of people, and those groups may not represent everyone. </a:t>
            </a:r>
          </a:p>
        </p:txBody>
      </p:sp>
      <p:sp>
        <p:nvSpPr>
          <p:cNvPr id="9" name="TextBox 9"/>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1" name="Group 11"/>
          <p:cNvGrpSpPr/>
          <p:nvPr/>
        </p:nvGrpSpPr>
        <p:grpSpPr>
          <a:xfrm>
            <a:off x="1480713" y="3334130"/>
            <a:ext cx="7918137" cy="904943"/>
            <a:chOff x="0" y="0"/>
            <a:chExt cx="2085435" cy="238339"/>
          </a:xfrm>
        </p:grpSpPr>
        <p:sp>
          <p:nvSpPr>
            <p:cNvPr id="12" name="Freeform 12"/>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12122</Words>
  <Application>Microsoft Office PowerPoint</Application>
  <PresentationFormat>Custom</PresentationFormat>
  <Paragraphs>1311</Paragraphs>
  <Slides>77</Slides>
  <Notes>77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77</vt:i4>
      </vt:variant>
    </vt:vector>
  </HeadingPairs>
  <TitlesOfParts>
    <vt:vector size="87" baseType="lpstr">
      <vt:lpstr>Poppins Medium 2 Bold</vt:lpstr>
      <vt:lpstr>Bebas Neue</vt:lpstr>
      <vt:lpstr>Roboto</vt:lpstr>
      <vt:lpstr>Calibri</vt:lpstr>
      <vt:lpstr>Arial</vt:lpstr>
      <vt:lpstr>Poppins Medium 1</vt:lpstr>
      <vt:lpstr>Roboto Bold</vt:lpstr>
      <vt:lpstr>League Spartan</vt:lpstr>
      <vt:lpstr>Cooperative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PowerPoint-Rural_Risks_WalkingWise-2026</dc:title>
  <cp:lastModifiedBy>Karla Highman</cp:lastModifiedBy>
  <cp:revision>1</cp:revision>
  <dcterms:created xsi:type="dcterms:W3CDTF">2006-08-16T00:00:00Z</dcterms:created>
  <dcterms:modified xsi:type="dcterms:W3CDTF">2026-01-20T19:15:11Z</dcterms:modified>
  <dc:identifier>DAGa4inbOPY</dc:identifier>
</cp:coreProperties>
</file>