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9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Lst>
  <p:sldSz cx="18288000" cy="10287000"/>
  <p:notesSz cx="6858000" cy="9144000"/>
  <p:embeddedFontLst>
    <p:embeddedFont>
      <p:font typeface="League Spartan" charset="1" panose="00000800000000000000"/>
      <p:regular r:id="rId102"/>
    </p:embeddedFont>
    <p:embeddedFont>
      <p:font typeface="Cooperative Bold" charset="1" panose="00000800000000000000"/>
      <p:regular r:id="rId103"/>
    </p:embeddedFont>
    <p:embeddedFont>
      <p:font typeface="Poppins Medium 1 Bold" charset="1" panose="00000700000000000000"/>
      <p:regular r:id="rId104"/>
    </p:embeddedFont>
    <p:embeddedFont>
      <p:font typeface="Poppins Medium 2" charset="1" panose="02000000000000000000"/>
      <p:regular r:id="rId105"/>
    </p:embeddedFont>
    <p:embeddedFont>
      <p:font typeface="Roboto" charset="1" panose="02000000000000000000"/>
      <p:regular r:id="rId107"/>
    </p:embeddedFont>
    <p:embeddedFont>
      <p:font typeface="Roboto Bold Italics" charset="1" panose="02000000000000000000"/>
      <p:regular r:id="rId108"/>
    </p:embeddedFont>
    <p:embeddedFont>
      <p:font typeface="Cooperative" charset="1" panose="00000500000000000000"/>
      <p:regular r:id="rId109"/>
    </p:embeddedFont>
    <p:embeddedFont>
      <p:font typeface="Roboto Bold" charset="1" panose="02000000000000000000"/>
      <p:regular r:id="rId110"/>
    </p:embeddedFont>
    <p:embeddedFont>
      <p:font typeface="Bebas Neue" charset="1" panose="00000500000000000000"/>
      <p:regular r:id="rId1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theme/theme2.xml" Type="http://schemas.openxmlformats.org/officeDocument/2006/relationships/theme"/><Relationship Id="rId101" Target="notesSlides/notesSlide1.xml" Type="http://schemas.openxmlformats.org/officeDocument/2006/relationships/notesSlide"/><Relationship Id="rId102" Target="fonts/font102.fntdata" Type="http://schemas.openxmlformats.org/officeDocument/2006/relationships/font"/><Relationship Id="rId103" Target="fonts/font103.fntdata" Type="http://schemas.openxmlformats.org/officeDocument/2006/relationships/font"/><Relationship Id="rId104" Target="fonts/font104.fntdata" Type="http://schemas.openxmlformats.org/officeDocument/2006/relationships/font"/><Relationship Id="rId105" Target="fonts/font105.fntdata" Type="http://schemas.openxmlformats.org/officeDocument/2006/relationships/font"/><Relationship Id="rId106" Target="notesSlides/notesSlide2.xml" Type="http://schemas.openxmlformats.org/officeDocument/2006/relationships/notesSlide"/><Relationship Id="rId107" Target="fonts/font107.fntdata" Type="http://schemas.openxmlformats.org/officeDocument/2006/relationships/font"/><Relationship Id="rId108" Target="fonts/font108.fntdata" Type="http://schemas.openxmlformats.org/officeDocument/2006/relationships/font"/><Relationship Id="rId109" Target="fonts/font109.fntdata" Type="http://schemas.openxmlformats.org/officeDocument/2006/relationships/font"/><Relationship Id="rId11" Target="slides/slide6.xml" Type="http://schemas.openxmlformats.org/officeDocument/2006/relationships/slide"/><Relationship Id="rId110" Target="fonts/font110.fntdata" Type="http://schemas.openxmlformats.org/officeDocument/2006/relationships/font"/><Relationship Id="rId111" Target="notesSlides/notesSlide3.xml" Type="http://schemas.openxmlformats.org/officeDocument/2006/relationships/notesSlide"/><Relationship Id="rId112" Target="notesSlides/notesSlide4.xml" Type="http://schemas.openxmlformats.org/officeDocument/2006/relationships/notesSlide"/><Relationship Id="rId113" Target="notesSlides/notesSlide5.xml" Type="http://schemas.openxmlformats.org/officeDocument/2006/relationships/notesSlide"/><Relationship Id="rId114" Target="notesSlides/notesSlide6.xml" Type="http://schemas.openxmlformats.org/officeDocument/2006/relationships/notesSlide"/><Relationship Id="rId115" Target="notesSlides/notesSlide7.xml" Type="http://schemas.openxmlformats.org/officeDocument/2006/relationships/notesSlide"/><Relationship Id="rId116" Target="notesSlides/notesSlide8.xml" Type="http://schemas.openxmlformats.org/officeDocument/2006/relationships/notesSlide"/><Relationship Id="rId117" Target="fonts/font117.fntdata" Type="http://schemas.openxmlformats.org/officeDocument/2006/relationships/font"/><Relationship Id="rId118" Target="notesSlides/notesSlide9.xml" Type="http://schemas.openxmlformats.org/officeDocument/2006/relationships/notesSlide"/><Relationship Id="rId119" Target="notesSlides/notesSlide10.xml" Type="http://schemas.openxmlformats.org/officeDocument/2006/relationships/notesSlide"/><Relationship Id="rId12" Target="slides/slide7.xml" Type="http://schemas.openxmlformats.org/officeDocument/2006/relationships/slide"/><Relationship Id="rId120" Target="notesSlides/notesSlide11.xml" Type="http://schemas.openxmlformats.org/officeDocument/2006/relationships/notesSlide"/><Relationship Id="rId121" Target="notesSlides/notesSlide12.xml" Type="http://schemas.openxmlformats.org/officeDocument/2006/relationships/notesSlide"/><Relationship Id="rId122" Target="notesSlides/notesSlide13.xml" Type="http://schemas.openxmlformats.org/officeDocument/2006/relationships/notesSlide"/><Relationship Id="rId123" Target="notesSlides/notesSlide14.xml" Type="http://schemas.openxmlformats.org/officeDocument/2006/relationships/notesSlide"/><Relationship Id="rId124" Target="notesSlides/notesSlide15.xml" Type="http://schemas.openxmlformats.org/officeDocument/2006/relationships/notesSlide"/><Relationship Id="rId125" Target="notesSlides/notesSlide16.xml" Type="http://schemas.openxmlformats.org/officeDocument/2006/relationships/notesSlide"/><Relationship Id="rId126" Target="notesSlides/notesSlide17.xml" Type="http://schemas.openxmlformats.org/officeDocument/2006/relationships/notesSlide"/><Relationship Id="rId127" Target="notesSlides/notesSlide18.xml" Type="http://schemas.openxmlformats.org/officeDocument/2006/relationships/notesSlide"/><Relationship Id="rId128" Target="notesSlides/notesSlide19.xml" Type="http://schemas.openxmlformats.org/officeDocument/2006/relationships/notesSlide"/><Relationship Id="rId129" Target="notesSlides/notesSlide20.xml" Type="http://schemas.openxmlformats.org/officeDocument/2006/relationships/notesSlide"/><Relationship Id="rId13" Target="slides/slide8.xml" Type="http://schemas.openxmlformats.org/officeDocument/2006/relationships/slide"/><Relationship Id="rId130" Target="notesSlides/notesSlide21.xml" Type="http://schemas.openxmlformats.org/officeDocument/2006/relationships/notesSlide"/><Relationship Id="rId131" Target="notesSlides/notesSlide22.xml" Type="http://schemas.openxmlformats.org/officeDocument/2006/relationships/notesSlide"/><Relationship Id="rId132" Target="notesSlides/notesSlide23.xml" Type="http://schemas.openxmlformats.org/officeDocument/2006/relationships/notesSlide"/><Relationship Id="rId133" Target="notesSlides/notesSlide24.xml" Type="http://schemas.openxmlformats.org/officeDocument/2006/relationships/notesSlide"/><Relationship Id="rId134" Target="notesSlides/notesSlide25.xml" Type="http://schemas.openxmlformats.org/officeDocument/2006/relationships/notesSlide"/><Relationship Id="rId135" Target="notesSlides/notesSlide26.xml" Type="http://schemas.openxmlformats.org/officeDocument/2006/relationships/notesSlide"/><Relationship Id="rId136" Target="notesSlides/notesSlide27.xml" Type="http://schemas.openxmlformats.org/officeDocument/2006/relationships/notesSlide"/><Relationship Id="rId137" Target="notesSlides/notesSlide28.xml" Type="http://schemas.openxmlformats.org/officeDocument/2006/relationships/notesSlide"/><Relationship Id="rId138" Target="notesSlides/notesSlide29.xml" Type="http://schemas.openxmlformats.org/officeDocument/2006/relationships/notesSlide"/><Relationship Id="rId139" Target="notesSlides/notesSlide30.xml" Type="http://schemas.openxmlformats.org/officeDocument/2006/relationships/notesSlide"/><Relationship Id="rId14" Target="slides/slide9.xml" Type="http://schemas.openxmlformats.org/officeDocument/2006/relationships/slide"/><Relationship Id="rId140" Target="notesSlides/notesSlide31.xml" Type="http://schemas.openxmlformats.org/officeDocument/2006/relationships/notesSlide"/><Relationship Id="rId141" Target="notesSlides/notesSlide32.xml" Type="http://schemas.openxmlformats.org/officeDocument/2006/relationships/notesSlide"/><Relationship Id="rId142" Target="notesSlides/notesSlide33.xml" Type="http://schemas.openxmlformats.org/officeDocument/2006/relationships/notesSlide"/><Relationship Id="rId143" Target="notesSlides/notesSlide34.xml" Type="http://schemas.openxmlformats.org/officeDocument/2006/relationships/notesSlide"/><Relationship Id="rId144" Target="notesSlides/notesSlide35.xml" Type="http://schemas.openxmlformats.org/officeDocument/2006/relationships/notesSlide"/><Relationship Id="rId145" Target="notesSlides/notesSlide36.xml" Type="http://schemas.openxmlformats.org/officeDocument/2006/relationships/notesSlide"/><Relationship Id="rId146" Target="notesSlides/notesSlide37.xml" Type="http://schemas.openxmlformats.org/officeDocument/2006/relationships/notesSlide"/><Relationship Id="rId147" Target="notesSlides/notesSlide38.xml" Type="http://schemas.openxmlformats.org/officeDocument/2006/relationships/notesSlide"/><Relationship Id="rId148" Target="notesSlides/notesSlide39.xml" Type="http://schemas.openxmlformats.org/officeDocument/2006/relationships/notesSlide"/><Relationship Id="rId149" Target="notesSlides/notesSlide40.xml" Type="http://schemas.openxmlformats.org/officeDocument/2006/relationships/notesSlide"/><Relationship Id="rId15" Target="slides/slide10.xml" Type="http://schemas.openxmlformats.org/officeDocument/2006/relationships/slide"/><Relationship Id="rId150" Target="notesSlides/notesSlide41.xml" Type="http://schemas.openxmlformats.org/officeDocument/2006/relationships/notesSlide"/><Relationship Id="rId151" Target="notesSlides/notesSlide42.xml" Type="http://schemas.openxmlformats.org/officeDocument/2006/relationships/notesSlide"/><Relationship Id="rId152" Target="notesSlides/notesSlide43.xml" Type="http://schemas.openxmlformats.org/officeDocument/2006/relationships/notesSlide"/><Relationship Id="rId153" Target="notesSlides/notesSlide44.xml" Type="http://schemas.openxmlformats.org/officeDocument/2006/relationships/notesSlide"/><Relationship Id="rId154" Target="notesSlides/notesSlide45.xml" Type="http://schemas.openxmlformats.org/officeDocument/2006/relationships/notesSlide"/><Relationship Id="rId155" Target="notesSlides/notesSlide46.xml" Type="http://schemas.openxmlformats.org/officeDocument/2006/relationships/notesSlide"/><Relationship Id="rId156" Target="notesSlides/notesSlide47.xml" Type="http://schemas.openxmlformats.org/officeDocument/2006/relationships/notesSlide"/><Relationship Id="rId157" Target="notesSlides/notesSlide48.xml" Type="http://schemas.openxmlformats.org/officeDocument/2006/relationships/notesSlide"/><Relationship Id="rId158" Target="notesSlides/notesSlide49.xml" Type="http://schemas.openxmlformats.org/officeDocument/2006/relationships/notesSlide"/><Relationship Id="rId159" Target="notesSlides/notesSlide50.xml" Type="http://schemas.openxmlformats.org/officeDocument/2006/relationships/notesSlide"/><Relationship Id="rId16" Target="slides/slide11.xml" Type="http://schemas.openxmlformats.org/officeDocument/2006/relationships/slide"/><Relationship Id="rId160" Target="notesSlides/notesSlide51.xml" Type="http://schemas.openxmlformats.org/officeDocument/2006/relationships/notesSlide"/><Relationship Id="rId161" Target="notesSlides/notesSlide52.xml" Type="http://schemas.openxmlformats.org/officeDocument/2006/relationships/notesSlide"/><Relationship Id="rId162" Target="notesSlides/notesSlide53.xml" Type="http://schemas.openxmlformats.org/officeDocument/2006/relationships/notesSlide"/><Relationship Id="rId163" Target="notesSlides/notesSlide54.xml" Type="http://schemas.openxmlformats.org/officeDocument/2006/relationships/notesSlide"/><Relationship Id="rId164" Target="notesSlides/notesSlide55.xml" Type="http://schemas.openxmlformats.org/officeDocument/2006/relationships/notesSlide"/><Relationship Id="rId165" Target="notesSlides/notesSlide56.xml" Type="http://schemas.openxmlformats.org/officeDocument/2006/relationships/notesSlide"/><Relationship Id="rId166" Target="notesSlides/notesSlide57.xml" Type="http://schemas.openxmlformats.org/officeDocument/2006/relationships/notesSlide"/><Relationship Id="rId167" Target="notesSlides/notesSlide58.xml" Type="http://schemas.openxmlformats.org/officeDocument/2006/relationships/notesSlide"/><Relationship Id="rId168" Target="notesSlides/notesSlide59.xml" Type="http://schemas.openxmlformats.org/officeDocument/2006/relationships/notesSlide"/><Relationship Id="rId169" Target="notesSlides/notesSlide60.xml" Type="http://schemas.openxmlformats.org/officeDocument/2006/relationships/notesSlide"/><Relationship Id="rId17" Target="slides/slide12.xml" Type="http://schemas.openxmlformats.org/officeDocument/2006/relationships/slide"/><Relationship Id="rId170" Target="notesSlides/notesSlide61.xml" Type="http://schemas.openxmlformats.org/officeDocument/2006/relationships/notesSlide"/><Relationship Id="rId171" Target="notesSlides/notesSlide62.xml" Type="http://schemas.openxmlformats.org/officeDocument/2006/relationships/notesSlide"/><Relationship Id="rId172" Target="notesSlides/notesSlide63.xml" Type="http://schemas.openxmlformats.org/officeDocument/2006/relationships/notesSlide"/><Relationship Id="rId173" Target="notesSlides/notesSlide64.xml" Type="http://schemas.openxmlformats.org/officeDocument/2006/relationships/notesSlide"/><Relationship Id="rId174" Target="notesSlides/notesSlide65.xml" Type="http://schemas.openxmlformats.org/officeDocument/2006/relationships/notesSlide"/><Relationship Id="rId175" Target="notesSlides/notesSlide66.xml" Type="http://schemas.openxmlformats.org/officeDocument/2006/relationships/notesSlide"/><Relationship Id="rId176" Target="notesSlides/notesSlide67.xml" Type="http://schemas.openxmlformats.org/officeDocument/2006/relationships/notesSlide"/><Relationship Id="rId177" Target="notesSlides/notesSlide68.xml" Type="http://schemas.openxmlformats.org/officeDocument/2006/relationships/notesSlide"/><Relationship Id="rId178" Target="notesSlides/notesSlide69.xml" Type="http://schemas.openxmlformats.org/officeDocument/2006/relationships/notesSlide"/><Relationship Id="rId179" Target="notesSlides/notesSlide70.xml" Type="http://schemas.openxmlformats.org/officeDocument/2006/relationships/notesSlide"/><Relationship Id="rId18" Target="slides/slide13.xml" Type="http://schemas.openxmlformats.org/officeDocument/2006/relationships/slide"/><Relationship Id="rId180" Target="notesSlides/notesSlide71.xml" Type="http://schemas.openxmlformats.org/officeDocument/2006/relationships/notesSlide"/><Relationship Id="rId181" Target="notesSlides/notesSlide72.xml" Type="http://schemas.openxmlformats.org/officeDocument/2006/relationships/notesSlide"/><Relationship Id="rId182" Target="notesSlides/notesSlide73.xml" Type="http://schemas.openxmlformats.org/officeDocument/2006/relationships/notesSlide"/><Relationship Id="rId183" Target="notesSlides/notesSlide74.xml" Type="http://schemas.openxmlformats.org/officeDocument/2006/relationships/notesSlide"/><Relationship Id="rId184" Target="notesSlides/notesSlide75.xml" Type="http://schemas.openxmlformats.org/officeDocument/2006/relationships/notesSlide"/><Relationship Id="rId185" Target="notesSlides/notesSlide76.xml" Type="http://schemas.openxmlformats.org/officeDocument/2006/relationships/notesSlide"/><Relationship Id="rId186" Target="notesSlides/notesSlide77.xml" Type="http://schemas.openxmlformats.org/officeDocument/2006/relationships/notesSlide"/><Relationship Id="rId187" Target="notesSlides/notesSlide78.xml" Type="http://schemas.openxmlformats.org/officeDocument/2006/relationships/notesSlide"/><Relationship Id="rId188" Target="notesSlides/notesSlide79.xml" Type="http://schemas.openxmlformats.org/officeDocument/2006/relationships/notesSlide"/><Relationship Id="rId189" Target="notesSlides/notesSlide80.xml" Type="http://schemas.openxmlformats.org/officeDocument/2006/relationships/notesSlide"/><Relationship Id="rId19" Target="slides/slide14.xml" Type="http://schemas.openxmlformats.org/officeDocument/2006/relationships/slide"/><Relationship Id="rId190" Target="notesSlides/notesSlide81.xml" Type="http://schemas.openxmlformats.org/officeDocument/2006/relationships/notesSlide"/><Relationship Id="rId191" Target="notesSlides/notesSlide82.xml" Type="http://schemas.openxmlformats.org/officeDocument/2006/relationships/notesSlide"/><Relationship Id="rId192" Target="notesSlides/notesSlide83.xml" Type="http://schemas.openxmlformats.org/officeDocument/2006/relationships/notesSlide"/><Relationship Id="rId193" Target="notesSlides/notesSlide84.xml" Type="http://schemas.openxmlformats.org/officeDocument/2006/relationships/notesSlide"/><Relationship Id="rId194" Target="notesSlides/notesSlide85.xml" Type="http://schemas.openxmlformats.org/officeDocument/2006/relationships/notesSlide"/><Relationship Id="rId195" Target="notesSlides/notesSlide86.xml" Type="http://schemas.openxmlformats.org/officeDocument/2006/relationships/notesSlide"/><Relationship Id="rId196" Target="notesSlides/notesSlide87.xml" Type="http://schemas.openxmlformats.org/officeDocument/2006/relationships/notesSlide"/><Relationship Id="rId197" Target="notesSlides/notesSlide88.xml" Type="http://schemas.openxmlformats.org/officeDocument/2006/relationships/notesSlide"/><Relationship Id="rId198" Target="notesSlides/notesSlide89.xml" Type="http://schemas.openxmlformats.org/officeDocument/2006/relationships/notesSlide"/><Relationship Id="rId199" Target="notesSlides/notesSlide90.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91.xml" Type="http://schemas.openxmlformats.org/officeDocument/2006/relationships/notesSlide"/><Relationship Id="rId201" Target="notesSlides/notesSlide92.xml" Type="http://schemas.openxmlformats.org/officeDocument/2006/relationships/notesSlide"/><Relationship Id="rId202" Target="notesSlides/notesSlide93.xml" Type="http://schemas.openxmlformats.org/officeDocument/2006/relationships/note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notesMasters/notesMaster1.xml" Type="http://schemas.openxmlformats.org/officeDocument/2006/relationships/notesMaster"/></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LANDMASS</a:t>
            </a:r>
          </a:p>
          <a:p>
            <a:r>
              <a:rPr lang="en-US"/>
              <a:t>In the United States, 97% of its land area is rural.[1]</a:t>
            </a:r>
          </a:p>
          <a:p>
            <a:r>
              <a:rPr lang="en-US"/>
              <a:t/>
            </a:r>
          </a:p>
          <a:p>
            <a:r>
              <a:rPr lang="en-US"/>
              <a:t>POPULATION</a:t>
            </a:r>
          </a:p>
          <a:p>
            <a:r>
              <a:rPr lang="en-US"/>
              <a:t>Approximately one in five (20%) Americans, or 66.3 million, live in rural communities.[2] </a:t>
            </a:r>
          </a:p>
          <a:p>
            <a:r>
              <a:rPr lang="en-US"/>
              <a:t/>
            </a:r>
          </a:p>
          <a:p>
            <a:r>
              <a:rPr lang="en-US"/>
              <a:t>Source</a:t>
            </a:r>
          </a:p>
          <a:p>
            <a:r>
              <a:rPr lang="en-US"/>
              <a:t>1. U.S. Census.gov, 2017</a:t>
            </a:r>
          </a:p>
          <a:p>
            <a:r>
              <a:rPr lang="en-US"/>
              <a:t/>
            </a:r>
          </a:p>
          <a:p>
            <a:r>
              <a:rPr lang="en-US"/>
              <a:t>2. U.S. Census.gov, 2020</a:t>
            </a:r>
          </a:p>
          <a:p>
            <a:r>
              <a:rPr lang="en-US"/>
              <a:t>https://www.census.gov/programs-surveys/geography/guidance/geo-areas/urban-rural/2020-ua-facts.html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person lives can affect the types of risks they may face related to human trafficking. </a:t>
            </a:r>
          </a:p>
          <a:p>
            <a:r>
              <a:rPr lang="en-US"/>
              <a:t/>
            </a:r>
          </a:p>
          <a:p>
            <a:r>
              <a:rPr lang="en-US"/>
              <a:t>RURAL: In rural areas, distance and isolation may make it harder to get help.</a:t>
            </a:r>
          </a:p>
          <a:p>
            <a:r>
              <a:rPr lang="en-US"/>
              <a:t/>
            </a:r>
          </a:p>
          <a:p>
            <a:r>
              <a:rPr lang="en-US"/>
              <a:t>URBAN: In urban areas, crowded spaces may make it easier for traffickers to blend in and target people without being noticed.</a:t>
            </a:r>
          </a:p>
          <a:p>
            <a:r>
              <a:rPr lang="en-US"/>
              <a:t/>
            </a:r>
          </a:p>
          <a:p>
            <a:r>
              <a:rPr lang="en-US"/>
              <a:t>SUBURBAN: In suburban areas, risks may come from people who are known or trusted.</a:t>
            </a:r>
          </a:p>
          <a:p>
            <a:r>
              <a:rPr lang="en-US"/>
              <a:t/>
            </a:r>
          </a:p>
          <a:p>
            <a:r>
              <a:rPr lang="en-US"/>
              <a:t>These differences do not mean one type of community is “safe,” and another is “dangerous,” but they do show why prevention and awareness may vary across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person lives can affect the types of risks they may face related to human trafficking. </a:t>
            </a:r>
          </a:p>
          <a:p>
            <a:r>
              <a:rPr lang="en-US"/>
              <a:t/>
            </a:r>
          </a:p>
          <a:p>
            <a:r>
              <a:rPr lang="en-US"/>
              <a:t>RURAL: In rural areas, distance and isolation may make it harder to get help.</a:t>
            </a:r>
          </a:p>
          <a:p>
            <a:r>
              <a:rPr lang="en-US"/>
              <a:t/>
            </a:r>
          </a:p>
          <a:p>
            <a:r>
              <a:rPr lang="en-US"/>
              <a:t>URBAN: In urban areas, crowded spaces may make it easier for traffickers to blend in and target people without being noticed.</a:t>
            </a:r>
          </a:p>
          <a:p>
            <a:r>
              <a:rPr lang="en-US"/>
              <a:t/>
            </a:r>
          </a:p>
          <a:p>
            <a:r>
              <a:rPr lang="en-US"/>
              <a:t>SUBURBAN: In suburban areas, risks may come from people who are known or trusted.</a:t>
            </a:r>
          </a:p>
          <a:p>
            <a:r>
              <a:rPr lang="en-US"/>
              <a:t/>
            </a:r>
          </a:p>
          <a:p>
            <a:r>
              <a:rPr lang="en-US"/>
              <a:t>These differences do not mean one type of community is “safe,” and another is “dangerous,” but they do show why prevention and awareness may vary across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person lives can affect the types of risks they may face related to human trafficking. </a:t>
            </a:r>
          </a:p>
          <a:p>
            <a:r>
              <a:rPr lang="en-US"/>
              <a:t/>
            </a:r>
          </a:p>
          <a:p>
            <a:r>
              <a:rPr lang="en-US"/>
              <a:t>RURAL: In rural areas, distance and isolation may make it harder to get help.</a:t>
            </a:r>
          </a:p>
          <a:p>
            <a:r>
              <a:rPr lang="en-US"/>
              <a:t/>
            </a:r>
          </a:p>
          <a:p>
            <a:r>
              <a:rPr lang="en-US"/>
              <a:t>URBAN: In urban areas, crowded spaces may make it easier for traffickers to blend in and target people without being noticed.</a:t>
            </a:r>
          </a:p>
          <a:p>
            <a:r>
              <a:rPr lang="en-US"/>
              <a:t/>
            </a:r>
          </a:p>
          <a:p>
            <a:r>
              <a:rPr lang="en-US"/>
              <a:t>SUBURBAN: In suburban areas, risks may come from people who are known or trusted.</a:t>
            </a:r>
          </a:p>
          <a:p>
            <a:r>
              <a:rPr lang="en-US"/>
              <a:t/>
            </a:r>
          </a:p>
          <a:p>
            <a:r>
              <a:rPr lang="en-US"/>
              <a:t>These differences do not mean one type of community is “safe,” and another is “dangerous,” but they do show why prevention and awareness may vary across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Even though communities may look different—whether rural, suburban, or urban—the risks of trafficking can exist everywhere.</a:t>
            </a:r>
          </a:p>
          <a:p>
            <a:r>
              <a:rPr lang="en-US"/>
              <a:t/>
            </a:r>
          </a:p>
          <a:p>
            <a:r>
              <a:rPr lang="en-US"/>
              <a:t>It’s important to understand that no community is completely safe or completely unsafe. Trafficking can occur in any setting, but some groups of people are at greater risk than others.</a:t>
            </a:r>
          </a:p>
          <a:p>
            <a:r>
              <a:rPr lang="en-US"/>
              <a:t/>
            </a:r>
          </a:p>
          <a:p>
            <a:r>
              <a:rPr lang="en-US"/>
              <a:t>While the environment may change, traffickers' behaviors remain very similar. They use the same kinds of tactics and look for similar situations, no matter where they are.</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Even though communities may look different—whether rural, suburban, or urban—the risks of trafficking can exist everywhere.</a:t>
            </a:r>
          </a:p>
          <a:p>
            <a:r>
              <a:rPr lang="en-US"/>
              <a:t/>
            </a:r>
          </a:p>
          <a:p>
            <a:r>
              <a:rPr lang="en-US"/>
              <a:t>It’s important to understand that no community is completely safe or completely unsafe. Trafficking can occur in any setting, but some groups of people are at greater risk than others.</a:t>
            </a:r>
          </a:p>
          <a:p>
            <a:r>
              <a:rPr lang="en-US"/>
              <a:t/>
            </a:r>
          </a:p>
          <a:p>
            <a:r>
              <a:rPr lang="en-US"/>
              <a:t>While the environment may change, traffickers' behaviors remain very similar. They use the same kinds of tactics and look for similar situations, no matter where they are.</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Cole, J., &amp; Sprang, G. (2015). Sex trafficking of minors in metropolitan, micropolitan, and rural communities. Child Abuse &amp; Neglect, 40, 113–123. Retrieved April 13, 2026, from https://doi.org/10.1016/j.chiabu.2014.07.015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Cole, J., &amp; Sprang, G. (2015). Sex trafficking of minors in metropolitan, micropolitan, and rural communities. Child Abuse &amp; Neglect, 40, 113–123. Retrieved April 13, 2026, from https://doi.org/10.1016/j.chiabu.2014.07.015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Cole, J., &amp; Sprang, G. (2015). Sex trafficking of minors in metropolitan, micropolitan, and rural communities. Child Abuse &amp; Neglect, 40, 113–123. Retrieved April 13, 2026, from https://doi.org/10.1016/j.chiabu.2014.07.015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Cole, J., &amp; Sprang, G. (2015). Sex trafficking of minors in metropolitan, micropolitan, and rural communities. Child Abuse &amp; Neglect, 40, 113–123. Retrieved April 13, 2026, from https://doi.org/10.1016/j.chiabu.2014.07.015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Cole, J., &amp; Sprang, G. (2015). Sex trafficking of minors in metropolitan, micropolitan, and rural communities. Child Abuse &amp; Neglect, 40, 113–123. Retrieved April 13, 2026, from https://doi.org/10.1016/j.chiabu.2014.07.015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TAKING ADVANTAGE</a:t>
            </a:r>
          </a:p>
          <a:p>
            <a:r>
              <a:rPr lang="en-US"/>
              <a:t>Traffickers often look for certain situations that can make young people more vulnerable. These situations can happen in any community—rural, suburban, or urban.</a:t>
            </a:r>
          </a:p>
          <a:p>
            <a:r>
              <a:rPr lang="en-US"/>
              <a:t/>
            </a:r>
          </a:p>
          <a:p>
            <a:r>
              <a:rPr lang="en-US"/>
              <a:t>HARM: Young people who have experienced emotional, physical, or sexual abuse may be looking for support, safety, or connection. Traffickers may take advantage of this by pretending to care or offering help.</a:t>
            </a:r>
          </a:p>
          <a:p>
            <a:r>
              <a:rPr lang="en-US"/>
              <a:t/>
            </a:r>
          </a:p>
          <a:p>
            <a:r>
              <a:rPr lang="en-US"/>
              <a:t>POVERTY: When someone does not have enough money or basic needs like food or housing, traffickers may offer money, gifts, or a place to stay. These offers may seem helpful at first, but they are often used to gain control.</a:t>
            </a:r>
          </a:p>
          <a:p>
            <a:r>
              <a:rPr lang="en-US"/>
              <a:t/>
            </a:r>
          </a:p>
          <a:p>
            <a:r>
              <a:rPr lang="en-US"/>
              <a:t>PRESSURE: Sometimes pressure can come from people a young person knows, such as family members, friends, or a romantic partner. This pressure can make it harder to say no or recognize that something is unsafe.</a:t>
            </a:r>
          </a:p>
          <a:p>
            <a:r>
              <a:rPr lang="en-US"/>
              <a:t/>
            </a:r>
          </a:p>
          <a:p>
            <a:r>
              <a:rPr lang="en-US"/>
              <a:t>Remind students:</a:t>
            </a:r>
          </a:p>
          <a:p>
            <a:r>
              <a:rPr lang="en-US"/>
              <a:t>Traffickers look for situations, and not necessarily specific types of people. Anyone can be at risk, and help is always available.</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TAKING ADVANTAGE</a:t>
            </a:r>
          </a:p>
          <a:p>
            <a:r>
              <a:rPr lang="en-US"/>
              <a:t>Traffickers often look for certain situations that can make young people more vulnerable. These situations can happen in any community—rural, suburban, or urban.</a:t>
            </a:r>
          </a:p>
          <a:p>
            <a:r>
              <a:rPr lang="en-US"/>
              <a:t/>
            </a:r>
          </a:p>
          <a:p>
            <a:r>
              <a:rPr lang="en-US"/>
              <a:t>HARM: Young people who have experienced emotional, physical, or sexual abuse may be looking for support, safety, or connection. Traffickers may take advantage of this by pretending to care or offering help.</a:t>
            </a:r>
          </a:p>
          <a:p>
            <a:r>
              <a:rPr lang="en-US"/>
              <a:t/>
            </a:r>
          </a:p>
          <a:p>
            <a:r>
              <a:rPr lang="en-US"/>
              <a:t>POVERTY: When someone does not have enough money or basic needs like food or housing, traffickers may offer money, gifts, or a place to stay. These offers may seem helpful at first, but they are often used to gain control.</a:t>
            </a:r>
          </a:p>
          <a:p>
            <a:r>
              <a:rPr lang="en-US"/>
              <a:t/>
            </a:r>
          </a:p>
          <a:p>
            <a:r>
              <a:rPr lang="en-US"/>
              <a:t>PRESSURE: Sometimes pressure can come from people a young person knows, such as family members, friends, or a romantic partner. This pressure can make it harder to say no or recognize that something is unsafe.</a:t>
            </a:r>
          </a:p>
          <a:p>
            <a:r>
              <a:rPr lang="en-US"/>
              <a:t/>
            </a:r>
          </a:p>
          <a:p>
            <a:r>
              <a:rPr lang="en-US"/>
              <a:t>Remind students:</a:t>
            </a:r>
          </a:p>
          <a:p>
            <a:r>
              <a:rPr lang="en-US"/>
              <a:t>Traffickers look for situations, and not necessarily specific types of people. Anyone can be at risk, and help is always available.</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TAKING ADVANTAGE</a:t>
            </a:r>
          </a:p>
          <a:p>
            <a:r>
              <a:rPr lang="en-US"/>
              <a:t>Traffickers often look for certain situations that can make young people more vulnerable. These situations can happen in any community—rural, suburban, or urban.</a:t>
            </a:r>
          </a:p>
          <a:p>
            <a:r>
              <a:rPr lang="en-US"/>
              <a:t/>
            </a:r>
          </a:p>
          <a:p>
            <a:r>
              <a:rPr lang="en-US"/>
              <a:t>HARM: Young people who have experienced emotional, physical, or sexual abuse may be looking for support, safety, or connection. Traffickers may take advantage of this by pretending to care or offering help.</a:t>
            </a:r>
          </a:p>
          <a:p>
            <a:r>
              <a:rPr lang="en-US"/>
              <a:t/>
            </a:r>
          </a:p>
          <a:p>
            <a:r>
              <a:rPr lang="en-US"/>
              <a:t>POVERTY: When someone does not have enough money or basic needs like food or housing, traffickers may offer money, gifts, or a place to stay. These offers may seem helpful at first, but they are often used to gain control.</a:t>
            </a:r>
          </a:p>
          <a:p>
            <a:r>
              <a:rPr lang="en-US"/>
              <a:t/>
            </a:r>
          </a:p>
          <a:p>
            <a:r>
              <a:rPr lang="en-US"/>
              <a:t>PRESSURE: Sometimes pressure can come from people a young person knows, such as family members, friends, or a romantic partner. This pressure can make it harder to say no or recognize that something is unsafe.</a:t>
            </a:r>
          </a:p>
          <a:p>
            <a:r>
              <a:rPr lang="en-US"/>
              <a:t/>
            </a:r>
          </a:p>
          <a:p>
            <a:r>
              <a:rPr lang="en-US"/>
              <a:t>Remind students:</a:t>
            </a:r>
          </a:p>
          <a:p>
            <a:r>
              <a:rPr lang="en-US"/>
              <a:t>Traffickers look for situations, and not necessarily specific types of people. Anyone can be at risk, and help is always available.</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TRAFFICKING CONDITIONS</a:t>
            </a:r>
          </a:p>
          <a:p>
            <a:r>
              <a:rPr lang="en-US"/>
              <a:t>Even though communities may look different, the situations that make young people vulnerable and the ways traffickers take advantage of them are often very similar everywhere.[1] </a:t>
            </a:r>
          </a:p>
          <a:p>
            <a:r>
              <a:rPr lang="en-US"/>
              <a:t/>
            </a:r>
          </a:p>
          <a:p>
            <a:r>
              <a:rPr lang="en-US"/>
              <a:t>FORCE: This means using physical power, threats, or violence to make someone do something against their will.</a:t>
            </a:r>
          </a:p>
          <a:p>
            <a:r>
              <a:rPr lang="en-US"/>
              <a:t/>
            </a:r>
          </a:p>
          <a:p>
            <a:r>
              <a:rPr lang="en-US"/>
              <a:t>FRAUD: This means using lies or false promises to trick someone. For example, a trafficker might offer a fake job, make promises about money or opportunities, or pretend to help, when their real goal is to take advantage of the person.[2]</a:t>
            </a:r>
          </a:p>
          <a:p>
            <a:r>
              <a:rPr lang="en-US"/>
              <a:t/>
            </a:r>
          </a:p>
          <a:p>
            <a:r>
              <a:rPr lang="en-US"/>
              <a:t>COERCION: This means pressuring someone through threats, fear, or manipulation to make them do something they do not want to do.</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TRAFFICKING CONDITIONS</a:t>
            </a:r>
          </a:p>
          <a:p>
            <a:r>
              <a:rPr lang="en-US"/>
              <a:t>Even though communities may look different, the situations that make young people vulnerable and the ways traffickers take advantage of them are often very similar everywhere.[1] </a:t>
            </a:r>
          </a:p>
          <a:p>
            <a:r>
              <a:rPr lang="en-US"/>
              <a:t/>
            </a:r>
          </a:p>
          <a:p>
            <a:r>
              <a:rPr lang="en-US"/>
              <a:t>FORCE: This means using physical power, threats, or violence to make someone do something against their will.</a:t>
            </a:r>
          </a:p>
          <a:p>
            <a:r>
              <a:rPr lang="en-US"/>
              <a:t/>
            </a:r>
          </a:p>
          <a:p>
            <a:r>
              <a:rPr lang="en-US"/>
              <a:t>FRAUD: This means using lies or false promises to trick someone. For example, a trafficker might offer a fake job, make promises about money or opportunities, or pretend to help, when their real goal is to take advantage of the person.[2]</a:t>
            </a:r>
          </a:p>
          <a:p>
            <a:r>
              <a:rPr lang="en-US"/>
              <a:t/>
            </a:r>
          </a:p>
          <a:p>
            <a:r>
              <a:rPr lang="en-US"/>
              <a:t>COERCION: This means pressuring someone through threats, fear, or manipulation to make them do something they do not want to do.</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TRAFFICKING CONDITIONS</a:t>
            </a:r>
          </a:p>
          <a:p>
            <a:r>
              <a:rPr lang="en-US"/>
              <a:t>Even though communities may look different, the situations that make young people vulnerable and the ways traffickers take advantage of them are often very similar everywhere.[1] </a:t>
            </a:r>
          </a:p>
          <a:p>
            <a:r>
              <a:rPr lang="en-US"/>
              <a:t/>
            </a:r>
          </a:p>
          <a:p>
            <a:r>
              <a:rPr lang="en-US"/>
              <a:t>FORCE: This means using physical power, threats, or violence to make someone do something against their will.</a:t>
            </a:r>
          </a:p>
          <a:p>
            <a:r>
              <a:rPr lang="en-US"/>
              <a:t/>
            </a:r>
          </a:p>
          <a:p>
            <a:r>
              <a:rPr lang="en-US"/>
              <a:t>FRAUD: This means using lies or false promises to trick someone. For example, a trafficker might offer a fake job, make promises about money or opportunities, or pretend to help, when their real goal is to take advantage of the person.[2]</a:t>
            </a:r>
          </a:p>
          <a:p>
            <a:r>
              <a:rPr lang="en-US"/>
              <a:t/>
            </a:r>
          </a:p>
          <a:p>
            <a:r>
              <a:rPr lang="en-US"/>
              <a:t>COERCION: This means pressuring someone through threats, fear, or manipulation to make them do something they do not want to do.</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 TACTICS</a:t>
            </a:r>
          </a:p>
          <a:p>
            <a:r>
              <a:rPr lang="en-US"/>
              <a:t>Traffickers often use emotional and psychological tactics (or mind games), not just threats, to stay in control. These can be harder to recognize because they may not seem dangerous at first.</a:t>
            </a:r>
          </a:p>
          <a:p>
            <a:r>
              <a:rPr lang="en-US"/>
              <a:t/>
            </a:r>
          </a:p>
          <a:p>
            <a:r>
              <a:rPr lang="en-US"/>
              <a:t>SHAME: Traffickers may try to make the victim feel like what is happening is their fault. They might say things like, “You chose this,” or “No one will believe you.” This can make the victim feel guilty or too embarrassed to ask for help.</a:t>
            </a:r>
          </a:p>
          <a:p>
            <a:r>
              <a:rPr lang="en-US"/>
              <a:t/>
            </a:r>
          </a:p>
          <a:p>
            <a:r>
              <a:rPr lang="en-US"/>
              <a:t>ATTACHMENT: Sometimes traffickers pretend to care about the victim. They may act like a friend, a romantic partner, or someone who understands them. This creates a sense of trust or emotional connection, which makes it harder for the victim to leave.</a:t>
            </a:r>
          </a:p>
          <a:p>
            <a:r>
              <a:rPr lang="en-US"/>
              <a:t/>
            </a:r>
          </a:p>
          <a:p>
            <a:r>
              <a:rPr lang="en-US"/>
              <a:t>BONDS: Traffickers may use different types of pressure related to love, money, substances, and family.</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 TACTICS</a:t>
            </a:r>
          </a:p>
          <a:p>
            <a:r>
              <a:rPr lang="en-US"/>
              <a:t>Traffickers often use emotional and psychological tactics (or mind games), not just threats, to stay in control. These can be harder to recognize because they may not seem dangerous at first.</a:t>
            </a:r>
          </a:p>
          <a:p>
            <a:r>
              <a:rPr lang="en-US"/>
              <a:t/>
            </a:r>
          </a:p>
          <a:p>
            <a:r>
              <a:rPr lang="en-US"/>
              <a:t>SHAME: Traffickers may try to make the victim feel like what is happening is their fault. They might say things like, “You chose this,” or “No one will believe you.” This can make the victim feel guilty or too embarrassed to ask for help.</a:t>
            </a:r>
          </a:p>
          <a:p>
            <a:r>
              <a:rPr lang="en-US"/>
              <a:t/>
            </a:r>
          </a:p>
          <a:p>
            <a:r>
              <a:rPr lang="en-US"/>
              <a:t>ATTACHMENT: Sometimes traffickers pretend to care about the victim. They may act like a friend, a romantic partner, or someone who understands them. This creates a sense of trust or emotional connection, which makes it harder for the victim to leave.</a:t>
            </a:r>
          </a:p>
          <a:p>
            <a:r>
              <a:rPr lang="en-US"/>
              <a:t/>
            </a:r>
          </a:p>
          <a:p>
            <a:r>
              <a:rPr lang="en-US"/>
              <a:t>BONDS: Traffickers may use different types of pressure related to love, money, substances, and family.</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COERCION TACTICS</a:t>
            </a:r>
          </a:p>
          <a:p>
            <a:r>
              <a:rPr lang="en-US"/>
              <a:t>Traffickers often use emotional and psychological tactics (or mind games), not just threats, to stay in control. These can be harder to recognize because they may not seem dangerous at first.</a:t>
            </a:r>
          </a:p>
          <a:p>
            <a:r>
              <a:rPr lang="en-US"/>
              <a:t/>
            </a:r>
          </a:p>
          <a:p>
            <a:r>
              <a:rPr lang="en-US"/>
              <a:t>SHAME: Traffickers may try to make the victim feel like what is happening is their fault. They might say things like, “You chose this,” or “No one will believe you.” This can make the victim feel guilty or too embarrassed to ask for help.</a:t>
            </a:r>
          </a:p>
          <a:p>
            <a:r>
              <a:rPr lang="en-US"/>
              <a:t/>
            </a:r>
          </a:p>
          <a:p>
            <a:r>
              <a:rPr lang="en-US"/>
              <a:t>ATTACHMENT: Sometimes traffickers pretend to care about the victim. They may act like a friend, a romantic partner, or someone who understands them. This creates a sense of trust or emotional connection, which makes it harder for the victim to leave.</a:t>
            </a:r>
          </a:p>
          <a:p>
            <a:r>
              <a:rPr lang="en-US"/>
              <a:t/>
            </a:r>
          </a:p>
          <a:p>
            <a:r>
              <a:rPr lang="en-US"/>
              <a:t>BONDS: Traffickers may use different types of pressure related to love, money, substances, and family.</a:t>
            </a:r>
          </a:p>
          <a:p>
            <a:r>
              <a:rPr lang="en-US"/>
              <a:t/>
            </a:r>
          </a:p>
          <a:p>
            <a:r>
              <a:rPr lang="en-US"/>
              <a:t/>
            </a:r>
          </a:p>
          <a:p>
            <a:r>
              <a:rPr lang="en-US"/>
              <a:t>Source</a:t>
            </a:r>
          </a:p>
          <a:p>
            <a:r>
              <a:rPr lang="en-US"/>
              <a:t>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TYPES OF BOND</a:t>
            </a:r>
          </a:p>
          <a:p>
            <a:r>
              <a:rPr lang="en-US"/>
              <a:t>Traffickers often use different types of “bonds” to confuse and control a victim. </a:t>
            </a:r>
          </a:p>
          <a:p>
            <a:r>
              <a:rPr lang="en-US"/>
              <a:t/>
            </a:r>
          </a:p>
          <a:p>
            <a:r>
              <a:rPr lang="en-US"/>
              <a:t>These bonds can be confusing because they may feel real or important to the victim.</a:t>
            </a:r>
          </a:p>
          <a:p>
            <a:r>
              <a:rPr lang="en-US"/>
              <a:t/>
            </a:r>
          </a:p>
          <a:p>
            <a:r>
              <a:rPr lang="en-US"/>
              <a:t>LOVE BONDS: A trafficker may pretend to care about the victim, showing attention, kindness, or affection. This can make the victim feel valued or loved, even though the relationship is unhealthy and controlling.</a:t>
            </a:r>
          </a:p>
          <a:p>
            <a:r>
              <a:rPr lang="en-US"/>
              <a:t/>
            </a:r>
          </a:p>
          <a:p>
            <a:r>
              <a:rPr lang="en-US"/>
              <a:t>DEBT BONDS: A trafficker may tell the victim they “owe” money for things like food, clothing, or transportation. The trafficker may keep adding to this debt, making it feel impossible to pay off and leave.</a:t>
            </a:r>
          </a:p>
          <a:p>
            <a:r>
              <a:rPr lang="en-US"/>
              <a:t/>
            </a:r>
          </a:p>
          <a:p>
            <a:r>
              <a:rPr lang="en-US"/>
              <a:t>DRUG BONDS: A trafficker may give or control access to drugs or alcohol. This can create dependence, making it harder for the victim to leave or think clearly about the situation.</a:t>
            </a:r>
          </a:p>
          <a:p>
            <a:r>
              <a:rPr lang="en-US"/>
              <a:t/>
            </a:r>
          </a:p>
          <a:p>
            <a:r>
              <a:rPr lang="en-US"/>
              <a:t>FAMILY BONDS: A trafficker may be a family member or may use family relationships to control the victim. The victim may feel pressure to stay loyal, protect the family, or follow what they are told.</a:t>
            </a:r>
          </a:p>
          <a:p>
            <a:r>
              <a:rPr lang="en-US"/>
              <a:t/>
            </a:r>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TYPES OF BOND</a:t>
            </a:r>
          </a:p>
          <a:p>
            <a:r>
              <a:rPr lang="en-US"/>
              <a:t>Traffickers often use different types of “bonds” to confuse and control a victim. </a:t>
            </a:r>
          </a:p>
          <a:p>
            <a:r>
              <a:rPr lang="en-US"/>
              <a:t/>
            </a:r>
          </a:p>
          <a:p>
            <a:r>
              <a:rPr lang="en-US"/>
              <a:t>These bonds can be confusing because they may feel real or important to the victim.</a:t>
            </a:r>
          </a:p>
          <a:p>
            <a:r>
              <a:rPr lang="en-US"/>
              <a:t/>
            </a:r>
          </a:p>
          <a:p>
            <a:r>
              <a:rPr lang="en-US"/>
              <a:t>LOVE BONDS: A trafficker may pretend to care about the victim, showing attention, kindness, or affection. This can make the victim feel valued or loved, even though the relationship is unhealthy and controlling.</a:t>
            </a:r>
          </a:p>
          <a:p>
            <a:r>
              <a:rPr lang="en-US"/>
              <a:t/>
            </a:r>
          </a:p>
          <a:p>
            <a:r>
              <a:rPr lang="en-US"/>
              <a:t>DEBT BONDS: A trafficker may tell the victim they “owe” money for things like food, clothing, or transportation. The trafficker may keep adding to this debt, making it feel impossible to pay off and leave.</a:t>
            </a:r>
          </a:p>
          <a:p>
            <a:r>
              <a:rPr lang="en-US"/>
              <a:t/>
            </a:r>
          </a:p>
          <a:p>
            <a:r>
              <a:rPr lang="en-US"/>
              <a:t>DRUG BONDS: A trafficker may give or control access to drugs or alcohol. This can create dependence, making it harder for the victim to leave or think clearly about the situation.</a:t>
            </a:r>
          </a:p>
          <a:p>
            <a:r>
              <a:rPr lang="en-US"/>
              <a:t/>
            </a:r>
          </a:p>
          <a:p>
            <a:r>
              <a:rPr lang="en-US"/>
              <a:t>FAMILY BONDS: A trafficker may be a family member or may use family relationships to control the victim. The victim may feel pressure to stay loyal, protect the family, or follow what they are told.</a:t>
            </a:r>
          </a:p>
          <a:p>
            <a:r>
              <a:rPr lang="en-US"/>
              <a:t/>
            </a:r>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TYPES OF BOND</a:t>
            </a:r>
          </a:p>
          <a:p>
            <a:r>
              <a:rPr lang="en-US"/>
              <a:t>Traffickers often use different types of “bonds” to confuse and control a victim. </a:t>
            </a:r>
          </a:p>
          <a:p>
            <a:r>
              <a:rPr lang="en-US"/>
              <a:t/>
            </a:r>
          </a:p>
          <a:p>
            <a:r>
              <a:rPr lang="en-US"/>
              <a:t>These bonds can be confusing because they may feel real or important to the victim.</a:t>
            </a:r>
          </a:p>
          <a:p>
            <a:r>
              <a:rPr lang="en-US"/>
              <a:t/>
            </a:r>
          </a:p>
          <a:p>
            <a:r>
              <a:rPr lang="en-US"/>
              <a:t>LOVE BONDS: A trafficker may pretend to care about the victim, showing attention, kindness, or affection. This can make the victim feel valued or loved, even though the relationship is unhealthy and controlling.</a:t>
            </a:r>
          </a:p>
          <a:p>
            <a:r>
              <a:rPr lang="en-US"/>
              <a:t/>
            </a:r>
          </a:p>
          <a:p>
            <a:r>
              <a:rPr lang="en-US"/>
              <a:t>DEBT BONDS: A trafficker may tell the victim they “owe” money for things like food, clothing, or transportation. The trafficker may keep adding to this debt, making it feel impossible to pay off and leave.</a:t>
            </a:r>
          </a:p>
          <a:p>
            <a:r>
              <a:rPr lang="en-US"/>
              <a:t/>
            </a:r>
          </a:p>
          <a:p>
            <a:r>
              <a:rPr lang="en-US"/>
              <a:t>DRUG BONDS: A trafficker may give or control access to drugs or alcohol. This can create dependence, making it harder for the victim to leave or think clearly about the situation.</a:t>
            </a:r>
          </a:p>
          <a:p>
            <a:r>
              <a:rPr lang="en-US"/>
              <a:t/>
            </a:r>
          </a:p>
          <a:p>
            <a:r>
              <a:rPr lang="en-US"/>
              <a:t>FAMILY BONDS: A trafficker may be a family member or may use family relationships to control the victim. The victim may feel pressure to stay loyal, protect the family, or follow what they are told.</a:t>
            </a:r>
          </a:p>
          <a:p>
            <a:r>
              <a:rPr lang="en-US"/>
              <a:t/>
            </a:r>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TYPES OF BOND</a:t>
            </a:r>
          </a:p>
          <a:p>
            <a:r>
              <a:rPr lang="en-US"/>
              <a:t>Traffickers often use different types of “bonds” to confuse and control a victim. </a:t>
            </a:r>
          </a:p>
          <a:p>
            <a:r>
              <a:rPr lang="en-US"/>
              <a:t/>
            </a:r>
          </a:p>
          <a:p>
            <a:r>
              <a:rPr lang="en-US"/>
              <a:t>These bonds can be confusing because they may feel real or important to the victim.</a:t>
            </a:r>
          </a:p>
          <a:p>
            <a:r>
              <a:rPr lang="en-US"/>
              <a:t/>
            </a:r>
          </a:p>
          <a:p>
            <a:r>
              <a:rPr lang="en-US"/>
              <a:t>LOVE BONDS: A trafficker may pretend to care about the victim, showing attention, kindness, or affection. This can make the victim feel valued or loved, even though the relationship is unhealthy and controlling.</a:t>
            </a:r>
          </a:p>
          <a:p>
            <a:r>
              <a:rPr lang="en-US"/>
              <a:t/>
            </a:r>
          </a:p>
          <a:p>
            <a:r>
              <a:rPr lang="en-US"/>
              <a:t>DEBT BONDS: A trafficker may tell the victim they “owe” money for things like food, clothing, or transportation. The trafficker may keep adding to this debt, making it feel impossible to pay off and leave.</a:t>
            </a:r>
          </a:p>
          <a:p>
            <a:r>
              <a:rPr lang="en-US"/>
              <a:t/>
            </a:r>
          </a:p>
          <a:p>
            <a:r>
              <a:rPr lang="en-US"/>
              <a:t>DRUG BONDS: A trafficker may give or control access to drugs or alcohol. This can create dependence, making it harder for the victim to leave or think clearly about the situation.</a:t>
            </a:r>
          </a:p>
          <a:p>
            <a:r>
              <a:rPr lang="en-US"/>
              <a:t/>
            </a:r>
          </a:p>
          <a:p>
            <a:r>
              <a:rPr lang="en-US"/>
              <a:t>FAMILY BONDS: A trafficker may be a family member or may use family relationships to control the victim. The victim may feel pressure to stay loyal, protect the family, or follow what they are told.</a:t>
            </a:r>
          </a:p>
          <a:p>
            <a:r>
              <a:rPr lang="en-US"/>
              <a:t/>
            </a:r>
          </a:p>
          <a:p>
            <a:r>
              <a:rPr lang="en-US"/>
              <a:t>Source</a:t>
            </a:r>
          </a:p>
          <a:p>
            <a:r>
              <a:rPr lang="en-US"/>
              <a:t>1.  Demand Abolition (2018, November). Who Buys Sex? Understanding and Disrupting Illicit Market Demand. DemandAbolition.org. Retrieved December 31, 2024, from https://www.demandabolition.org/wp-content/uploads/2019/07/Demand-Buyer-Report-July-2019.pdf</a:t>
            </a:r>
          </a:p>
          <a:p>
            <a:r>
              <a:rPr lang="en-US"/>
              <a:t/>
            </a:r>
          </a:p>
          <a:p>
            <a:r>
              <a:rPr lang="en-US"/>
              <a:t>2. Polaris Project (n.d.). Human Trafficking During the COVID and Post-COVID Era. Polarisproject.org, p. 6. Retrieved December 31,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Sibo, Nancy &amp; Cudjoe-Mensah, Yvonne. (2025). The Impact of Rural Community Awareness and Social Work Interventions in Addressing Underage Sex Trafficking in the United States. International Journal of Scientific and Research Publications. Retrieved January 20, 2026, from https://www.researchgate.net/publication/391806782_The_Impact_of_Rural_Community_Awareness_and_Social_Work_Interventions_in_Addressing_Underage_Sex_Trafficking_in_the_United_States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TRAFFICKERS</a:t>
            </a:r>
          </a:p>
          <a:p>
            <a:r>
              <a:rPr lang="en-US"/>
              <a:t>Even though trafficking can happen in any community, the type of person involved may look different depending on where someone lives.</a:t>
            </a:r>
          </a:p>
          <a:p>
            <a:r>
              <a:rPr lang="en-US"/>
              <a:t/>
            </a:r>
          </a:p>
          <a:p>
            <a:r>
              <a:rPr lang="en-US"/>
              <a:t>It’s important to understand that traffickers are not always strangers. In many cases, they are people the victim already knows.</a:t>
            </a:r>
          </a:p>
          <a:p>
            <a:r>
              <a:rPr lang="en-US"/>
              <a:t/>
            </a:r>
          </a:p>
          <a:p>
            <a:r>
              <a:rPr lang="en-US"/>
              <a:t>RURAL AREAS: In rural communities, traffickers are often someone the young person already knows. This could be a family member or another trusted person. Because communities are smaller and more connected, it can be harder to recognize when someone is unsafe.</a:t>
            </a:r>
          </a:p>
          <a:p>
            <a:r>
              <a:rPr lang="en-US"/>
              <a:t/>
            </a:r>
          </a:p>
          <a:p>
            <a:r>
              <a:rPr lang="en-US"/>
              <a:t>URBAN AREAS: In urban areas, victims are often introduced to a trafficker by someone they know. Or, the trafficker is more often a peer or romantic partner. This might include a boyfriend or girlfriend, a friend, or someone connected to a friend group. These relationships can make it easier for traffickers to build trust and influence.</a:t>
            </a:r>
          </a:p>
          <a:p>
            <a:r>
              <a:rPr lang="en-US"/>
              <a:t/>
            </a:r>
          </a:p>
          <a:p>
            <a:r>
              <a:rPr lang="en-US"/>
              <a:t/>
            </a:r>
          </a:p>
          <a:p>
            <a:r>
              <a:rPr lang="en-US"/>
              <a:t>Source</a:t>
            </a:r>
          </a:p>
          <a:p>
            <a:r>
              <a:rPr lang="en-US"/>
              <a:t>Perkins, E.B., Ruiz, C. (2016, August 16). Domestic Minor Sex Trafficking in a Rural State: Interviews with Adjudicated Female Juveniles. Child Adolescent Social Work Journal  Vol 34, pp. 172, 177. https://doi.org/10.1007/s10560-016-0455-3 Retrieved May 27, 2024, from https://www.researchgate.net/publication/306244427_Domestic_Minor_Sex_Trafficking_in_a_Rural_State_Interviews_with_Adjudicated_Female_Juveniles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TRAFFICKERS</a:t>
            </a:r>
          </a:p>
          <a:p>
            <a:r>
              <a:rPr lang="en-US"/>
              <a:t>Even though trafficking can happen in any community, the type of person involved may look different depending on where someone lives.</a:t>
            </a:r>
          </a:p>
          <a:p>
            <a:r>
              <a:rPr lang="en-US"/>
              <a:t/>
            </a:r>
          </a:p>
          <a:p>
            <a:r>
              <a:rPr lang="en-US"/>
              <a:t>It’s important to understand that traffickers are not always strangers. In many cases, they are people the victim already knows.</a:t>
            </a:r>
          </a:p>
          <a:p>
            <a:r>
              <a:rPr lang="en-US"/>
              <a:t/>
            </a:r>
          </a:p>
          <a:p>
            <a:r>
              <a:rPr lang="en-US"/>
              <a:t>RURAL AREAS: In rural communities, traffickers are often someone the young person already knows. This could be a family member or another trusted person. Because communities are smaller and more connected, it can be harder to recognize when someone is unsafe.</a:t>
            </a:r>
          </a:p>
          <a:p>
            <a:r>
              <a:rPr lang="en-US"/>
              <a:t/>
            </a:r>
          </a:p>
          <a:p>
            <a:r>
              <a:rPr lang="en-US"/>
              <a:t>URBAN AREAS: In urban areas, victims are often introduced to a trafficker by someone they know. Or, the trafficker is more often a peer or romantic partner. This might include a boyfriend or girlfriend, a friend, or someone connected to a friend group. These relationships can make it easier for traffickers to build trust and influence.</a:t>
            </a:r>
          </a:p>
          <a:p>
            <a:r>
              <a:rPr lang="en-US"/>
              <a:t/>
            </a:r>
          </a:p>
          <a:p>
            <a:r>
              <a:rPr lang="en-US"/>
              <a:t/>
            </a:r>
          </a:p>
          <a:p>
            <a:r>
              <a:rPr lang="en-US"/>
              <a:t>Source</a:t>
            </a:r>
          </a:p>
          <a:p>
            <a:r>
              <a:rPr lang="en-US"/>
              <a:t>Perkins, E.B., Ruiz, C. (2016, August 16). Domestic Minor Sex Trafficking in a Rural State: Interviews with Adjudicated Female Juveniles. Child Adolescent Social Work Journal  Vol 34, pp. 172, 177. https://doi.org/10.1007/s10560-016-0455-3 Retrieved May 27, 2024, from https://www.researchgate.net/publication/306244427_Domestic_Minor_Sex_Trafficking_in_a_Rural_State_Interviews_with_Adjudicated_Female_Juveniles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TRAFFICKERS</a:t>
            </a:r>
          </a:p>
          <a:p>
            <a:r>
              <a:rPr lang="en-US"/>
              <a:t>Even though trafficking can happen in any community, the type of person involved may look different depending on where someone lives.</a:t>
            </a:r>
          </a:p>
          <a:p>
            <a:r>
              <a:rPr lang="en-US"/>
              <a:t/>
            </a:r>
          </a:p>
          <a:p>
            <a:r>
              <a:rPr lang="en-US"/>
              <a:t>It’s important to understand that traffickers are not always strangers. In many cases, they are people the victim already knows.</a:t>
            </a:r>
          </a:p>
          <a:p>
            <a:r>
              <a:rPr lang="en-US"/>
              <a:t/>
            </a:r>
          </a:p>
          <a:p>
            <a:r>
              <a:rPr lang="en-US"/>
              <a:t>RURAL AREAS: In rural communities, traffickers are often someone the young person already knows. This could be a family member or another trusted person. Because communities are smaller and more connected, it can be harder to recognize when someone is unsafe.</a:t>
            </a:r>
          </a:p>
          <a:p>
            <a:r>
              <a:rPr lang="en-US"/>
              <a:t/>
            </a:r>
          </a:p>
          <a:p>
            <a:r>
              <a:rPr lang="en-US"/>
              <a:t>URBAN AREAS: In urban areas, victims are often introduced to a trafficker by someone they know. Or, the trafficker is more often a peer or romantic partner. This might include a boyfriend or girlfriend, a friend, or someone connected to a friend group. These relationships can make it easier for traffickers to build trust and influence.</a:t>
            </a:r>
          </a:p>
          <a:p>
            <a:r>
              <a:rPr lang="en-US"/>
              <a:t/>
            </a:r>
          </a:p>
          <a:p>
            <a:r>
              <a:rPr lang="en-US"/>
              <a:t/>
            </a:r>
          </a:p>
          <a:p>
            <a:r>
              <a:rPr lang="en-US"/>
              <a:t>Source</a:t>
            </a:r>
          </a:p>
          <a:p>
            <a:r>
              <a:rPr lang="en-US"/>
              <a:t>Perkins, E.B., Ruiz, C. (2016, August 16). Domestic Minor Sex Trafficking in a Rural State: Interviews with Adjudicated Female Juveniles. Child Adolescent Social Work Journal  Vol 34, pp. 172, 177. https://doi.org/10.1007/s10560-016-0455-3 Retrieved May 27, 2024, from https://www.researchgate.net/publication/306244427_Domestic_Minor_Sex_Trafficking_in_a_Rural_State_Interviews_with_Adjudicated_Female_Juveniles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SOCIAL PRESSURES</a:t>
            </a:r>
          </a:p>
          <a:p>
            <a:r>
              <a:rPr lang="en-US"/>
              <a:t>In rural communities, people are often closely connected. While this can be a positive thing, it can also create challenges when someone needs help.</a:t>
            </a:r>
          </a:p>
          <a:p>
            <a:r>
              <a:rPr lang="en-US"/>
              <a:t/>
            </a:r>
          </a:p>
          <a:p>
            <a:r>
              <a:rPr lang="en-US"/>
              <a:t>MISTRUST OF ADULTS:</a:t>
            </a:r>
          </a:p>
          <a:p>
            <a:r>
              <a:rPr lang="en-US"/>
              <a:t>If a young person has experienced harm in the past or if there are family secrets, they may feel unsure about trusting adults. This can make it harder to ask for help, even when they need it.</a:t>
            </a:r>
          </a:p>
          <a:p>
            <a:r>
              <a:rPr lang="en-US"/>
              <a:t/>
            </a:r>
          </a:p>
          <a:p>
            <a:r>
              <a:rPr lang="en-US"/>
              <a:t>FEAR OF GOSSIP</a:t>
            </a:r>
          </a:p>
          <a:p>
            <a:r>
              <a:rPr lang="en-US"/>
              <a:t>In small communities, information can spread quickly. A young person may worry that others will find out about their situation and talk about them. This fear can keep them silent.</a:t>
            </a:r>
          </a:p>
          <a:p>
            <a:r>
              <a:rPr lang="en-US"/>
              <a:t/>
            </a:r>
          </a:p>
          <a:p>
            <a:r>
              <a:rPr lang="en-US"/>
              <a:t>KNOWING WHO TO TRUST:</a:t>
            </a:r>
          </a:p>
          <a:p>
            <a:r>
              <a:rPr lang="en-US"/>
              <a:t>Because many people know each other, it can be difficult to tell who is truly safe. Some people may ignore warning signs or protect someone who is causing harm, while others will help and support. This uncertainty can make it harder to reach out.</a:t>
            </a:r>
          </a:p>
          <a:p>
            <a:r>
              <a:rPr lang="en-US"/>
              <a:t/>
            </a:r>
          </a:p>
          <a:p>
            <a:r>
              <a:rPr lang="en-US"/>
              <a:t>If something feels unsafe, it’s important to keep reaching out until you find a trustworthy adult who will listen and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SOCIAL PRESSURES</a:t>
            </a:r>
          </a:p>
          <a:p>
            <a:r>
              <a:rPr lang="en-US"/>
              <a:t>In rural communities, people are often closely connected. While this can be a positive thing, it can also create challenges when someone needs help.</a:t>
            </a:r>
          </a:p>
          <a:p>
            <a:r>
              <a:rPr lang="en-US"/>
              <a:t/>
            </a:r>
          </a:p>
          <a:p>
            <a:r>
              <a:rPr lang="en-US"/>
              <a:t>MISTRUST OF ADULTS:</a:t>
            </a:r>
          </a:p>
          <a:p>
            <a:r>
              <a:rPr lang="en-US"/>
              <a:t>If a young person has experienced harm in the past or if there are family secrets, they may feel unsure about trusting adults. This can make it harder to ask for help, even when they need it.</a:t>
            </a:r>
          </a:p>
          <a:p>
            <a:r>
              <a:rPr lang="en-US"/>
              <a:t/>
            </a:r>
          </a:p>
          <a:p>
            <a:r>
              <a:rPr lang="en-US"/>
              <a:t>FEAR OF GOSSIP</a:t>
            </a:r>
          </a:p>
          <a:p>
            <a:r>
              <a:rPr lang="en-US"/>
              <a:t>In small communities, information can spread quickly. A young person may worry that others will find out about their situation and talk about them. This fear can keep them silent.</a:t>
            </a:r>
          </a:p>
          <a:p>
            <a:r>
              <a:rPr lang="en-US"/>
              <a:t/>
            </a:r>
          </a:p>
          <a:p>
            <a:r>
              <a:rPr lang="en-US"/>
              <a:t>KNOWING WHO TO TRUST:</a:t>
            </a:r>
          </a:p>
          <a:p>
            <a:r>
              <a:rPr lang="en-US"/>
              <a:t>Because many people know each other, it can be difficult to tell who is truly safe. Some people may ignore warning signs or protect someone who is causing harm, while others will help and support. This uncertainty can make it harder to reach out.</a:t>
            </a:r>
          </a:p>
          <a:p>
            <a:r>
              <a:rPr lang="en-US"/>
              <a:t/>
            </a:r>
          </a:p>
          <a:p>
            <a:r>
              <a:rPr lang="en-US"/>
              <a:t>If something feels unsafe, it’s important to keep reaching out until you find a trustworthy adult who will listen and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SOCIAL PRESSURES</a:t>
            </a:r>
          </a:p>
          <a:p>
            <a:r>
              <a:rPr lang="en-US"/>
              <a:t>In rural communities, people are often closely connected. While this can be a positive thing, it can also create challenges when someone needs help.</a:t>
            </a:r>
          </a:p>
          <a:p>
            <a:r>
              <a:rPr lang="en-US"/>
              <a:t/>
            </a:r>
          </a:p>
          <a:p>
            <a:r>
              <a:rPr lang="en-US"/>
              <a:t>MISTRUST OF ADULTS:</a:t>
            </a:r>
          </a:p>
          <a:p>
            <a:r>
              <a:rPr lang="en-US"/>
              <a:t>If a young person has experienced harm in the past or if there are family secrets, they may feel unsure about trusting adults. This can make it harder to ask for help, even when they need it.</a:t>
            </a:r>
          </a:p>
          <a:p>
            <a:r>
              <a:rPr lang="en-US"/>
              <a:t/>
            </a:r>
          </a:p>
          <a:p>
            <a:r>
              <a:rPr lang="en-US"/>
              <a:t>FEAR OF GOSSIP</a:t>
            </a:r>
          </a:p>
          <a:p>
            <a:r>
              <a:rPr lang="en-US"/>
              <a:t>In small communities, information can spread quickly. A young person may worry that others will find out about their situation and talk about them. This fear can keep them silent.</a:t>
            </a:r>
          </a:p>
          <a:p>
            <a:r>
              <a:rPr lang="en-US"/>
              <a:t/>
            </a:r>
          </a:p>
          <a:p>
            <a:r>
              <a:rPr lang="en-US"/>
              <a:t>KNOWING WHO TO TRUST:</a:t>
            </a:r>
          </a:p>
          <a:p>
            <a:r>
              <a:rPr lang="en-US"/>
              <a:t>Because many people know each other, it can be difficult to tell who is truly safe. Some people may ignore warning signs or protect someone who is causing harm, while others will help and support. This uncertainty can make it harder to reach out.</a:t>
            </a:r>
          </a:p>
          <a:p>
            <a:r>
              <a:rPr lang="en-US"/>
              <a:t/>
            </a:r>
          </a:p>
          <a:p>
            <a:r>
              <a:rPr lang="en-US"/>
              <a:t>If something feels unsafe, it’s important to keep reaching out until you find a trustworthy adult who will listen and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FINANCIAL STRESS</a:t>
            </a:r>
          </a:p>
          <a:p>
            <a:r>
              <a:rPr lang="en-US"/>
              <a:t>When families are under financial stress, it can create difficult and sometimes unsafe situations. Traffickers may take advantage of these challenges by offering money, help, or basic needs as a way to gain control.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Economic challenges can affect families in many communities, especially in rural areas where there may be fewer jobs and resources.</a:t>
            </a:r>
          </a:p>
          <a:p>
            <a:r>
              <a:rPr lang="en-US"/>
              <a:t/>
            </a:r>
          </a:p>
          <a:p>
            <a:r>
              <a:rPr lang="en-US"/>
              <a:t>LIMITED JOBS: When there are fewer job opportunities, it can be harder for families and teens to earn money.</a:t>
            </a:r>
          </a:p>
          <a:p>
            <a:r>
              <a:rPr lang="en-US"/>
              <a:t/>
            </a:r>
          </a:p>
          <a:p>
            <a:r>
              <a:rPr lang="en-US"/>
              <a:t>LOWER WAGES:</a:t>
            </a:r>
          </a:p>
          <a:p>
            <a:r>
              <a:rPr lang="en-US"/>
              <a:t>Even when jobs are available, they may not pay enough to cover basic needs like food, housing, and transportation.</a:t>
            </a:r>
          </a:p>
          <a:p>
            <a:r>
              <a:rPr lang="en-US"/>
              <a:t/>
            </a:r>
          </a:p>
          <a:p>
            <a:r>
              <a:rPr lang="en-US"/>
              <a:t>LIMITED TRANSPORTATION:</a:t>
            </a:r>
          </a:p>
          <a:p>
            <a:r>
              <a:rPr lang="en-US"/>
              <a:t>In rural areas, places are often far apart. Without reliable transportation, it can be difficult to get to work or school, or to access help and services.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Economic challenges can affect families in many communities, especially in rural areas where there may be fewer jobs and resources.</a:t>
            </a:r>
          </a:p>
          <a:p>
            <a:r>
              <a:rPr lang="en-US"/>
              <a:t/>
            </a:r>
          </a:p>
          <a:p>
            <a:r>
              <a:rPr lang="en-US"/>
              <a:t>LIMITED JOBS: When there are fewer job opportunities, it can be harder for families and teens to earn money.</a:t>
            </a:r>
          </a:p>
          <a:p>
            <a:r>
              <a:rPr lang="en-US"/>
              <a:t/>
            </a:r>
          </a:p>
          <a:p>
            <a:r>
              <a:rPr lang="en-US"/>
              <a:t>LOWER WAGES:</a:t>
            </a:r>
          </a:p>
          <a:p>
            <a:r>
              <a:rPr lang="en-US"/>
              <a:t>Even when jobs are available, they may not pay enough to cover basic needs like food, housing, and transportation.</a:t>
            </a:r>
          </a:p>
          <a:p>
            <a:r>
              <a:rPr lang="en-US"/>
              <a:t/>
            </a:r>
          </a:p>
          <a:p>
            <a:r>
              <a:rPr lang="en-US"/>
              <a:t>LIMITED TRANSPORTATION:</a:t>
            </a:r>
          </a:p>
          <a:p>
            <a:r>
              <a:rPr lang="en-US"/>
              <a:t>In rural areas, places are often far apart. Without reliable transportation, it can be difficult to get to work or school, or to access help and services.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Economic challenges can affect families in many communities, especially in rural areas where there may be fewer jobs and resources.</a:t>
            </a:r>
          </a:p>
          <a:p>
            <a:r>
              <a:rPr lang="en-US"/>
              <a:t/>
            </a:r>
          </a:p>
          <a:p>
            <a:r>
              <a:rPr lang="en-US"/>
              <a:t>LIMITED JOBS: When there are fewer job opportunities, it can be harder for families and teens to earn money.</a:t>
            </a:r>
          </a:p>
          <a:p>
            <a:r>
              <a:rPr lang="en-US"/>
              <a:t/>
            </a:r>
          </a:p>
          <a:p>
            <a:r>
              <a:rPr lang="en-US"/>
              <a:t>LOWER WAGES:</a:t>
            </a:r>
          </a:p>
          <a:p>
            <a:r>
              <a:rPr lang="en-US"/>
              <a:t>Even when jobs are available, they may not pay enough to cover basic needs like food, housing, and transportation.</a:t>
            </a:r>
          </a:p>
          <a:p>
            <a:r>
              <a:rPr lang="en-US"/>
              <a:t/>
            </a:r>
          </a:p>
          <a:p>
            <a:r>
              <a:rPr lang="en-US"/>
              <a:t>LIMITED TRANSPORTATION:</a:t>
            </a:r>
          </a:p>
          <a:p>
            <a:r>
              <a:rPr lang="en-US"/>
              <a:t>In rural areas, places are often far apart. Without reliable transportation, it can be difficult to get to work or school, or to access help and services.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Highways connect many different places, including small towns and rural areas. While highways are helpful for travel, they can also create risks.</a:t>
            </a:r>
          </a:p>
          <a:p>
            <a:r>
              <a:rPr lang="en-US"/>
              <a:t/>
            </a:r>
          </a:p>
          <a:p>
            <a:r>
              <a:rPr lang="en-US"/>
              <a:t>EASY MOVEMENT: Highways make it possible to travel long distances quickly, making it easier for traffickers to move people and harder to track or locate them.</a:t>
            </a:r>
          </a:p>
          <a:p>
            <a:r>
              <a:rPr lang="en-US"/>
              <a:t/>
            </a:r>
          </a:p>
          <a:p>
            <a:r>
              <a:rPr lang="en-US"/>
              <a:t>OUT-OF-TOWN DRIVERS: Highways bring in people from outside the community. Some unsafe people may take advantage of this by entering rural areas to participate in harmful situations without being identified.</a:t>
            </a:r>
          </a:p>
          <a:p>
            <a:r>
              <a:rPr lang="en-US"/>
              <a:t/>
            </a:r>
          </a:p>
          <a:p>
            <a:r>
              <a:rPr lang="en-US"/>
              <a:t>ISOLATED LOCATIONS: Places such as rest areas, welcome centers, and truck stops are often dark at night and isolated, far from towns. Because there are fewer people around, unsafe situations may be harder to notice or report.</a:t>
            </a:r>
          </a:p>
          <a:p>
            <a:r>
              <a:rPr lang="en-US"/>
              <a:t/>
            </a:r>
          </a:p>
          <a:p>
            <a:r>
              <a:rPr lang="en-US"/>
              <a:t>Source</a:t>
            </a:r>
          </a:p>
          <a:p>
            <a:r>
              <a:rPr lang="en-US"/>
              <a:t>1. Jarrell, K. L., Pulvino, C., Kimmel, A., Stark, B., Khokhar, H., Janneck, L., &amp; Santen, S. A. (2023). A Case</a:t>
            </a:r>
          </a:p>
          <a:p>
            <a:r>
              <a:rPr lang="en-US"/>
              <a:t>of Human Trafficking in Appalachia and What Emergency Physicians Can Learn from It. Western Journal</a:t>
            </a:r>
          </a:p>
          <a:p>
            <a:r>
              <a:rPr lang="en-US"/>
              <a:t>of Emergency Medicine, 24(3), pp. 465-466. Retrieved May 26, 2024,</a:t>
            </a:r>
          </a:p>
          <a:p>
            <a:r>
              <a:rPr lang="en-US"/>
              <a:t>from https://www.ncbi.nlm.nih.gov/pmc/articles/PMC10284530/</a:t>
            </a:r>
          </a:p>
          <a:p>
            <a:r>
              <a:rPr lang="en-US"/>
              <a:t/>
            </a:r>
          </a:p>
          <a:p>
            <a:r>
              <a:rPr lang="en-US"/>
              <a:t>2.  Federal Highway Administration, U.S. Department of Transportation (n.d.). National Highway System. Fhwa.dot.gov. Retrieved March 25, 2024, from https://www.fhwa.dot.gov/ohim/onh00/onh2p6.htm</a:t>
            </a:r>
          </a:p>
          <a:p>
            <a:r>
              <a:rPr lang="en-US"/>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Highways connect many different places, including small towns and rural areas. While highways are helpful for travel, they can also create risks.</a:t>
            </a:r>
          </a:p>
          <a:p>
            <a:r>
              <a:rPr lang="en-US"/>
              <a:t/>
            </a:r>
          </a:p>
          <a:p>
            <a:r>
              <a:rPr lang="en-US"/>
              <a:t>EASY MOVEMENT: Highways make it possible to travel long distances quickly, making it easier for traffickers to move people and harder to track or locate them.</a:t>
            </a:r>
          </a:p>
          <a:p>
            <a:r>
              <a:rPr lang="en-US"/>
              <a:t/>
            </a:r>
          </a:p>
          <a:p>
            <a:r>
              <a:rPr lang="en-US"/>
              <a:t>OUT-OF-TOWN DRIVERS: Highways bring in people from outside the community. Some unsafe people may take advantage of this by entering rural areas to participate in harmful situations without being identified.</a:t>
            </a:r>
          </a:p>
          <a:p>
            <a:r>
              <a:rPr lang="en-US"/>
              <a:t/>
            </a:r>
          </a:p>
          <a:p>
            <a:r>
              <a:rPr lang="en-US"/>
              <a:t>ISOLATED LOCATIONS: Places such as rest areas, welcome centers, and truck stops are often dark at night and isolated, far from towns. Because there are fewer people around, unsafe situations may be harder to notice or report.</a:t>
            </a:r>
          </a:p>
          <a:p>
            <a:r>
              <a:rPr lang="en-US"/>
              <a:t/>
            </a:r>
          </a:p>
          <a:p>
            <a:r>
              <a:rPr lang="en-US"/>
              <a:t>Source</a:t>
            </a:r>
          </a:p>
          <a:p>
            <a:r>
              <a:rPr lang="en-US"/>
              <a:t>1. Jarrell, K. L., Pulvino, C., Kimmel, A., Stark, B., Khokhar, H., Janneck, L., &amp; Santen, S. A. (2023). A Case</a:t>
            </a:r>
          </a:p>
          <a:p>
            <a:r>
              <a:rPr lang="en-US"/>
              <a:t>of Human Trafficking in Appalachia and What Emergency Physicians Can Learn from It. Western Journal</a:t>
            </a:r>
          </a:p>
          <a:p>
            <a:r>
              <a:rPr lang="en-US"/>
              <a:t>of Emergency Medicine, 24(3), pp. 465-466. Retrieved May 26, 2024,</a:t>
            </a:r>
          </a:p>
          <a:p>
            <a:r>
              <a:rPr lang="en-US"/>
              <a:t>from https://www.ncbi.nlm.nih.gov/pmc/articles/PMC10284530/</a:t>
            </a:r>
          </a:p>
          <a:p>
            <a:r>
              <a:rPr lang="en-US"/>
              <a:t/>
            </a:r>
          </a:p>
          <a:p>
            <a:r>
              <a:rPr lang="en-US"/>
              <a:t>2.  Federal Highway Administration, U.S. Department of Transportation (n.d.). National Highway System. Fhwa.dot.gov. Retrieved March 25, 2024, from https://www.fhwa.dot.gov/ohim/onh00/onh2p6.htm</a:t>
            </a:r>
          </a:p>
          <a:p>
            <a:r>
              <a:rPr lang="en-US"/>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Highways connect many different places, including small towns and rural areas. While highways are helpful for travel, they can also create risks.</a:t>
            </a:r>
          </a:p>
          <a:p>
            <a:r>
              <a:rPr lang="en-US"/>
              <a:t/>
            </a:r>
          </a:p>
          <a:p>
            <a:r>
              <a:rPr lang="en-US"/>
              <a:t>EASY MOVEMENT: Highways make it possible to travel long distances quickly, making it easier for traffickers to move people and harder to track or locate them.</a:t>
            </a:r>
          </a:p>
          <a:p>
            <a:r>
              <a:rPr lang="en-US"/>
              <a:t/>
            </a:r>
          </a:p>
          <a:p>
            <a:r>
              <a:rPr lang="en-US"/>
              <a:t>OUT-OF-TOWN DRIVERS: Highways bring in people from outside the community. Some unsafe people may take advantage of this by entering rural areas to participate in harmful situations without being identified.</a:t>
            </a:r>
          </a:p>
          <a:p>
            <a:r>
              <a:rPr lang="en-US"/>
              <a:t/>
            </a:r>
          </a:p>
          <a:p>
            <a:r>
              <a:rPr lang="en-US"/>
              <a:t>ISOLATED LOCATIONS: Places such as rest areas, welcome centers, and truck stops are often dark at night and isolated, far from towns. Because there are fewer people around, unsafe situations may be harder to notice or report.</a:t>
            </a:r>
          </a:p>
          <a:p>
            <a:r>
              <a:rPr lang="en-US"/>
              <a:t/>
            </a:r>
          </a:p>
          <a:p>
            <a:r>
              <a:rPr lang="en-US"/>
              <a:t>Source</a:t>
            </a:r>
          </a:p>
          <a:p>
            <a:r>
              <a:rPr lang="en-US"/>
              <a:t>1. Jarrell, K. L., Pulvino, C., Kimmel, A., Stark, B., Khokhar, H., Janneck, L., &amp; Santen, S. A. (2023). A Case</a:t>
            </a:r>
          </a:p>
          <a:p>
            <a:r>
              <a:rPr lang="en-US"/>
              <a:t>of Human Trafficking in Appalachia and What Emergency Physicians Can Learn from It. Western Journal</a:t>
            </a:r>
          </a:p>
          <a:p>
            <a:r>
              <a:rPr lang="en-US"/>
              <a:t>of Emergency Medicine, 24(3), pp. 465-466. Retrieved May 26, 2024,</a:t>
            </a:r>
          </a:p>
          <a:p>
            <a:r>
              <a:rPr lang="en-US"/>
              <a:t>from https://www.ncbi.nlm.nih.gov/pmc/articles/PMC10284530/</a:t>
            </a:r>
          </a:p>
          <a:p>
            <a:r>
              <a:rPr lang="en-US"/>
              <a:t/>
            </a:r>
          </a:p>
          <a:p>
            <a:r>
              <a:rPr lang="en-US"/>
              <a:t>2.  Federal Highway Administration, U.S. Department of Transportation (n.d.). National Highway System. Fhwa.dot.gov. Retrieved March 25, 2024, from https://www.fhwa.dot.gov/ohim/onh00/onh2p6.htm</a:t>
            </a:r>
          </a:p>
          <a:p>
            <a:r>
              <a:rPr lang="en-US"/>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Even when someone wants help, it’s not always easy to get it, especially in rural areas.</a:t>
            </a:r>
          </a:p>
          <a:p>
            <a:r>
              <a:rPr lang="en-US"/>
              <a:t/>
            </a:r>
          </a:p>
          <a:p>
            <a:r>
              <a:rPr lang="en-US"/>
              <a:t>LAW ENFORCEMENT: In smaller communities, there may be fewer police officers. That means it might take longer for someone to respond, or they may not have as much experience recognizing trafficking situations.[1]</a:t>
            </a:r>
          </a:p>
          <a:p>
            <a:r>
              <a:rPr lang="en-US"/>
              <a:t/>
            </a:r>
          </a:p>
          <a:p>
            <a:r>
              <a:rPr lang="en-US"/>
              <a:t>HEALTHCARE: If someone goes to a doctor or hospital, the adults there may not always recognize the signs right away. This can make it harder for someone to be identified and helped.[2]</a:t>
            </a:r>
          </a:p>
          <a:p>
            <a:r>
              <a:rPr lang="en-US"/>
              <a:t/>
            </a:r>
          </a:p>
          <a:p>
            <a:r>
              <a:rPr lang="en-US"/>
              <a:t>SUPPORT SERVICES: In big cities, there are often shelters, counselors, and support centers nearby. In rural areas, those services might be far away.</a:t>
            </a:r>
          </a:p>
          <a:p>
            <a:r>
              <a:rPr lang="en-US"/>
              <a:t/>
            </a:r>
          </a:p>
          <a:p>
            <a:r>
              <a:rPr lang="en-US"/>
              <a:t>👉 “Which situation would make it harder to get help?”</a:t>
            </a:r>
          </a:p>
          <a:p>
            <a:r>
              <a:rPr lang="en-US"/>
              <a:t/>
            </a:r>
          </a:p>
          <a:p>
            <a:r>
              <a:rPr lang="en-US"/>
              <a:t>• In a city → help might be 5 minutes away.</a:t>
            </a:r>
          </a:p>
          <a:p>
            <a:r>
              <a:rPr lang="en-US"/>
              <a:t>• In a rural area → help might be 60 minutes away.</a:t>
            </a:r>
          </a:p>
          <a:p>
            <a:r>
              <a:rPr lang="en-US"/>
              <a:t/>
            </a:r>
          </a:p>
          <a:p>
            <a:r>
              <a:rPr lang="en-US"/>
              <a:t>👉 “If someone doesn't have a car, how would they get there?”</a:t>
            </a:r>
          </a:p>
          <a:p>
            <a:r>
              <a:rPr lang="en-US"/>
              <a:t/>
            </a:r>
          </a:p>
          <a:p>
            <a:r>
              <a:rPr lang="en-US"/>
              <a:t/>
            </a:r>
          </a:p>
          <a:p>
            <a:r>
              <a:rPr lang="en-US"/>
              <a:t>Source</a:t>
            </a:r>
          </a:p>
          <a:p>
            <a:r>
              <a:rPr lang="en-US"/>
              <a:t>1. Cole, J., &amp; Sprang, G. (2015). Sex trafficking of minors in Metropolitan, Micropolitan, and Rural Communities. Child Abuse &amp; Neglect, 40, 114. https://doi.org/10.1016/j.chiabu.2014.07.015.  Retrieved December 14, 2024, from https://www.researchgate.net/publication/265019363_Sex_trafficking_of_minors_in_metropolitan_micropolitan_and_rural_communities</a:t>
            </a:r>
          </a:p>
          <a:p>
            <a:r>
              <a:rPr lang="en-US"/>
              <a:t/>
            </a:r>
          </a:p>
          <a:p>
            <a:r>
              <a:rPr lang="en-US"/>
              <a:t>2. Jarrell, K. L., Pulvino, C., Kimmel, A., Stark, B., Khokhar, H., Janneck, L., &amp; Santen, S. A. (2023). A Case of Human Trafficking in Appalachia and What Emergency Physicians Can Learn from It. Western Journal of Emergency Medicine, 24(3), p. 463.  Retrieved December 14, 2024, from https://www.ncbi.nlm.nih.gov/pmc/articles/PMC10284530/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Even when someone wants help, it’s not always easy to get it, especially in rural areas.</a:t>
            </a:r>
          </a:p>
          <a:p>
            <a:r>
              <a:rPr lang="en-US"/>
              <a:t/>
            </a:r>
          </a:p>
          <a:p>
            <a:r>
              <a:rPr lang="en-US"/>
              <a:t>LAW ENFORCEMENT: In smaller communities, there may be fewer police officers. That means it might take longer for someone to respond, or they may not have as much experience recognizing trafficking situations.[1]</a:t>
            </a:r>
          </a:p>
          <a:p>
            <a:r>
              <a:rPr lang="en-US"/>
              <a:t/>
            </a:r>
          </a:p>
          <a:p>
            <a:r>
              <a:rPr lang="en-US"/>
              <a:t>HEALTHCARE: If someone goes to a doctor or hospital, the adults there may not always recognize the signs right away. This can make it harder for someone to be identified and helped.[2]</a:t>
            </a:r>
          </a:p>
          <a:p>
            <a:r>
              <a:rPr lang="en-US"/>
              <a:t/>
            </a:r>
          </a:p>
          <a:p>
            <a:r>
              <a:rPr lang="en-US"/>
              <a:t>SUPPORT SERVICES: In big cities, there are often shelters, counselors, and support centers nearby. In rural areas, those services might be far away.</a:t>
            </a:r>
          </a:p>
          <a:p>
            <a:r>
              <a:rPr lang="en-US"/>
              <a:t/>
            </a:r>
          </a:p>
          <a:p>
            <a:r>
              <a:rPr lang="en-US"/>
              <a:t>👉 “Which situation would make it harder to get help?”</a:t>
            </a:r>
          </a:p>
          <a:p>
            <a:r>
              <a:rPr lang="en-US"/>
              <a:t/>
            </a:r>
          </a:p>
          <a:p>
            <a:r>
              <a:rPr lang="en-US"/>
              <a:t>• In a city → help might be 5 minutes away.</a:t>
            </a:r>
          </a:p>
          <a:p>
            <a:r>
              <a:rPr lang="en-US"/>
              <a:t>• In a rural area → help might be 60 minutes away.</a:t>
            </a:r>
          </a:p>
          <a:p>
            <a:r>
              <a:rPr lang="en-US"/>
              <a:t/>
            </a:r>
          </a:p>
          <a:p>
            <a:r>
              <a:rPr lang="en-US"/>
              <a:t>👉 “If someone doesn't have a car, how would they get there?”</a:t>
            </a:r>
          </a:p>
          <a:p>
            <a:r>
              <a:rPr lang="en-US"/>
              <a:t/>
            </a:r>
          </a:p>
          <a:p>
            <a:r>
              <a:rPr lang="en-US"/>
              <a:t/>
            </a:r>
          </a:p>
          <a:p>
            <a:r>
              <a:rPr lang="en-US"/>
              <a:t>Source</a:t>
            </a:r>
          </a:p>
          <a:p>
            <a:r>
              <a:rPr lang="en-US"/>
              <a:t>1. Cole, J., &amp; Sprang, G. (2015). Sex trafficking of minors in Metropolitan, Micropolitan, and Rural Communities. Child Abuse &amp; Neglect, 40, 114. https://doi.org/10.1016/j.chiabu.2014.07.015.  Retrieved December 14, 2024, from https://www.researchgate.net/publication/265019363_Sex_trafficking_of_minors_in_metropolitan_micropolitan_and_rural_communities</a:t>
            </a:r>
          </a:p>
          <a:p>
            <a:r>
              <a:rPr lang="en-US"/>
              <a:t/>
            </a:r>
          </a:p>
          <a:p>
            <a:r>
              <a:rPr lang="en-US"/>
              <a:t>2. Jarrell, K. L., Pulvino, C., Kimmel, A., Stark, B., Khokhar, H., Janneck, L., &amp; Santen, S. A. (2023). A Case of Human Trafficking in Appalachia and What Emergency Physicians Can Learn from It. Western Journal of Emergency Medicine, 24(3), p. 463.  Retrieved December 14, 2024, from https://www.ncbi.nlm.nih.gov/pmc/articles/PMC10284530/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Even when someone wants help, it’s not always easy to get it, especially in rural areas.</a:t>
            </a:r>
          </a:p>
          <a:p>
            <a:r>
              <a:rPr lang="en-US"/>
              <a:t/>
            </a:r>
          </a:p>
          <a:p>
            <a:r>
              <a:rPr lang="en-US"/>
              <a:t>LAW ENFORCEMENT: In smaller communities, there may be fewer police officers. That means it might take longer for someone to respond, or they may not have as much experience recognizing trafficking situations.[1]</a:t>
            </a:r>
          </a:p>
          <a:p>
            <a:r>
              <a:rPr lang="en-US"/>
              <a:t/>
            </a:r>
          </a:p>
          <a:p>
            <a:r>
              <a:rPr lang="en-US"/>
              <a:t>HEALTHCARE: If someone goes to a doctor or hospital, the adults there may not always recognize the signs right away. This can make it harder for someone to be identified and helped.[2]</a:t>
            </a:r>
          </a:p>
          <a:p>
            <a:r>
              <a:rPr lang="en-US"/>
              <a:t/>
            </a:r>
          </a:p>
          <a:p>
            <a:r>
              <a:rPr lang="en-US"/>
              <a:t>SUPPORT SERVICES: In big cities, there are often shelters, counselors, and support centers nearby. In rural areas, those services might be far away.</a:t>
            </a:r>
          </a:p>
          <a:p>
            <a:r>
              <a:rPr lang="en-US"/>
              <a:t/>
            </a:r>
          </a:p>
          <a:p>
            <a:r>
              <a:rPr lang="en-US"/>
              <a:t>👉 “Which situation would make it harder to get help?”</a:t>
            </a:r>
          </a:p>
          <a:p>
            <a:r>
              <a:rPr lang="en-US"/>
              <a:t/>
            </a:r>
          </a:p>
          <a:p>
            <a:r>
              <a:rPr lang="en-US"/>
              <a:t>• In a city → help might be 5 minutes away.</a:t>
            </a:r>
          </a:p>
          <a:p>
            <a:r>
              <a:rPr lang="en-US"/>
              <a:t>• In a rural area → help might be 60 minutes away.</a:t>
            </a:r>
          </a:p>
          <a:p>
            <a:r>
              <a:rPr lang="en-US"/>
              <a:t/>
            </a:r>
          </a:p>
          <a:p>
            <a:r>
              <a:rPr lang="en-US"/>
              <a:t>👉 “If someone doesn't have a car, how would they get there?”</a:t>
            </a:r>
          </a:p>
          <a:p>
            <a:r>
              <a:rPr lang="en-US"/>
              <a:t/>
            </a:r>
          </a:p>
          <a:p>
            <a:r>
              <a:rPr lang="en-US"/>
              <a:t/>
            </a:r>
          </a:p>
          <a:p>
            <a:r>
              <a:rPr lang="en-US"/>
              <a:t>Source</a:t>
            </a:r>
          </a:p>
          <a:p>
            <a:r>
              <a:rPr lang="en-US"/>
              <a:t>1. Cole, J., &amp; Sprang, G. (2015). Sex trafficking of minors in Metropolitan, Micropolitan, and Rural Communities. Child Abuse &amp; Neglect, 40, 114. https://doi.org/10.1016/j.chiabu.2014.07.015.  Retrieved December 14, 2024, from https://www.researchgate.net/publication/265019363_Sex_trafficking_of_minors_in_metropolitan_micropolitan_and_rural_communities</a:t>
            </a:r>
          </a:p>
          <a:p>
            <a:r>
              <a:rPr lang="en-US"/>
              <a:t/>
            </a:r>
          </a:p>
          <a:p>
            <a:r>
              <a:rPr lang="en-US"/>
              <a:t>2. Jarrell, K. L., Pulvino, C., Kimmel, A., Stark, B., Khokhar, H., Janneck, L., &amp; Santen, S. A. (2023). A Case of Human Trafficking in Appalachia and What Emergency Physicians Can Learn from It. Western Journal of Emergency Medicine, 24(3), p. 463.  Retrieved December 14, 2024, from https://www.ncbi.nlm.nih.gov/pmc/articles/PMC10284530/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trucking organizations educate their drivers to recognize suspicious activity along their driving routes and train them on how to report suspected instances of human trafficking to law enforcement and the National Human Trafficking Hotline.</a:t>
            </a:r>
          </a:p>
          <a:p>
            <a:r>
              <a:rPr lang="en-US"/>
              <a:t/>
            </a:r>
          </a:p>
          <a:p>
            <a:r>
              <a:rPr lang="en-US"/>
              <a:t>TAT FREE APP: A free app is offered by Truckers Against Trafficking (TAT) to help drivers learn red flags and report suspicious activity.</a:t>
            </a:r>
          </a:p>
          <a:p>
            <a:r>
              <a:rPr lang="en-US"/>
              <a:t/>
            </a:r>
          </a:p>
          <a:p>
            <a:r>
              <a:rPr lang="en-US"/>
              <a:t>TRANSPORTATION INDUSTRY: TAT trains employees from the various industries: </a:t>
            </a:r>
          </a:p>
          <a:p>
            <a:r>
              <a:rPr lang="en-US"/>
              <a:t/>
            </a:r>
          </a:p>
          <a:p>
            <a:r>
              <a:rPr lang="en-US"/>
              <a:t>- Trucking companies</a:t>
            </a:r>
          </a:p>
          <a:p>
            <a:r>
              <a:rPr lang="en-US"/>
              <a:t>- Truck stop companies</a:t>
            </a:r>
          </a:p>
          <a:p>
            <a:r>
              <a:rPr lang="en-US"/>
              <a:t>- Bussing companies</a:t>
            </a:r>
          </a:p>
          <a:p>
            <a:r>
              <a:rPr lang="en-US"/>
              <a:t>- Public transit agencies</a:t>
            </a:r>
          </a:p>
          <a:p>
            <a:r>
              <a:rPr lang="en-US"/>
              <a:t>- Energy companies</a:t>
            </a:r>
          </a:p>
          <a:p>
            <a:r>
              <a:rPr lang="en-US"/>
              <a:t>- Moving companies</a:t>
            </a:r>
          </a:p>
          <a:p>
            <a:r>
              <a:rPr lang="en-US"/>
              <a:t/>
            </a:r>
          </a:p>
          <a:p>
            <a:r>
              <a:rPr lang="en-US"/>
              <a:t/>
            </a:r>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trucking organizations educate their drivers to recognize suspicious activity along their driving routes and train them on how to report suspected instances of human trafficking to law enforcement and the National Human Trafficking Hotline.</a:t>
            </a:r>
          </a:p>
          <a:p>
            <a:r>
              <a:rPr lang="en-US"/>
              <a:t/>
            </a:r>
          </a:p>
          <a:p>
            <a:r>
              <a:rPr lang="en-US"/>
              <a:t>TAT FREE APP: A free app is offered by Truckers Against Trafficking (TAT) to help drivers learn red flags and report suspicious activity.</a:t>
            </a:r>
          </a:p>
          <a:p>
            <a:r>
              <a:rPr lang="en-US"/>
              <a:t/>
            </a:r>
          </a:p>
          <a:p>
            <a:r>
              <a:rPr lang="en-US"/>
              <a:t>TRANSPORTATION INDUSTRY: TAT trains employees from the various industries: </a:t>
            </a:r>
          </a:p>
          <a:p>
            <a:r>
              <a:rPr lang="en-US"/>
              <a:t/>
            </a:r>
          </a:p>
          <a:p>
            <a:r>
              <a:rPr lang="en-US"/>
              <a:t>- Trucking companies</a:t>
            </a:r>
          </a:p>
          <a:p>
            <a:r>
              <a:rPr lang="en-US"/>
              <a:t>- Truck stop companies</a:t>
            </a:r>
          </a:p>
          <a:p>
            <a:r>
              <a:rPr lang="en-US"/>
              <a:t>- Bussing companies</a:t>
            </a:r>
          </a:p>
          <a:p>
            <a:r>
              <a:rPr lang="en-US"/>
              <a:t>- Public transit agencies</a:t>
            </a:r>
          </a:p>
          <a:p>
            <a:r>
              <a:rPr lang="en-US"/>
              <a:t>- Energy companies</a:t>
            </a:r>
          </a:p>
          <a:p>
            <a:r>
              <a:rPr lang="en-US"/>
              <a:t>- Moving companies</a:t>
            </a:r>
          </a:p>
          <a:p>
            <a:r>
              <a:rPr lang="en-US"/>
              <a:t/>
            </a:r>
          </a:p>
          <a:p>
            <a:r>
              <a:rPr lang="en-US"/>
              <a:t/>
            </a:r>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DRIVERS: Truck and bus drivers travel long distances and see many different places. Because of this, they are in a unique position to notice when something doesn’t seem right. They are trained to recognize warning signs and report concerns safely.</a:t>
            </a:r>
          </a:p>
          <a:p>
            <a:r>
              <a:rPr lang="en-US"/>
              <a:t/>
            </a:r>
          </a:p>
          <a:p>
            <a:r>
              <a:rPr lang="en-US"/>
              <a:t/>
            </a:r>
          </a:p>
          <a:p>
            <a:r>
              <a:rPr lang="en-US"/>
              <a:t>SCHOOL BUS DRIVERS:</a:t>
            </a:r>
          </a:p>
          <a:p>
            <a:r>
              <a:rPr lang="en-US"/>
              <a:t>Some school bus drivers also receive this training. Since they work closely with students, they may notice signs that someone needs help and are trained on how to take action to protect them.</a:t>
            </a:r>
          </a:p>
          <a:p>
            <a:r>
              <a:rPr lang="en-US"/>
              <a:t/>
            </a:r>
          </a:p>
          <a:p>
            <a:r>
              <a:rPr lang="en-US"/>
              <a:t/>
            </a:r>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DRIVERS: Truck and bus drivers travel long distances and see many different places. Because of this, they are in a unique position to notice when something doesn’t seem right. They are trained to recognize warning signs and report concerns safely.</a:t>
            </a:r>
          </a:p>
          <a:p>
            <a:r>
              <a:rPr lang="en-US"/>
              <a:t/>
            </a:r>
          </a:p>
          <a:p>
            <a:r>
              <a:rPr lang="en-US"/>
              <a:t/>
            </a:r>
          </a:p>
          <a:p>
            <a:r>
              <a:rPr lang="en-US"/>
              <a:t>SCHOOL BUS DRIVERS:</a:t>
            </a:r>
          </a:p>
          <a:p>
            <a:r>
              <a:rPr lang="en-US"/>
              <a:t>Some school bus drivers also receive this training. Since they work closely with students, they may notice signs that someone needs help and are trained on how to take action to protect them.</a:t>
            </a:r>
          </a:p>
          <a:p>
            <a:r>
              <a:rPr lang="en-US"/>
              <a:t/>
            </a:r>
          </a:p>
          <a:p>
            <a:r>
              <a:rPr lang="en-US"/>
              <a:t/>
            </a:r>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DRIVERS: Truck and bus drivers travel long distances and see many different places. Because of this, they are in a unique position to notice when something doesn’t seem right. They are trained to recognize warning signs and report concerns safely.</a:t>
            </a:r>
          </a:p>
          <a:p>
            <a:r>
              <a:rPr lang="en-US"/>
              <a:t/>
            </a:r>
          </a:p>
          <a:p>
            <a:r>
              <a:rPr lang="en-US"/>
              <a:t/>
            </a:r>
          </a:p>
          <a:p>
            <a:r>
              <a:rPr lang="en-US"/>
              <a:t>SCHOOL BUS DRIVERS:</a:t>
            </a:r>
          </a:p>
          <a:p>
            <a:r>
              <a:rPr lang="en-US"/>
              <a:t>Some school bus drivers also receive this training. Since they work closely with students, they may notice signs that someone needs help and are trained on how to take action to protect them.</a:t>
            </a:r>
          </a:p>
          <a:p>
            <a:r>
              <a:rPr lang="en-US"/>
              <a:t/>
            </a:r>
          </a:p>
          <a:p>
            <a:r>
              <a:rPr lang="en-US"/>
              <a:t/>
            </a:r>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DRIVERS: Truck and bus drivers travel long distances and see many different places. Because of this, they are in a unique position to notice when something doesn’t seem right. They are trained to recognize warning signs and report concerns safely.</a:t>
            </a:r>
          </a:p>
          <a:p>
            <a:r>
              <a:rPr lang="en-US"/>
              <a:t/>
            </a:r>
          </a:p>
          <a:p>
            <a:r>
              <a:rPr lang="en-US"/>
              <a:t/>
            </a:r>
          </a:p>
          <a:p>
            <a:r>
              <a:rPr lang="en-US"/>
              <a:t>SCHOOL BUS DRIVERS:</a:t>
            </a:r>
          </a:p>
          <a:p>
            <a:r>
              <a:rPr lang="en-US"/>
              <a:t>Some school bus drivers also receive this training. Since they work closely with students, they may notice signs that someone needs help and are trained on how to take action to protect them.</a:t>
            </a:r>
          </a:p>
          <a:p>
            <a:r>
              <a:rPr lang="en-US"/>
              <a:t/>
            </a:r>
          </a:p>
          <a:p>
            <a:r>
              <a:rPr lang="en-US"/>
              <a:t/>
            </a:r>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DRIVERS: Truck and bus drivers travel long distances and see many different places. Because of this, they are in a unique position to notice when something doesn’t seem right. They are trained to recognize warning signs and report concerns safely.</a:t>
            </a:r>
          </a:p>
          <a:p>
            <a:r>
              <a:rPr lang="en-US"/>
              <a:t/>
            </a:r>
          </a:p>
          <a:p>
            <a:r>
              <a:rPr lang="en-US"/>
              <a:t/>
            </a:r>
          </a:p>
          <a:p>
            <a:r>
              <a:rPr lang="en-US"/>
              <a:t>SCHOOL BUS DRIVERS:</a:t>
            </a:r>
          </a:p>
          <a:p>
            <a:r>
              <a:rPr lang="en-US"/>
              <a:t>Some school bus drivers also receive this training. Since they work closely with students, they may notice signs that someone needs help and are trained on how to take action to protect them.</a:t>
            </a:r>
          </a:p>
          <a:p>
            <a:r>
              <a:rPr lang="en-US"/>
              <a:t/>
            </a:r>
          </a:p>
          <a:p>
            <a:r>
              <a:rPr lang="en-US"/>
              <a:t/>
            </a:r>
          </a:p>
          <a:p>
            <a:r>
              <a:rPr lang="en-US"/>
              <a:t>Source</a:t>
            </a:r>
          </a:p>
          <a:p>
            <a:r>
              <a:rPr lang="en-US"/>
              <a:t>TAT - Truckers Against Trafficking (2024), tatnonprofit.org. Retrieved December 14, 2024, from https://truckersagainsttrafficking.org/app/?gad_source=1&amp;gclid=CjwKCAiA0PuuBhBsEiwAS7fsNSq5oE6knuvrvM82A3hQizmWflNfJ5m_MohWoOz5cnTTF5nhibztyBoCj3YQAvD_BwE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on rural risks, please refer to the last page of Lesson Plan #8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0.png" Type="http://schemas.openxmlformats.org/officeDocument/2006/relationships/image"/><Relationship Id="rId4" Target="https://www.walkingwise.com"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5.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7.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8.pn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9.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20.pn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21.pn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22.pn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22.pn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22.pn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22.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 Id="rId3"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 Id="rId3" Target="../media/image22.pn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23.pn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 Id="rId3" Target="../media/image24.pn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 Id="rId3" Target="../media/image25.png" Type="http://schemas.openxmlformats.org/officeDocument/2006/relationships/image"/><Relationship Id="rId4" Target="../media/image26.jpeg" Type="http://schemas.openxmlformats.org/officeDocument/2006/relationships/image"/><Relationship Id="rId5"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39241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Freeform 4" id="4"/>
          <p:cNvSpPr/>
          <p:nvPr/>
        </p:nvSpPr>
        <p:spPr>
          <a:xfrm flipH="false" flipV="false" rot="0">
            <a:off x="16284300" y="1028700"/>
            <a:ext cx="975000" cy="975000"/>
          </a:xfrm>
          <a:custGeom>
            <a:avLst/>
            <a:gdLst/>
            <a:ahLst/>
            <a:cxnLst/>
            <a:rect r="r" b="b" t="t" l="l"/>
            <a:pathLst>
              <a:path h="975000" w="975000">
                <a:moveTo>
                  <a:pt x="0" y="0"/>
                </a:moveTo>
                <a:lnTo>
                  <a:pt x="975000" y="0"/>
                </a:lnTo>
                <a:lnTo>
                  <a:pt x="975000" y="975000"/>
                </a:lnTo>
                <a:lnTo>
                  <a:pt x="0" y="975000"/>
                </a:lnTo>
                <a:lnTo>
                  <a:pt x="0" y="0"/>
                </a:lnTo>
                <a:close/>
              </a:path>
            </a:pathLst>
          </a:custGeom>
          <a:blipFill>
            <a:blip r:embed="rId3"/>
            <a:stretch>
              <a:fillRect l="0" t="0" r="0" b="0"/>
            </a:stretch>
          </a:blipFill>
        </p:spPr>
      </p:sp>
      <p:sp>
        <p:nvSpPr>
          <p:cNvPr name="TextBox 5" id="5"/>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6" id="6"/>
          <p:cNvSpPr txBox="true"/>
          <p:nvPr/>
        </p:nvSpPr>
        <p:spPr>
          <a:xfrm rot="0">
            <a:off x="19050" y="5049361"/>
            <a:ext cx="18288000" cy="2880948"/>
          </a:xfrm>
          <a:prstGeom prst="rect">
            <a:avLst/>
          </a:prstGeom>
        </p:spPr>
        <p:txBody>
          <a:bodyPr anchor="t" rtlCol="false" tIns="0" lIns="0" bIns="0" rIns="0">
            <a:spAutoFit/>
          </a:bodyPr>
          <a:lstStyle/>
          <a:p>
            <a:pPr algn="ctr">
              <a:lnSpc>
                <a:spcPts val="12893"/>
              </a:lnSpc>
            </a:pPr>
            <a:r>
              <a:rPr lang="en-US" sz="14015" b="true">
                <a:solidFill>
                  <a:srgbClr val="16A637"/>
                </a:solidFill>
                <a:latin typeface="Cooperative Bold"/>
                <a:ea typeface="Cooperative Bold"/>
                <a:cs typeface="Cooperative Bold"/>
                <a:sym typeface="Cooperative Bold"/>
              </a:rPr>
              <a:t>rural</a:t>
            </a:r>
          </a:p>
          <a:p>
            <a:pPr algn="ctr">
              <a:lnSpc>
                <a:spcPts val="9517"/>
              </a:lnSpc>
            </a:pPr>
            <a:r>
              <a:rPr lang="en-US" b="true" sz="10345">
                <a:solidFill>
                  <a:srgbClr val="16A637"/>
                </a:solidFill>
                <a:latin typeface="Poppins Medium 1 Bold"/>
                <a:ea typeface="Poppins Medium 1 Bold"/>
                <a:cs typeface="Poppins Medium 1 Bold"/>
                <a:sym typeface="Poppins Medium 1 Bold"/>
              </a:rPr>
              <a:t>RISKS</a:t>
            </a:r>
          </a:p>
        </p:txBody>
      </p:sp>
      <p:sp>
        <p:nvSpPr>
          <p:cNvPr name="Freeform 7" id="7"/>
          <p:cNvSpPr/>
          <p:nvPr/>
        </p:nvSpPr>
        <p:spPr>
          <a:xfrm flipH="false" flipV="false" rot="0">
            <a:off x="14954037" y="7028103"/>
            <a:ext cx="2305263" cy="2320480"/>
          </a:xfrm>
          <a:custGeom>
            <a:avLst/>
            <a:gdLst/>
            <a:ahLst/>
            <a:cxnLst/>
            <a:rect r="r" b="b" t="t" l="l"/>
            <a:pathLst>
              <a:path h="2320480" w="2305263">
                <a:moveTo>
                  <a:pt x="0" y="0"/>
                </a:moveTo>
                <a:lnTo>
                  <a:pt x="2305263" y="0"/>
                </a:lnTo>
                <a:lnTo>
                  <a:pt x="2305263" y="2320480"/>
                </a:lnTo>
                <a:lnTo>
                  <a:pt x="0" y="2320480"/>
                </a:lnTo>
                <a:lnTo>
                  <a:pt x="0" y="0"/>
                </a:lnTo>
                <a:close/>
              </a:path>
            </a:pathLst>
          </a:custGeom>
          <a:blipFill>
            <a:blip r:embed="rId4"/>
            <a:stretch>
              <a:fillRect l="0" t="0" r="0" b="0"/>
            </a:stretch>
          </a:blipFill>
        </p:spPr>
      </p:sp>
      <p:sp>
        <p:nvSpPr>
          <p:cNvPr name="TextBox 8" id="8"/>
          <p:cNvSpPr txBox="true"/>
          <p:nvPr/>
        </p:nvSpPr>
        <p:spPr>
          <a:xfrm rot="0">
            <a:off x="454522" y="7873159"/>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802439" y="4748890"/>
            <a:ext cx="12350317" cy="1902184"/>
            <a:chOff x="0" y="0"/>
            <a:chExt cx="3252758" cy="500987"/>
          </a:xfrm>
        </p:grpSpPr>
        <p:sp>
          <p:nvSpPr>
            <p:cNvPr name="Freeform 7" id="7"/>
            <p:cNvSpPr/>
            <p:nvPr/>
          </p:nvSpPr>
          <p:spPr>
            <a:xfrm flipH="false" flipV="false" rot="0">
              <a:off x="0" y="0"/>
              <a:ext cx="3252758" cy="500987"/>
            </a:xfrm>
            <a:custGeom>
              <a:avLst/>
              <a:gdLst/>
              <a:ahLst/>
              <a:cxnLst/>
              <a:rect r="r" b="b" t="t" l="l"/>
              <a:pathLst>
                <a:path h="500987" w="3252758">
                  <a:moveTo>
                    <a:pt x="0" y="0"/>
                  </a:moveTo>
                  <a:lnTo>
                    <a:pt x="3252758" y="0"/>
                  </a:lnTo>
                  <a:lnTo>
                    <a:pt x="3252758" y="500987"/>
                  </a:lnTo>
                  <a:lnTo>
                    <a:pt x="0" y="500987"/>
                  </a:lnTo>
                  <a:close/>
                </a:path>
              </a:pathLst>
            </a:custGeom>
            <a:solidFill>
              <a:srgbClr val="303030"/>
            </a:solidFill>
          </p:spPr>
        </p:sp>
        <p:sp>
          <p:nvSpPr>
            <p:cNvPr name="TextBox 8" id="8"/>
            <p:cNvSpPr txBox="true"/>
            <p:nvPr/>
          </p:nvSpPr>
          <p:spPr>
            <a:xfrm>
              <a:off x="0" y="-76200"/>
              <a:ext cx="3252758" cy="577187"/>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272241" y="4897393"/>
            <a:ext cx="11880515" cy="1562047"/>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percentage of U.S. land and population is considered rural?</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997325"/>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57% Land &amp; 40% Population</a:t>
            </a:r>
          </a:p>
          <a:p>
            <a:pPr algn="l">
              <a:lnSpc>
                <a:spcPts val="6399"/>
              </a:lnSpc>
            </a:pPr>
            <a:r>
              <a:rPr lang="en-US" sz="3999" b="true">
                <a:solidFill>
                  <a:srgbClr val="FBFDFD"/>
                </a:solidFill>
                <a:latin typeface="Roboto Bold"/>
                <a:ea typeface="Roboto Bold"/>
                <a:cs typeface="Roboto Bold"/>
                <a:sym typeface="Roboto Bold"/>
              </a:rPr>
              <a:t>B) 77% Land &amp; 50</a:t>
            </a:r>
            <a:r>
              <a:rPr lang="en-US" sz="3999" b="true">
                <a:solidFill>
                  <a:srgbClr val="FBFDFD"/>
                </a:solidFill>
                <a:latin typeface="Roboto Bold"/>
                <a:ea typeface="Roboto Bold"/>
                <a:cs typeface="Roboto Bold"/>
                <a:sym typeface="Roboto Bold"/>
              </a:rPr>
              <a:t>% Population</a:t>
            </a:r>
          </a:p>
          <a:p>
            <a:pPr algn="l">
              <a:lnSpc>
                <a:spcPts val="6399"/>
              </a:lnSpc>
            </a:pPr>
            <a:r>
              <a:rPr lang="en-US" sz="3999" b="true">
                <a:solidFill>
                  <a:srgbClr val="FBFDFD"/>
                </a:solidFill>
                <a:latin typeface="Roboto Bold"/>
                <a:ea typeface="Roboto Bold"/>
                <a:cs typeface="Roboto Bold"/>
                <a:sym typeface="Roboto Bold"/>
              </a:rPr>
              <a:t>C) 87% Land &amp; 60% Population</a:t>
            </a:r>
          </a:p>
          <a:p>
            <a:pPr algn="l">
              <a:lnSpc>
                <a:spcPts val="6399"/>
              </a:lnSpc>
            </a:pPr>
            <a:r>
              <a:rPr lang="en-US" sz="3999" b="true">
                <a:solidFill>
                  <a:srgbClr val="FBFDFD"/>
                </a:solidFill>
                <a:latin typeface="Roboto Bold"/>
                <a:ea typeface="Roboto Bold"/>
                <a:cs typeface="Roboto Bold"/>
                <a:sym typeface="Roboto Bold"/>
              </a:rPr>
              <a:t>D) 97% land &amp; 20% Population</a:t>
            </a:r>
          </a:p>
          <a:p>
            <a:pPr algn="l">
              <a:lnSpc>
                <a:spcPts val="6399"/>
              </a:lnSpc>
            </a:pP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337233" y="3476482"/>
            <a:ext cx="14249859"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percentage of the U.S. land and population is considered rural?</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91243" y="4613411"/>
            <a:ext cx="13705514" cy="1908177"/>
          </a:xfrm>
          <a:prstGeom prst="rect">
            <a:avLst/>
          </a:prstGeom>
        </p:spPr>
        <p:txBody>
          <a:bodyPr anchor="t" rtlCol="false" tIns="0" lIns="0" bIns="0" rIns="0">
            <a:spAutoFit/>
          </a:bodyPr>
          <a:lstStyle/>
          <a:p>
            <a:pPr algn="ctr">
              <a:lnSpc>
                <a:spcPts val="7699"/>
              </a:lnSpc>
            </a:pPr>
            <a:r>
              <a:rPr lang="en-US" sz="5499" b="true">
                <a:solidFill>
                  <a:srgbClr val="9D1BE3"/>
                </a:solidFill>
                <a:latin typeface="Roboto Bold"/>
                <a:ea typeface="Roboto Bold"/>
                <a:cs typeface="Roboto Bold"/>
                <a:sym typeface="Roboto Bold"/>
              </a:rPr>
              <a:t>97% of land and 20% of the population</a:t>
            </a:r>
          </a:p>
          <a:p>
            <a:pPr algn="ctr">
              <a:lnSpc>
                <a:spcPts val="7699"/>
              </a:lnSpc>
            </a:pPr>
            <a:r>
              <a:rPr lang="en-US" sz="5499">
                <a:solidFill>
                  <a:srgbClr val="303030"/>
                </a:solidFill>
                <a:latin typeface="Roboto"/>
                <a:ea typeface="Roboto"/>
                <a:cs typeface="Roboto"/>
                <a:sym typeface="Roboto"/>
              </a:rPr>
              <a:t>make up the rural communities in the U.S.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246469" y="9229725"/>
            <a:ext cx="9365059"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U.S. Census.gov, 2020. https://www.census.gov/programs-surveys/geography/guidance/geo-areas/urban-rural/2020-ua-facts.html</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374623" y="5131281"/>
            <a:ext cx="11177251" cy="1997363"/>
            <a:chOff x="0" y="0"/>
            <a:chExt cx="2943803" cy="526054"/>
          </a:xfrm>
        </p:grpSpPr>
        <p:sp>
          <p:nvSpPr>
            <p:cNvPr name="Freeform 5" id="5"/>
            <p:cNvSpPr/>
            <p:nvPr/>
          </p:nvSpPr>
          <p:spPr>
            <a:xfrm flipH="false" flipV="false" rot="0">
              <a:off x="0" y="0"/>
              <a:ext cx="2943803" cy="526054"/>
            </a:xfrm>
            <a:custGeom>
              <a:avLst/>
              <a:gdLst/>
              <a:ahLst/>
              <a:cxnLst/>
              <a:rect r="r" b="b" t="t" l="l"/>
              <a:pathLst>
                <a:path h="526054" w="2943803">
                  <a:moveTo>
                    <a:pt x="0" y="0"/>
                  </a:moveTo>
                  <a:lnTo>
                    <a:pt x="2943803" y="0"/>
                  </a:lnTo>
                  <a:lnTo>
                    <a:pt x="2943803" y="526054"/>
                  </a:lnTo>
                  <a:lnTo>
                    <a:pt x="0" y="526054"/>
                  </a:lnTo>
                  <a:close/>
                </a:path>
              </a:pathLst>
            </a:custGeom>
            <a:solidFill>
              <a:srgbClr val="303030"/>
            </a:solidFill>
          </p:spPr>
        </p:sp>
        <p:sp>
          <p:nvSpPr>
            <p:cNvPr name="TextBox 6" id="6"/>
            <p:cNvSpPr txBox="true"/>
            <p:nvPr/>
          </p:nvSpPr>
          <p:spPr>
            <a:xfrm>
              <a:off x="0" y="-76200"/>
              <a:ext cx="2943803" cy="602254"/>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1244981" y="952594"/>
            <a:ext cx="6099895" cy="3136071"/>
            <a:chOff x="0" y="0"/>
            <a:chExt cx="2102372" cy="1080869"/>
          </a:xfrm>
        </p:grpSpPr>
        <p:sp>
          <p:nvSpPr>
            <p:cNvPr name="Freeform 10" id="10"/>
            <p:cNvSpPr/>
            <p:nvPr/>
          </p:nvSpPr>
          <p:spPr>
            <a:xfrm flipH="false" flipV="false" rot="0">
              <a:off x="0" y="0"/>
              <a:ext cx="2102372" cy="1080869"/>
            </a:xfrm>
            <a:custGeom>
              <a:avLst/>
              <a:gdLst/>
              <a:ahLst/>
              <a:cxnLst/>
              <a:rect r="r" b="b" t="t" l="l"/>
              <a:pathLst>
                <a:path h="1080869" w="2102372">
                  <a:moveTo>
                    <a:pt x="0" y="0"/>
                  </a:moveTo>
                  <a:lnTo>
                    <a:pt x="2102372" y="0"/>
                  </a:lnTo>
                  <a:lnTo>
                    <a:pt x="2102372" y="1080869"/>
                  </a:lnTo>
                  <a:lnTo>
                    <a:pt x="0" y="1080869"/>
                  </a:lnTo>
                  <a:close/>
                </a:path>
              </a:pathLst>
            </a:custGeom>
            <a:solidFill>
              <a:srgbClr val="FFFFFF"/>
            </a:solidFill>
          </p:spPr>
        </p:sp>
        <p:sp>
          <p:nvSpPr>
            <p:cNvPr name="TextBox 11" id="11"/>
            <p:cNvSpPr txBox="true"/>
            <p:nvPr/>
          </p:nvSpPr>
          <p:spPr>
            <a:xfrm>
              <a:off x="0" y="-47625"/>
              <a:ext cx="2102372" cy="1128494"/>
            </a:xfrm>
            <a:prstGeom prst="rect">
              <a:avLst/>
            </a:prstGeom>
          </p:spPr>
          <p:txBody>
            <a:bodyPr anchor="ctr" rtlCol="false" tIns="50800" lIns="50800" bIns="50800" rIns="50800"/>
            <a:lstStyle/>
            <a:p>
              <a:pPr algn="ctr">
                <a:lnSpc>
                  <a:spcPts val="2100"/>
                </a:lnSpc>
              </a:pPr>
            </a:p>
          </p:txBody>
        </p:sp>
      </p:grpSp>
      <p:sp>
        <p:nvSpPr>
          <p:cNvPr name="Freeform 12" id="12"/>
          <p:cNvSpPr/>
          <p:nvPr/>
        </p:nvSpPr>
        <p:spPr>
          <a:xfrm flipH="false" flipV="false" rot="0">
            <a:off x="11467319" y="1175997"/>
            <a:ext cx="5650629" cy="2691112"/>
          </a:xfrm>
          <a:custGeom>
            <a:avLst/>
            <a:gdLst/>
            <a:ahLst/>
            <a:cxnLst/>
            <a:rect r="r" b="b" t="t" l="l"/>
            <a:pathLst>
              <a:path h="2691112" w="5650629">
                <a:moveTo>
                  <a:pt x="0" y="0"/>
                </a:moveTo>
                <a:lnTo>
                  <a:pt x="5650629" y="0"/>
                </a:lnTo>
                <a:lnTo>
                  <a:pt x="5650629" y="2691113"/>
                </a:lnTo>
                <a:lnTo>
                  <a:pt x="0" y="2691113"/>
                </a:lnTo>
                <a:lnTo>
                  <a:pt x="0" y="0"/>
                </a:lnTo>
                <a:close/>
              </a:path>
            </a:pathLst>
          </a:custGeom>
          <a:blipFill>
            <a:blip r:embed="rId5"/>
            <a:stretch>
              <a:fillRect l="0" t="0" r="0" b="0"/>
            </a:stretch>
          </a:blipFill>
        </p:spPr>
      </p:sp>
      <p:sp>
        <p:nvSpPr>
          <p:cNvPr name="TextBox 13" id="13"/>
          <p:cNvSpPr txBox="true"/>
          <p:nvPr/>
        </p:nvSpPr>
        <p:spPr>
          <a:xfrm rot="0">
            <a:off x="2835068" y="5301213"/>
            <a:ext cx="1054018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the differences between rural, urban, and suburban communities?</a:t>
            </a:r>
          </a:p>
        </p:txBody>
      </p:sp>
      <p:sp>
        <p:nvSpPr>
          <p:cNvPr name="TextBox 14" id="14"/>
          <p:cNvSpPr txBox="true"/>
          <p:nvPr/>
        </p:nvSpPr>
        <p:spPr>
          <a:xfrm rot="0">
            <a:off x="1131441" y="105217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U.S. COMMUNITIES</a:t>
            </a:r>
          </a:p>
        </p:txBody>
      </p:sp>
      <p:sp>
        <p:nvSpPr>
          <p:cNvPr name="TextBox 15" id="15"/>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7689" y="3337319"/>
            <a:ext cx="11310760" cy="904943"/>
            <a:chOff x="0" y="0"/>
            <a:chExt cx="2978966" cy="238339"/>
          </a:xfrm>
        </p:grpSpPr>
        <p:sp>
          <p:nvSpPr>
            <p:cNvPr name="Freeform 5" id="5"/>
            <p:cNvSpPr/>
            <p:nvPr/>
          </p:nvSpPr>
          <p:spPr>
            <a:xfrm flipH="false" flipV="false" rot="0">
              <a:off x="0" y="0"/>
              <a:ext cx="2978966" cy="238339"/>
            </a:xfrm>
            <a:custGeom>
              <a:avLst/>
              <a:gdLst/>
              <a:ahLst/>
              <a:cxnLst/>
              <a:rect r="r" b="b" t="t" l="l"/>
              <a:pathLst>
                <a:path h="238339" w="2978966">
                  <a:moveTo>
                    <a:pt x="0" y="0"/>
                  </a:moveTo>
                  <a:lnTo>
                    <a:pt x="2978966" y="0"/>
                  </a:lnTo>
                  <a:lnTo>
                    <a:pt x="2978966" y="238339"/>
                  </a:lnTo>
                  <a:lnTo>
                    <a:pt x="0" y="238339"/>
                  </a:lnTo>
                  <a:close/>
                </a:path>
              </a:pathLst>
            </a:custGeom>
            <a:solidFill>
              <a:srgbClr val="303030"/>
            </a:solidFill>
          </p:spPr>
        </p:sp>
        <p:sp>
          <p:nvSpPr>
            <p:cNvPr name="TextBox 6" id="6"/>
            <p:cNvSpPr txBox="true"/>
            <p:nvPr/>
          </p:nvSpPr>
          <p:spPr>
            <a:xfrm>
              <a:off x="0" y="-76200"/>
              <a:ext cx="29789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78372" y="3356366"/>
            <a:ext cx="113072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Makes Each Community Different?</a:t>
            </a:r>
          </a:p>
        </p:txBody>
      </p:sp>
      <p:sp>
        <p:nvSpPr>
          <p:cNvPr name="TextBox 8" id="8"/>
          <p:cNvSpPr txBox="true"/>
          <p:nvPr/>
        </p:nvSpPr>
        <p:spPr>
          <a:xfrm rot="0">
            <a:off x="2378372" y="4467743"/>
            <a:ext cx="14966504"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Rural Areas:</a:t>
            </a:r>
            <a:r>
              <a:rPr lang="en-US" b="true" sz="4250">
                <a:solidFill>
                  <a:srgbClr val="004F59"/>
                </a:solidFill>
                <a:latin typeface="Roboto Bold"/>
                <a:ea typeface="Roboto Bold"/>
                <a:cs typeface="Roboto Bold"/>
                <a:sym typeface="Roboto Bold"/>
              </a:rPr>
              <a:t> Small towns and farmlands with fewer people, long distances between places, and limited transportation.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5217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U.S. COMMUNITIES</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7689" y="3337319"/>
            <a:ext cx="11310760" cy="904943"/>
            <a:chOff x="0" y="0"/>
            <a:chExt cx="2978966" cy="238339"/>
          </a:xfrm>
        </p:grpSpPr>
        <p:sp>
          <p:nvSpPr>
            <p:cNvPr name="Freeform 5" id="5"/>
            <p:cNvSpPr/>
            <p:nvPr/>
          </p:nvSpPr>
          <p:spPr>
            <a:xfrm flipH="false" flipV="false" rot="0">
              <a:off x="0" y="0"/>
              <a:ext cx="2978966" cy="238339"/>
            </a:xfrm>
            <a:custGeom>
              <a:avLst/>
              <a:gdLst/>
              <a:ahLst/>
              <a:cxnLst/>
              <a:rect r="r" b="b" t="t" l="l"/>
              <a:pathLst>
                <a:path h="238339" w="2978966">
                  <a:moveTo>
                    <a:pt x="0" y="0"/>
                  </a:moveTo>
                  <a:lnTo>
                    <a:pt x="2978966" y="0"/>
                  </a:lnTo>
                  <a:lnTo>
                    <a:pt x="2978966" y="238339"/>
                  </a:lnTo>
                  <a:lnTo>
                    <a:pt x="0" y="238339"/>
                  </a:lnTo>
                  <a:close/>
                </a:path>
              </a:pathLst>
            </a:custGeom>
            <a:solidFill>
              <a:srgbClr val="303030"/>
            </a:solidFill>
          </p:spPr>
        </p:sp>
        <p:sp>
          <p:nvSpPr>
            <p:cNvPr name="TextBox 6" id="6"/>
            <p:cNvSpPr txBox="true"/>
            <p:nvPr/>
          </p:nvSpPr>
          <p:spPr>
            <a:xfrm>
              <a:off x="0" y="-76200"/>
              <a:ext cx="29789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78372" y="3356366"/>
            <a:ext cx="113072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Makes Each Community Different?</a:t>
            </a:r>
          </a:p>
        </p:txBody>
      </p:sp>
      <p:sp>
        <p:nvSpPr>
          <p:cNvPr name="TextBox 8" id="8"/>
          <p:cNvSpPr txBox="true"/>
          <p:nvPr/>
        </p:nvSpPr>
        <p:spPr>
          <a:xfrm rot="0">
            <a:off x="2378372" y="4467743"/>
            <a:ext cx="1534080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Urban Areas:</a:t>
            </a:r>
            <a:r>
              <a:rPr lang="en-US" b="true" sz="4250">
                <a:solidFill>
                  <a:srgbClr val="004F59"/>
                </a:solidFill>
                <a:latin typeface="Roboto Bold"/>
                <a:ea typeface="Roboto Bold"/>
                <a:cs typeface="Roboto Bold"/>
                <a:sym typeface="Roboto Bold"/>
              </a:rPr>
              <a:t> Large, busy cities with many people, public transportation, and crowded spaces.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5217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U.S. COMMUNITIES</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7689" y="3337319"/>
            <a:ext cx="11310760" cy="904943"/>
            <a:chOff x="0" y="0"/>
            <a:chExt cx="2978966" cy="238339"/>
          </a:xfrm>
        </p:grpSpPr>
        <p:sp>
          <p:nvSpPr>
            <p:cNvPr name="Freeform 5" id="5"/>
            <p:cNvSpPr/>
            <p:nvPr/>
          </p:nvSpPr>
          <p:spPr>
            <a:xfrm flipH="false" flipV="false" rot="0">
              <a:off x="0" y="0"/>
              <a:ext cx="2978966" cy="238339"/>
            </a:xfrm>
            <a:custGeom>
              <a:avLst/>
              <a:gdLst/>
              <a:ahLst/>
              <a:cxnLst/>
              <a:rect r="r" b="b" t="t" l="l"/>
              <a:pathLst>
                <a:path h="238339" w="2978966">
                  <a:moveTo>
                    <a:pt x="0" y="0"/>
                  </a:moveTo>
                  <a:lnTo>
                    <a:pt x="2978966" y="0"/>
                  </a:lnTo>
                  <a:lnTo>
                    <a:pt x="2978966" y="238339"/>
                  </a:lnTo>
                  <a:lnTo>
                    <a:pt x="0" y="238339"/>
                  </a:lnTo>
                  <a:close/>
                </a:path>
              </a:pathLst>
            </a:custGeom>
            <a:solidFill>
              <a:srgbClr val="303030"/>
            </a:solidFill>
          </p:spPr>
        </p:sp>
        <p:sp>
          <p:nvSpPr>
            <p:cNvPr name="TextBox 6" id="6"/>
            <p:cNvSpPr txBox="true"/>
            <p:nvPr/>
          </p:nvSpPr>
          <p:spPr>
            <a:xfrm>
              <a:off x="0" y="-76200"/>
              <a:ext cx="29789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78372" y="3356366"/>
            <a:ext cx="113072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Makes Each Community Different?</a:t>
            </a:r>
          </a:p>
        </p:txBody>
      </p:sp>
      <p:sp>
        <p:nvSpPr>
          <p:cNvPr name="TextBox 8" id="8"/>
          <p:cNvSpPr txBox="true"/>
          <p:nvPr/>
        </p:nvSpPr>
        <p:spPr>
          <a:xfrm rot="0">
            <a:off x="2035472" y="4467743"/>
            <a:ext cx="1572180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Suburban Areas:</a:t>
            </a:r>
            <a:r>
              <a:rPr lang="en-US" b="true" sz="4250">
                <a:solidFill>
                  <a:srgbClr val="004F59"/>
                </a:solidFill>
                <a:latin typeface="Roboto Bold"/>
                <a:ea typeface="Roboto Bold"/>
                <a:cs typeface="Roboto Bold"/>
                <a:sym typeface="Roboto Bold"/>
              </a:rPr>
              <a:t> Neighborhoods outside cities where people often have easier access to nearby schools, jobs, and services.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5217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U.S. COMMUNITIES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47364"/>
            <a:ext cx="17417056" cy="9457832"/>
          </a:xfrm>
          <a:custGeom>
            <a:avLst/>
            <a:gdLst/>
            <a:ahLst/>
            <a:cxnLst/>
            <a:rect r="r" b="b" t="t" l="l"/>
            <a:pathLst>
              <a:path h="9457832" w="17417056">
                <a:moveTo>
                  <a:pt x="0" y="0"/>
                </a:moveTo>
                <a:lnTo>
                  <a:pt x="17417056" y="0"/>
                </a:lnTo>
                <a:lnTo>
                  <a:pt x="17417056" y="9457833"/>
                </a:lnTo>
                <a:lnTo>
                  <a:pt x="0" y="9457833"/>
                </a:lnTo>
                <a:lnTo>
                  <a:pt x="0" y="0"/>
                </a:lnTo>
                <a:close/>
              </a:path>
            </a:pathLst>
          </a:custGeom>
          <a:blipFill>
            <a:blip r:embed="rId3"/>
            <a:stretch>
              <a:fillRect l="0" t="-2154" r="0" b="-85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grpSp>
        <p:nvGrpSpPr>
          <p:cNvPr name="Group 5" id="5"/>
          <p:cNvGrpSpPr/>
          <p:nvPr/>
        </p:nvGrpSpPr>
        <p:grpSpPr>
          <a:xfrm rot="0">
            <a:off x="5292786" y="8591854"/>
            <a:ext cx="8631917" cy="666446"/>
            <a:chOff x="0" y="0"/>
            <a:chExt cx="2663497" cy="205641"/>
          </a:xfrm>
        </p:grpSpPr>
        <p:sp>
          <p:nvSpPr>
            <p:cNvPr name="Freeform 6" id="6"/>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7" id="7"/>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661083" y="4482264"/>
            <a:ext cx="11861428" cy="1869109"/>
            <a:chOff x="0" y="0"/>
            <a:chExt cx="3123998" cy="492276"/>
          </a:xfrm>
        </p:grpSpPr>
        <p:sp>
          <p:nvSpPr>
            <p:cNvPr name="Freeform 7" id="7"/>
            <p:cNvSpPr/>
            <p:nvPr/>
          </p:nvSpPr>
          <p:spPr>
            <a:xfrm flipH="false" flipV="false" rot="0">
              <a:off x="0" y="0"/>
              <a:ext cx="3123997" cy="492276"/>
            </a:xfrm>
            <a:custGeom>
              <a:avLst/>
              <a:gdLst/>
              <a:ahLst/>
              <a:cxnLst/>
              <a:rect r="r" b="b" t="t" l="l"/>
              <a:pathLst>
                <a:path h="492276" w="3123997">
                  <a:moveTo>
                    <a:pt x="0" y="0"/>
                  </a:moveTo>
                  <a:lnTo>
                    <a:pt x="3123997" y="0"/>
                  </a:lnTo>
                  <a:lnTo>
                    <a:pt x="3123997" y="492276"/>
                  </a:lnTo>
                  <a:lnTo>
                    <a:pt x="0" y="492276"/>
                  </a:lnTo>
                  <a:close/>
                </a:path>
              </a:pathLst>
            </a:custGeom>
            <a:solidFill>
              <a:srgbClr val="303030"/>
            </a:solidFill>
          </p:spPr>
        </p:sp>
        <p:sp>
          <p:nvSpPr>
            <p:cNvPr name="TextBox 8" id="8"/>
            <p:cNvSpPr txBox="true"/>
            <p:nvPr/>
          </p:nvSpPr>
          <p:spPr>
            <a:xfrm>
              <a:off x="0" y="-9525"/>
              <a:ext cx="3123998" cy="501801"/>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193684" y="4607725"/>
            <a:ext cx="11586587"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In which communities might young people face higher risks of human trafficking?</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Urban Cities</a:t>
            </a:r>
          </a:p>
          <a:p>
            <a:pPr algn="l">
              <a:lnSpc>
                <a:spcPts val="6399"/>
              </a:lnSpc>
            </a:pPr>
            <a:r>
              <a:rPr lang="en-US" sz="3999" b="true">
                <a:solidFill>
                  <a:srgbClr val="FBFDFD"/>
                </a:solidFill>
                <a:latin typeface="Roboto Bold"/>
                <a:ea typeface="Roboto Bold"/>
                <a:cs typeface="Roboto Bold"/>
                <a:sym typeface="Roboto Bold"/>
              </a:rPr>
              <a:t>B) Suburbs</a:t>
            </a:r>
          </a:p>
          <a:p>
            <a:pPr algn="l">
              <a:lnSpc>
                <a:spcPts val="6399"/>
              </a:lnSpc>
            </a:pPr>
            <a:r>
              <a:rPr lang="en-US" sz="3999" b="true">
                <a:solidFill>
                  <a:srgbClr val="FBFDFD"/>
                </a:solidFill>
                <a:latin typeface="Roboto Bold"/>
                <a:ea typeface="Roboto Bold"/>
                <a:cs typeface="Roboto Bold"/>
                <a:sym typeface="Roboto Bold"/>
              </a:rPr>
              <a:t>C) Rural America</a:t>
            </a:r>
          </a:p>
          <a:p>
            <a:pPr algn="l">
              <a:lnSpc>
                <a:spcPts val="6399"/>
              </a:lnSpc>
            </a:pPr>
            <a:r>
              <a:rPr lang="en-US" sz="3999" b="true">
                <a:solidFill>
                  <a:srgbClr val="FBFDFD"/>
                </a:solidFill>
                <a:latin typeface="Roboto Bold"/>
                <a:ea typeface="Roboto Bold"/>
                <a:cs typeface="Roboto Bold"/>
                <a:sym typeface="Roboto Bold"/>
              </a:rPr>
              <a:t>D) All Communities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In which communities might young people face higher risks of human trafficking?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36438" y="4762062"/>
            <a:ext cx="14815123"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All Communities. </a:t>
            </a:r>
            <a:r>
              <a:rPr lang="en-US" sz="5499">
                <a:solidFill>
                  <a:srgbClr val="303030"/>
                </a:solidFill>
                <a:latin typeface="Roboto"/>
                <a:ea typeface="Roboto"/>
                <a:cs typeface="Roboto"/>
                <a:sym typeface="Roboto"/>
              </a:rPr>
              <a:t>Human trafficking impacts people living in ALL types of U.S. communities.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76261"/>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46659" y="4997931"/>
            <a:ext cx="11595987" cy="1997363"/>
            <a:chOff x="0" y="0"/>
            <a:chExt cx="3054087" cy="526054"/>
          </a:xfrm>
        </p:grpSpPr>
        <p:sp>
          <p:nvSpPr>
            <p:cNvPr name="Freeform 5" id="5"/>
            <p:cNvSpPr/>
            <p:nvPr/>
          </p:nvSpPr>
          <p:spPr>
            <a:xfrm flipH="false" flipV="false" rot="0">
              <a:off x="0" y="0"/>
              <a:ext cx="3054087" cy="526054"/>
            </a:xfrm>
            <a:custGeom>
              <a:avLst/>
              <a:gdLst/>
              <a:ahLst/>
              <a:cxnLst/>
              <a:rect r="r" b="b" t="t" l="l"/>
              <a:pathLst>
                <a:path h="526054" w="3054087">
                  <a:moveTo>
                    <a:pt x="0" y="0"/>
                  </a:moveTo>
                  <a:lnTo>
                    <a:pt x="3054087" y="0"/>
                  </a:lnTo>
                  <a:lnTo>
                    <a:pt x="3054087" y="526054"/>
                  </a:lnTo>
                  <a:lnTo>
                    <a:pt x="0" y="526054"/>
                  </a:lnTo>
                  <a:close/>
                </a:path>
              </a:pathLst>
            </a:custGeom>
            <a:solidFill>
              <a:srgbClr val="303030"/>
            </a:solidFill>
          </p:spPr>
        </p:sp>
        <p:sp>
          <p:nvSpPr>
            <p:cNvPr name="TextBox 6" id="6"/>
            <p:cNvSpPr txBox="true"/>
            <p:nvPr/>
          </p:nvSpPr>
          <p:spPr>
            <a:xfrm>
              <a:off x="0" y="-76200"/>
              <a:ext cx="3054087" cy="602254"/>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052240" y="5167863"/>
            <a:ext cx="1252440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conditions can make young people vulnerable in any community?</a:t>
            </a:r>
          </a:p>
        </p:txBody>
      </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9" id="9"/>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0" id="10"/>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RISKS</a:t>
            </a:r>
          </a:p>
        </p:txBody>
      </p:sp>
      <p:sp>
        <p:nvSpPr>
          <p:cNvPr name="TextBox 11" id="11"/>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4" id="14"/>
          <p:cNvGrpSpPr/>
          <p:nvPr/>
        </p:nvGrpSpPr>
        <p:grpSpPr>
          <a:xfrm rot="0">
            <a:off x="13161349" y="952594"/>
            <a:ext cx="3955076" cy="3644533"/>
            <a:chOff x="0" y="0"/>
            <a:chExt cx="1674691" cy="1543198"/>
          </a:xfrm>
        </p:grpSpPr>
        <p:sp>
          <p:nvSpPr>
            <p:cNvPr name="Freeform 15" id="15"/>
            <p:cNvSpPr/>
            <p:nvPr/>
          </p:nvSpPr>
          <p:spPr>
            <a:xfrm flipH="false" flipV="false" rot="0">
              <a:off x="0" y="0"/>
              <a:ext cx="1674691" cy="1543198"/>
            </a:xfrm>
            <a:custGeom>
              <a:avLst/>
              <a:gdLst/>
              <a:ahLst/>
              <a:cxnLst/>
              <a:rect r="r" b="b" t="t" l="l"/>
              <a:pathLst>
                <a:path h="1543198" w="1674691">
                  <a:moveTo>
                    <a:pt x="0" y="0"/>
                  </a:moveTo>
                  <a:lnTo>
                    <a:pt x="1674691" y="0"/>
                  </a:lnTo>
                  <a:lnTo>
                    <a:pt x="1674691" y="1543198"/>
                  </a:lnTo>
                  <a:lnTo>
                    <a:pt x="0" y="1543198"/>
                  </a:lnTo>
                  <a:close/>
                </a:path>
              </a:pathLst>
            </a:custGeom>
            <a:solidFill>
              <a:srgbClr val="FFFFFF"/>
            </a:solidFill>
          </p:spPr>
        </p:sp>
        <p:sp>
          <p:nvSpPr>
            <p:cNvPr name="TextBox 16" id="16"/>
            <p:cNvSpPr txBox="true"/>
            <p:nvPr/>
          </p:nvSpPr>
          <p:spPr>
            <a:xfrm>
              <a:off x="0" y="-47625"/>
              <a:ext cx="1674691" cy="1590823"/>
            </a:xfrm>
            <a:prstGeom prst="rect">
              <a:avLst/>
            </a:prstGeom>
          </p:spPr>
          <p:txBody>
            <a:bodyPr anchor="ctr" rtlCol="false" tIns="50800" lIns="50800" bIns="50800" rIns="50800"/>
            <a:lstStyle/>
            <a:p>
              <a:pPr algn="ctr">
                <a:lnSpc>
                  <a:spcPts val="2100"/>
                </a:lnSpc>
              </a:pPr>
            </a:p>
          </p:txBody>
        </p:sp>
      </p:grpSp>
      <p:sp>
        <p:nvSpPr>
          <p:cNvPr name="Freeform 17" id="17"/>
          <p:cNvSpPr/>
          <p:nvPr/>
        </p:nvSpPr>
        <p:spPr>
          <a:xfrm flipH="false" flipV="false" rot="0">
            <a:off x="13343531" y="1164027"/>
            <a:ext cx="3590713" cy="3221667"/>
          </a:xfrm>
          <a:custGeom>
            <a:avLst/>
            <a:gdLst/>
            <a:ahLst/>
            <a:cxnLst/>
            <a:rect r="r" b="b" t="t" l="l"/>
            <a:pathLst>
              <a:path h="3221667" w="3590713">
                <a:moveTo>
                  <a:pt x="0" y="0"/>
                </a:moveTo>
                <a:lnTo>
                  <a:pt x="3590712" y="0"/>
                </a:lnTo>
                <a:lnTo>
                  <a:pt x="3590712" y="3221667"/>
                </a:lnTo>
                <a:lnTo>
                  <a:pt x="0" y="3221667"/>
                </a:lnTo>
                <a:lnTo>
                  <a:pt x="0" y="0"/>
                </a:lnTo>
                <a:close/>
              </a:path>
            </a:pathLst>
          </a:custGeom>
          <a:blipFill>
            <a:blip r:embed="rId5"/>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61047" y="5314425"/>
            <a:ext cx="13808438" cy="119697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Traffickers use similar tactics in rural, suburban, and urban areas.</a:t>
            </a:r>
          </a:p>
        </p:txBody>
      </p:sp>
      <p:grpSp>
        <p:nvGrpSpPr>
          <p:cNvPr name="Group 5" id="5"/>
          <p:cNvGrpSpPr/>
          <p:nvPr/>
        </p:nvGrpSpPr>
        <p:grpSpPr>
          <a:xfrm rot="0">
            <a:off x="1894665" y="3849887"/>
            <a:ext cx="9069154" cy="943471"/>
            <a:chOff x="0" y="0"/>
            <a:chExt cx="2388584" cy="248486"/>
          </a:xfrm>
        </p:grpSpPr>
        <p:sp>
          <p:nvSpPr>
            <p:cNvPr name="Freeform 6" id="6"/>
            <p:cNvSpPr/>
            <p:nvPr/>
          </p:nvSpPr>
          <p:spPr>
            <a:xfrm flipH="false" flipV="false" rot="0">
              <a:off x="0" y="0"/>
              <a:ext cx="2388584" cy="248486"/>
            </a:xfrm>
            <a:custGeom>
              <a:avLst/>
              <a:gdLst/>
              <a:ahLst/>
              <a:cxnLst/>
              <a:rect r="r" b="b" t="t" l="l"/>
              <a:pathLst>
                <a:path h="248486" w="2388584">
                  <a:moveTo>
                    <a:pt x="0" y="0"/>
                  </a:moveTo>
                  <a:lnTo>
                    <a:pt x="2388584" y="0"/>
                  </a:lnTo>
                  <a:lnTo>
                    <a:pt x="2388584" y="248486"/>
                  </a:lnTo>
                  <a:lnTo>
                    <a:pt x="0" y="248486"/>
                  </a:lnTo>
                  <a:close/>
                </a:path>
              </a:pathLst>
            </a:custGeom>
            <a:solidFill>
              <a:srgbClr val="303030"/>
            </a:solidFill>
          </p:spPr>
        </p:sp>
        <p:sp>
          <p:nvSpPr>
            <p:cNvPr name="TextBox 7" id="7"/>
            <p:cNvSpPr txBox="true"/>
            <p:nvPr/>
          </p:nvSpPr>
          <p:spPr>
            <a:xfrm>
              <a:off x="0" y="-76200"/>
              <a:ext cx="2388584"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61047" y="3888272"/>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Trafficking Across Communities</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RISKS</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61047" y="5314425"/>
            <a:ext cx="13808438" cy="119697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The location may look different, but the risks are often the same</a:t>
            </a:r>
            <a:r>
              <a:rPr lang="en-US" b="true" sz="4250">
                <a:solidFill>
                  <a:srgbClr val="004F59"/>
                </a:solidFill>
                <a:latin typeface="Roboto Bold"/>
                <a:ea typeface="Roboto Bold"/>
                <a:cs typeface="Roboto Bold"/>
                <a:sym typeface="Roboto Bold"/>
              </a:rPr>
              <a:t>.</a:t>
            </a:r>
          </a:p>
        </p:txBody>
      </p:sp>
      <p:grpSp>
        <p:nvGrpSpPr>
          <p:cNvPr name="Group 5" id="5"/>
          <p:cNvGrpSpPr/>
          <p:nvPr/>
        </p:nvGrpSpPr>
        <p:grpSpPr>
          <a:xfrm rot="0">
            <a:off x="1894665" y="3849887"/>
            <a:ext cx="9069154" cy="943471"/>
            <a:chOff x="0" y="0"/>
            <a:chExt cx="2388584" cy="248486"/>
          </a:xfrm>
        </p:grpSpPr>
        <p:sp>
          <p:nvSpPr>
            <p:cNvPr name="Freeform 6" id="6"/>
            <p:cNvSpPr/>
            <p:nvPr/>
          </p:nvSpPr>
          <p:spPr>
            <a:xfrm flipH="false" flipV="false" rot="0">
              <a:off x="0" y="0"/>
              <a:ext cx="2388584" cy="248486"/>
            </a:xfrm>
            <a:custGeom>
              <a:avLst/>
              <a:gdLst/>
              <a:ahLst/>
              <a:cxnLst/>
              <a:rect r="r" b="b" t="t" l="l"/>
              <a:pathLst>
                <a:path h="248486" w="2388584">
                  <a:moveTo>
                    <a:pt x="0" y="0"/>
                  </a:moveTo>
                  <a:lnTo>
                    <a:pt x="2388584" y="0"/>
                  </a:lnTo>
                  <a:lnTo>
                    <a:pt x="2388584" y="248486"/>
                  </a:lnTo>
                  <a:lnTo>
                    <a:pt x="0" y="248486"/>
                  </a:lnTo>
                  <a:close/>
                </a:path>
              </a:pathLst>
            </a:custGeom>
            <a:solidFill>
              <a:srgbClr val="303030"/>
            </a:solidFill>
          </p:spPr>
        </p:sp>
        <p:sp>
          <p:nvSpPr>
            <p:cNvPr name="TextBox 7" id="7"/>
            <p:cNvSpPr txBox="true"/>
            <p:nvPr/>
          </p:nvSpPr>
          <p:spPr>
            <a:xfrm>
              <a:off x="0" y="-76200"/>
              <a:ext cx="2388584"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61047" y="3888272"/>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Trafficking Across Communities</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RISKS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76261"/>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46659" y="4997931"/>
            <a:ext cx="13490960" cy="1997363"/>
            <a:chOff x="0" y="0"/>
            <a:chExt cx="3553175" cy="526054"/>
          </a:xfrm>
        </p:grpSpPr>
        <p:sp>
          <p:nvSpPr>
            <p:cNvPr name="Freeform 5" id="5"/>
            <p:cNvSpPr/>
            <p:nvPr/>
          </p:nvSpPr>
          <p:spPr>
            <a:xfrm flipH="false" flipV="false" rot="0">
              <a:off x="0" y="0"/>
              <a:ext cx="3553175" cy="526054"/>
            </a:xfrm>
            <a:custGeom>
              <a:avLst/>
              <a:gdLst/>
              <a:ahLst/>
              <a:cxnLst/>
              <a:rect r="r" b="b" t="t" l="l"/>
              <a:pathLst>
                <a:path h="526054" w="3553175">
                  <a:moveTo>
                    <a:pt x="0" y="0"/>
                  </a:moveTo>
                  <a:lnTo>
                    <a:pt x="3553175" y="0"/>
                  </a:lnTo>
                  <a:lnTo>
                    <a:pt x="3553175" y="526054"/>
                  </a:lnTo>
                  <a:lnTo>
                    <a:pt x="0" y="526054"/>
                  </a:lnTo>
                  <a:close/>
                </a:path>
              </a:pathLst>
            </a:custGeom>
            <a:solidFill>
              <a:srgbClr val="303030"/>
            </a:solidFill>
          </p:spPr>
        </p:sp>
        <p:sp>
          <p:nvSpPr>
            <p:cNvPr name="TextBox 6" id="6"/>
            <p:cNvSpPr txBox="true"/>
            <p:nvPr/>
          </p:nvSpPr>
          <p:spPr>
            <a:xfrm>
              <a:off x="0" y="-76200"/>
              <a:ext cx="3553175" cy="602254"/>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052240" y="5167863"/>
            <a:ext cx="1240057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Although anyone can be trafficked, what groups face a higher risk?</a:t>
            </a:r>
          </a:p>
        </p:txBody>
      </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9" id="9"/>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0" id="10"/>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AT GREATER RISK</a:t>
            </a:r>
          </a:p>
        </p:txBody>
      </p:sp>
      <p:sp>
        <p:nvSpPr>
          <p:cNvPr name="TextBox 11" id="11"/>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70558" y="4550921"/>
            <a:ext cx="14174821"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People living in poverty</a:t>
            </a:r>
          </a:p>
        </p:txBody>
      </p:sp>
      <p:grpSp>
        <p:nvGrpSpPr>
          <p:cNvPr name="Group 5" id="5"/>
          <p:cNvGrpSpPr/>
          <p:nvPr/>
        </p:nvGrpSpPr>
        <p:grpSpPr>
          <a:xfrm rot="0">
            <a:off x="2270558" y="3430787"/>
            <a:ext cx="10805887" cy="943471"/>
            <a:chOff x="0" y="0"/>
            <a:chExt cx="2845995" cy="248486"/>
          </a:xfrm>
        </p:grpSpPr>
        <p:sp>
          <p:nvSpPr>
            <p:cNvPr name="Freeform 6" id="6"/>
            <p:cNvSpPr/>
            <p:nvPr/>
          </p:nvSpPr>
          <p:spPr>
            <a:xfrm flipH="false" flipV="false" rot="0">
              <a:off x="0" y="0"/>
              <a:ext cx="2845995" cy="248486"/>
            </a:xfrm>
            <a:custGeom>
              <a:avLst/>
              <a:gdLst/>
              <a:ahLst/>
              <a:cxnLst/>
              <a:rect r="r" b="b" t="t" l="l"/>
              <a:pathLst>
                <a:path h="248486" w="2845995">
                  <a:moveTo>
                    <a:pt x="0" y="0"/>
                  </a:moveTo>
                  <a:lnTo>
                    <a:pt x="2845995" y="0"/>
                  </a:lnTo>
                  <a:lnTo>
                    <a:pt x="2845995" y="248486"/>
                  </a:lnTo>
                  <a:lnTo>
                    <a:pt x="0" y="248486"/>
                  </a:lnTo>
                  <a:close/>
                </a:path>
              </a:pathLst>
            </a:custGeom>
            <a:solidFill>
              <a:srgbClr val="303030"/>
            </a:solidFill>
          </p:spPr>
        </p:sp>
        <p:sp>
          <p:nvSpPr>
            <p:cNvPr name="TextBox 7" id="7"/>
            <p:cNvSpPr txBox="true"/>
            <p:nvPr/>
          </p:nvSpPr>
          <p:spPr>
            <a:xfrm>
              <a:off x="0" y="-76200"/>
              <a:ext cx="284599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94408" y="3469172"/>
            <a:ext cx="1129986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Groups More Vulnerable to Exploitation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AT GREATER RISK</a:t>
            </a:r>
          </a:p>
        </p:txBody>
      </p:sp>
      <p:sp>
        <p:nvSpPr>
          <p:cNvPr name="TextBox 12" id="12"/>
          <p:cNvSpPr txBox="true"/>
          <p:nvPr/>
        </p:nvSpPr>
        <p:spPr>
          <a:xfrm rot="0">
            <a:off x="4642652" y="9319274"/>
            <a:ext cx="9721453"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113–123.</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70558" y="4550921"/>
            <a:ext cx="14174821"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living in poverty</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People who are foreign-born or immigrants</a:t>
            </a:r>
          </a:p>
        </p:txBody>
      </p:sp>
      <p:grpSp>
        <p:nvGrpSpPr>
          <p:cNvPr name="Group 5" id="5"/>
          <p:cNvGrpSpPr/>
          <p:nvPr/>
        </p:nvGrpSpPr>
        <p:grpSpPr>
          <a:xfrm rot="0">
            <a:off x="2270558" y="3430787"/>
            <a:ext cx="10805887" cy="943471"/>
            <a:chOff x="0" y="0"/>
            <a:chExt cx="2845995" cy="248486"/>
          </a:xfrm>
        </p:grpSpPr>
        <p:sp>
          <p:nvSpPr>
            <p:cNvPr name="Freeform 6" id="6"/>
            <p:cNvSpPr/>
            <p:nvPr/>
          </p:nvSpPr>
          <p:spPr>
            <a:xfrm flipH="false" flipV="false" rot="0">
              <a:off x="0" y="0"/>
              <a:ext cx="2845995" cy="248486"/>
            </a:xfrm>
            <a:custGeom>
              <a:avLst/>
              <a:gdLst/>
              <a:ahLst/>
              <a:cxnLst/>
              <a:rect r="r" b="b" t="t" l="l"/>
              <a:pathLst>
                <a:path h="248486" w="2845995">
                  <a:moveTo>
                    <a:pt x="0" y="0"/>
                  </a:moveTo>
                  <a:lnTo>
                    <a:pt x="2845995" y="0"/>
                  </a:lnTo>
                  <a:lnTo>
                    <a:pt x="2845995" y="248486"/>
                  </a:lnTo>
                  <a:lnTo>
                    <a:pt x="0" y="248486"/>
                  </a:lnTo>
                  <a:close/>
                </a:path>
              </a:pathLst>
            </a:custGeom>
            <a:solidFill>
              <a:srgbClr val="303030"/>
            </a:solidFill>
          </p:spPr>
        </p:sp>
        <p:sp>
          <p:nvSpPr>
            <p:cNvPr name="TextBox 7" id="7"/>
            <p:cNvSpPr txBox="true"/>
            <p:nvPr/>
          </p:nvSpPr>
          <p:spPr>
            <a:xfrm>
              <a:off x="0" y="-76200"/>
              <a:ext cx="284599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94408" y="3469172"/>
            <a:ext cx="1129986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Groups More Vulnerable to Exploitation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AT GREATER RISK</a:t>
            </a:r>
          </a:p>
        </p:txBody>
      </p:sp>
      <p:sp>
        <p:nvSpPr>
          <p:cNvPr name="TextBox 12" id="12"/>
          <p:cNvSpPr txBox="true"/>
          <p:nvPr/>
        </p:nvSpPr>
        <p:spPr>
          <a:xfrm rot="0">
            <a:off x="4642652" y="9319274"/>
            <a:ext cx="9721453"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113–123.</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70558" y="4550921"/>
            <a:ext cx="14174821"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living in poverty</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who are foreign-born or immigrants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People who identify as LGBTQ+</a:t>
            </a:r>
          </a:p>
        </p:txBody>
      </p:sp>
      <p:grpSp>
        <p:nvGrpSpPr>
          <p:cNvPr name="Group 5" id="5"/>
          <p:cNvGrpSpPr/>
          <p:nvPr/>
        </p:nvGrpSpPr>
        <p:grpSpPr>
          <a:xfrm rot="0">
            <a:off x="2270558" y="3430787"/>
            <a:ext cx="10805887" cy="943471"/>
            <a:chOff x="0" y="0"/>
            <a:chExt cx="2845995" cy="248486"/>
          </a:xfrm>
        </p:grpSpPr>
        <p:sp>
          <p:nvSpPr>
            <p:cNvPr name="Freeform 6" id="6"/>
            <p:cNvSpPr/>
            <p:nvPr/>
          </p:nvSpPr>
          <p:spPr>
            <a:xfrm flipH="false" flipV="false" rot="0">
              <a:off x="0" y="0"/>
              <a:ext cx="2845995" cy="248486"/>
            </a:xfrm>
            <a:custGeom>
              <a:avLst/>
              <a:gdLst/>
              <a:ahLst/>
              <a:cxnLst/>
              <a:rect r="r" b="b" t="t" l="l"/>
              <a:pathLst>
                <a:path h="248486" w="2845995">
                  <a:moveTo>
                    <a:pt x="0" y="0"/>
                  </a:moveTo>
                  <a:lnTo>
                    <a:pt x="2845995" y="0"/>
                  </a:lnTo>
                  <a:lnTo>
                    <a:pt x="2845995" y="248486"/>
                  </a:lnTo>
                  <a:lnTo>
                    <a:pt x="0" y="248486"/>
                  </a:lnTo>
                  <a:close/>
                </a:path>
              </a:pathLst>
            </a:custGeom>
            <a:solidFill>
              <a:srgbClr val="303030"/>
            </a:solidFill>
          </p:spPr>
        </p:sp>
        <p:sp>
          <p:nvSpPr>
            <p:cNvPr name="TextBox 7" id="7"/>
            <p:cNvSpPr txBox="true"/>
            <p:nvPr/>
          </p:nvSpPr>
          <p:spPr>
            <a:xfrm>
              <a:off x="0" y="-76200"/>
              <a:ext cx="284599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94408" y="3469172"/>
            <a:ext cx="1129986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Groups More Vulnerable to Exploitation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AT GREATER RISK</a:t>
            </a:r>
          </a:p>
        </p:txBody>
      </p:sp>
      <p:sp>
        <p:nvSpPr>
          <p:cNvPr name="TextBox 12" id="12"/>
          <p:cNvSpPr txBox="true"/>
          <p:nvPr/>
        </p:nvSpPr>
        <p:spPr>
          <a:xfrm rot="0">
            <a:off x="4642652" y="9319274"/>
            <a:ext cx="9721453"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113–123.</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70558" y="4550921"/>
            <a:ext cx="14174821"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living in poverty</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who are foreign-born or immigrants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who identify as LGBTQ</a:t>
            </a:r>
            <a:r>
              <a:rPr lang="en-US" b="true" sz="4250">
                <a:solidFill>
                  <a:srgbClr val="004F59"/>
                </a:solidFill>
                <a:latin typeface="Roboto Bold"/>
                <a:ea typeface="Roboto Bold"/>
                <a:cs typeface="Roboto Bold"/>
                <a:sym typeface="Roboto Bold"/>
              </a:rPr>
              <a:t>+</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People from racial or ethnic minority groups</a:t>
            </a:r>
          </a:p>
        </p:txBody>
      </p:sp>
      <p:grpSp>
        <p:nvGrpSpPr>
          <p:cNvPr name="Group 5" id="5"/>
          <p:cNvGrpSpPr/>
          <p:nvPr/>
        </p:nvGrpSpPr>
        <p:grpSpPr>
          <a:xfrm rot="0">
            <a:off x="2270558" y="3430787"/>
            <a:ext cx="10805887" cy="943471"/>
            <a:chOff x="0" y="0"/>
            <a:chExt cx="2845995" cy="248486"/>
          </a:xfrm>
        </p:grpSpPr>
        <p:sp>
          <p:nvSpPr>
            <p:cNvPr name="Freeform 6" id="6"/>
            <p:cNvSpPr/>
            <p:nvPr/>
          </p:nvSpPr>
          <p:spPr>
            <a:xfrm flipH="false" flipV="false" rot="0">
              <a:off x="0" y="0"/>
              <a:ext cx="2845995" cy="248486"/>
            </a:xfrm>
            <a:custGeom>
              <a:avLst/>
              <a:gdLst/>
              <a:ahLst/>
              <a:cxnLst/>
              <a:rect r="r" b="b" t="t" l="l"/>
              <a:pathLst>
                <a:path h="248486" w="2845995">
                  <a:moveTo>
                    <a:pt x="0" y="0"/>
                  </a:moveTo>
                  <a:lnTo>
                    <a:pt x="2845995" y="0"/>
                  </a:lnTo>
                  <a:lnTo>
                    <a:pt x="2845995" y="248486"/>
                  </a:lnTo>
                  <a:lnTo>
                    <a:pt x="0" y="248486"/>
                  </a:lnTo>
                  <a:close/>
                </a:path>
              </a:pathLst>
            </a:custGeom>
            <a:solidFill>
              <a:srgbClr val="303030"/>
            </a:solidFill>
          </p:spPr>
        </p:sp>
        <p:sp>
          <p:nvSpPr>
            <p:cNvPr name="TextBox 7" id="7"/>
            <p:cNvSpPr txBox="true"/>
            <p:nvPr/>
          </p:nvSpPr>
          <p:spPr>
            <a:xfrm>
              <a:off x="0" y="-76200"/>
              <a:ext cx="284599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94408" y="3469172"/>
            <a:ext cx="1129986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Groups More Vulnerable to Exploitation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AT GREATER RISK</a:t>
            </a:r>
          </a:p>
        </p:txBody>
      </p:sp>
      <p:sp>
        <p:nvSpPr>
          <p:cNvPr name="TextBox 12" id="12"/>
          <p:cNvSpPr txBox="true"/>
          <p:nvPr/>
        </p:nvSpPr>
        <p:spPr>
          <a:xfrm rot="0">
            <a:off x="4642652" y="9319274"/>
            <a:ext cx="9721453"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113–123.</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70558" y="4550921"/>
            <a:ext cx="14174821"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living in poverty</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who are foreign-born or immigrants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who identify as LGBTQ+</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People from racial or ethnic minority groups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Migrant and seasonal farm workers</a:t>
            </a:r>
          </a:p>
        </p:txBody>
      </p:sp>
      <p:grpSp>
        <p:nvGrpSpPr>
          <p:cNvPr name="Group 5" id="5"/>
          <p:cNvGrpSpPr/>
          <p:nvPr/>
        </p:nvGrpSpPr>
        <p:grpSpPr>
          <a:xfrm rot="0">
            <a:off x="2270558" y="3430787"/>
            <a:ext cx="10805887" cy="943471"/>
            <a:chOff x="0" y="0"/>
            <a:chExt cx="2845995" cy="248486"/>
          </a:xfrm>
        </p:grpSpPr>
        <p:sp>
          <p:nvSpPr>
            <p:cNvPr name="Freeform 6" id="6"/>
            <p:cNvSpPr/>
            <p:nvPr/>
          </p:nvSpPr>
          <p:spPr>
            <a:xfrm flipH="false" flipV="false" rot="0">
              <a:off x="0" y="0"/>
              <a:ext cx="2845995" cy="248486"/>
            </a:xfrm>
            <a:custGeom>
              <a:avLst/>
              <a:gdLst/>
              <a:ahLst/>
              <a:cxnLst/>
              <a:rect r="r" b="b" t="t" l="l"/>
              <a:pathLst>
                <a:path h="248486" w="2845995">
                  <a:moveTo>
                    <a:pt x="0" y="0"/>
                  </a:moveTo>
                  <a:lnTo>
                    <a:pt x="2845995" y="0"/>
                  </a:lnTo>
                  <a:lnTo>
                    <a:pt x="2845995" y="248486"/>
                  </a:lnTo>
                  <a:lnTo>
                    <a:pt x="0" y="248486"/>
                  </a:lnTo>
                  <a:close/>
                </a:path>
              </a:pathLst>
            </a:custGeom>
            <a:solidFill>
              <a:srgbClr val="303030"/>
            </a:solidFill>
          </p:spPr>
        </p:sp>
        <p:sp>
          <p:nvSpPr>
            <p:cNvPr name="TextBox 7" id="7"/>
            <p:cNvSpPr txBox="true"/>
            <p:nvPr/>
          </p:nvSpPr>
          <p:spPr>
            <a:xfrm>
              <a:off x="0" y="-76200"/>
              <a:ext cx="284599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94408" y="3469172"/>
            <a:ext cx="1129986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Groups More Vulnerable to Exploitation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AT GREATER RISK</a:t>
            </a:r>
          </a:p>
        </p:txBody>
      </p:sp>
      <p:sp>
        <p:nvSpPr>
          <p:cNvPr name="TextBox 12" id="12"/>
          <p:cNvSpPr txBox="true"/>
          <p:nvPr/>
        </p:nvSpPr>
        <p:spPr>
          <a:xfrm rot="0">
            <a:off x="4642652" y="9319274"/>
            <a:ext cx="9721453"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113–123.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76261"/>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74657" y="4997931"/>
            <a:ext cx="11508975" cy="1997363"/>
            <a:chOff x="0" y="0"/>
            <a:chExt cx="3031170" cy="526054"/>
          </a:xfrm>
        </p:grpSpPr>
        <p:sp>
          <p:nvSpPr>
            <p:cNvPr name="Freeform 5" id="5"/>
            <p:cNvSpPr/>
            <p:nvPr/>
          </p:nvSpPr>
          <p:spPr>
            <a:xfrm flipH="false" flipV="false" rot="0">
              <a:off x="0" y="0"/>
              <a:ext cx="3031170" cy="526054"/>
            </a:xfrm>
            <a:custGeom>
              <a:avLst/>
              <a:gdLst/>
              <a:ahLst/>
              <a:cxnLst/>
              <a:rect r="r" b="b" t="t" l="l"/>
              <a:pathLst>
                <a:path h="526054" w="3031170">
                  <a:moveTo>
                    <a:pt x="0" y="0"/>
                  </a:moveTo>
                  <a:lnTo>
                    <a:pt x="3031170" y="0"/>
                  </a:lnTo>
                  <a:lnTo>
                    <a:pt x="3031170" y="526054"/>
                  </a:lnTo>
                  <a:lnTo>
                    <a:pt x="0" y="526054"/>
                  </a:lnTo>
                  <a:close/>
                </a:path>
              </a:pathLst>
            </a:custGeom>
            <a:solidFill>
              <a:srgbClr val="303030"/>
            </a:solidFill>
          </p:spPr>
        </p:sp>
        <p:sp>
          <p:nvSpPr>
            <p:cNvPr name="TextBox 6" id="6"/>
            <p:cNvSpPr txBox="true"/>
            <p:nvPr/>
          </p:nvSpPr>
          <p:spPr>
            <a:xfrm>
              <a:off x="0" y="-76200"/>
              <a:ext cx="3031170" cy="602254"/>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99288" y="5167863"/>
            <a:ext cx="1189162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often look for the same risk factors, no matter where someone lives.</a:t>
            </a:r>
          </a:p>
        </p:txBody>
      </p:sp>
      <p:sp>
        <p:nvSpPr>
          <p:cNvPr name="Freeform 8" id="8"/>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9" id="9"/>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0" id="10"/>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RISKS</a:t>
            </a:r>
          </a:p>
        </p:txBody>
      </p:sp>
      <p:grpSp>
        <p:nvGrpSpPr>
          <p:cNvPr name="Group 14" id="14"/>
          <p:cNvGrpSpPr/>
          <p:nvPr/>
        </p:nvGrpSpPr>
        <p:grpSpPr>
          <a:xfrm rot="0">
            <a:off x="11528886" y="952594"/>
            <a:ext cx="5815990" cy="3045212"/>
            <a:chOff x="0" y="0"/>
            <a:chExt cx="2102372" cy="1100788"/>
          </a:xfrm>
        </p:grpSpPr>
        <p:sp>
          <p:nvSpPr>
            <p:cNvPr name="Freeform 15" id="15"/>
            <p:cNvSpPr/>
            <p:nvPr/>
          </p:nvSpPr>
          <p:spPr>
            <a:xfrm flipH="false" flipV="false" rot="0">
              <a:off x="0" y="0"/>
              <a:ext cx="2102372" cy="1100788"/>
            </a:xfrm>
            <a:custGeom>
              <a:avLst/>
              <a:gdLst/>
              <a:ahLst/>
              <a:cxnLst/>
              <a:rect r="r" b="b" t="t" l="l"/>
              <a:pathLst>
                <a:path h="1100788" w="2102372">
                  <a:moveTo>
                    <a:pt x="0" y="0"/>
                  </a:moveTo>
                  <a:lnTo>
                    <a:pt x="2102372" y="0"/>
                  </a:lnTo>
                  <a:lnTo>
                    <a:pt x="2102372" y="1100788"/>
                  </a:lnTo>
                  <a:lnTo>
                    <a:pt x="0" y="1100788"/>
                  </a:lnTo>
                  <a:close/>
                </a:path>
              </a:pathLst>
            </a:custGeom>
            <a:solidFill>
              <a:srgbClr val="FFFFFF"/>
            </a:solidFill>
          </p:spPr>
        </p:sp>
        <p:sp>
          <p:nvSpPr>
            <p:cNvPr name="TextBox 16" id="16"/>
            <p:cNvSpPr txBox="true"/>
            <p:nvPr/>
          </p:nvSpPr>
          <p:spPr>
            <a:xfrm>
              <a:off x="0" y="-47625"/>
              <a:ext cx="2102372" cy="1148413"/>
            </a:xfrm>
            <a:prstGeom prst="rect">
              <a:avLst/>
            </a:prstGeom>
          </p:spPr>
          <p:txBody>
            <a:bodyPr anchor="ctr" rtlCol="false" tIns="50800" lIns="50800" bIns="50800" rIns="50800"/>
            <a:lstStyle/>
            <a:p>
              <a:pPr algn="ctr">
                <a:lnSpc>
                  <a:spcPts val="2100"/>
                </a:lnSpc>
              </a:pPr>
            </a:p>
          </p:txBody>
        </p:sp>
      </p:grpSp>
      <p:sp>
        <p:nvSpPr>
          <p:cNvPr name="Freeform 17" id="17"/>
          <p:cNvSpPr/>
          <p:nvPr/>
        </p:nvSpPr>
        <p:spPr>
          <a:xfrm flipH="false" flipV="false" rot="0">
            <a:off x="11740876" y="1165600"/>
            <a:ext cx="5386181" cy="2639229"/>
          </a:xfrm>
          <a:custGeom>
            <a:avLst/>
            <a:gdLst/>
            <a:ahLst/>
            <a:cxnLst/>
            <a:rect r="r" b="b" t="t" l="l"/>
            <a:pathLst>
              <a:path h="2639229" w="5386181">
                <a:moveTo>
                  <a:pt x="0" y="0"/>
                </a:moveTo>
                <a:lnTo>
                  <a:pt x="5386182" y="0"/>
                </a:lnTo>
                <a:lnTo>
                  <a:pt x="5386182" y="2639229"/>
                </a:lnTo>
                <a:lnTo>
                  <a:pt x="0" y="2639229"/>
                </a:lnTo>
                <a:lnTo>
                  <a:pt x="0" y="0"/>
                </a:lnTo>
                <a:close/>
              </a:path>
            </a:pathLst>
          </a:custGeom>
          <a:blipFill>
            <a:blip r:embed="rId5"/>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89608" y="4643312"/>
            <a:ext cx="14148975" cy="1484848"/>
          </a:xfrm>
          <a:prstGeom prst="rect">
            <a:avLst/>
          </a:prstGeom>
        </p:spPr>
        <p:txBody>
          <a:bodyPr anchor="t" rtlCol="false" tIns="0" lIns="0" bIns="0" rIns="0">
            <a:spAutoFit/>
          </a:bodyPr>
          <a:lstStyle/>
          <a:p>
            <a:pPr algn="l">
              <a:lnSpc>
                <a:spcPts val="5949"/>
              </a:lnSpc>
            </a:pPr>
            <a:r>
              <a:rPr lang="en-US" b="true" sz="4249">
                <a:solidFill>
                  <a:srgbClr val="9D1BE3"/>
                </a:solidFill>
                <a:latin typeface="Roboto Bold"/>
                <a:ea typeface="Roboto Bold"/>
                <a:cs typeface="Roboto Bold"/>
                <a:sym typeface="Roboto Bold"/>
              </a:rPr>
              <a:t>Harm:</a:t>
            </a:r>
            <a:r>
              <a:rPr lang="en-US" b="true" sz="4249">
                <a:solidFill>
                  <a:srgbClr val="004F59"/>
                </a:solidFill>
                <a:latin typeface="Roboto Bold"/>
                <a:ea typeface="Roboto Bold"/>
                <a:cs typeface="Roboto Bold"/>
                <a:sym typeface="Roboto Bold"/>
              </a:rPr>
              <a:t> Young people who have experienced harm or past sexual abuse.</a:t>
            </a:r>
          </a:p>
        </p:txBody>
      </p:sp>
      <p:grpSp>
        <p:nvGrpSpPr>
          <p:cNvPr name="Group 5" id="5"/>
          <p:cNvGrpSpPr/>
          <p:nvPr/>
        </p:nvGrpSpPr>
        <p:grpSpPr>
          <a:xfrm rot="0">
            <a:off x="1912176" y="3435949"/>
            <a:ext cx="8921248" cy="943471"/>
            <a:chOff x="0" y="0"/>
            <a:chExt cx="2349629" cy="248486"/>
          </a:xfrm>
        </p:grpSpPr>
        <p:sp>
          <p:nvSpPr>
            <p:cNvPr name="Freeform 6" id="6"/>
            <p:cNvSpPr/>
            <p:nvPr/>
          </p:nvSpPr>
          <p:spPr>
            <a:xfrm flipH="false" flipV="false" rot="0">
              <a:off x="0" y="0"/>
              <a:ext cx="2349629" cy="248486"/>
            </a:xfrm>
            <a:custGeom>
              <a:avLst/>
              <a:gdLst/>
              <a:ahLst/>
              <a:cxnLst/>
              <a:rect r="r" b="b" t="t" l="l"/>
              <a:pathLst>
                <a:path h="248486" w="2349629">
                  <a:moveTo>
                    <a:pt x="0" y="0"/>
                  </a:moveTo>
                  <a:lnTo>
                    <a:pt x="2349629" y="0"/>
                  </a:lnTo>
                  <a:lnTo>
                    <a:pt x="2349629" y="248486"/>
                  </a:lnTo>
                  <a:lnTo>
                    <a:pt x="0" y="248486"/>
                  </a:lnTo>
                  <a:close/>
                </a:path>
              </a:pathLst>
            </a:custGeom>
            <a:solidFill>
              <a:srgbClr val="303030"/>
            </a:solidFill>
          </p:spPr>
        </p:sp>
        <p:sp>
          <p:nvSpPr>
            <p:cNvPr name="TextBox 7" id="7"/>
            <p:cNvSpPr txBox="true"/>
            <p:nvPr/>
          </p:nvSpPr>
          <p:spPr>
            <a:xfrm>
              <a:off x="0" y="-76200"/>
              <a:ext cx="2349629"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89608" y="3474334"/>
            <a:ext cx="1212424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Target Vulnerability</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RISKS</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89608" y="4643312"/>
            <a:ext cx="14148975" cy="1484848"/>
          </a:xfrm>
          <a:prstGeom prst="rect">
            <a:avLst/>
          </a:prstGeom>
        </p:spPr>
        <p:txBody>
          <a:bodyPr anchor="t" rtlCol="false" tIns="0" lIns="0" bIns="0" rIns="0">
            <a:spAutoFit/>
          </a:bodyPr>
          <a:lstStyle/>
          <a:p>
            <a:pPr algn="l">
              <a:lnSpc>
                <a:spcPts val="5949"/>
              </a:lnSpc>
            </a:pPr>
            <a:r>
              <a:rPr lang="en-US" b="true" sz="4249">
                <a:solidFill>
                  <a:srgbClr val="9D1BE3"/>
                </a:solidFill>
                <a:latin typeface="Roboto Bold"/>
                <a:ea typeface="Roboto Bold"/>
                <a:cs typeface="Roboto Bold"/>
                <a:sym typeface="Roboto Bold"/>
              </a:rPr>
              <a:t>Pov</a:t>
            </a:r>
            <a:r>
              <a:rPr lang="en-US" b="true" sz="4249">
                <a:solidFill>
                  <a:srgbClr val="9D1BE3"/>
                </a:solidFill>
                <a:latin typeface="Roboto Bold"/>
                <a:ea typeface="Roboto Bold"/>
                <a:cs typeface="Roboto Bold"/>
                <a:sym typeface="Roboto Bold"/>
              </a:rPr>
              <a:t>erty:</a:t>
            </a:r>
            <a:r>
              <a:rPr lang="en-US" b="true" sz="4249">
                <a:solidFill>
                  <a:srgbClr val="004F59"/>
                </a:solidFill>
                <a:latin typeface="Roboto Bold"/>
                <a:ea typeface="Roboto Bold"/>
                <a:cs typeface="Roboto Bold"/>
                <a:sym typeface="Roboto Bold"/>
              </a:rPr>
              <a:t> Not having enough money or basic needs like food, housing, or even a shower.</a:t>
            </a:r>
          </a:p>
        </p:txBody>
      </p:sp>
      <p:grpSp>
        <p:nvGrpSpPr>
          <p:cNvPr name="Group 5" id="5"/>
          <p:cNvGrpSpPr/>
          <p:nvPr/>
        </p:nvGrpSpPr>
        <p:grpSpPr>
          <a:xfrm rot="0">
            <a:off x="1912176" y="3435949"/>
            <a:ext cx="8921248" cy="943471"/>
            <a:chOff x="0" y="0"/>
            <a:chExt cx="2349629" cy="248486"/>
          </a:xfrm>
        </p:grpSpPr>
        <p:sp>
          <p:nvSpPr>
            <p:cNvPr name="Freeform 6" id="6"/>
            <p:cNvSpPr/>
            <p:nvPr/>
          </p:nvSpPr>
          <p:spPr>
            <a:xfrm flipH="false" flipV="false" rot="0">
              <a:off x="0" y="0"/>
              <a:ext cx="2349629" cy="248486"/>
            </a:xfrm>
            <a:custGeom>
              <a:avLst/>
              <a:gdLst/>
              <a:ahLst/>
              <a:cxnLst/>
              <a:rect r="r" b="b" t="t" l="l"/>
              <a:pathLst>
                <a:path h="248486" w="2349629">
                  <a:moveTo>
                    <a:pt x="0" y="0"/>
                  </a:moveTo>
                  <a:lnTo>
                    <a:pt x="2349629" y="0"/>
                  </a:lnTo>
                  <a:lnTo>
                    <a:pt x="2349629" y="248486"/>
                  </a:lnTo>
                  <a:lnTo>
                    <a:pt x="0" y="248486"/>
                  </a:lnTo>
                  <a:close/>
                </a:path>
              </a:pathLst>
            </a:custGeom>
            <a:solidFill>
              <a:srgbClr val="303030"/>
            </a:solidFill>
          </p:spPr>
        </p:sp>
        <p:sp>
          <p:nvSpPr>
            <p:cNvPr name="TextBox 7" id="7"/>
            <p:cNvSpPr txBox="true"/>
            <p:nvPr/>
          </p:nvSpPr>
          <p:spPr>
            <a:xfrm>
              <a:off x="0" y="-76200"/>
              <a:ext cx="2349629"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89608" y="3474334"/>
            <a:ext cx="1212424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Target Vulnerability</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RISKS</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89608" y="4643312"/>
            <a:ext cx="14148975" cy="1484848"/>
          </a:xfrm>
          <a:prstGeom prst="rect">
            <a:avLst/>
          </a:prstGeom>
        </p:spPr>
        <p:txBody>
          <a:bodyPr anchor="t" rtlCol="false" tIns="0" lIns="0" bIns="0" rIns="0">
            <a:spAutoFit/>
          </a:bodyPr>
          <a:lstStyle/>
          <a:p>
            <a:pPr algn="l">
              <a:lnSpc>
                <a:spcPts val="5949"/>
              </a:lnSpc>
            </a:pPr>
            <a:r>
              <a:rPr lang="en-US" b="true" sz="4249">
                <a:solidFill>
                  <a:srgbClr val="9D1BE3"/>
                </a:solidFill>
                <a:latin typeface="Roboto Bold"/>
                <a:ea typeface="Roboto Bold"/>
                <a:cs typeface="Roboto Bold"/>
                <a:sym typeface="Roboto Bold"/>
              </a:rPr>
              <a:t>Pressure:</a:t>
            </a:r>
            <a:r>
              <a:rPr lang="en-US" b="true" sz="4249">
                <a:solidFill>
                  <a:srgbClr val="004F59"/>
                </a:solidFill>
                <a:latin typeface="Roboto Bold"/>
                <a:ea typeface="Roboto Bold"/>
                <a:cs typeface="Roboto Bold"/>
                <a:sym typeface="Roboto Bold"/>
              </a:rPr>
              <a:t> Feeling pressure from unsafe people, including family members, peers, or a romantic partner.</a:t>
            </a:r>
          </a:p>
        </p:txBody>
      </p:sp>
      <p:grpSp>
        <p:nvGrpSpPr>
          <p:cNvPr name="Group 5" id="5"/>
          <p:cNvGrpSpPr/>
          <p:nvPr/>
        </p:nvGrpSpPr>
        <p:grpSpPr>
          <a:xfrm rot="0">
            <a:off x="1912176" y="3435949"/>
            <a:ext cx="8921248" cy="943471"/>
            <a:chOff x="0" y="0"/>
            <a:chExt cx="2349629" cy="248486"/>
          </a:xfrm>
        </p:grpSpPr>
        <p:sp>
          <p:nvSpPr>
            <p:cNvPr name="Freeform 6" id="6"/>
            <p:cNvSpPr/>
            <p:nvPr/>
          </p:nvSpPr>
          <p:spPr>
            <a:xfrm flipH="false" flipV="false" rot="0">
              <a:off x="0" y="0"/>
              <a:ext cx="2349629" cy="248486"/>
            </a:xfrm>
            <a:custGeom>
              <a:avLst/>
              <a:gdLst/>
              <a:ahLst/>
              <a:cxnLst/>
              <a:rect r="r" b="b" t="t" l="l"/>
              <a:pathLst>
                <a:path h="248486" w="2349629">
                  <a:moveTo>
                    <a:pt x="0" y="0"/>
                  </a:moveTo>
                  <a:lnTo>
                    <a:pt x="2349629" y="0"/>
                  </a:lnTo>
                  <a:lnTo>
                    <a:pt x="2349629" y="248486"/>
                  </a:lnTo>
                  <a:lnTo>
                    <a:pt x="0" y="248486"/>
                  </a:lnTo>
                  <a:close/>
                </a:path>
              </a:pathLst>
            </a:custGeom>
            <a:solidFill>
              <a:srgbClr val="303030"/>
            </a:solidFill>
          </p:spPr>
        </p:sp>
        <p:sp>
          <p:nvSpPr>
            <p:cNvPr name="TextBox 7" id="7"/>
            <p:cNvSpPr txBox="true"/>
            <p:nvPr/>
          </p:nvSpPr>
          <p:spPr>
            <a:xfrm>
              <a:off x="0" y="-76200"/>
              <a:ext cx="2349629"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89608" y="3474334"/>
            <a:ext cx="1212424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Target Vulnerability</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RISKS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76261"/>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16719" y="4979852"/>
            <a:ext cx="9237834" cy="1997363"/>
            <a:chOff x="0" y="0"/>
            <a:chExt cx="2433010" cy="526054"/>
          </a:xfrm>
        </p:grpSpPr>
        <p:sp>
          <p:nvSpPr>
            <p:cNvPr name="Freeform 5" id="5"/>
            <p:cNvSpPr/>
            <p:nvPr/>
          </p:nvSpPr>
          <p:spPr>
            <a:xfrm flipH="false" flipV="false" rot="0">
              <a:off x="0" y="0"/>
              <a:ext cx="2433010" cy="526054"/>
            </a:xfrm>
            <a:custGeom>
              <a:avLst/>
              <a:gdLst/>
              <a:ahLst/>
              <a:cxnLst/>
              <a:rect r="r" b="b" t="t" l="l"/>
              <a:pathLst>
                <a:path h="526054" w="2433010">
                  <a:moveTo>
                    <a:pt x="0" y="0"/>
                  </a:moveTo>
                  <a:lnTo>
                    <a:pt x="2433010" y="0"/>
                  </a:lnTo>
                  <a:lnTo>
                    <a:pt x="2433010" y="526054"/>
                  </a:lnTo>
                  <a:lnTo>
                    <a:pt x="0" y="526054"/>
                  </a:lnTo>
                  <a:close/>
                </a:path>
              </a:pathLst>
            </a:custGeom>
            <a:solidFill>
              <a:srgbClr val="303030"/>
            </a:solidFill>
          </p:spPr>
        </p:sp>
        <p:sp>
          <p:nvSpPr>
            <p:cNvPr name="TextBox 6" id="6"/>
            <p:cNvSpPr txBox="true"/>
            <p:nvPr/>
          </p:nvSpPr>
          <p:spPr>
            <a:xfrm>
              <a:off x="0" y="-76200"/>
              <a:ext cx="2433010" cy="602254"/>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1769279" y="952594"/>
            <a:ext cx="5661173" cy="3790478"/>
            <a:chOff x="0" y="0"/>
            <a:chExt cx="1951163" cy="1306415"/>
          </a:xfrm>
        </p:grpSpPr>
        <p:sp>
          <p:nvSpPr>
            <p:cNvPr name="Freeform 10" id="10"/>
            <p:cNvSpPr/>
            <p:nvPr/>
          </p:nvSpPr>
          <p:spPr>
            <a:xfrm flipH="false" flipV="false" rot="0">
              <a:off x="0" y="0"/>
              <a:ext cx="1951163" cy="1306415"/>
            </a:xfrm>
            <a:custGeom>
              <a:avLst/>
              <a:gdLst/>
              <a:ahLst/>
              <a:cxnLst/>
              <a:rect r="r" b="b" t="t" l="l"/>
              <a:pathLst>
                <a:path h="1306415" w="1951163">
                  <a:moveTo>
                    <a:pt x="0" y="0"/>
                  </a:moveTo>
                  <a:lnTo>
                    <a:pt x="1951163" y="0"/>
                  </a:lnTo>
                  <a:lnTo>
                    <a:pt x="1951163" y="1306415"/>
                  </a:lnTo>
                  <a:lnTo>
                    <a:pt x="0" y="1306415"/>
                  </a:lnTo>
                  <a:close/>
                </a:path>
              </a:pathLst>
            </a:custGeom>
            <a:solidFill>
              <a:srgbClr val="FFFFFF"/>
            </a:solidFill>
          </p:spPr>
        </p:sp>
        <p:sp>
          <p:nvSpPr>
            <p:cNvPr name="TextBox 11" id="11"/>
            <p:cNvSpPr txBox="true"/>
            <p:nvPr/>
          </p:nvSpPr>
          <p:spPr>
            <a:xfrm>
              <a:off x="0" y="-47625"/>
              <a:ext cx="1951163" cy="1354040"/>
            </a:xfrm>
            <a:prstGeom prst="rect">
              <a:avLst/>
            </a:prstGeom>
          </p:spPr>
          <p:txBody>
            <a:bodyPr anchor="ctr" rtlCol="false" tIns="50800" lIns="50800" bIns="50800" rIns="50800"/>
            <a:lstStyle/>
            <a:p>
              <a:pPr algn="ctr">
                <a:lnSpc>
                  <a:spcPts val="2100"/>
                </a:lnSpc>
              </a:pPr>
            </a:p>
          </p:txBody>
        </p:sp>
      </p:grpSp>
      <p:sp>
        <p:nvSpPr>
          <p:cNvPr name="Freeform 12" id="12"/>
          <p:cNvSpPr/>
          <p:nvPr/>
        </p:nvSpPr>
        <p:spPr>
          <a:xfrm flipH="false" flipV="false" rot="0">
            <a:off x="11905327" y="1092747"/>
            <a:ext cx="2640263" cy="3500499"/>
          </a:xfrm>
          <a:custGeom>
            <a:avLst/>
            <a:gdLst/>
            <a:ahLst/>
            <a:cxnLst/>
            <a:rect r="r" b="b" t="t" l="l"/>
            <a:pathLst>
              <a:path h="3500499" w="2640263">
                <a:moveTo>
                  <a:pt x="0" y="0"/>
                </a:moveTo>
                <a:lnTo>
                  <a:pt x="2640263" y="0"/>
                </a:lnTo>
                <a:lnTo>
                  <a:pt x="2640263" y="3500499"/>
                </a:lnTo>
                <a:lnTo>
                  <a:pt x="0" y="3500499"/>
                </a:lnTo>
                <a:lnTo>
                  <a:pt x="0" y="0"/>
                </a:lnTo>
                <a:close/>
              </a:path>
            </a:pathLst>
          </a:custGeom>
          <a:blipFill>
            <a:blip r:embed="rId5"/>
            <a:stretch>
              <a:fillRect l="0" t="0" r="0" b="0"/>
            </a:stretch>
          </a:blipFill>
        </p:spPr>
      </p:sp>
      <p:sp>
        <p:nvSpPr>
          <p:cNvPr name="Freeform 13" id="13"/>
          <p:cNvSpPr/>
          <p:nvPr/>
        </p:nvSpPr>
        <p:spPr>
          <a:xfrm flipH="false" flipV="false" rot="0">
            <a:off x="14619037" y="1092747"/>
            <a:ext cx="2671548" cy="3500499"/>
          </a:xfrm>
          <a:custGeom>
            <a:avLst/>
            <a:gdLst/>
            <a:ahLst/>
            <a:cxnLst/>
            <a:rect r="r" b="b" t="t" l="l"/>
            <a:pathLst>
              <a:path h="3500499" w="2671548">
                <a:moveTo>
                  <a:pt x="0" y="0"/>
                </a:moveTo>
                <a:lnTo>
                  <a:pt x="2671548" y="0"/>
                </a:lnTo>
                <a:lnTo>
                  <a:pt x="2671548" y="3500499"/>
                </a:lnTo>
                <a:lnTo>
                  <a:pt x="0" y="3500499"/>
                </a:lnTo>
                <a:lnTo>
                  <a:pt x="0" y="0"/>
                </a:lnTo>
                <a:close/>
              </a:path>
            </a:pathLst>
          </a:custGeom>
          <a:blipFill>
            <a:blip r:embed="rId6"/>
            <a:stretch>
              <a:fillRect l="-585" t="0" r="-585" b="0"/>
            </a:stretch>
          </a:blipFill>
        </p:spPr>
      </p:sp>
      <p:sp>
        <p:nvSpPr>
          <p:cNvPr name="TextBox 14" id="14"/>
          <p:cNvSpPr txBox="true"/>
          <p:nvPr/>
        </p:nvSpPr>
        <p:spPr>
          <a:xfrm rot="0">
            <a:off x="2550875" y="5149784"/>
            <a:ext cx="910231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 traffickers gain control over someone?</a:t>
            </a:r>
          </a:p>
        </p:txBody>
      </p:sp>
      <p:sp>
        <p:nvSpPr>
          <p:cNvPr name="TextBox 15" id="15"/>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
        <p:nvSpPr>
          <p:cNvPr name="TextBox 16" id="16"/>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56283" y="4567112"/>
            <a:ext cx="14172697" cy="801169"/>
          </a:xfrm>
          <a:prstGeom prst="rect">
            <a:avLst/>
          </a:prstGeom>
        </p:spPr>
        <p:txBody>
          <a:bodyPr anchor="t" rtlCol="false" tIns="0" lIns="0" bIns="0" rIns="0">
            <a:spAutoFit/>
          </a:bodyPr>
          <a:lstStyle/>
          <a:p>
            <a:pPr algn="l" marL="917575" indent="-458787" lvl="1">
              <a:lnSpc>
                <a:spcPts val="6799"/>
              </a:lnSpc>
              <a:buFont typeface="Arial"/>
              <a:buChar char="•"/>
            </a:pPr>
            <a:r>
              <a:rPr lang="en-US" b="true" sz="4249">
                <a:solidFill>
                  <a:srgbClr val="9D1BE3"/>
                </a:solidFill>
                <a:latin typeface="Roboto Bold"/>
                <a:ea typeface="Roboto Bold"/>
                <a:cs typeface="Roboto Bold"/>
                <a:sym typeface="Roboto Bold"/>
              </a:rPr>
              <a:t>Force: </a:t>
            </a:r>
            <a:r>
              <a:rPr lang="en-US" b="true" sz="4249">
                <a:solidFill>
                  <a:srgbClr val="004F59"/>
                </a:solidFill>
                <a:latin typeface="Roboto Bold"/>
                <a:ea typeface="Roboto Bold"/>
                <a:cs typeface="Roboto Bold"/>
                <a:sym typeface="Roboto Bold"/>
              </a:rPr>
              <a:t>Using threats or violence</a:t>
            </a:r>
          </a:p>
        </p:txBody>
      </p:sp>
      <p:sp>
        <p:nvSpPr>
          <p:cNvPr name="TextBox 5" id="5"/>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912176" y="3302599"/>
            <a:ext cx="12642900" cy="943471"/>
            <a:chOff x="0" y="0"/>
            <a:chExt cx="3329817" cy="248486"/>
          </a:xfrm>
        </p:grpSpPr>
        <p:sp>
          <p:nvSpPr>
            <p:cNvPr name="Freeform 9" id="9"/>
            <p:cNvSpPr/>
            <p:nvPr/>
          </p:nvSpPr>
          <p:spPr>
            <a:xfrm flipH="false" flipV="false" rot="0">
              <a:off x="0" y="0"/>
              <a:ext cx="3329817" cy="248486"/>
            </a:xfrm>
            <a:custGeom>
              <a:avLst/>
              <a:gdLst/>
              <a:ahLst/>
              <a:cxnLst/>
              <a:rect r="r" b="b" t="t" l="l"/>
              <a:pathLst>
                <a:path h="248486" w="3329817">
                  <a:moveTo>
                    <a:pt x="0" y="0"/>
                  </a:moveTo>
                  <a:lnTo>
                    <a:pt x="3329817" y="0"/>
                  </a:lnTo>
                  <a:lnTo>
                    <a:pt x="3329817" y="248486"/>
                  </a:lnTo>
                  <a:lnTo>
                    <a:pt x="0" y="248486"/>
                  </a:lnTo>
                  <a:close/>
                </a:path>
              </a:pathLst>
            </a:custGeom>
            <a:solidFill>
              <a:srgbClr val="303030"/>
            </a:solidFill>
          </p:spPr>
        </p:sp>
        <p:sp>
          <p:nvSpPr>
            <p:cNvPr name="TextBox 10" id="10"/>
            <p:cNvSpPr txBox="true"/>
            <p:nvPr/>
          </p:nvSpPr>
          <p:spPr>
            <a:xfrm>
              <a:off x="0" y="-76200"/>
              <a:ext cx="3329817" cy="324686"/>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56283" y="3340984"/>
            <a:ext cx="1272085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Use the Same Tactics Everywhere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56283" y="4557587"/>
            <a:ext cx="14172697"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Force: Using threats or violence</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a:t>
            </a:r>
            <a:r>
              <a:rPr lang="en-US" b="true" sz="4250">
                <a:solidFill>
                  <a:srgbClr val="9D1BE3"/>
                </a:solidFill>
                <a:latin typeface="Roboto Bold"/>
                <a:ea typeface="Roboto Bold"/>
                <a:cs typeface="Roboto Bold"/>
                <a:sym typeface="Roboto Bold"/>
              </a:rPr>
              <a:t>raud: </a:t>
            </a:r>
            <a:r>
              <a:rPr lang="en-US" b="true" sz="4250">
                <a:solidFill>
                  <a:srgbClr val="004F59"/>
                </a:solidFill>
                <a:latin typeface="Roboto Bold"/>
                <a:ea typeface="Roboto Bold"/>
                <a:cs typeface="Roboto Bold"/>
                <a:sym typeface="Roboto Bold"/>
              </a:rPr>
              <a:t>Making false promises or lying</a:t>
            </a:r>
          </a:p>
        </p:txBody>
      </p:sp>
      <p:sp>
        <p:nvSpPr>
          <p:cNvPr name="TextBox 5" id="5"/>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912176" y="3302599"/>
            <a:ext cx="12642900" cy="943471"/>
            <a:chOff x="0" y="0"/>
            <a:chExt cx="3329817" cy="248486"/>
          </a:xfrm>
        </p:grpSpPr>
        <p:sp>
          <p:nvSpPr>
            <p:cNvPr name="Freeform 9" id="9"/>
            <p:cNvSpPr/>
            <p:nvPr/>
          </p:nvSpPr>
          <p:spPr>
            <a:xfrm flipH="false" flipV="false" rot="0">
              <a:off x="0" y="0"/>
              <a:ext cx="3329817" cy="248486"/>
            </a:xfrm>
            <a:custGeom>
              <a:avLst/>
              <a:gdLst/>
              <a:ahLst/>
              <a:cxnLst/>
              <a:rect r="r" b="b" t="t" l="l"/>
              <a:pathLst>
                <a:path h="248486" w="3329817">
                  <a:moveTo>
                    <a:pt x="0" y="0"/>
                  </a:moveTo>
                  <a:lnTo>
                    <a:pt x="3329817" y="0"/>
                  </a:lnTo>
                  <a:lnTo>
                    <a:pt x="3329817" y="248486"/>
                  </a:lnTo>
                  <a:lnTo>
                    <a:pt x="0" y="248486"/>
                  </a:lnTo>
                  <a:close/>
                </a:path>
              </a:pathLst>
            </a:custGeom>
            <a:solidFill>
              <a:srgbClr val="303030"/>
            </a:solidFill>
          </p:spPr>
        </p:sp>
        <p:sp>
          <p:nvSpPr>
            <p:cNvPr name="TextBox 10" id="10"/>
            <p:cNvSpPr txBox="true"/>
            <p:nvPr/>
          </p:nvSpPr>
          <p:spPr>
            <a:xfrm>
              <a:off x="0" y="-76200"/>
              <a:ext cx="3329817" cy="324686"/>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56283" y="3340984"/>
            <a:ext cx="1272085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Use the Same Tactics Everywhere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56283" y="4567112"/>
            <a:ext cx="14172697" cy="3137467"/>
          </a:xfrm>
          <a:prstGeom prst="rect">
            <a:avLst/>
          </a:prstGeom>
        </p:spPr>
        <p:txBody>
          <a:bodyPr anchor="t" rtlCol="false" tIns="0" lIns="0" bIns="0" rIns="0">
            <a:spAutoFit/>
          </a:bodyPr>
          <a:lstStyle/>
          <a:p>
            <a:pPr algn="l" marL="917575" indent="-458787" lvl="1">
              <a:lnSpc>
                <a:spcPts val="6799"/>
              </a:lnSpc>
              <a:buFont typeface="Arial"/>
              <a:buChar char="•"/>
            </a:pPr>
            <a:r>
              <a:rPr lang="en-US" b="true" sz="4249">
                <a:solidFill>
                  <a:srgbClr val="FFFFFF"/>
                </a:solidFill>
                <a:latin typeface="Roboto Bold"/>
                <a:ea typeface="Roboto Bold"/>
                <a:cs typeface="Roboto Bold"/>
                <a:sym typeface="Roboto Bold"/>
              </a:rPr>
              <a:t>Force: Using threats or violence</a:t>
            </a:r>
          </a:p>
          <a:p>
            <a:pPr algn="l" marL="917575" indent="-458787" lvl="1">
              <a:lnSpc>
                <a:spcPts val="6799"/>
              </a:lnSpc>
              <a:buFont typeface="Arial"/>
              <a:buChar char="•"/>
            </a:pPr>
            <a:r>
              <a:rPr lang="en-US" b="true" sz="4249">
                <a:solidFill>
                  <a:srgbClr val="FFFFFF"/>
                </a:solidFill>
                <a:latin typeface="Roboto Bold"/>
                <a:ea typeface="Roboto Bold"/>
                <a:cs typeface="Roboto Bold"/>
                <a:sym typeface="Roboto Bold"/>
              </a:rPr>
              <a:t>F</a:t>
            </a:r>
            <a:r>
              <a:rPr lang="en-US" b="true" sz="4249">
                <a:solidFill>
                  <a:srgbClr val="FFFFFF"/>
                </a:solidFill>
                <a:latin typeface="Roboto Bold"/>
                <a:ea typeface="Roboto Bold"/>
                <a:cs typeface="Roboto Bold"/>
                <a:sym typeface="Roboto Bold"/>
              </a:rPr>
              <a:t>raud: Making false promises or lying</a:t>
            </a:r>
          </a:p>
          <a:p>
            <a:pPr algn="l">
              <a:lnSpc>
                <a:spcPts val="1280"/>
              </a:lnSpc>
            </a:pPr>
          </a:p>
          <a:p>
            <a:pPr algn="l" marL="917575" indent="-458787" lvl="1">
              <a:lnSpc>
                <a:spcPts val="4674"/>
              </a:lnSpc>
              <a:buFont typeface="Arial"/>
              <a:buChar char="•"/>
            </a:pPr>
            <a:r>
              <a:rPr lang="en-US" b="true" sz="4249">
                <a:solidFill>
                  <a:srgbClr val="9D1BE3"/>
                </a:solidFill>
                <a:latin typeface="Roboto Bold"/>
                <a:ea typeface="Roboto Bold"/>
                <a:cs typeface="Roboto Bold"/>
                <a:sym typeface="Roboto Bold"/>
              </a:rPr>
              <a:t>Coercion: </a:t>
            </a:r>
            <a:r>
              <a:rPr lang="en-US" b="true" sz="4249">
                <a:solidFill>
                  <a:srgbClr val="004F59"/>
                </a:solidFill>
                <a:latin typeface="Roboto Bold"/>
                <a:ea typeface="Roboto Bold"/>
                <a:cs typeface="Roboto Bold"/>
                <a:sym typeface="Roboto Bold"/>
              </a:rPr>
              <a:t>Pressuring someone into something they don’t want to do</a:t>
            </a:r>
          </a:p>
        </p:txBody>
      </p:sp>
      <p:sp>
        <p:nvSpPr>
          <p:cNvPr name="TextBox 5" id="5"/>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8" id="8"/>
          <p:cNvGrpSpPr/>
          <p:nvPr/>
        </p:nvGrpSpPr>
        <p:grpSpPr>
          <a:xfrm rot="0">
            <a:off x="1912176" y="3302599"/>
            <a:ext cx="12642900" cy="943471"/>
            <a:chOff x="0" y="0"/>
            <a:chExt cx="3329817" cy="248486"/>
          </a:xfrm>
        </p:grpSpPr>
        <p:sp>
          <p:nvSpPr>
            <p:cNvPr name="Freeform 9" id="9"/>
            <p:cNvSpPr/>
            <p:nvPr/>
          </p:nvSpPr>
          <p:spPr>
            <a:xfrm flipH="false" flipV="false" rot="0">
              <a:off x="0" y="0"/>
              <a:ext cx="3329817" cy="248486"/>
            </a:xfrm>
            <a:custGeom>
              <a:avLst/>
              <a:gdLst/>
              <a:ahLst/>
              <a:cxnLst/>
              <a:rect r="r" b="b" t="t" l="l"/>
              <a:pathLst>
                <a:path h="248486" w="3329817">
                  <a:moveTo>
                    <a:pt x="0" y="0"/>
                  </a:moveTo>
                  <a:lnTo>
                    <a:pt x="3329817" y="0"/>
                  </a:lnTo>
                  <a:lnTo>
                    <a:pt x="3329817" y="248486"/>
                  </a:lnTo>
                  <a:lnTo>
                    <a:pt x="0" y="248486"/>
                  </a:lnTo>
                  <a:close/>
                </a:path>
              </a:pathLst>
            </a:custGeom>
            <a:solidFill>
              <a:srgbClr val="303030"/>
            </a:solidFill>
          </p:spPr>
        </p:sp>
        <p:sp>
          <p:nvSpPr>
            <p:cNvPr name="TextBox 10" id="10"/>
            <p:cNvSpPr txBox="true"/>
            <p:nvPr/>
          </p:nvSpPr>
          <p:spPr>
            <a:xfrm>
              <a:off x="0" y="-76200"/>
              <a:ext cx="3329817" cy="324686"/>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56283" y="3340984"/>
            <a:ext cx="1272085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Traffickers Use the Same Tactics Everywhere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661083" y="4643312"/>
            <a:ext cx="138189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Shame</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Making the victim feel responsible for what is happening.</a:t>
            </a:r>
          </a:p>
        </p:txBody>
      </p:sp>
      <p:grpSp>
        <p:nvGrpSpPr>
          <p:cNvPr name="Group 5" id="5"/>
          <p:cNvGrpSpPr/>
          <p:nvPr/>
        </p:nvGrpSpPr>
        <p:grpSpPr>
          <a:xfrm rot="0">
            <a:off x="2374466" y="3331174"/>
            <a:ext cx="5374572" cy="943471"/>
            <a:chOff x="0" y="0"/>
            <a:chExt cx="1415525" cy="248486"/>
          </a:xfrm>
        </p:grpSpPr>
        <p:sp>
          <p:nvSpPr>
            <p:cNvPr name="Freeform 6" id="6"/>
            <p:cNvSpPr/>
            <p:nvPr/>
          </p:nvSpPr>
          <p:spPr>
            <a:xfrm flipH="false" flipV="false" rot="0">
              <a:off x="0" y="0"/>
              <a:ext cx="1415525" cy="248486"/>
            </a:xfrm>
            <a:custGeom>
              <a:avLst/>
              <a:gdLst/>
              <a:ahLst/>
              <a:cxnLst/>
              <a:rect r="r" b="b" t="t" l="l"/>
              <a:pathLst>
                <a:path h="248486" w="1415525">
                  <a:moveTo>
                    <a:pt x="0" y="0"/>
                  </a:moveTo>
                  <a:lnTo>
                    <a:pt x="1415525" y="0"/>
                  </a:lnTo>
                  <a:lnTo>
                    <a:pt x="1415525" y="248486"/>
                  </a:lnTo>
                  <a:lnTo>
                    <a:pt x="0" y="248486"/>
                  </a:lnTo>
                  <a:close/>
                </a:path>
              </a:pathLst>
            </a:custGeom>
            <a:solidFill>
              <a:srgbClr val="303030"/>
            </a:solidFill>
          </p:spPr>
        </p:sp>
        <p:sp>
          <p:nvSpPr>
            <p:cNvPr name="TextBox 7" id="7"/>
            <p:cNvSpPr txBox="true"/>
            <p:nvPr/>
          </p:nvSpPr>
          <p:spPr>
            <a:xfrm>
              <a:off x="0" y="-76200"/>
              <a:ext cx="141552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675698" y="3369559"/>
            <a:ext cx="5073340"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Coercion Tactics</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661083" y="4643312"/>
            <a:ext cx="138189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Attachment</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Using relationships, trust, or feelings to stay in control.</a:t>
            </a:r>
          </a:p>
        </p:txBody>
      </p:sp>
      <p:grpSp>
        <p:nvGrpSpPr>
          <p:cNvPr name="Group 5" id="5"/>
          <p:cNvGrpSpPr/>
          <p:nvPr/>
        </p:nvGrpSpPr>
        <p:grpSpPr>
          <a:xfrm rot="0">
            <a:off x="2374466" y="3331174"/>
            <a:ext cx="5374572" cy="943471"/>
            <a:chOff x="0" y="0"/>
            <a:chExt cx="1415525" cy="248486"/>
          </a:xfrm>
        </p:grpSpPr>
        <p:sp>
          <p:nvSpPr>
            <p:cNvPr name="Freeform 6" id="6"/>
            <p:cNvSpPr/>
            <p:nvPr/>
          </p:nvSpPr>
          <p:spPr>
            <a:xfrm flipH="false" flipV="false" rot="0">
              <a:off x="0" y="0"/>
              <a:ext cx="1415525" cy="248486"/>
            </a:xfrm>
            <a:custGeom>
              <a:avLst/>
              <a:gdLst/>
              <a:ahLst/>
              <a:cxnLst/>
              <a:rect r="r" b="b" t="t" l="l"/>
              <a:pathLst>
                <a:path h="248486" w="1415525">
                  <a:moveTo>
                    <a:pt x="0" y="0"/>
                  </a:moveTo>
                  <a:lnTo>
                    <a:pt x="1415525" y="0"/>
                  </a:lnTo>
                  <a:lnTo>
                    <a:pt x="1415525" y="248486"/>
                  </a:lnTo>
                  <a:lnTo>
                    <a:pt x="0" y="248486"/>
                  </a:lnTo>
                  <a:close/>
                </a:path>
              </a:pathLst>
            </a:custGeom>
            <a:solidFill>
              <a:srgbClr val="303030"/>
            </a:solidFill>
          </p:spPr>
        </p:sp>
        <p:sp>
          <p:nvSpPr>
            <p:cNvPr name="TextBox 7" id="7"/>
            <p:cNvSpPr txBox="true"/>
            <p:nvPr/>
          </p:nvSpPr>
          <p:spPr>
            <a:xfrm>
              <a:off x="0" y="-76200"/>
              <a:ext cx="141552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
        <p:nvSpPr>
          <p:cNvPr name="TextBox 12" id="12"/>
          <p:cNvSpPr txBox="true"/>
          <p:nvPr/>
        </p:nvSpPr>
        <p:spPr>
          <a:xfrm rot="0">
            <a:off x="2675698" y="3369559"/>
            <a:ext cx="5073340"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Coercion Tactics</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661083" y="4643312"/>
            <a:ext cx="13818993"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Bonds:</a:t>
            </a:r>
            <a:r>
              <a:rPr lang="en-US" b="true" sz="4250">
                <a:solidFill>
                  <a:srgbClr val="004F59"/>
                </a:solidFill>
                <a:latin typeface="Roboto Bold"/>
                <a:ea typeface="Roboto Bold"/>
                <a:cs typeface="Roboto Bold"/>
                <a:sym typeface="Roboto Bold"/>
              </a:rPr>
              <a:t> Using things like love, money, drugs, or family pressure to control the victim.</a:t>
            </a:r>
          </a:p>
        </p:txBody>
      </p:sp>
      <p:grpSp>
        <p:nvGrpSpPr>
          <p:cNvPr name="Group 5" id="5"/>
          <p:cNvGrpSpPr/>
          <p:nvPr/>
        </p:nvGrpSpPr>
        <p:grpSpPr>
          <a:xfrm rot="0">
            <a:off x="2374466" y="3331174"/>
            <a:ext cx="5374572" cy="943471"/>
            <a:chOff x="0" y="0"/>
            <a:chExt cx="1415525" cy="248486"/>
          </a:xfrm>
        </p:grpSpPr>
        <p:sp>
          <p:nvSpPr>
            <p:cNvPr name="Freeform 6" id="6"/>
            <p:cNvSpPr/>
            <p:nvPr/>
          </p:nvSpPr>
          <p:spPr>
            <a:xfrm flipH="false" flipV="false" rot="0">
              <a:off x="0" y="0"/>
              <a:ext cx="1415525" cy="248486"/>
            </a:xfrm>
            <a:custGeom>
              <a:avLst/>
              <a:gdLst/>
              <a:ahLst/>
              <a:cxnLst/>
              <a:rect r="r" b="b" t="t" l="l"/>
              <a:pathLst>
                <a:path h="248486" w="1415525">
                  <a:moveTo>
                    <a:pt x="0" y="0"/>
                  </a:moveTo>
                  <a:lnTo>
                    <a:pt x="1415525" y="0"/>
                  </a:lnTo>
                  <a:lnTo>
                    <a:pt x="1415525" y="248486"/>
                  </a:lnTo>
                  <a:lnTo>
                    <a:pt x="0" y="248486"/>
                  </a:lnTo>
                  <a:close/>
                </a:path>
              </a:pathLst>
            </a:custGeom>
            <a:solidFill>
              <a:srgbClr val="303030"/>
            </a:solidFill>
          </p:spPr>
        </p:sp>
        <p:sp>
          <p:nvSpPr>
            <p:cNvPr name="TextBox 7" id="7"/>
            <p:cNvSpPr txBox="true"/>
            <p:nvPr/>
          </p:nvSpPr>
          <p:spPr>
            <a:xfrm>
              <a:off x="0" y="-76200"/>
              <a:ext cx="1415525"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
        <p:nvSpPr>
          <p:cNvPr name="TextBox 12" id="12"/>
          <p:cNvSpPr txBox="true"/>
          <p:nvPr/>
        </p:nvSpPr>
        <p:spPr>
          <a:xfrm rot="0">
            <a:off x="2675698" y="3369559"/>
            <a:ext cx="5073340"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Coercion Tactics</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663135"/>
            <a:ext cx="15495331" cy="1510030"/>
          </a:xfrm>
          <a:prstGeom prst="rect">
            <a:avLst/>
          </a:prstGeom>
        </p:spPr>
        <p:txBody>
          <a:bodyPr anchor="t" rtlCol="false" tIns="0" lIns="0" bIns="0" rIns="0">
            <a:spAutoFit/>
          </a:bodyPr>
          <a:lstStyle/>
          <a:p>
            <a:pPr algn="l">
              <a:lnSpc>
                <a:spcPts val="6020"/>
              </a:lnSpc>
            </a:pPr>
            <a:r>
              <a:rPr lang="en-US" sz="4300" b="true">
                <a:solidFill>
                  <a:srgbClr val="004F59"/>
                </a:solidFill>
                <a:latin typeface="Roboto Bold"/>
                <a:ea typeface="Roboto Bold"/>
                <a:cs typeface="Roboto Bold"/>
                <a:sym typeface="Roboto Bold"/>
              </a:rPr>
              <a:t>A bond is something that makes a person feel connected, dependent, or unable to leave.</a:t>
            </a:r>
          </a:p>
        </p:txBody>
      </p:sp>
      <p:grpSp>
        <p:nvGrpSpPr>
          <p:cNvPr name="Group 9" id="9"/>
          <p:cNvGrpSpPr/>
          <p:nvPr/>
        </p:nvGrpSpPr>
        <p:grpSpPr>
          <a:xfrm rot="0">
            <a:off x="1480713" y="3637496"/>
            <a:ext cx="2983118" cy="904943"/>
            <a:chOff x="0" y="0"/>
            <a:chExt cx="785677" cy="238339"/>
          </a:xfrm>
        </p:grpSpPr>
        <p:sp>
          <p:nvSpPr>
            <p:cNvPr name="Freeform 10" id="10"/>
            <p:cNvSpPr/>
            <p:nvPr/>
          </p:nvSpPr>
          <p:spPr>
            <a:xfrm flipH="false" flipV="false" rot="0">
              <a:off x="0" y="0"/>
              <a:ext cx="785677" cy="238339"/>
            </a:xfrm>
            <a:custGeom>
              <a:avLst/>
              <a:gdLst/>
              <a:ahLst/>
              <a:cxnLst/>
              <a:rect r="r" b="b" t="t" l="l"/>
              <a:pathLst>
                <a:path h="238339" w="785677">
                  <a:moveTo>
                    <a:pt x="0" y="0"/>
                  </a:moveTo>
                  <a:lnTo>
                    <a:pt x="785677" y="0"/>
                  </a:lnTo>
                  <a:lnTo>
                    <a:pt x="785677" y="238339"/>
                  </a:lnTo>
                  <a:lnTo>
                    <a:pt x="0" y="238339"/>
                  </a:lnTo>
                  <a:close/>
                </a:path>
              </a:pathLst>
            </a:custGeom>
            <a:solidFill>
              <a:srgbClr val="303030"/>
            </a:solidFill>
          </p:spPr>
        </p:sp>
        <p:sp>
          <p:nvSpPr>
            <p:cNvPr name="TextBox 11" id="11"/>
            <p:cNvSpPr txBox="true"/>
            <p:nvPr/>
          </p:nvSpPr>
          <p:spPr>
            <a:xfrm>
              <a:off x="0" y="-76200"/>
              <a:ext cx="785677"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31912" y="3513774"/>
            <a:ext cx="6855588"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BOND</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663135"/>
            <a:ext cx="15495331" cy="3034030"/>
          </a:xfrm>
          <a:prstGeom prst="rect">
            <a:avLst/>
          </a:prstGeom>
        </p:spPr>
        <p:txBody>
          <a:bodyPr anchor="t" rtlCol="false" tIns="0" lIns="0" bIns="0" rIns="0">
            <a:spAutoFit/>
          </a:bodyPr>
          <a:lstStyle/>
          <a:p>
            <a:pPr algn="l">
              <a:lnSpc>
                <a:spcPts val="6020"/>
              </a:lnSpc>
            </a:pPr>
            <a:r>
              <a:rPr lang="en-US" sz="4300" b="true">
                <a:solidFill>
                  <a:srgbClr val="004F59"/>
                </a:solidFill>
                <a:latin typeface="Roboto Bold"/>
                <a:ea typeface="Roboto Bold"/>
                <a:cs typeface="Roboto Bold"/>
                <a:sym typeface="Roboto Bold"/>
              </a:rPr>
              <a:t>A family member pressures the family’s child into sexual exploitation or forced labor.</a:t>
            </a:r>
          </a:p>
          <a:p>
            <a:pPr algn="l">
              <a:lnSpc>
                <a:spcPts val="6020"/>
              </a:lnSpc>
            </a:pPr>
          </a:p>
          <a:p>
            <a:pPr algn="l">
              <a:lnSpc>
                <a:spcPts val="6020"/>
              </a:lnSpc>
            </a:pPr>
            <a:r>
              <a:rPr lang="en-US" sz="4300" b="true">
                <a:solidFill>
                  <a:srgbClr val="9D1BE3"/>
                </a:solidFill>
                <a:latin typeface="Roboto Bold"/>
                <a:ea typeface="Roboto Bold"/>
                <a:cs typeface="Roboto Bold"/>
                <a:sym typeface="Roboto Bold"/>
              </a:rPr>
              <a:t>Also called Familial Trafficking</a:t>
            </a:r>
          </a:p>
        </p:txBody>
      </p:sp>
      <p:grpSp>
        <p:nvGrpSpPr>
          <p:cNvPr name="Group 9" id="9"/>
          <p:cNvGrpSpPr/>
          <p:nvPr/>
        </p:nvGrpSpPr>
        <p:grpSpPr>
          <a:xfrm rot="0">
            <a:off x="1480713" y="3637496"/>
            <a:ext cx="8698118" cy="904943"/>
            <a:chOff x="0" y="0"/>
            <a:chExt cx="2290862" cy="238339"/>
          </a:xfrm>
        </p:grpSpPr>
        <p:sp>
          <p:nvSpPr>
            <p:cNvPr name="Freeform 10" id="10"/>
            <p:cNvSpPr/>
            <p:nvPr/>
          </p:nvSpPr>
          <p:spPr>
            <a:xfrm flipH="false" flipV="false" rot="0">
              <a:off x="0" y="0"/>
              <a:ext cx="2290862" cy="238339"/>
            </a:xfrm>
            <a:custGeom>
              <a:avLst/>
              <a:gdLst/>
              <a:ahLst/>
              <a:cxnLst/>
              <a:rect r="r" b="b" t="t" l="l"/>
              <a:pathLst>
                <a:path h="238339" w="2290862">
                  <a:moveTo>
                    <a:pt x="0" y="0"/>
                  </a:moveTo>
                  <a:lnTo>
                    <a:pt x="2290862" y="0"/>
                  </a:lnTo>
                  <a:lnTo>
                    <a:pt x="2290862" y="238339"/>
                  </a:lnTo>
                  <a:lnTo>
                    <a:pt x="0" y="238339"/>
                  </a:lnTo>
                  <a:close/>
                </a:path>
              </a:pathLst>
            </a:custGeom>
            <a:solidFill>
              <a:srgbClr val="303030"/>
            </a:solidFill>
          </p:spPr>
        </p:sp>
        <p:sp>
          <p:nvSpPr>
            <p:cNvPr name="TextBox 11" id="11"/>
            <p:cNvSpPr txBox="true"/>
            <p:nvPr/>
          </p:nvSpPr>
          <p:spPr>
            <a:xfrm>
              <a:off x="0" y="-76200"/>
              <a:ext cx="2290862"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31912" y="3513774"/>
            <a:ext cx="8826849"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FAMILY TRAFFICKING</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83096" y="4557587"/>
            <a:ext cx="15717893"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Love Bonds</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Making the victim feel emotionally attached</a:t>
            </a:r>
          </a:p>
        </p:txBody>
      </p:sp>
      <p:grpSp>
        <p:nvGrpSpPr>
          <p:cNvPr name="Group 5" id="5"/>
          <p:cNvGrpSpPr/>
          <p:nvPr/>
        </p:nvGrpSpPr>
        <p:grpSpPr>
          <a:xfrm rot="0">
            <a:off x="1912176" y="3302599"/>
            <a:ext cx="10057095" cy="943471"/>
            <a:chOff x="0" y="0"/>
            <a:chExt cx="2648782" cy="248486"/>
          </a:xfrm>
        </p:grpSpPr>
        <p:sp>
          <p:nvSpPr>
            <p:cNvPr name="Freeform 6" id="6"/>
            <p:cNvSpPr/>
            <p:nvPr/>
          </p:nvSpPr>
          <p:spPr>
            <a:xfrm flipH="false" flipV="false" rot="0">
              <a:off x="0" y="0"/>
              <a:ext cx="2648782" cy="248486"/>
            </a:xfrm>
            <a:custGeom>
              <a:avLst/>
              <a:gdLst/>
              <a:ahLst/>
              <a:cxnLst/>
              <a:rect r="r" b="b" t="t" l="l"/>
              <a:pathLst>
                <a:path h="248486" w="2648782">
                  <a:moveTo>
                    <a:pt x="0" y="0"/>
                  </a:moveTo>
                  <a:lnTo>
                    <a:pt x="2648782" y="0"/>
                  </a:lnTo>
                  <a:lnTo>
                    <a:pt x="2648782" y="248486"/>
                  </a:lnTo>
                  <a:lnTo>
                    <a:pt x="0" y="248486"/>
                  </a:lnTo>
                  <a:close/>
                </a:path>
              </a:pathLst>
            </a:custGeom>
            <a:solidFill>
              <a:srgbClr val="303030"/>
            </a:solidFill>
          </p:spPr>
        </p:sp>
        <p:sp>
          <p:nvSpPr>
            <p:cNvPr name="TextBox 7" id="7"/>
            <p:cNvSpPr txBox="true"/>
            <p:nvPr/>
          </p:nvSpPr>
          <p:spPr>
            <a:xfrm>
              <a:off x="0" y="-76200"/>
              <a:ext cx="2648782"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13408" y="3340984"/>
            <a:ext cx="1053044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Coercion Tactics May Include Bonds</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83096" y="4557587"/>
            <a:ext cx="15717893"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Love Bonds</a:t>
            </a:r>
            <a:r>
              <a:rPr lang="en-US" b="true" sz="4250">
                <a:solidFill>
                  <a:srgbClr val="FFFFFF"/>
                </a:solidFill>
                <a:latin typeface="Roboto Bold"/>
                <a:ea typeface="Roboto Bold"/>
                <a:cs typeface="Roboto Bold"/>
                <a:sym typeface="Roboto Bold"/>
              </a:rPr>
              <a:t>: Making the victim feel emotionally attached</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Debt Bonds</a:t>
            </a:r>
            <a:r>
              <a:rPr lang="en-US" b="true" sz="4250">
                <a:solidFill>
                  <a:srgbClr val="9D1BE3"/>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Saying the victim “owes” them repayment</a:t>
            </a:r>
          </a:p>
        </p:txBody>
      </p:sp>
      <p:grpSp>
        <p:nvGrpSpPr>
          <p:cNvPr name="Group 5" id="5"/>
          <p:cNvGrpSpPr/>
          <p:nvPr/>
        </p:nvGrpSpPr>
        <p:grpSpPr>
          <a:xfrm rot="0">
            <a:off x="1912176" y="3302599"/>
            <a:ext cx="10057095" cy="943471"/>
            <a:chOff x="0" y="0"/>
            <a:chExt cx="2648782" cy="248486"/>
          </a:xfrm>
        </p:grpSpPr>
        <p:sp>
          <p:nvSpPr>
            <p:cNvPr name="Freeform 6" id="6"/>
            <p:cNvSpPr/>
            <p:nvPr/>
          </p:nvSpPr>
          <p:spPr>
            <a:xfrm flipH="false" flipV="false" rot="0">
              <a:off x="0" y="0"/>
              <a:ext cx="2648782" cy="248486"/>
            </a:xfrm>
            <a:custGeom>
              <a:avLst/>
              <a:gdLst/>
              <a:ahLst/>
              <a:cxnLst/>
              <a:rect r="r" b="b" t="t" l="l"/>
              <a:pathLst>
                <a:path h="248486" w="2648782">
                  <a:moveTo>
                    <a:pt x="0" y="0"/>
                  </a:moveTo>
                  <a:lnTo>
                    <a:pt x="2648782" y="0"/>
                  </a:lnTo>
                  <a:lnTo>
                    <a:pt x="2648782" y="248486"/>
                  </a:lnTo>
                  <a:lnTo>
                    <a:pt x="0" y="248486"/>
                  </a:lnTo>
                  <a:close/>
                </a:path>
              </a:pathLst>
            </a:custGeom>
            <a:solidFill>
              <a:srgbClr val="303030"/>
            </a:solidFill>
          </p:spPr>
        </p:sp>
        <p:sp>
          <p:nvSpPr>
            <p:cNvPr name="TextBox 7" id="7"/>
            <p:cNvSpPr txBox="true"/>
            <p:nvPr/>
          </p:nvSpPr>
          <p:spPr>
            <a:xfrm>
              <a:off x="0" y="-76200"/>
              <a:ext cx="2648782"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13408" y="3340984"/>
            <a:ext cx="1053044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Coercion Tactics May Include Bonds</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83096" y="4557587"/>
            <a:ext cx="15717893"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Love Bonds</a:t>
            </a:r>
            <a:r>
              <a:rPr lang="en-US" b="true" sz="4250">
                <a:solidFill>
                  <a:srgbClr val="FFFFFF"/>
                </a:solidFill>
                <a:latin typeface="Roboto Bold"/>
                <a:ea typeface="Roboto Bold"/>
                <a:cs typeface="Roboto Bold"/>
                <a:sym typeface="Roboto Bold"/>
              </a:rPr>
              <a:t>: Making the victim feel emotionally attached</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Debt Bonds</a:t>
            </a:r>
            <a:r>
              <a:rPr lang="en-US" b="true" sz="4250">
                <a:solidFill>
                  <a:srgbClr val="FFFFFF"/>
                </a:solidFill>
                <a:latin typeface="Roboto Bold"/>
                <a:ea typeface="Roboto Bold"/>
                <a:cs typeface="Roboto Bold"/>
                <a:sym typeface="Roboto Bold"/>
              </a:rPr>
              <a:t>: Saying the victim “owes” them repayment</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Drug Bonds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Controlling access to substances</a:t>
            </a:r>
          </a:p>
        </p:txBody>
      </p:sp>
      <p:grpSp>
        <p:nvGrpSpPr>
          <p:cNvPr name="Group 5" id="5"/>
          <p:cNvGrpSpPr/>
          <p:nvPr/>
        </p:nvGrpSpPr>
        <p:grpSpPr>
          <a:xfrm rot="0">
            <a:off x="1912176" y="3302599"/>
            <a:ext cx="10057095" cy="943471"/>
            <a:chOff x="0" y="0"/>
            <a:chExt cx="2648782" cy="248486"/>
          </a:xfrm>
        </p:grpSpPr>
        <p:sp>
          <p:nvSpPr>
            <p:cNvPr name="Freeform 6" id="6"/>
            <p:cNvSpPr/>
            <p:nvPr/>
          </p:nvSpPr>
          <p:spPr>
            <a:xfrm flipH="false" flipV="false" rot="0">
              <a:off x="0" y="0"/>
              <a:ext cx="2648782" cy="248486"/>
            </a:xfrm>
            <a:custGeom>
              <a:avLst/>
              <a:gdLst/>
              <a:ahLst/>
              <a:cxnLst/>
              <a:rect r="r" b="b" t="t" l="l"/>
              <a:pathLst>
                <a:path h="248486" w="2648782">
                  <a:moveTo>
                    <a:pt x="0" y="0"/>
                  </a:moveTo>
                  <a:lnTo>
                    <a:pt x="2648782" y="0"/>
                  </a:lnTo>
                  <a:lnTo>
                    <a:pt x="2648782" y="248486"/>
                  </a:lnTo>
                  <a:lnTo>
                    <a:pt x="0" y="248486"/>
                  </a:lnTo>
                  <a:close/>
                </a:path>
              </a:pathLst>
            </a:custGeom>
            <a:solidFill>
              <a:srgbClr val="303030"/>
            </a:solidFill>
          </p:spPr>
        </p:sp>
        <p:sp>
          <p:nvSpPr>
            <p:cNvPr name="TextBox 7" id="7"/>
            <p:cNvSpPr txBox="true"/>
            <p:nvPr/>
          </p:nvSpPr>
          <p:spPr>
            <a:xfrm>
              <a:off x="0" y="-76200"/>
              <a:ext cx="2648782"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13408" y="3340984"/>
            <a:ext cx="1053044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Coercion Tactics May Include Bonds</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83096" y="4557587"/>
            <a:ext cx="15717893"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Love Bonds</a:t>
            </a:r>
            <a:r>
              <a:rPr lang="en-US" b="true" sz="4250">
                <a:solidFill>
                  <a:srgbClr val="FFFFFF"/>
                </a:solidFill>
                <a:latin typeface="Roboto Bold"/>
                <a:ea typeface="Roboto Bold"/>
                <a:cs typeface="Roboto Bold"/>
                <a:sym typeface="Roboto Bold"/>
              </a:rPr>
              <a:t>: Making the victim feel emotionally attached</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Debt Bonds</a:t>
            </a:r>
            <a:r>
              <a:rPr lang="en-US" b="true" sz="4250">
                <a:solidFill>
                  <a:srgbClr val="FFFFFF"/>
                </a:solidFill>
                <a:latin typeface="Roboto Bold"/>
                <a:ea typeface="Roboto Bold"/>
                <a:cs typeface="Roboto Bold"/>
                <a:sym typeface="Roboto Bold"/>
              </a:rPr>
              <a:t>: Saying the victim “owes” them repayment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Drug Bonds</a:t>
            </a:r>
            <a:r>
              <a:rPr lang="en-US" b="true" sz="4250">
                <a:solidFill>
                  <a:srgbClr val="FFFFFF"/>
                </a:solidFill>
                <a:latin typeface="Roboto Bold"/>
                <a:ea typeface="Roboto Bold"/>
                <a:cs typeface="Roboto Bold"/>
                <a:sym typeface="Roboto Bold"/>
              </a:rPr>
              <a:t>: Controlling access to substances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Family Bonds:</a:t>
            </a:r>
            <a:r>
              <a:rPr lang="en-US" b="true" sz="4250">
                <a:solidFill>
                  <a:srgbClr val="004F59"/>
                </a:solidFill>
                <a:latin typeface="Roboto Bold"/>
                <a:ea typeface="Roboto Bold"/>
                <a:cs typeface="Roboto Bold"/>
                <a:sym typeface="Roboto Bold"/>
              </a:rPr>
              <a:t> Using family relationships as pressure</a:t>
            </a:r>
          </a:p>
        </p:txBody>
      </p:sp>
      <p:grpSp>
        <p:nvGrpSpPr>
          <p:cNvPr name="Group 5" id="5"/>
          <p:cNvGrpSpPr/>
          <p:nvPr/>
        </p:nvGrpSpPr>
        <p:grpSpPr>
          <a:xfrm rot="0">
            <a:off x="1912176" y="3302599"/>
            <a:ext cx="10057095" cy="943471"/>
            <a:chOff x="0" y="0"/>
            <a:chExt cx="2648782" cy="248486"/>
          </a:xfrm>
        </p:grpSpPr>
        <p:sp>
          <p:nvSpPr>
            <p:cNvPr name="Freeform 6" id="6"/>
            <p:cNvSpPr/>
            <p:nvPr/>
          </p:nvSpPr>
          <p:spPr>
            <a:xfrm flipH="false" flipV="false" rot="0">
              <a:off x="0" y="0"/>
              <a:ext cx="2648782" cy="248486"/>
            </a:xfrm>
            <a:custGeom>
              <a:avLst/>
              <a:gdLst/>
              <a:ahLst/>
              <a:cxnLst/>
              <a:rect r="r" b="b" t="t" l="l"/>
              <a:pathLst>
                <a:path h="248486" w="2648782">
                  <a:moveTo>
                    <a:pt x="0" y="0"/>
                  </a:moveTo>
                  <a:lnTo>
                    <a:pt x="2648782" y="0"/>
                  </a:lnTo>
                  <a:lnTo>
                    <a:pt x="2648782" y="248486"/>
                  </a:lnTo>
                  <a:lnTo>
                    <a:pt x="0" y="248486"/>
                  </a:lnTo>
                  <a:close/>
                </a:path>
              </a:pathLst>
            </a:custGeom>
            <a:solidFill>
              <a:srgbClr val="303030"/>
            </a:solidFill>
          </p:spPr>
        </p:sp>
        <p:sp>
          <p:nvSpPr>
            <p:cNvPr name="TextBox 7" id="7"/>
            <p:cNvSpPr txBox="true"/>
            <p:nvPr/>
          </p:nvSpPr>
          <p:spPr>
            <a:xfrm>
              <a:off x="0" y="-76200"/>
              <a:ext cx="2648782" cy="324686"/>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13408" y="3340984"/>
            <a:ext cx="1053044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Coercion Tactics May Include Bonds</a:t>
            </a:r>
          </a:p>
        </p:txBody>
      </p:sp>
      <p:sp>
        <p:nvSpPr>
          <p:cNvPr name="TextBox 9" id="9"/>
          <p:cNvSpPr txBox="true"/>
          <p:nvPr/>
        </p:nvSpPr>
        <p:spPr>
          <a:xfrm rot="0">
            <a:off x="4642652" y="9319274"/>
            <a:ext cx="6957174"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(n.d.). Human Trafficking During the COVID and Post-COVID Era. Polarisproject.org, p. 6.</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TACTICS</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3162002" y="4423753"/>
            <a:ext cx="11419805" cy="1986131"/>
            <a:chOff x="0" y="0"/>
            <a:chExt cx="3007685" cy="523096"/>
          </a:xfrm>
        </p:grpSpPr>
        <p:sp>
          <p:nvSpPr>
            <p:cNvPr name="Freeform 7" id="7"/>
            <p:cNvSpPr/>
            <p:nvPr/>
          </p:nvSpPr>
          <p:spPr>
            <a:xfrm flipH="false" flipV="false" rot="0">
              <a:off x="0" y="0"/>
              <a:ext cx="3007685" cy="523096"/>
            </a:xfrm>
            <a:custGeom>
              <a:avLst/>
              <a:gdLst/>
              <a:ahLst/>
              <a:cxnLst/>
              <a:rect r="r" b="b" t="t" l="l"/>
              <a:pathLst>
                <a:path h="523096" w="3007685">
                  <a:moveTo>
                    <a:pt x="0" y="0"/>
                  </a:moveTo>
                  <a:lnTo>
                    <a:pt x="3007685" y="0"/>
                  </a:lnTo>
                  <a:lnTo>
                    <a:pt x="3007685" y="523096"/>
                  </a:lnTo>
                  <a:lnTo>
                    <a:pt x="0" y="523096"/>
                  </a:lnTo>
                  <a:close/>
                </a:path>
              </a:pathLst>
            </a:custGeom>
            <a:solidFill>
              <a:srgbClr val="303030"/>
            </a:solidFill>
          </p:spPr>
        </p:sp>
        <p:sp>
          <p:nvSpPr>
            <p:cNvPr name="TextBox 8" id="8"/>
            <p:cNvSpPr txBox="true"/>
            <p:nvPr/>
          </p:nvSpPr>
          <p:spPr>
            <a:xfrm>
              <a:off x="0" y="-76200"/>
              <a:ext cx="3007685" cy="59929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645447" y="4588218"/>
            <a:ext cx="11509126"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are the more common traffickers in rural communities?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56261"/>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Friends</a:t>
            </a:r>
          </a:p>
          <a:p>
            <a:pPr algn="l">
              <a:lnSpc>
                <a:spcPts val="6399"/>
              </a:lnSpc>
            </a:pPr>
            <a:r>
              <a:rPr lang="en-US" sz="3999" b="true">
                <a:solidFill>
                  <a:srgbClr val="FBFDFD"/>
                </a:solidFill>
                <a:latin typeface="Roboto Bold"/>
                <a:ea typeface="Roboto Bold"/>
                <a:cs typeface="Roboto Bold"/>
                <a:sym typeface="Roboto Bold"/>
              </a:rPr>
              <a:t>B) Family Members</a:t>
            </a:r>
          </a:p>
          <a:p>
            <a:pPr algn="l">
              <a:lnSpc>
                <a:spcPts val="6399"/>
              </a:lnSpc>
            </a:pPr>
            <a:r>
              <a:rPr lang="en-US" sz="3999" b="true">
                <a:solidFill>
                  <a:srgbClr val="FBFDFD"/>
                </a:solidFill>
                <a:latin typeface="Roboto Bold"/>
                <a:ea typeface="Roboto Bold"/>
                <a:cs typeface="Roboto Bold"/>
                <a:sym typeface="Roboto Bold"/>
              </a:rPr>
              <a:t>C) Neighbors</a:t>
            </a:r>
          </a:p>
          <a:p>
            <a:pPr algn="l">
              <a:lnSpc>
                <a:spcPts val="6399"/>
              </a:lnSpc>
            </a:pPr>
            <a:r>
              <a:rPr lang="en-US" sz="3999" b="true">
                <a:solidFill>
                  <a:srgbClr val="FBFDFD"/>
                </a:solidFill>
                <a:latin typeface="Roboto Bold"/>
                <a:ea typeface="Roboto Bold"/>
                <a:cs typeface="Roboto Bold"/>
                <a:sym typeface="Roboto Bold"/>
              </a:rPr>
              <a:t>D) Strangers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609832"/>
            <a:ext cx="12541829"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Who are the more common traffickers in rural communities?</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989244" y="4762062"/>
            <a:ext cx="12308188"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Family Members </a:t>
            </a:r>
            <a:r>
              <a:rPr lang="en-US" sz="5499">
                <a:solidFill>
                  <a:srgbClr val="303030"/>
                </a:solidFill>
                <a:latin typeface="Roboto"/>
                <a:ea typeface="Roboto"/>
                <a:cs typeface="Roboto"/>
                <a:sym typeface="Roboto"/>
              </a:rPr>
              <a:t>are the more common traffickers in rural communities.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246469" y="9229725"/>
            <a:ext cx="9365059"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Sibo, Nancy &amp; Cudjoe-Mensah, Yvonne. (2025). The Impact of Rural Community Awareness and Social Work Interventions in Addressing Underage Sex Trafficking in the United States. International Journal of Scientific and Research Publications.</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475804" y="4420118"/>
            <a:ext cx="13978453"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Common types of traffickers may be different based on the community.</a:t>
            </a:r>
          </a:p>
        </p:txBody>
      </p:sp>
      <p:sp>
        <p:nvSpPr>
          <p:cNvPr name="TextBox 5" id="5"/>
          <p:cNvSpPr txBox="true"/>
          <p:nvPr/>
        </p:nvSpPr>
        <p:spPr>
          <a:xfrm rot="0">
            <a:off x="4602169" y="9077203"/>
            <a:ext cx="8416305"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Perkins, E.B., Ruiz, C. (2016, August 16) Domestic Minor Sex Trafficking in a Rural State: Interviews with Adjudicated Female Juveniles. Child Adolescent Social Work Journal  Vol 34, pp. 172, 177.</a:t>
            </a:r>
          </a:p>
        </p:txBody>
      </p:sp>
      <p:grpSp>
        <p:nvGrpSpPr>
          <p:cNvPr name="Group 6" id="6"/>
          <p:cNvGrpSpPr/>
          <p:nvPr/>
        </p:nvGrpSpPr>
        <p:grpSpPr>
          <a:xfrm rot="0">
            <a:off x="1941066" y="3308202"/>
            <a:ext cx="8221528" cy="904943"/>
            <a:chOff x="0" y="0"/>
            <a:chExt cx="2165341" cy="238339"/>
          </a:xfrm>
        </p:grpSpPr>
        <p:sp>
          <p:nvSpPr>
            <p:cNvPr name="Freeform 7" id="7"/>
            <p:cNvSpPr/>
            <p:nvPr/>
          </p:nvSpPr>
          <p:spPr>
            <a:xfrm flipH="false" flipV="false" rot="0">
              <a:off x="0" y="0"/>
              <a:ext cx="2165341" cy="238339"/>
            </a:xfrm>
            <a:custGeom>
              <a:avLst/>
              <a:gdLst/>
              <a:ahLst/>
              <a:cxnLst/>
              <a:rect r="r" b="b" t="t" l="l"/>
              <a:pathLst>
                <a:path h="238339" w="2165341">
                  <a:moveTo>
                    <a:pt x="0" y="0"/>
                  </a:moveTo>
                  <a:lnTo>
                    <a:pt x="2165341" y="0"/>
                  </a:lnTo>
                  <a:lnTo>
                    <a:pt x="2165341" y="238339"/>
                  </a:lnTo>
                  <a:lnTo>
                    <a:pt x="0" y="238339"/>
                  </a:lnTo>
                  <a:close/>
                </a:path>
              </a:pathLst>
            </a:custGeom>
            <a:solidFill>
              <a:srgbClr val="303030"/>
            </a:solidFill>
          </p:spPr>
        </p:sp>
        <p:sp>
          <p:nvSpPr>
            <p:cNvPr name="TextBox 8" id="8"/>
            <p:cNvSpPr txBox="true"/>
            <p:nvPr/>
          </p:nvSpPr>
          <p:spPr>
            <a:xfrm>
              <a:off x="0" y="-76200"/>
              <a:ext cx="2165341"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475804" y="3327249"/>
            <a:ext cx="77457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Rural vs. Urban Traffickers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058252"/>
            <a:ext cx="1326487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TRAFFICKERS</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475804" y="4420118"/>
            <a:ext cx="14525105"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Rural Areas:</a:t>
            </a:r>
            <a:r>
              <a:rPr lang="en-US" b="true" sz="4250">
                <a:solidFill>
                  <a:srgbClr val="004F59"/>
                </a:solidFill>
                <a:latin typeface="Roboto Bold"/>
                <a:ea typeface="Roboto Bold"/>
                <a:cs typeface="Roboto Bold"/>
                <a:sym typeface="Roboto Bold"/>
              </a:rPr>
              <a:t> Traffickers are often someone the victim already knows, such as a family member or trusted person.</a:t>
            </a:r>
          </a:p>
        </p:txBody>
      </p:sp>
      <p:sp>
        <p:nvSpPr>
          <p:cNvPr name="TextBox 5" id="5"/>
          <p:cNvSpPr txBox="true"/>
          <p:nvPr/>
        </p:nvSpPr>
        <p:spPr>
          <a:xfrm rot="0">
            <a:off x="4602169" y="9077203"/>
            <a:ext cx="8416305"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Perkins, E.B., Ruiz, C. (2016, August 16) Domestic Minor Sex Trafficking in a Rural State: Interviews with Adjudicated Female Juveniles. Child Adolescent Social Work Journal  Vol 34, pp. 172, 177.</a:t>
            </a:r>
          </a:p>
        </p:txBody>
      </p:sp>
      <p:grpSp>
        <p:nvGrpSpPr>
          <p:cNvPr name="Group 6" id="6"/>
          <p:cNvGrpSpPr/>
          <p:nvPr/>
        </p:nvGrpSpPr>
        <p:grpSpPr>
          <a:xfrm rot="0">
            <a:off x="1941066" y="3308202"/>
            <a:ext cx="8221528" cy="904943"/>
            <a:chOff x="0" y="0"/>
            <a:chExt cx="2165341" cy="238339"/>
          </a:xfrm>
        </p:grpSpPr>
        <p:sp>
          <p:nvSpPr>
            <p:cNvPr name="Freeform 7" id="7"/>
            <p:cNvSpPr/>
            <p:nvPr/>
          </p:nvSpPr>
          <p:spPr>
            <a:xfrm flipH="false" flipV="false" rot="0">
              <a:off x="0" y="0"/>
              <a:ext cx="2165341" cy="238339"/>
            </a:xfrm>
            <a:custGeom>
              <a:avLst/>
              <a:gdLst/>
              <a:ahLst/>
              <a:cxnLst/>
              <a:rect r="r" b="b" t="t" l="l"/>
              <a:pathLst>
                <a:path h="238339" w="2165341">
                  <a:moveTo>
                    <a:pt x="0" y="0"/>
                  </a:moveTo>
                  <a:lnTo>
                    <a:pt x="2165341" y="0"/>
                  </a:lnTo>
                  <a:lnTo>
                    <a:pt x="2165341" y="238339"/>
                  </a:lnTo>
                  <a:lnTo>
                    <a:pt x="0" y="238339"/>
                  </a:lnTo>
                  <a:close/>
                </a:path>
              </a:pathLst>
            </a:custGeom>
            <a:solidFill>
              <a:srgbClr val="303030"/>
            </a:solidFill>
          </p:spPr>
        </p:sp>
        <p:sp>
          <p:nvSpPr>
            <p:cNvPr name="TextBox 8" id="8"/>
            <p:cNvSpPr txBox="true"/>
            <p:nvPr/>
          </p:nvSpPr>
          <p:spPr>
            <a:xfrm>
              <a:off x="0" y="-76200"/>
              <a:ext cx="2165341"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475804" y="3327249"/>
            <a:ext cx="77457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Rural vs. Urban Traffickers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058252"/>
            <a:ext cx="1326487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TRAFFICKERS</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475804" y="4420118"/>
            <a:ext cx="14525105"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Urban Areas:</a:t>
            </a:r>
            <a:r>
              <a:rPr lang="en-US" b="true" sz="4250">
                <a:solidFill>
                  <a:srgbClr val="004F59"/>
                </a:solidFill>
                <a:latin typeface="Roboto Bold"/>
                <a:ea typeface="Roboto Bold"/>
                <a:cs typeface="Roboto Bold"/>
                <a:sym typeface="Roboto Bold"/>
              </a:rPr>
              <a:t> Traffickers are often peers or romantic partners, like a boyfriend, friend, or friend’s connection.</a:t>
            </a:r>
          </a:p>
        </p:txBody>
      </p:sp>
      <p:sp>
        <p:nvSpPr>
          <p:cNvPr name="TextBox 5" id="5"/>
          <p:cNvSpPr txBox="true"/>
          <p:nvPr/>
        </p:nvSpPr>
        <p:spPr>
          <a:xfrm rot="0">
            <a:off x="4602169" y="9077203"/>
            <a:ext cx="8416305"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Perkins, E.B., Ruiz, C. (2016, August 16) Domestic Minor Sex Trafficking in a Rural State: Interviews with Adjudicated Female Juveniles. Child Adolescent Social Work Journal  Vol 34, pp. 172, 177.</a:t>
            </a:r>
          </a:p>
        </p:txBody>
      </p:sp>
      <p:grpSp>
        <p:nvGrpSpPr>
          <p:cNvPr name="Group 6" id="6"/>
          <p:cNvGrpSpPr/>
          <p:nvPr/>
        </p:nvGrpSpPr>
        <p:grpSpPr>
          <a:xfrm rot="0">
            <a:off x="1941066" y="3308202"/>
            <a:ext cx="8221528" cy="904943"/>
            <a:chOff x="0" y="0"/>
            <a:chExt cx="2165341" cy="238339"/>
          </a:xfrm>
        </p:grpSpPr>
        <p:sp>
          <p:nvSpPr>
            <p:cNvPr name="Freeform 7" id="7"/>
            <p:cNvSpPr/>
            <p:nvPr/>
          </p:nvSpPr>
          <p:spPr>
            <a:xfrm flipH="false" flipV="false" rot="0">
              <a:off x="0" y="0"/>
              <a:ext cx="2165341" cy="238339"/>
            </a:xfrm>
            <a:custGeom>
              <a:avLst/>
              <a:gdLst/>
              <a:ahLst/>
              <a:cxnLst/>
              <a:rect r="r" b="b" t="t" l="l"/>
              <a:pathLst>
                <a:path h="238339" w="2165341">
                  <a:moveTo>
                    <a:pt x="0" y="0"/>
                  </a:moveTo>
                  <a:lnTo>
                    <a:pt x="2165341" y="0"/>
                  </a:lnTo>
                  <a:lnTo>
                    <a:pt x="2165341" y="238339"/>
                  </a:lnTo>
                  <a:lnTo>
                    <a:pt x="0" y="238339"/>
                  </a:lnTo>
                  <a:close/>
                </a:path>
              </a:pathLst>
            </a:custGeom>
            <a:solidFill>
              <a:srgbClr val="303030"/>
            </a:solidFill>
          </p:spPr>
        </p:sp>
        <p:sp>
          <p:nvSpPr>
            <p:cNvPr name="TextBox 8" id="8"/>
            <p:cNvSpPr txBox="true"/>
            <p:nvPr/>
          </p:nvSpPr>
          <p:spPr>
            <a:xfrm>
              <a:off x="0" y="-76200"/>
              <a:ext cx="2165341"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475804" y="3327249"/>
            <a:ext cx="77457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Rural vs. Urban Traffickers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058252"/>
            <a:ext cx="1326487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COMMON TRAFFICKERS</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77895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group of closely connected and supportive people who maintain strong relationships.</a:t>
            </a:r>
          </a:p>
        </p:txBody>
      </p:sp>
      <p:grpSp>
        <p:nvGrpSpPr>
          <p:cNvPr name="Group 9" id="9"/>
          <p:cNvGrpSpPr/>
          <p:nvPr/>
        </p:nvGrpSpPr>
        <p:grpSpPr>
          <a:xfrm rot="0">
            <a:off x="1480713" y="3637496"/>
            <a:ext cx="4956136" cy="904943"/>
            <a:chOff x="0" y="0"/>
            <a:chExt cx="1305320" cy="238339"/>
          </a:xfrm>
        </p:grpSpPr>
        <p:sp>
          <p:nvSpPr>
            <p:cNvPr name="Freeform 10" id="10"/>
            <p:cNvSpPr/>
            <p:nvPr/>
          </p:nvSpPr>
          <p:spPr>
            <a:xfrm flipH="false" flipV="false" rot="0">
              <a:off x="0" y="0"/>
              <a:ext cx="1305320" cy="238339"/>
            </a:xfrm>
            <a:custGeom>
              <a:avLst/>
              <a:gdLst/>
              <a:ahLst/>
              <a:cxnLst/>
              <a:rect r="r" b="b" t="t" l="l"/>
              <a:pathLst>
                <a:path h="238339" w="1305320">
                  <a:moveTo>
                    <a:pt x="0" y="0"/>
                  </a:moveTo>
                  <a:lnTo>
                    <a:pt x="1305320" y="0"/>
                  </a:lnTo>
                  <a:lnTo>
                    <a:pt x="1305320" y="238339"/>
                  </a:lnTo>
                  <a:lnTo>
                    <a:pt x="0" y="238339"/>
                  </a:lnTo>
                  <a:close/>
                </a:path>
              </a:pathLst>
            </a:custGeom>
            <a:solidFill>
              <a:srgbClr val="303030"/>
            </a:solidFill>
          </p:spPr>
        </p:sp>
        <p:sp>
          <p:nvSpPr>
            <p:cNvPr name="TextBox 11" id="11"/>
            <p:cNvSpPr txBox="true"/>
            <p:nvPr/>
          </p:nvSpPr>
          <p:spPr>
            <a:xfrm>
              <a:off x="0" y="-76200"/>
              <a:ext cx="130532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TIGHT KNIT</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77895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story or statement that spreads from person to person, often as gossip, and can lack evidence to support it.</a:t>
            </a:r>
          </a:p>
        </p:txBody>
      </p:sp>
      <p:grpSp>
        <p:nvGrpSpPr>
          <p:cNvPr name="Group 9" id="9"/>
          <p:cNvGrpSpPr/>
          <p:nvPr/>
        </p:nvGrpSpPr>
        <p:grpSpPr>
          <a:xfrm rot="0">
            <a:off x="1480713" y="3637496"/>
            <a:ext cx="3595671" cy="904943"/>
            <a:chOff x="0" y="0"/>
            <a:chExt cx="947008" cy="238339"/>
          </a:xfrm>
        </p:grpSpPr>
        <p:sp>
          <p:nvSpPr>
            <p:cNvPr name="Freeform 10" id="10"/>
            <p:cNvSpPr/>
            <p:nvPr/>
          </p:nvSpPr>
          <p:spPr>
            <a:xfrm flipH="false" flipV="false" rot="0">
              <a:off x="0" y="0"/>
              <a:ext cx="947008" cy="238339"/>
            </a:xfrm>
            <a:custGeom>
              <a:avLst/>
              <a:gdLst/>
              <a:ahLst/>
              <a:cxnLst/>
              <a:rect r="r" b="b" t="t" l="l"/>
              <a:pathLst>
                <a:path h="238339" w="947008">
                  <a:moveTo>
                    <a:pt x="0" y="0"/>
                  </a:moveTo>
                  <a:lnTo>
                    <a:pt x="947008" y="0"/>
                  </a:lnTo>
                  <a:lnTo>
                    <a:pt x="947008" y="238339"/>
                  </a:lnTo>
                  <a:lnTo>
                    <a:pt x="0" y="238339"/>
                  </a:lnTo>
                  <a:close/>
                </a:path>
              </a:pathLst>
            </a:custGeom>
            <a:solidFill>
              <a:srgbClr val="303030"/>
            </a:solidFill>
          </p:spPr>
        </p:sp>
        <p:sp>
          <p:nvSpPr>
            <p:cNvPr name="TextBox 11" id="11"/>
            <p:cNvSpPr txBox="true"/>
            <p:nvPr/>
          </p:nvSpPr>
          <p:spPr>
            <a:xfrm>
              <a:off x="0" y="-76200"/>
              <a:ext cx="94700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RUMOR</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237108" y="4774404"/>
            <a:ext cx="11770127" cy="1804657"/>
            <a:chOff x="0" y="0"/>
            <a:chExt cx="3099951" cy="475301"/>
          </a:xfrm>
        </p:grpSpPr>
        <p:sp>
          <p:nvSpPr>
            <p:cNvPr name="Freeform 7" id="7"/>
            <p:cNvSpPr/>
            <p:nvPr/>
          </p:nvSpPr>
          <p:spPr>
            <a:xfrm flipH="false" flipV="false" rot="0">
              <a:off x="0" y="0"/>
              <a:ext cx="3099951" cy="475301"/>
            </a:xfrm>
            <a:custGeom>
              <a:avLst/>
              <a:gdLst/>
              <a:ahLst/>
              <a:cxnLst/>
              <a:rect r="r" b="b" t="t" l="l"/>
              <a:pathLst>
                <a:path h="475301" w="3099951">
                  <a:moveTo>
                    <a:pt x="0" y="0"/>
                  </a:moveTo>
                  <a:lnTo>
                    <a:pt x="3099951" y="0"/>
                  </a:lnTo>
                  <a:lnTo>
                    <a:pt x="3099951" y="475301"/>
                  </a:lnTo>
                  <a:lnTo>
                    <a:pt x="0" y="475301"/>
                  </a:lnTo>
                  <a:close/>
                </a:path>
              </a:pathLst>
            </a:custGeom>
            <a:solidFill>
              <a:srgbClr val="303030"/>
            </a:solidFill>
          </p:spPr>
        </p:sp>
        <p:sp>
          <p:nvSpPr>
            <p:cNvPr name="TextBox 8" id="8"/>
            <p:cNvSpPr txBox="true"/>
            <p:nvPr/>
          </p:nvSpPr>
          <p:spPr>
            <a:xfrm>
              <a:off x="0" y="-76200"/>
              <a:ext cx="3099951" cy="551501"/>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3251745" y="952594"/>
            <a:ext cx="4093131" cy="3710033"/>
            <a:chOff x="0" y="0"/>
            <a:chExt cx="1414786" cy="1282369"/>
          </a:xfrm>
        </p:grpSpPr>
        <p:sp>
          <p:nvSpPr>
            <p:cNvPr name="Freeform 12" id="12"/>
            <p:cNvSpPr/>
            <p:nvPr/>
          </p:nvSpPr>
          <p:spPr>
            <a:xfrm flipH="false" flipV="false" rot="0">
              <a:off x="0" y="0"/>
              <a:ext cx="1414786" cy="1282369"/>
            </a:xfrm>
            <a:custGeom>
              <a:avLst/>
              <a:gdLst/>
              <a:ahLst/>
              <a:cxnLst/>
              <a:rect r="r" b="b" t="t" l="l"/>
              <a:pathLst>
                <a:path h="1282369" w="1414786">
                  <a:moveTo>
                    <a:pt x="0" y="0"/>
                  </a:moveTo>
                  <a:lnTo>
                    <a:pt x="1414786" y="0"/>
                  </a:lnTo>
                  <a:lnTo>
                    <a:pt x="1414786" y="1282369"/>
                  </a:lnTo>
                  <a:lnTo>
                    <a:pt x="0" y="1282369"/>
                  </a:lnTo>
                  <a:close/>
                </a:path>
              </a:pathLst>
            </a:custGeom>
            <a:solidFill>
              <a:srgbClr val="FFFFFF"/>
            </a:solidFill>
          </p:spPr>
        </p:sp>
        <p:sp>
          <p:nvSpPr>
            <p:cNvPr name="TextBox 13" id="13"/>
            <p:cNvSpPr txBox="true"/>
            <p:nvPr/>
          </p:nvSpPr>
          <p:spPr>
            <a:xfrm>
              <a:off x="0" y="-47625"/>
              <a:ext cx="1414786" cy="1329994"/>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3397934" y="1119755"/>
            <a:ext cx="3800754" cy="3375710"/>
          </a:xfrm>
          <a:custGeom>
            <a:avLst/>
            <a:gdLst/>
            <a:ahLst/>
            <a:cxnLst/>
            <a:rect r="r" b="b" t="t" l="l"/>
            <a:pathLst>
              <a:path h="3375710" w="3800754">
                <a:moveTo>
                  <a:pt x="0" y="0"/>
                </a:moveTo>
                <a:lnTo>
                  <a:pt x="3800753" y="0"/>
                </a:lnTo>
                <a:lnTo>
                  <a:pt x="3800753" y="3375710"/>
                </a:lnTo>
                <a:lnTo>
                  <a:pt x="0" y="3375710"/>
                </a:lnTo>
                <a:lnTo>
                  <a:pt x="0" y="0"/>
                </a:lnTo>
                <a:close/>
              </a:path>
            </a:pathLst>
          </a:custGeom>
          <a:blipFill>
            <a:blip r:embed="rId5"/>
            <a:stretch>
              <a:fillRect l="0" t="0" r="0" b="0"/>
            </a:stretch>
          </a:blipFill>
        </p:spPr>
      </p:sp>
      <p:sp>
        <p:nvSpPr>
          <p:cNvPr name="TextBox 15" id="15"/>
          <p:cNvSpPr txBox="true"/>
          <p:nvPr/>
        </p:nvSpPr>
        <p:spPr>
          <a:xfrm rot="0">
            <a:off x="1320498" y="1069116"/>
            <a:ext cx="1076424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name="TextBox 16" id="16"/>
          <p:cNvSpPr txBox="true"/>
          <p:nvPr/>
        </p:nvSpPr>
        <p:spPr>
          <a:xfrm rot="0">
            <a:off x="1630342" y="4848131"/>
            <a:ext cx="1200843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social pressures in rural communities can increase risk for young people?</a:t>
            </a:r>
          </a:p>
        </p:txBody>
      </p:sp>
      <p:sp>
        <p:nvSpPr>
          <p:cNvPr name="TextBox 17" id="17"/>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37749" y="3342153"/>
            <a:ext cx="10148639" cy="961948"/>
            <a:chOff x="0" y="0"/>
            <a:chExt cx="2672892" cy="253352"/>
          </a:xfrm>
        </p:grpSpPr>
        <p:sp>
          <p:nvSpPr>
            <p:cNvPr name="Freeform 5" id="5"/>
            <p:cNvSpPr/>
            <p:nvPr/>
          </p:nvSpPr>
          <p:spPr>
            <a:xfrm flipH="false" flipV="false" rot="0">
              <a:off x="0" y="0"/>
              <a:ext cx="2672892" cy="253352"/>
            </a:xfrm>
            <a:custGeom>
              <a:avLst/>
              <a:gdLst/>
              <a:ahLst/>
              <a:cxnLst/>
              <a:rect r="r" b="b" t="t" l="l"/>
              <a:pathLst>
                <a:path h="253352" w="2672892">
                  <a:moveTo>
                    <a:pt x="0" y="0"/>
                  </a:moveTo>
                  <a:lnTo>
                    <a:pt x="2672892" y="0"/>
                  </a:lnTo>
                  <a:lnTo>
                    <a:pt x="2672892" y="253352"/>
                  </a:lnTo>
                  <a:lnTo>
                    <a:pt x="0" y="253352"/>
                  </a:lnTo>
                  <a:close/>
                </a:path>
              </a:pathLst>
            </a:custGeom>
            <a:solidFill>
              <a:srgbClr val="303030"/>
            </a:solidFill>
          </p:spPr>
        </p:sp>
        <p:sp>
          <p:nvSpPr>
            <p:cNvPr name="TextBox 6" id="6"/>
            <p:cNvSpPr txBox="true"/>
            <p:nvPr/>
          </p:nvSpPr>
          <p:spPr>
            <a:xfrm>
              <a:off x="0" y="-76200"/>
              <a:ext cx="2672892" cy="329552"/>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11972" y="4463593"/>
            <a:ext cx="1501848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Mistrust of Adults:</a:t>
            </a:r>
            <a:r>
              <a:rPr lang="en-US" b="true" sz="4250">
                <a:solidFill>
                  <a:srgbClr val="004F59"/>
                </a:solidFill>
                <a:latin typeface="Roboto Bold"/>
                <a:ea typeface="Roboto Bold"/>
                <a:cs typeface="Roboto Bold"/>
                <a:sym typeface="Roboto Bold"/>
              </a:rPr>
              <a:t> Past harm or family secrets may make it hard for young people to trust adults or ask for help.</a:t>
            </a:r>
          </a:p>
        </p:txBody>
      </p:sp>
      <p:sp>
        <p:nvSpPr>
          <p:cNvPr name="TextBox 8" id="8"/>
          <p:cNvSpPr txBox="true"/>
          <p:nvPr/>
        </p:nvSpPr>
        <p:spPr>
          <a:xfrm rot="0">
            <a:off x="1320498" y="1078622"/>
            <a:ext cx="1076424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name="TextBox 9" id="9"/>
          <p:cNvSpPr txBox="true"/>
          <p:nvPr/>
        </p:nvSpPr>
        <p:spPr>
          <a:xfrm rot="0">
            <a:off x="2411972" y="3389776"/>
            <a:ext cx="1122035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Don’t Speak Up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37749" y="3342153"/>
            <a:ext cx="10148639" cy="961948"/>
            <a:chOff x="0" y="0"/>
            <a:chExt cx="2672892" cy="253352"/>
          </a:xfrm>
        </p:grpSpPr>
        <p:sp>
          <p:nvSpPr>
            <p:cNvPr name="Freeform 5" id="5"/>
            <p:cNvSpPr/>
            <p:nvPr/>
          </p:nvSpPr>
          <p:spPr>
            <a:xfrm flipH="false" flipV="false" rot="0">
              <a:off x="0" y="0"/>
              <a:ext cx="2672892" cy="253352"/>
            </a:xfrm>
            <a:custGeom>
              <a:avLst/>
              <a:gdLst/>
              <a:ahLst/>
              <a:cxnLst/>
              <a:rect r="r" b="b" t="t" l="l"/>
              <a:pathLst>
                <a:path h="253352" w="2672892">
                  <a:moveTo>
                    <a:pt x="0" y="0"/>
                  </a:moveTo>
                  <a:lnTo>
                    <a:pt x="2672892" y="0"/>
                  </a:lnTo>
                  <a:lnTo>
                    <a:pt x="2672892" y="253352"/>
                  </a:lnTo>
                  <a:lnTo>
                    <a:pt x="0" y="253352"/>
                  </a:lnTo>
                  <a:close/>
                </a:path>
              </a:pathLst>
            </a:custGeom>
            <a:solidFill>
              <a:srgbClr val="303030"/>
            </a:solidFill>
          </p:spPr>
        </p:sp>
        <p:sp>
          <p:nvSpPr>
            <p:cNvPr name="TextBox 6" id="6"/>
            <p:cNvSpPr txBox="true"/>
            <p:nvPr/>
          </p:nvSpPr>
          <p:spPr>
            <a:xfrm>
              <a:off x="0" y="-76200"/>
              <a:ext cx="2672892" cy="329552"/>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11972" y="4463593"/>
            <a:ext cx="1501848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Fear of Gossip:</a:t>
            </a:r>
            <a:r>
              <a:rPr lang="en-US" b="true" sz="4250">
                <a:solidFill>
                  <a:srgbClr val="004F59"/>
                </a:solidFill>
                <a:latin typeface="Roboto Bold"/>
                <a:ea typeface="Roboto Bold"/>
                <a:cs typeface="Roboto Bold"/>
                <a:sym typeface="Roboto Bold"/>
              </a:rPr>
              <a:t> In small communities, young people may worry that others will find out and talk about them.</a:t>
            </a:r>
          </a:p>
        </p:txBody>
      </p:sp>
      <p:sp>
        <p:nvSpPr>
          <p:cNvPr name="TextBox 8" id="8"/>
          <p:cNvSpPr txBox="true"/>
          <p:nvPr/>
        </p:nvSpPr>
        <p:spPr>
          <a:xfrm rot="0">
            <a:off x="1320498" y="1078622"/>
            <a:ext cx="1076424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name="TextBox 9" id="9"/>
          <p:cNvSpPr txBox="true"/>
          <p:nvPr/>
        </p:nvSpPr>
        <p:spPr>
          <a:xfrm rot="0">
            <a:off x="2411972" y="3389776"/>
            <a:ext cx="1122035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Don’t Speak Up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37749" y="3342153"/>
            <a:ext cx="9519160" cy="961948"/>
            <a:chOff x="0" y="0"/>
            <a:chExt cx="2507104" cy="253352"/>
          </a:xfrm>
        </p:grpSpPr>
        <p:sp>
          <p:nvSpPr>
            <p:cNvPr name="Freeform 5" id="5"/>
            <p:cNvSpPr/>
            <p:nvPr/>
          </p:nvSpPr>
          <p:spPr>
            <a:xfrm flipH="false" flipV="false" rot="0">
              <a:off x="0" y="0"/>
              <a:ext cx="2507104" cy="253352"/>
            </a:xfrm>
            <a:custGeom>
              <a:avLst/>
              <a:gdLst/>
              <a:ahLst/>
              <a:cxnLst/>
              <a:rect r="r" b="b" t="t" l="l"/>
              <a:pathLst>
                <a:path h="253352" w="2507104">
                  <a:moveTo>
                    <a:pt x="0" y="0"/>
                  </a:moveTo>
                  <a:lnTo>
                    <a:pt x="2507104" y="0"/>
                  </a:lnTo>
                  <a:lnTo>
                    <a:pt x="2507104" y="253352"/>
                  </a:lnTo>
                  <a:lnTo>
                    <a:pt x="0" y="253352"/>
                  </a:lnTo>
                  <a:close/>
                </a:path>
              </a:pathLst>
            </a:custGeom>
            <a:solidFill>
              <a:srgbClr val="303030"/>
            </a:solidFill>
          </p:spPr>
        </p:sp>
        <p:sp>
          <p:nvSpPr>
            <p:cNvPr name="TextBox 6" id="6"/>
            <p:cNvSpPr txBox="true"/>
            <p:nvPr/>
          </p:nvSpPr>
          <p:spPr>
            <a:xfrm>
              <a:off x="0" y="-76200"/>
              <a:ext cx="2507104" cy="329552"/>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034848" y="4463593"/>
            <a:ext cx="15233828"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Knowing Whom to Trust</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It may be hard to tell which adults are safe to trust and who might protect the person causing harm.</a:t>
            </a:r>
          </a:p>
        </p:txBody>
      </p:sp>
      <p:sp>
        <p:nvSpPr>
          <p:cNvPr name="TextBox 8" id="8"/>
          <p:cNvSpPr txBox="true"/>
          <p:nvPr/>
        </p:nvSpPr>
        <p:spPr>
          <a:xfrm rot="0">
            <a:off x="1320498" y="1078622"/>
            <a:ext cx="1076424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PRESSURES</a:t>
            </a:r>
          </a:p>
        </p:txBody>
      </p:sp>
      <p:sp>
        <p:nvSpPr>
          <p:cNvPr name="TextBox 9" id="9"/>
          <p:cNvSpPr txBox="true"/>
          <p:nvPr/>
        </p:nvSpPr>
        <p:spPr>
          <a:xfrm rot="0">
            <a:off x="2139474" y="3389776"/>
            <a:ext cx="1122035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Don’t Speak Up</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68436"/>
            <a:ext cx="15555691"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The lack of money or resources to meet basic needs and having fewer possessions than is socially acceptable.</a:t>
            </a:r>
          </a:p>
        </p:txBody>
      </p:sp>
      <p:grpSp>
        <p:nvGrpSpPr>
          <p:cNvPr name="Group 9" id="9"/>
          <p:cNvGrpSpPr/>
          <p:nvPr/>
        </p:nvGrpSpPr>
        <p:grpSpPr>
          <a:xfrm rot="0">
            <a:off x="1480713" y="3637496"/>
            <a:ext cx="4311705" cy="904943"/>
            <a:chOff x="0" y="0"/>
            <a:chExt cx="1135593" cy="238339"/>
          </a:xfrm>
        </p:grpSpPr>
        <p:sp>
          <p:nvSpPr>
            <p:cNvPr name="Freeform 10" id="10"/>
            <p:cNvSpPr/>
            <p:nvPr/>
          </p:nvSpPr>
          <p:spPr>
            <a:xfrm flipH="false" flipV="false" rot="0">
              <a:off x="0" y="0"/>
              <a:ext cx="1135593" cy="238339"/>
            </a:xfrm>
            <a:custGeom>
              <a:avLst/>
              <a:gdLst/>
              <a:ahLst/>
              <a:cxnLst/>
              <a:rect r="r" b="b" t="t" l="l"/>
              <a:pathLst>
                <a:path h="238339" w="1135593">
                  <a:moveTo>
                    <a:pt x="0" y="0"/>
                  </a:moveTo>
                  <a:lnTo>
                    <a:pt x="1135593" y="0"/>
                  </a:lnTo>
                  <a:lnTo>
                    <a:pt x="1135593" y="238339"/>
                  </a:lnTo>
                  <a:lnTo>
                    <a:pt x="0" y="238339"/>
                  </a:lnTo>
                  <a:close/>
                </a:path>
              </a:pathLst>
            </a:custGeom>
            <a:solidFill>
              <a:srgbClr val="303030"/>
            </a:solidFill>
          </p:spPr>
        </p:sp>
        <p:sp>
          <p:nvSpPr>
            <p:cNvPr name="TextBox 11" id="11"/>
            <p:cNvSpPr txBox="true"/>
            <p:nvPr/>
          </p:nvSpPr>
          <p:spPr>
            <a:xfrm>
              <a:off x="0" y="-76200"/>
              <a:ext cx="113559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POVERTY</a:t>
            </a:r>
          </a:p>
        </p:txBody>
      </p:sp>
      <p:sp>
        <p:nvSpPr>
          <p:cNvPr name="TextBox 13" id="13"/>
          <p:cNvSpPr txBox="true"/>
          <p:nvPr/>
        </p:nvSpPr>
        <p:spPr>
          <a:xfrm rot="0">
            <a:off x="1131441" y="1050066"/>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2" id="12"/>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3" id="13"/>
          <p:cNvSpPr txBox="true"/>
          <p:nvPr/>
        </p:nvSpPr>
        <p:spPr>
          <a:xfrm rot="0">
            <a:off x="7690113" y="4921370"/>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name="TextBox 14" id="14"/>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069762" y="4777435"/>
            <a:ext cx="10300822" cy="2001917"/>
            <a:chOff x="0" y="0"/>
            <a:chExt cx="2712974" cy="527254"/>
          </a:xfrm>
        </p:grpSpPr>
        <p:sp>
          <p:nvSpPr>
            <p:cNvPr name="Freeform 7" id="7"/>
            <p:cNvSpPr/>
            <p:nvPr/>
          </p:nvSpPr>
          <p:spPr>
            <a:xfrm flipH="false" flipV="false" rot="0">
              <a:off x="0" y="0"/>
              <a:ext cx="2712974" cy="527254"/>
            </a:xfrm>
            <a:custGeom>
              <a:avLst/>
              <a:gdLst/>
              <a:ahLst/>
              <a:cxnLst/>
              <a:rect r="r" b="b" t="t" l="l"/>
              <a:pathLst>
                <a:path h="527254" w="2712974">
                  <a:moveTo>
                    <a:pt x="0" y="0"/>
                  </a:moveTo>
                  <a:lnTo>
                    <a:pt x="2712974" y="0"/>
                  </a:lnTo>
                  <a:lnTo>
                    <a:pt x="2712974" y="527254"/>
                  </a:lnTo>
                  <a:lnTo>
                    <a:pt x="0" y="527254"/>
                  </a:lnTo>
                  <a:close/>
                </a:path>
              </a:pathLst>
            </a:custGeom>
            <a:solidFill>
              <a:srgbClr val="303030"/>
            </a:solidFill>
          </p:spPr>
        </p:sp>
        <p:sp>
          <p:nvSpPr>
            <p:cNvPr name="TextBox 8" id="8"/>
            <p:cNvSpPr txBox="true"/>
            <p:nvPr/>
          </p:nvSpPr>
          <p:spPr>
            <a:xfrm>
              <a:off x="0" y="-76200"/>
              <a:ext cx="2712974" cy="603454"/>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1" id="11"/>
          <p:cNvSpPr txBox="true"/>
          <p:nvPr/>
        </p:nvSpPr>
        <p:spPr>
          <a:xfrm rot="0">
            <a:off x="2557189" y="4949644"/>
            <a:ext cx="11375829"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money-related challenges can increase risk in rural communities?</a:t>
            </a:r>
          </a:p>
        </p:txBody>
      </p:sp>
      <p:grpSp>
        <p:nvGrpSpPr>
          <p:cNvPr name="Group 12" id="12"/>
          <p:cNvGrpSpPr/>
          <p:nvPr/>
        </p:nvGrpSpPr>
        <p:grpSpPr>
          <a:xfrm rot="0">
            <a:off x="13161349" y="840295"/>
            <a:ext cx="4183527" cy="3969417"/>
            <a:chOff x="0" y="0"/>
            <a:chExt cx="1504333" cy="1427342"/>
          </a:xfrm>
        </p:grpSpPr>
        <p:sp>
          <p:nvSpPr>
            <p:cNvPr name="Freeform 13" id="13"/>
            <p:cNvSpPr/>
            <p:nvPr/>
          </p:nvSpPr>
          <p:spPr>
            <a:xfrm flipH="false" flipV="false" rot="0">
              <a:off x="0" y="0"/>
              <a:ext cx="1504332" cy="1427342"/>
            </a:xfrm>
            <a:custGeom>
              <a:avLst/>
              <a:gdLst/>
              <a:ahLst/>
              <a:cxnLst/>
              <a:rect r="r" b="b" t="t" l="l"/>
              <a:pathLst>
                <a:path h="1427342" w="1504332">
                  <a:moveTo>
                    <a:pt x="0" y="0"/>
                  </a:moveTo>
                  <a:lnTo>
                    <a:pt x="1504332" y="0"/>
                  </a:lnTo>
                  <a:lnTo>
                    <a:pt x="1504332" y="1427342"/>
                  </a:lnTo>
                  <a:lnTo>
                    <a:pt x="0" y="1427342"/>
                  </a:lnTo>
                  <a:close/>
                </a:path>
              </a:pathLst>
            </a:custGeom>
            <a:solidFill>
              <a:srgbClr val="FFFFFF"/>
            </a:solidFill>
          </p:spPr>
        </p:sp>
        <p:sp>
          <p:nvSpPr>
            <p:cNvPr name="TextBox 14" id="14"/>
            <p:cNvSpPr txBox="true"/>
            <p:nvPr/>
          </p:nvSpPr>
          <p:spPr>
            <a:xfrm>
              <a:off x="0" y="-47625"/>
              <a:ext cx="1504333" cy="1474967"/>
            </a:xfrm>
            <a:prstGeom prst="rect">
              <a:avLst/>
            </a:prstGeom>
          </p:spPr>
          <p:txBody>
            <a:bodyPr anchor="ctr" rtlCol="false" tIns="50800" lIns="50800" bIns="50800" rIns="50800"/>
            <a:lstStyle/>
            <a:p>
              <a:pPr algn="ctr">
                <a:lnSpc>
                  <a:spcPts val="2100"/>
                </a:lnSpc>
              </a:pPr>
            </a:p>
          </p:txBody>
        </p:sp>
      </p:grpSp>
      <p:sp>
        <p:nvSpPr>
          <p:cNvPr name="Freeform 15" id="15"/>
          <p:cNvSpPr/>
          <p:nvPr/>
        </p:nvSpPr>
        <p:spPr>
          <a:xfrm flipH="false" flipV="false" rot="0">
            <a:off x="13365595" y="1056697"/>
            <a:ext cx="3775036" cy="3536612"/>
          </a:xfrm>
          <a:custGeom>
            <a:avLst/>
            <a:gdLst/>
            <a:ahLst/>
            <a:cxnLst/>
            <a:rect r="r" b="b" t="t" l="l"/>
            <a:pathLst>
              <a:path h="3536612" w="3775036">
                <a:moveTo>
                  <a:pt x="0" y="0"/>
                </a:moveTo>
                <a:lnTo>
                  <a:pt x="3775035" y="0"/>
                </a:lnTo>
                <a:lnTo>
                  <a:pt x="3775035" y="3536612"/>
                </a:lnTo>
                <a:lnTo>
                  <a:pt x="0" y="3536612"/>
                </a:lnTo>
                <a:lnTo>
                  <a:pt x="0" y="0"/>
                </a:lnTo>
                <a:close/>
              </a:path>
            </a:pathLst>
          </a:custGeom>
          <a:blipFill>
            <a:blip r:embed="rId5"/>
            <a:stretch>
              <a:fillRect l="0" t="0" r="0" b="0"/>
            </a:stretch>
          </a:blipFill>
        </p:spPr>
      </p:sp>
      <p:sp>
        <p:nvSpPr>
          <p:cNvPr name="TextBox 16" id="16"/>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9" id="19"/>
          <p:cNvSpPr txBox="true"/>
          <p:nvPr/>
        </p:nvSpPr>
        <p:spPr>
          <a:xfrm rot="0">
            <a:off x="1131441" y="1061697"/>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MONEY CHALLENGES</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763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061697"/>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MONEY CHALLENGES</a:t>
            </a:r>
          </a:p>
        </p:txBody>
      </p:sp>
      <p:sp>
        <p:nvSpPr>
          <p:cNvPr name="TextBox 5" id="5"/>
          <p:cNvSpPr txBox="true"/>
          <p:nvPr/>
        </p:nvSpPr>
        <p:spPr>
          <a:xfrm rot="0">
            <a:off x="1881180" y="4675760"/>
            <a:ext cx="1537812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Financial Stress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When families struggle to afford basic needs, it can create unsafe situations for some young people.</a:t>
            </a:r>
          </a:p>
        </p:txBody>
      </p:sp>
      <p:grpSp>
        <p:nvGrpSpPr>
          <p:cNvPr name="Group 6" id="6"/>
          <p:cNvGrpSpPr/>
          <p:nvPr/>
        </p:nvGrpSpPr>
        <p:grpSpPr>
          <a:xfrm rot="0">
            <a:off x="1890705" y="3328071"/>
            <a:ext cx="6920510" cy="904943"/>
            <a:chOff x="0" y="0"/>
            <a:chExt cx="1822686" cy="238339"/>
          </a:xfrm>
        </p:grpSpPr>
        <p:sp>
          <p:nvSpPr>
            <p:cNvPr name="Freeform 7" id="7"/>
            <p:cNvSpPr/>
            <p:nvPr/>
          </p:nvSpPr>
          <p:spPr>
            <a:xfrm flipH="false" flipV="false" rot="0">
              <a:off x="0" y="0"/>
              <a:ext cx="1822686" cy="238339"/>
            </a:xfrm>
            <a:custGeom>
              <a:avLst/>
              <a:gdLst/>
              <a:ahLst/>
              <a:cxnLst/>
              <a:rect r="r" b="b" t="t" l="l"/>
              <a:pathLst>
                <a:path h="238339" w="1822686">
                  <a:moveTo>
                    <a:pt x="0" y="0"/>
                  </a:moveTo>
                  <a:lnTo>
                    <a:pt x="1822686" y="0"/>
                  </a:lnTo>
                  <a:lnTo>
                    <a:pt x="1822686" y="238339"/>
                  </a:lnTo>
                  <a:lnTo>
                    <a:pt x="0" y="238339"/>
                  </a:lnTo>
                  <a:close/>
                </a:path>
              </a:pathLst>
            </a:custGeom>
            <a:solidFill>
              <a:srgbClr val="303030"/>
            </a:solidFill>
          </p:spPr>
        </p:sp>
        <p:sp>
          <p:nvSpPr>
            <p:cNvPr name="TextBox 8" id="8"/>
            <p:cNvSpPr txBox="true"/>
            <p:nvPr/>
          </p:nvSpPr>
          <p:spPr>
            <a:xfrm>
              <a:off x="0" y="-76200"/>
              <a:ext cx="1822686"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335644" y="3347117"/>
            <a:ext cx="6931799"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Trafficking Risk Factor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2" id="12"/>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3" id="13"/>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4763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541434" y="4669064"/>
            <a:ext cx="1380072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Limited Jobs:</a:t>
            </a:r>
            <a:r>
              <a:rPr lang="en-US" b="true" sz="4250">
                <a:solidFill>
                  <a:srgbClr val="004F59"/>
                </a:solidFill>
                <a:latin typeface="Roboto Bold"/>
                <a:ea typeface="Roboto Bold"/>
                <a:cs typeface="Roboto Bold"/>
                <a:sym typeface="Roboto Bold"/>
              </a:rPr>
              <a:t> Fewer local jobs can make it harder for families and teens to earn money.</a:t>
            </a:r>
          </a:p>
        </p:txBody>
      </p:sp>
      <p:grpSp>
        <p:nvGrpSpPr>
          <p:cNvPr name="Group 5" id="5"/>
          <p:cNvGrpSpPr/>
          <p:nvPr/>
        </p:nvGrpSpPr>
        <p:grpSpPr>
          <a:xfrm rot="0">
            <a:off x="2277330" y="3338073"/>
            <a:ext cx="9516760" cy="904943"/>
            <a:chOff x="0" y="0"/>
            <a:chExt cx="2506472" cy="238339"/>
          </a:xfrm>
        </p:grpSpPr>
        <p:sp>
          <p:nvSpPr>
            <p:cNvPr name="Freeform 6" id="6"/>
            <p:cNvSpPr/>
            <p:nvPr/>
          </p:nvSpPr>
          <p:spPr>
            <a:xfrm flipH="false" flipV="false" rot="0">
              <a:off x="0" y="0"/>
              <a:ext cx="2506472" cy="238339"/>
            </a:xfrm>
            <a:custGeom>
              <a:avLst/>
              <a:gdLst/>
              <a:ahLst/>
              <a:cxnLst/>
              <a:rect r="r" b="b" t="t" l="l"/>
              <a:pathLst>
                <a:path h="238339" w="2506472">
                  <a:moveTo>
                    <a:pt x="0" y="0"/>
                  </a:moveTo>
                  <a:lnTo>
                    <a:pt x="2506472" y="0"/>
                  </a:lnTo>
                  <a:lnTo>
                    <a:pt x="2506472" y="238339"/>
                  </a:lnTo>
                  <a:lnTo>
                    <a:pt x="0" y="238339"/>
                  </a:lnTo>
                  <a:close/>
                </a:path>
              </a:pathLst>
            </a:custGeom>
            <a:solidFill>
              <a:srgbClr val="303030"/>
            </a:solidFill>
          </p:spPr>
        </p:sp>
        <p:sp>
          <p:nvSpPr>
            <p:cNvPr name="TextBox 7" id="7"/>
            <p:cNvSpPr txBox="true"/>
            <p:nvPr/>
          </p:nvSpPr>
          <p:spPr>
            <a:xfrm>
              <a:off x="0" y="-76200"/>
              <a:ext cx="250647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41434" y="3357120"/>
            <a:ext cx="1029850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Challenges That Can Increase Risk</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MONEY CHALLENGES</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4763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541434" y="4669064"/>
            <a:ext cx="1380072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Lower Wages:</a:t>
            </a:r>
            <a:r>
              <a:rPr lang="en-US" b="true" sz="4250">
                <a:solidFill>
                  <a:srgbClr val="004F59"/>
                </a:solidFill>
                <a:latin typeface="Roboto Bold"/>
                <a:ea typeface="Roboto Bold"/>
                <a:cs typeface="Roboto Bold"/>
                <a:sym typeface="Roboto Bold"/>
              </a:rPr>
              <a:t> Some jobs may not pay enough to meet basic needs.</a:t>
            </a:r>
          </a:p>
        </p:txBody>
      </p:sp>
      <p:grpSp>
        <p:nvGrpSpPr>
          <p:cNvPr name="Group 5" id="5"/>
          <p:cNvGrpSpPr/>
          <p:nvPr/>
        </p:nvGrpSpPr>
        <p:grpSpPr>
          <a:xfrm rot="0">
            <a:off x="2277330" y="3338073"/>
            <a:ext cx="9516760" cy="904943"/>
            <a:chOff x="0" y="0"/>
            <a:chExt cx="2506472" cy="238339"/>
          </a:xfrm>
        </p:grpSpPr>
        <p:sp>
          <p:nvSpPr>
            <p:cNvPr name="Freeform 6" id="6"/>
            <p:cNvSpPr/>
            <p:nvPr/>
          </p:nvSpPr>
          <p:spPr>
            <a:xfrm flipH="false" flipV="false" rot="0">
              <a:off x="0" y="0"/>
              <a:ext cx="2506472" cy="238339"/>
            </a:xfrm>
            <a:custGeom>
              <a:avLst/>
              <a:gdLst/>
              <a:ahLst/>
              <a:cxnLst/>
              <a:rect r="r" b="b" t="t" l="l"/>
              <a:pathLst>
                <a:path h="238339" w="2506472">
                  <a:moveTo>
                    <a:pt x="0" y="0"/>
                  </a:moveTo>
                  <a:lnTo>
                    <a:pt x="2506472" y="0"/>
                  </a:lnTo>
                  <a:lnTo>
                    <a:pt x="2506472" y="238339"/>
                  </a:lnTo>
                  <a:lnTo>
                    <a:pt x="0" y="238339"/>
                  </a:lnTo>
                  <a:close/>
                </a:path>
              </a:pathLst>
            </a:custGeom>
            <a:solidFill>
              <a:srgbClr val="303030"/>
            </a:solidFill>
          </p:spPr>
        </p:sp>
        <p:sp>
          <p:nvSpPr>
            <p:cNvPr name="TextBox 7" id="7"/>
            <p:cNvSpPr txBox="true"/>
            <p:nvPr/>
          </p:nvSpPr>
          <p:spPr>
            <a:xfrm>
              <a:off x="0" y="-76200"/>
              <a:ext cx="250647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41434" y="3357120"/>
            <a:ext cx="1029850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Challenges That Can Increase Risk</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MONEY CHALLENGES</a:t>
            </a:r>
          </a:p>
        </p:txBody>
      </p:sp>
    </p:spTree>
  </p:cSld>
  <p:clrMapOvr>
    <a:masterClrMapping/>
  </p:clrMapOvr>
</p:sld>
</file>

<file path=ppt/slides/slide6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4763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541434" y="4669064"/>
            <a:ext cx="1380072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Limited T</a:t>
            </a:r>
            <a:r>
              <a:rPr lang="en-US" b="true" sz="4250">
                <a:solidFill>
                  <a:srgbClr val="9D1BE3"/>
                </a:solidFill>
                <a:latin typeface="Roboto Bold"/>
                <a:ea typeface="Roboto Bold"/>
                <a:cs typeface="Roboto Bold"/>
                <a:sym typeface="Roboto Bold"/>
              </a:rPr>
              <a:t>ransportation:</a:t>
            </a:r>
            <a:r>
              <a:rPr lang="en-US" b="true" sz="4250">
                <a:solidFill>
                  <a:srgbClr val="004F59"/>
                </a:solidFill>
                <a:latin typeface="Roboto Bold"/>
                <a:ea typeface="Roboto Bold"/>
                <a:cs typeface="Roboto Bold"/>
                <a:sym typeface="Roboto Bold"/>
              </a:rPr>
              <a:t> Without reliable transportation, getting to work can be difficult.</a:t>
            </a:r>
          </a:p>
        </p:txBody>
      </p:sp>
      <p:grpSp>
        <p:nvGrpSpPr>
          <p:cNvPr name="Group 5" id="5"/>
          <p:cNvGrpSpPr/>
          <p:nvPr/>
        </p:nvGrpSpPr>
        <p:grpSpPr>
          <a:xfrm rot="0">
            <a:off x="2277330" y="3338073"/>
            <a:ext cx="9516760" cy="904943"/>
            <a:chOff x="0" y="0"/>
            <a:chExt cx="2506472" cy="238339"/>
          </a:xfrm>
        </p:grpSpPr>
        <p:sp>
          <p:nvSpPr>
            <p:cNvPr name="Freeform 6" id="6"/>
            <p:cNvSpPr/>
            <p:nvPr/>
          </p:nvSpPr>
          <p:spPr>
            <a:xfrm flipH="false" flipV="false" rot="0">
              <a:off x="0" y="0"/>
              <a:ext cx="2506472" cy="238339"/>
            </a:xfrm>
            <a:custGeom>
              <a:avLst/>
              <a:gdLst/>
              <a:ahLst/>
              <a:cxnLst/>
              <a:rect r="r" b="b" t="t" l="l"/>
              <a:pathLst>
                <a:path h="238339" w="2506472">
                  <a:moveTo>
                    <a:pt x="0" y="0"/>
                  </a:moveTo>
                  <a:lnTo>
                    <a:pt x="2506472" y="0"/>
                  </a:lnTo>
                  <a:lnTo>
                    <a:pt x="2506472" y="238339"/>
                  </a:lnTo>
                  <a:lnTo>
                    <a:pt x="0" y="238339"/>
                  </a:lnTo>
                  <a:close/>
                </a:path>
              </a:pathLst>
            </a:custGeom>
            <a:solidFill>
              <a:srgbClr val="303030"/>
            </a:solidFill>
          </p:spPr>
        </p:sp>
        <p:sp>
          <p:nvSpPr>
            <p:cNvPr name="TextBox 7" id="7"/>
            <p:cNvSpPr txBox="true"/>
            <p:nvPr/>
          </p:nvSpPr>
          <p:spPr>
            <a:xfrm>
              <a:off x="0" y="-76200"/>
              <a:ext cx="250647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541434" y="3357120"/>
            <a:ext cx="1029850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Challenges That Can Increase Risk</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061697"/>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MONEY CHALLENGES</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58911"/>
            <a:ext cx="1524166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place or situation that is empty, lonely, or abandoned, often making people feel isolated. </a:t>
            </a:r>
          </a:p>
        </p:txBody>
      </p:sp>
      <p:grpSp>
        <p:nvGrpSpPr>
          <p:cNvPr name="Group 9" id="9"/>
          <p:cNvGrpSpPr/>
          <p:nvPr/>
        </p:nvGrpSpPr>
        <p:grpSpPr>
          <a:xfrm rot="0">
            <a:off x="1480713" y="3637496"/>
            <a:ext cx="4729392" cy="904943"/>
            <a:chOff x="0" y="0"/>
            <a:chExt cx="1245601" cy="238339"/>
          </a:xfrm>
        </p:grpSpPr>
        <p:sp>
          <p:nvSpPr>
            <p:cNvPr name="Freeform 10" id="10"/>
            <p:cNvSpPr/>
            <p:nvPr/>
          </p:nvSpPr>
          <p:spPr>
            <a:xfrm flipH="false" flipV="false" rot="0">
              <a:off x="0" y="0"/>
              <a:ext cx="1245601" cy="238339"/>
            </a:xfrm>
            <a:custGeom>
              <a:avLst/>
              <a:gdLst/>
              <a:ahLst/>
              <a:cxnLst/>
              <a:rect r="r" b="b" t="t" l="l"/>
              <a:pathLst>
                <a:path h="238339" w="1245601">
                  <a:moveTo>
                    <a:pt x="0" y="0"/>
                  </a:moveTo>
                  <a:lnTo>
                    <a:pt x="1245601" y="0"/>
                  </a:lnTo>
                  <a:lnTo>
                    <a:pt x="1245601" y="238339"/>
                  </a:lnTo>
                  <a:lnTo>
                    <a:pt x="0" y="238339"/>
                  </a:lnTo>
                  <a:close/>
                </a:path>
              </a:pathLst>
            </a:custGeom>
            <a:solidFill>
              <a:srgbClr val="303030"/>
            </a:solidFill>
          </p:spPr>
        </p:sp>
        <p:sp>
          <p:nvSpPr>
            <p:cNvPr name="TextBox 11" id="11"/>
            <p:cNvSpPr txBox="true"/>
            <p:nvPr/>
          </p:nvSpPr>
          <p:spPr>
            <a:xfrm>
              <a:off x="0" y="-76200"/>
              <a:ext cx="124560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DESOLATE</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58911"/>
            <a:ext cx="1477895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separate or cut off from a support network, such as family, friends, or trustworthy adults.</a:t>
            </a:r>
          </a:p>
        </p:txBody>
      </p:sp>
      <p:grpSp>
        <p:nvGrpSpPr>
          <p:cNvPr name="Group 9" id="9"/>
          <p:cNvGrpSpPr/>
          <p:nvPr/>
        </p:nvGrpSpPr>
        <p:grpSpPr>
          <a:xfrm rot="0">
            <a:off x="1480713" y="3637496"/>
            <a:ext cx="4048259" cy="904943"/>
            <a:chOff x="0" y="0"/>
            <a:chExt cx="1066208" cy="238339"/>
          </a:xfrm>
        </p:grpSpPr>
        <p:sp>
          <p:nvSpPr>
            <p:cNvPr name="Freeform 10" id="10"/>
            <p:cNvSpPr/>
            <p:nvPr/>
          </p:nvSpPr>
          <p:spPr>
            <a:xfrm flipH="false" flipV="false" rot="0">
              <a:off x="0" y="0"/>
              <a:ext cx="1066208" cy="238339"/>
            </a:xfrm>
            <a:custGeom>
              <a:avLst/>
              <a:gdLst/>
              <a:ahLst/>
              <a:cxnLst/>
              <a:rect r="r" b="b" t="t" l="l"/>
              <a:pathLst>
                <a:path h="238339" w="1066208">
                  <a:moveTo>
                    <a:pt x="0" y="0"/>
                  </a:moveTo>
                  <a:lnTo>
                    <a:pt x="1066208" y="0"/>
                  </a:lnTo>
                  <a:lnTo>
                    <a:pt x="1066208" y="238339"/>
                  </a:lnTo>
                  <a:lnTo>
                    <a:pt x="0" y="238339"/>
                  </a:lnTo>
                  <a:close/>
                </a:path>
              </a:pathLst>
            </a:custGeom>
            <a:solidFill>
              <a:srgbClr val="303030"/>
            </a:solidFill>
          </p:spPr>
        </p:sp>
        <p:sp>
          <p:nvSpPr>
            <p:cNvPr name="TextBox 11" id="11"/>
            <p:cNvSpPr txBox="true"/>
            <p:nvPr/>
          </p:nvSpPr>
          <p:spPr>
            <a:xfrm>
              <a:off x="0" y="-76200"/>
              <a:ext cx="106620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ISOLATE</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1364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6" id="6"/>
          <p:cNvGrpSpPr/>
          <p:nvPr/>
        </p:nvGrpSpPr>
        <p:grpSpPr>
          <a:xfrm rot="0">
            <a:off x="1662212" y="4763156"/>
            <a:ext cx="13361701" cy="1963734"/>
            <a:chOff x="0" y="0"/>
            <a:chExt cx="3519131" cy="517197"/>
          </a:xfrm>
        </p:grpSpPr>
        <p:sp>
          <p:nvSpPr>
            <p:cNvPr name="Freeform 7" id="7"/>
            <p:cNvSpPr/>
            <p:nvPr/>
          </p:nvSpPr>
          <p:spPr>
            <a:xfrm flipH="false" flipV="false" rot="0">
              <a:off x="0" y="0"/>
              <a:ext cx="3519131" cy="517197"/>
            </a:xfrm>
            <a:custGeom>
              <a:avLst/>
              <a:gdLst/>
              <a:ahLst/>
              <a:cxnLst/>
              <a:rect r="r" b="b" t="t" l="l"/>
              <a:pathLst>
                <a:path h="517197" w="3519131">
                  <a:moveTo>
                    <a:pt x="0" y="0"/>
                  </a:moveTo>
                  <a:lnTo>
                    <a:pt x="3519131" y="0"/>
                  </a:lnTo>
                  <a:lnTo>
                    <a:pt x="3519131" y="517197"/>
                  </a:lnTo>
                  <a:lnTo>
                    <a:pt x="0" y="517197"/>
                  </a:lnTo>
                  <a:close/>
                </a:path>
              </a:pathLst>
            </a:custGeom>
            <a:solidFill>
              <a:srgbClr val="303030"/>
            </a:solidFill>
          </p:spPr>
        </p:sp>
        <p:sp>
          <p:nvSpPr>
            <p:cNvPr name="TextBox 8" id="8"/>
            <p:cNvSpPr txBox="true"/>
            <p:nvPr/>
          </p:nvSpPr>
          <p:spPr>
            <a:xfrm>
              <a:off x="0" y="-76200"/>
              <a:ext cx="3519131" cy="593397"/>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972275" y="1028700"/>
            <a:ext cx="5458177" cy="3169883"/>
            <a:chOff x="0" y="0"/>
            <a:chExt cx="2145888" cy="1246242"/>
          </a:xfrm>
        </p:grpSpPr>
        <p:sp>
          <p:nvSpPr>
            <p:cNvPr name="Freeform 12" id="12"/>
            <p:cNvSpPr/>
            <p:nvPr/>
          </p:nvSpPr>
          <p:spPr>
            <a:xfrm flipH="false" flipV="false" rot="0">
              <a:off x="0" y="0"/>
              <a:ext cx="2145888" cy="1246242"/>
            </a:xfrm>
            <a:custGeom>
              <a:avLst/>
              <a:gdLst/>
              <a:ahLst/>
              <a:cxnLst/>
              <a:rect r="r" b="b" t="t" l="l"/>
              <a:pathLst>
                <a:path h="1246242" w="2145888">
                  <a:moveTo>
                    <a:pt x="0" y="0"/>
                  </a:moveTo>
                  <a:lnTo>
                    <a:pt x="2145888" y="0"/>
                  </a:lnTo>
                  <a:lnTo>
                    <a:pt x="2145888" y="1246242"/>
                  </a:lnTo>
                  <a:lnTo>
                    <a:pt x="0" y="1246242"/>
                  </a:lnTo>
                  <a:close/>
                </a:path>
              </a:pathLst>
            </a:custGeom>
            <a:solidFill>
              <a:srgbClr val="FFFFFF"/>
            </a:solidFill>
          </p:spPr>
        </p:sp>
        <p:sp>
          <p:nvSpPr>
            <p:cNvPr name="TextBox 13" id="13"/>
            <p:cNvSpPr txBox="true"/>
            <p:nvPr/>
          </p:nvSpPr>
          <p:spPr>
            <a:xfrm>
              <a:off x="0" y="-47625"/>
              <a:ext cx="2145888" cy="129386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2174537" y="1208200"/>
            <a:ext cx="5053653" cy="2810882"/>
          </a:xfrm>
          <a:custGeom>
            <a:avLst/>
            <a:gdLst/>
            <a:ahLst/>
            <a:cxnLst/>
            <a:rect r="r" b="b" t="t" l="l"/>
            <a:pathLst>
              <a:path h="2810882" w="5053653">
                <a:moveTo>
                  <a:pt x="0" y="0"/>
                </a:moveTo>
                <a:lnTo>
                  <a:pt x="5053653" y="0"/>
                </a:lnTo>
                <a:lnTo>
                  <a:pt x="5053653" y="2810883"/>
                </a:lnTo>
                <a:lnTo>
                  <a:pt x="0" y="2810883"/>
                </a:lnTo>
                <a:lnTo>
                  <a:pt x="0" y="0"/>
                </a:lnTo>
                <a:close/>
              </a:path>
            </a:pathLst>
          </a:custGeom>
          <a:blipFill>
            <a:blip r:embed="rId5"/>
            <a:stretch>
              <a:fillRect l="0" t="0" r="0" b="0"/>
            </a:stretch>
          </a:blipFill>
        </p:spPr>
      </p:sp>
      <p:sp>
        <p:nvSpPr>
          <p:cNvPr name="TextBox 15" id="15"/>
          <p:cNvSpPr txBox="true"/>
          <p:nvPr/>
        </p:nvSpPr>
        <p:spPr>
          <a:xfrm rot="0">
            <a:off x="1150491" y="1059591"/>
            <a:ext cx="11699334"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name="TextBox 16" id="16"/>
          <p:cNvSpPr txBox="true"/>
          <p:nvPr/>
        </p:nvSpPr>
        <p:spPr>
          <a:xfrm rot="0">
            <a:off x="2258561" y="4935323"/>
            <a:ext cx="12378552"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highways increase risk for trafficking in rural communities?</a:t>
            </a:r>
          </a:p>
        </p:txBody>
      </p:sp>
      <p:sp>
        <p:nvSpPr>
          <p:cNvPr name="TextBox 17" id="17"/>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058373"/>
            <a:ext cx="12801576"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name="TextBox 5" id="5"/>
          <p:cNvSpPr txBox="true"/>
          <p:nvPr/>
        </p:nvSpPr>
        <p:spPr>
          <a:xfrm rot="0">
            <a:off x="2208948" y="4484847"/>
            <a:ext cx="156816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Easy Movement:</a:t>
            </a:r>
            <a:r>
              <a:rPr lang="en-US" b="true" sz="4250">
                <a:solidFill>
                  <a:srgbClr val="004F59"/>
                </a:solidFill>
                <a:latin typeface="Roboto Bold"/>
                <a:ea typeface="Roboto Bold"/>
                <a:cs typeface="Roboto Bold"/>
                <a:sym typeface="Roboto Bold"/>
              </a:rPr>
              <a:t> Highways enable traffickers to move people quickly, making it easier to avoid being noticed.</a:t>
            </a:r>
          </a:p>
        </p:txBody>
      </p:sp>
      <p:grpSp>
        <p:nvGrpSpPr>
          <p:cNvPr name="Group 6" id="6"/>
          <p:cNvGrpSpPr/>
          <p:nvPr/>
        </p:nvGrpSpPr>
        <p:grpSpPr>
          <a:xfrm rot="0">
            <a:off x="1829452" y="3363407"/>
            <a:ext cx="6517146" cy="943471"/>
            <a:chOff x="0" y="0"/>
            <a:chExt cx="1716450" cy="248486"/>
          </a:xfrm>
        </p:grpSpPr>
        <p:sp>
          <p:nvSpPr>
            <p:cNvPr name="Freeform 7" id="7"/>
            <p:cNvSpPr/>
            <p:nvPr/>
          </p:nvSpPr>
          <p:spPr>
            <a:xfrm flipH="false" flipV="false" rot="0">
              <a:off x="0" y="0"/>
              <a:ext cx="1716450" cy="248486"/>
            </a:xfrm>
            <a:custGeom>
              <a:avLst/>
              <a:gdLst/>
              <a:ahLst/>
              <a:cxnLst/>
              <a:rect r="r" b="b" t="t" l="l"/>
              <a:pathLst>
                <a:path h="248486" w="1716450">
                  <a:moveTo>
                    <a:pt x="0" y="0"/>
                  </a:moveTo>
                  <a:lnTo>
                    <a:pt x="1716450" y="0"/>
                  </a:lnTo>
                  <a:lnTo>
                    <a:pt x="1716450" y="248486"/>
                  </a:lnTo>
                  <a:lnTo>
                    <a:pt x="0" y="248486"/>
                  </a:lnTo>
                  <a:close/>
                </a:path>
              </a:pathLst>
            </a:custGeom>
            <a:solidFill>
              <a:srgbClr val="303030"/>
            </a:solidFill>
          </p:spPr>
        </p:sp>
        <p:sp>
          <p:nvSpPr>
            <p:cNvPr name="TextBox 8" id="8"/>
            <p:cNvSpPr txBox="true"/>
            <p:nvPr/>
          </p:nvSpPr>
          <p:spPr>
            <a:xfrm>
              <a:off x="0" y="-76200"/>
              <a:ext cx="1716450" cy="32468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8948" y="3382453"/>
            <a:ext cx="770236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Risks Along Highways</a:t>
            </a:r>
          </a:p>
        </p:txBody>
      </p:sp>
      <p:sp>
        <p:nvSpPr>
          <p:cNvPr name="TextBox 10" id="10"/>
          <p:cNvSpPr txBox="true"/>
          <p:nvPr/>
        </p:nvSpPr>
        <p:spPr>
          <a:xfrm rot="0">
            <a:off x="4344284" y="9002196"/>
            <a:ext cx="10530771" cy="626826"/>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Jarrell, K. L., Pulvino, C., Kimmel, A., Stark, B., Khokhar, H., Janneck, L., &amp; Santen, S. A. (2023). A Case </a:t>
            </a:r>
            <a:r>
              <a:rPr lang="en-US" sz="1200">
                <a:solidFill>
                  <a:srgbClr val="004F59"/>
                </a:solidFill>
                <a:latin typeface="Roboto"/>
                <a:ea typeface="Roboto"/>
                <a:cs typeface="Roboto"/>
                <a:sym typeface="Roboto"/>
              </a:rPr>
              <a:t>of Human Trafficking in Appalachia and What Emergency Physicians Can Learn from It. Western Journal of Emergency Medicine, 24(3), pp. 465-466.</a:t>
            </a:r>
          </a:p>
          <a:p>
            <a:pPr algn="l" marL="259080" indent="-129540" lvl="1">
              <a:lnSpc>
                <a:spcPts val="1679"/>
              </a:lnSpc>
              <a:buAutoNum type="arabicPeriod" startAt="1"/>
            </a:pPr>
            <a:r>
              <a:rPr lang="en-US" sz="1200">
                <a:solidFill>
                  <a:srgbClr val="004F59"/>
                </a:solidFill>
                <a:latin typeface="Roboto"/>
                <a:ea typeface="Roboto"/>
                <a:cs typeface="Roboto"/>
                <a:sym typeface="Roboto"/>
              </a:rPr>
              <a:t>Federal Highway Administration, U.S. Department of Transportation (n.d.). National Highway System. Fhwa.dot.gov.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058373"/>
            <a:ext cx="12801576"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name="TextBox 5" id="5"/>
          <p:cNvSpPr txBox="true"/>
          <p:nvPr/>
        </p:nvSpPr>
        <p:spPr>
          <a:xfrm rot="0">
            <a:off x="2208948" y="4484847"/>
            <a:ext cx="1568167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Out-of-Town Drivers</a:t>
            </a:r>
            <a:r>
              <a:rPr lang="en-US" b="true" sz="4250">
                <a:solidFill>
                  <a:srgbClr val="9D1BE3"/>
                </a:solidFill>
                <a:latin typeface="Roboto Bold"/>
                <a:ea typeface="Roboto Bold"/>
                <a:cs typeface="Roboto Bold"/>
                <a:sym typeface="Roboto Bold"/>
              </a:rPr>
              <a:t>:</a:t>
            </a:r>
            <a:r>
              <a:rPr lang="en-US" b="true" sz="4250">
                <a:solidFill>
                  <a:srgbClr val="FF5757"/>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Highways bring people from other areas into small towns, increasing the risk for unsafe situations.</a:t>
            </a:r>
          </a:p>
        </p:txBody>
      </p:sp>
      <p:grpSp>
        <p:nvGrpSpPr>
          <p:cNvPr name="Group 6" id="6"/>
          <p:cNvGrpSpPr/>
          <p:nvPr/>
        </p:nvGrpSpPr>
        <p:grpSpPr>
          <a:xfrm rot="0">
            <a:off x="1829452" y="3363407"/>
            <a:ext cx="6517146" cy="943471"/>
            <a:chOff x="0" y="0"/>
            <a:chExt cx="1716450" cy="248486"/>
          </a:xfrm>
        </p:grpSpPr>
        <p:sp>
          <p:nvSpPr>
            <p:cNvPr name="Freeform 7" id="7"/>
            <p:cNvSpPr/>
            <p:nvPr/>
          </p:nvSpPr>
          <p:spPr>
            <a:xfrm flipH="false" flipV="false" rot="0">
              <a:off x="0" y="0"/>
              <a:ext cx="1716450" cy="248486"/>
            </a:xfrm>
            <a:custGeom>
              <a:avLst/>
              <a:gdLst/>
              <a:ahLst/>
              <a:cxnLst/>
              <a:rect r="r" b="b" t="t" l="l"/>
              <a:pathLst>
                <a:path h="248486" w="1716450">
                  <a:moveTo>
                    <a:pt x="0" y="0"/>
                  </a:moveTo>
                  <a:lnTo>
                    <a:pt x="1716450" y="0"/>
                  </a:lnTo>
                  <a:lnTo>
                    <a:pt x="1716450" y="248486"/>
                  </a:lnTo>
                  <a:lnTo>
                    <a:pt x="0" y="248486"/>
                  </a:lnTo>
                  <a:close/>
                </a:path>
              </a:pathLst>
            </a:custGeom>
            <a:solidFill>
              <a:srgbClr val="303030"/>
            </a:solidFill>
          </p:spPr>
        </p:sp>
        <p:sp>
          <p:nvSpPr>
            <p:cNvPr name="TextBox 8" id="8"/>
            <p:cNvSpPr txBox="true"/>
            <p:nvPr/>
          </p:nvSpPr>
          <p:spPr>
            <a:xfrm>
              <a:off x="0" y="-76200"/>
              <a:ext cx="1716450" cy="32468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8948" y="3382453"/>
            <a:ext cx="770236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Risks Along Highways</a:t>
            </a:r>
          </a:p>
        </p:txBody>
      </p:sp>
      <p:sp>
        <p:nvSpPr>
          <p:cNvPr name="TextBox 10" id="10"/>
          <p:cNvSpPr txBox="true"/>
          <p:nvPr/>
        </p:nvSpPr>
        <p:spPr>
          <a:xfrm rot="0">
            <a:off x="4344284" y="9002196"/>
            <a:ext cx="10530771" cy="626826"/>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Jarrell, K. L., Pulvino, C., Kimmel, A., Stark, B., Khokhar, H., Janneck, L., &amp; Santen, S. A. (2023). A Case </a:t>
            </a:r>
            <a:r>
              <a:rPr lang="en-US" sz="1200">
                <a:solidFill>
                  <a:srgbClr val="004F59"/>
                </a:solidFill>
                <a:latin typeface="Roboto"/>
                <a:ea typeface="Roboto"/>
                <a:cs typeface="Roboto"/>
                <a:sym typeface="Roboto"/>
              </a:rPr>
              <a:t>of Human Trafficking in Appalachia and What Emergency Physicians Can Learn from It. Western Journal of Emergency Medicine, 24(3), pp. 465-466.</a:t>
            </a:r>
          </a:p>
          <a:p>
            <a:pPr algn="l" marL="259080" indent="-129540" lvl="1">
              <a:lnSpc>
                <a:spcPts val="1679"/>
              </a:lnSpc>
              <a:buAutoNum type="arabicPeriod" startAt="1"/>
            </a:pPr>
            <a:r>
              <a:rPr lang="en-US" sz="1200">
                <a:solidFill>
                  <a:srgbClr val="004F59"/>
                </a:solidFill>
                <a:latin typeface="Roboto"/>
                <a:ea typeface="Roboto"/>
                <a:cs typeface="Roboto"/>
                <a:sym typeface="Roboto"/>
              </a:rPr>
              <a:t>Federal Highway Administration, U.S. Department of Transportation (n.d.). National Highway System. Fhwa.dot.gov.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058373"/>
            <a:ext cx="12801576"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HIGHWAY SYSTEM</a:t>
            </a:r>
          </a:p>
        </p:txBody>
      </p:sp>
      <p:sp>
        <p:nvSpPr>
          <p:cNvPr name="TextBox 5" id="5"/>
          <p:cNvSpPr txBox="true"/>
          <p:nvPr/>
        </p:nvSpPr>
        <p:spPr>
          <a:xfrm rot="0">
            <a:off x="2208948" y="4484847"/>
            <a:ext cx="14903114" cy="223520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Isolated Locations</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Rest areas, welcome centers, &amp; truck stops are often long distances from towns, making unsafe situations easier to hide.</a:t>
            </a:r>
          </a:p>
        </p:txBody>
      </p:sp>
      <p:grpSp>
        <p:nvGrpSpPr>
          <p:cNvPr name="Group 6" id="6"/>
          <p:cNvGrpSpPr/>
          <p:nvPr/>
        </p:nvGrpSpPr>
        <p:grpSpPr>
          <a:xfrm rot="0">
            <a:off x="1829452" y="3363407"/>
            <a:ext cx="6517146" cy="943471"/>
            <a:chOff x="0" y="0"/>
            <a:chExt cx="1716450" cy="248486"/>
          </a:xfrm>
        </p:grpSpPr>
        <p:sp>
          <p:nvSpPr>
            <p:cNvPr name="Freeform 7" id="7"/>
            <p:cNvSpPr/>
            <p:nvPr/>
          </p:nvSpPr>
          <p:spPr>
            <a:xfrm flipH="false" flipV="false" rot="0">
              <a:off x="0" y="0"/>
              <a:ext cx="1716450" cy="248486"/>
            </a:xfrm>
            <a:custGeom>
              <a:avLst/>
              <a:gdLst/>
              <a:ahLst/>
              <a:cxnLst/>
              <a:rect r="r" b="b" t="t" l="l"/>
              <a:pathLst>
                <a:path h="248486" w="1716450">
                  <a:moveTo>
                    <a:pt x="0" y="0"/>
                  </a:moveTo>
                  <a:lnTo>
                    <a:pt x="1716450" y="0"/>
                  </a:lnTo>
                  <a:lnTo>
                    <a:pt x="1716450" y="248486"/>
                  </a:lnTo>
                  <a:lnTo>
                    <a:pt x="0" y="248486"/>
                  </a:lnTo>
                  <a:close/>
                </a:path>
              </a:pathLst>
            </a:custGeom>
            <a:solidFill>
              <a:srgbClr val="303030"/>
            </a:solidFill>
          </p:spPr>
        </p:sp>
        <p:sp>
          <p:nvSpPr>
            <p:cNvPr name="TextBox 8" id="8"/>
            <p:cNvSpPr txBox="true"/>
            <p:nvPr/>
          </p:nvSpPr>
          <p:spPr>
            <a:xfrm>
              <a:off x="0" y="-76200"/>
              <a:ext cx="1716450" cy="32468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208948" y="3382453"/>
            <a:ext cx="770236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Risks Along Highways</a:t>
            </a:r>
          </a:p>
        </p:txBody>
      </p:sp>
      <p:sp>
        <p:nvSpPr>
          <p:cNvPr name="TextBox 10" id="10"/>
          <p:cNvSpPr txBox="true"/>
          <p:nvPr/>
        </p:nvSpPr>
        <p:spPr>
          <a:xfrm rot="0">
            <a:off x="4344284" y="9002196"/>
            <a:ext cx="10530771" cy="626826"/>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Jarrell, K. L., Pulvino, C., Kimmel, A., Stark, B., Khokhar, H., Janneck, L., &amp; Santen, S. A. (2023). A Case </a:t>
            </a:r>
            <a:r>
              <a:rPr lang="en-US" sz="1200">
                <a:solidFill>
                  <a:srgbClr val="004F59"/>
                </a:solidFill>
                <a:latin typeface="Roboto"/>
                <a:ea typeface="Roboto"/>
                <a:cs typeface="Roboto"/>
                <a:sym typeface="Roboto"/>
              </a:rPr>
              <a:t>of Human Trafficking in Appalachia and What Emergency Physicians Can Learn from It. Western Journal of Emergency Medicine, 24(3), pp. 465-466.</a:t>
            </a:r>
          </a:p>
          <a:p>
            <a:pPr algn="l" marL="259080" indent="-129540" lvl="1">
              <a:lnSpc>
                <a:spcPts val="1679"/>
              </a:lnSpc>
              <a:buAutoNum type="arabicPeriod" startAt="1"/>
            </a:pPr>
            <a:r>
              <a:rPr lang="en-US" sz="1200">
                <a:solidFill>
                  <a:srgbClr val="004F59"/>
                </a:solidFill>
                <a:latin typeface="Roboto"/>
                <a:ea typeface="Roboto"/>
                <a:cs typeface="Roboto"/>
                <a:sym typeface="Roboto"/>
              </a:rPr>
              <a:t>Federal Highway Administration, U.S. Department of Transportation (n.d.). National Highway System. Fhwa.dot.gov.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4775985"/>
            <a:ext cx="12742095" cy="2052377"/>
            <a:chOff x="0" y="0"/>
            <a:chExt cx="3355943" cy="540544"/>
          </a:xfrm>
        </p:grpSpPr>
        <p:sp>
          <p:nvSpPr>
            <p:cNvPr name="Freeform 7" id="7"/>
            <p:cNvSpPr/>
            <p:nvPr/>
          </p:nvSpPr>
          <p:spPr>
            <a:xfrm flipH="false" flipV="false" rot="0">
              <a:off x="0" y="0"/>
              <a:ext cx="3355943" cy="540544"/>
            </a:xfrm>
            <a:custGeom>
              <a:avLst/>
              <a:gdLst/>
              <a:ahLst/>
              <a:cxnLst/>
              <a:rect r="r" b="b" t="t" l="l"/>
              <a:pathLst>
                <a:path h="540544" w="3355943">
                  <a:moveTo>
                    <a:pt x="0" y="0"/>
                  </a:moveTo>
                  <a:lnTo>
                    <a:pt x="3355943" y="0"/>
                  </a:lnTo>
                  <a:lnTo>
                    <a:pt x="3355943" y="540544"/>
                  </a:lnTo>
                  <a:lnTo>
                    <a:pt x="0" y="540544"/>
                  </a:lnTo>
                  <a:close/>
                </a:path>
              </a:pathLst>
            </a:custGeom>
            <a:solidFill>
              <a:srgbClr val="303030"/>
            </a:solidFill>
          </p:spPr>
        </p:sp>
        <p:sp>
          <p:nvSpPr>
            <p:cNvPr name="TextBox 8" id="8"/>
            <p:cNvSpPr txBox="true"/>
            <p:nvPr/>
          </p:nvSpPr>
          <p:spPr>
            <a:xfrm>
              <a:off x="0" y="-76200"/>
              <a:ext cx="3355943" cy="616744"/>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1" id="11"/>
          <p:cNvSpPr txBox="true"/>
          <p:nvPr/>
        </p:nvSpPr>
        <p:spPr>
          <a:xfrm rot="0">
            <a:off x="1131441" y="1059591"/>
            <a:ext cx="11612407"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name="TextBox 12" id="12"/>
          <p:cNvSpPr txBox="true"/>
          <p:nvPr/>
        </p:nvSpPr>
        <p:spPr>
          <a:xfrm rot="0">
            <a:off x="1800907" y="4973423"/>
            <a:ext cx="1225508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can living in a low-population community make it harder to get help?</a:t>
            </a:r>
          </a:p>
        </p:txBody>
      </p:sp>
      <p:grpSp>
        <p:nvGrpSpPr>
          <p:cNvPr name="Group 13" id="13"/>
          <p:cNvGrpSpPr/>
          <p:nvPr/>
        </p:nvGrpSpPr>
        <p:grpSpPr>
          <a:xfrm rot="0">
            <a:off x="11733567" y="988575"/>
            <a:ext cx="5334669" cy="3305495"/>
            <a:chOff x="0" y="0"/>
            <a:chExt cx="2335877" cy="1447368"/>
          </a:xfrm>
        </p:grpSpPr>
        <p:sp>
          <p:nvSpPr>
            <p:cNvPr name="Freeform 14" id="14"/>
            <p:cNvSpPr/>
            <p:nvPr/>
          </p:nvSpPr>
          <p:spPr>
            <a:xfrm flipH="false" flipV="false" rot="0">
              <a:off x="0" y="0"/>
              <a:ext cx="2335877" cy="1447368"/>
            </a:xfrm>
            <a:custGeom>
              <a:avLst/>
              <a:gdLst/>
              <a:ahLst/>
              <a:cxnLst/>
              <a:rect r="r" b="b" t="t" l="l"/>
              <a:pathLst>
                <a:path h="1447368" w="2335877">
                  <a:moveTo>
                    <a:pt x="0" y="0"/>
                  </a:moveTo>
                  <a:lnTo>
                    <a:pt x="2335877" y="0"/>
                  </a:lnTo>
                  <a:lnTo>
                    <a:pt x="2335877" y="1447368"/>
                  </a:lnTo>
                  <a:lnTo>
                    <a:pt x="0" y="1447368"/>
                  </a:lnTo>
                  <a:close/>
                </a:path>
              </a:pathLst>
            </a:custGeom>
            <a:solidFill>
              <a:srgbClr val="FFFFFF"/>
            </a:solidFill>
          </p:spPr>
        </p:sp>
        <p:sp>
          <p:nvSpPr>
            <p:cNvPr name="TextBox 15" id="15"/>
            <p:cNvSpPr txBox="true"/>
            <p:nvPr/>
          </p:nvSpPr>
          <p:spPr>
            <a:xfrm>
              <a:off x="0" y="-47625"/>
              <a:ext cx="2335877" cy="1494993"/>
            </a:xfrm>
            <a:prstGeom prst="rect">
              <a:avLst/>
            </a:prstGeom>
          </p:spPr>
          <p:txBody>
            <a:bodyPr anchor="ctr" rtlCol="false" tIns="50800" lIns="50800" bIns="50800" rIns="50800"/>
            <a:lstStyle/>
            <a:p>
              <a:pPr algn="ctr">
                <a:lnSpc>
                  <a:spcPts val="2100"/>
                </a:lnSpc>
              </a:pPr>
            </a:p>
          </p:txBody>
        </p:sp>
      </p:grpSp>
      <p:sp>
        <p:nvSpPr>
          <p:cNvPr name="Freeform 16" id="16"/>
          <p:cNvSpPr/>
          <p:nvPr/>
        </p:nvSpPr>
        <p:spPr>
          <a:xfrm flipH="false" flipV="false" rot="0">
            <a:off x="11868610" y="1141899"/>
            <a:ext cx="5064582" cy="3017898"/>
          </a:xfrm>
          <a:custGeom>
            <a:avLst/>
            <a:gdLst/>
            <a:ahLst/>
            <a:cxnLst/>
            <a:rect r="r" b="b" t="t" l="l"/>
            <a:pathLst>
              <a:path h="3017898" w="5064582">
                <a:moveTo>
                  <a:pt x="0" y="0"/>
                </a:moveTo>
                <a:lnTo>
                  <a:pt x="5064582" y="0"/>
                </a:lnTo>
                <a:lnTo>
                  <a:pt x="5064582" y="3017898"/>
                </a:lnTo>
                <a:lnTo>
                  <a:pt x="0" y="3017898"/>
                </a:lnTo>
                <a:lnTo>
                  <a:pt x="0" y="0"/>
                </a:lnTo>
                <a:close/>
              </a:path>
            </a:pathLst>
          </a:custGeom>
          <a:blipFill>
            <a:blip r:embed="rId5"/>
            <a:stretch>
              <a:fillRect l="0" t="0" r="0" b="0"/>
            </a:stretch>
          </a:blipFill>
        </p:spPr>
      </p:sp>
      <p:sp>
        <p:nvSpPr>
          <p:cNvPr name="TextBox 17" id="17"/>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86110" y="3343216"/>
            <a:ext cx="9075298" cy="991632"/>
            <a:chOff x="0" y="0"/>
            <a:chExt cx="2390202" cy="261171"/>
          </a:xfrm>
        </p:grpSpPr>
        <p:sp>
          <p:nvSpPr>
            <p:cNvPr name="Freeform 5" id="5"/>
            <p:cNvSpPr/>
            <p:nvPr/>
          </p:nvSpPr>
          <p:spPr>
            <a:xfrm flipH="false" flipV="false" rot="0">
              <a:off x="0" y="0"/>
              <a:ext cx="2390202" cy="261171"/>
            </a:xfrm>
            <a:custGeom>
              <a:avLst/>
              <a:gdLst/>
              <a:ahLst/>
              <a:cxnLst/>
              <a:rect r="r" b="b" t="t" l="l"/>
              <a:pathLst>
                <a:path h="261171" w="2390202">
                  <a:moveTo>
                    <a:pt x="0" y="0"/>
                  </a:moveTo>
                  <a:lnTo>
                    <a:pt x="2390202" y="0"/>
                  </a:lnTo>
                  <a:lnTo>
                    <a:pt x="2390202" y="261171"/>
                  </a:lnTo>
                  <a:lnTo>
                    <a:pt x="0" y="261171"/>
                  </a:lnTo>
                  <a:close/>
                </a:path>
              </a:pathLst>
            </a:custGeom>
            <a:solidFill>
              <a:srgbClr val="303030"/>
            </a:solidFill>
          </p:spPr>
        </p:sp>
        <p:sp>
          <p:nvSpPr>
            <p:cNvPr name="TextBox 6" id="6"/>
            <p:cNvSpPr txBox="true"/>
            <p:nvPr/>
          </p:nvSpPr>
          <p:spPr>
            <a:xfrm>
              <a:off x="0" y="-76200"/>
              <a:ext cx="2390202" cy="33737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47718" y="3405644"/>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Challenges in Rural Communities</a:t>
            </a:r>
          </a:p>
        </p:txBody>
      </p:sp>
      <p:sp>
        <p:nvSpPr>
          <p:cNvPr name="TextBox 8" id="8"/>
          <p:cNvSpPr txBox="true"/>
          <p:nvPr/>
        </p:nvSpPr>
        <p:spPr>
          <a:xfrm rot="0">
            <a:off x="2347718" y="4664784"/>
            <a:ext cx="1373545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Law Enforcement:</a:t>
            </a:r>
            <a:r>
              <a:rPr lang="en-US" b="true" sz="4250">
                <a:solidFill>
                  <a:srgbClr val="004F59"/>
                </a:solidFill>
                <a:latin typeface="Roboto Bold"/>
                <a:ea typeface="Roboto Bold"/>
                <a:cs typeface="Roboto Bold"/>
                <a:sym typeface="Roboto Bold"/>
              </a:rPr>
              <a:t> There may be fewer police officers and less training to recognize trafficking.</a:t>
            </a:r>
          </a:p>
        </p:txBody>
      </p:sp>
      <p:sp>
        <p:nvSpPr>
          <p:cNvPr name="TextBox 9" id="9"/>
          <p:cNvSpPr txBox="true"/>
          <p:nvPr/>
        </p:nvSpPr>
        <p:spPr>
          <a:xfrm rot="0">
            <a:off x="1131441" y="1061697"/>
            <a:ext cx="11612407"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name="TextBox 10" id="10"/>
          <p:cNvSpPr txBox="true"/>
          <p:nvPr/>
        </p:nvSpPr>
        <p:spPr>
          <a:xfrm rot="0">
            <a:off x="3841452" y="9005009"/>
            <a:ext cx="9847437" cy="835997"/>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114.</a:t>
            </a:r>
          </a:p>
          <a:p>
            <a:pPr algn="l" marL="259080" indent="-129540" lvl="1">
              <a:lnSpc>
                <a:spcPts val="1679"/>
              </a:lnSpc>
              <a:buAutoNum type="arabicPeriod" startAt="1"/>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 463.</a:t>
            </a:r>
          </a:p>
          <a:p>
            <a:pPr algn="l">
              <a:lnSpc>
                <a:spcPts val="1679"/>
              </a:lnSpc>
            </a:pP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86110" y="3343216"/>
            <a:ext cx="9075298" cy="991632"/>
            <a:chOff x="0" y="0"/>
            <a:chExt cx="2390202" cy="261171"/>
          </a:xfrm>
        </p:grpSpPr>
        <p:sp>
          <p:nvSpPr>
            <p:cNvPr name="Freeform 5" id="5"/>
            <p:cNvSpPr/>
            <p:nvPr/>
          </p:nvSpPr>
          <p:spPr>
            <a:xfrm flipH="false" flipV="false" rot="0">
              <a:off x="0" y="0"/>
              <a:ext cx="2390202" cy="261171"/>
            </a:xfrm>
            <a:custGeom>
              <a:avLst/>
              <a:gdLst/>
              <a:ahLst/>
              <a:cxnLst/>
              <a:rect r="r" b="b" t="t" l="l"/>
              <a:pathLst>
                <a:path h="261171" w="2390202">
                  <a:moveTo>
                    <a:pt x="0" y="0"/>
                  </a:moveTo>
                  <a:lnTo>
                    <a:pt x="2390202" y="0"/>
                  </a:lnTo>
                  <a:lnTo>
                    <a:pt x="2390202" y="261171"/>
                  </a:lnTo>
                  <a:lnTo>
                    <a:pt x="0" y="261171"/>
                  </a:lnTo>
                  <a:close/>
                </a:path>
              </a:pathLst>
            </a:custGeom>
            <a:solidFill>
              <a:srgbClr val="303030"/>
            </a:solidFill>
          </p:spPr>
        </p:sp>
        <p:sp>
          <p:nvSpPr>
            <p:cNvPr name="TextBox 6" id="6"/>
            <p:cNvSpPr txBox="true"/>
            <p:nvPr/>
          </p:nvSpPr>
          <p:spPr>
            <a:xfrm>
              <a:off x="0" y="-76200"/>
              <a:ext cx="2390202" cy="33737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47718" y="3405644"/>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Challenges in Rural Communities</a:t>
            </a:r>
          </a:p>
        </p:txBody>
      </p:sp>
      <p:sp>
        <p:nvSpPr>
          <p:cNvPr name="TextBox 8" id="8"/>
          <p:cNvSpPr txBox="true"/>
          <p:nvPr/>
        </p:nvSpPr>
        <p:spPr>
          <a:xfrm rot="0">
            <a:off x="2347718" y="4664784"/>
            <a:ext cx="1491158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Healthcare:</a:t>
            </a:r>
            <a:r>
              <a:rPr lang="en-US" b="true" sz="4250">
                <a:solidFill>
                  <a:srgbClr val="004F59"/>
                </a:solidFill>
                <a:latin typeface="Roboto Bold"/>
                <a:ea typeface="Roboto Bold"/>
                <a:cs typeface="Roboto Bold"/>
                <a:sym typeface="Roboto Bold"/>
              </a:rPr>
              <a:t> Some doctors and nurses may not recognize the signs of trafficking.</a:t>
            </a:r>
          </a:p>
        </p:txBody>
      </p:sp>
      <p:sp>
        <p:nvSpPr>
          <p:cNvPr name="TextBox 9" id="9"/>
          <p:cNvSpPr txBox="true"/>
          <p:nvPr/>
        </p:nvSpPr>
        <p:spPr>
          <a:xfrm rot="0">
            <a:off x="1131441" y="1061697"/>
            <a:ext cx="11612407"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name="TextBox 10" id="10"/>
          <p:cNvSpPr txBox="true"/>
          <p:nvPr/>
        </p:nvSpPr>
        <p:spPr>
          <a:xfrm rot="0">
            <a:off x="3841452" y="9005009"/>
            <a:ext cx="9847437" cy="835997"/>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114.</a:t>
            </a:r>
          </a:p>
          <a:p>
            <a:pPr algn="l" marL="259080" indent="-129540" lvl="1">
              <a:lnSpc>
                <a:spcPts val="1679"/>
              </a:lnSpc>
              <a:buAutoNum type="arabicPeriod" startAt="1"/>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 463.</a:t>
            </a:r>
          </a:p>
          <a:p>
            <a:pPr algn="l">
              <a:lnSpc>
                <a:spcPts val="1679"/>
              </a:lnSpc>
            </a:pP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86110" y="3343216"/>
            <a:ext cx="9075298" cy="991632"/>
            <a:chOff x="0" y="0"/>
            <a:chExt cx="2390202" cy="261171"/>
          </a:xfrm>
        </p:grpSpPr>
        <p:sp>
          <p:nvSpPr>
            <p:cNvPr name="Freeform 5" id="5"/>
            <p:cNvSpPr/>
            <p:nvPr/>
          </p:nvSpPr>
          <p:spPr>
            <a:xfrm flipH="false" flipV="false" rot="0">
              <a:off x="0" y="0"/>
              <a:ext cx="2390202" cy="261171"/>
            </a:xfrm>
            <a:custGeom>
              <a:avLst/>
              <a:gdLst/>
              <a:ahLst/>
              <a:cxnLst/>
              <a:rect r="r" b="b" t="t" l="l"/>
              <a:pathLst>
                <a:path h="261171" w="2390202">
                  <a:moveTo>
                    <a:pt x="0" y="0"/>
                  </a:moveTo>
                  <a:lnTo>
                    <a:pt x="2390202" y="0"/>
                  </a:lnTo>
                  <a:lnTo>
                    <a:pt x="2390202" y="261171"/>
                  </a:lnTo>
                  <a:lnTo>
                    <a:pt x="0" y="261171"/>
                  </a:lnTo>
                  <a:close/>
                </a:path>
              </a:pathLst>
            </a:custGeom>
            <a:solidFill>
              <a:srgbClr val="303030"/>
            </a:solidFill>
          </p:spPr>
        </p:sp>
        <p:sp>
          <p:nvSpPr>
            <p:cNvPr name="TextBox 6" id="6"/>
            <p:cNvSpPr txBox="true"/>
            <p:nvPr/>
          </p:nvSpPr>
          <p:spPr>
            <a:xfrm>
              <a:off x="0" y="-76200"/>
              <a:ext cx="2390202" cy="33737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47718" y="3405644"/>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Challenges in Rural Communities</a:t>
            </a:r>
          </a:p>
        </p:txBody>
      </p:sp>
      <p:sp>
        <p:nvSpPr>
          <p:cNvPr name="TextBox 8" id="8"/>
          <p:cNvSpPr txBox="true"/>
          <p:nvPr/>
        </p:nvSpPr>
        <p:spPr>
          <a:xfrm rot="0">
            <a:off x="2347718" y="4664784"/>
            <a:ext cx="1491158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Support Services:</a:t>
            </a:r>
            <a:r>
              <a:rPr lang="en-US" b="true" sz="4250">
                <a:solidFill>
                  <a:srgbClr val="004F59"/>
                </a:solidFill>
                <a:latin typeface="Roboto Bold"/>
                <a:ea typeface="Roboto Bold"/>
                <a:cs typeface="Roboto Bold"/>
                <a:sym typeface="Roboto Bold"/>
              </a:rPr>
              <a:t> There may be fewer nearby places to get help, and it can be hard to get there without transportation.</a:t>
            </a:r>
          </a:p>
        </p:txBody>
      </p:sp>
      <p:sp>
        <p:nvSpPr>
          <p:cNvPr name="TextBox 9" id="9"/>
          <p:cNvSpPr txBox="true"/>
          <p:nvPr/>
        </p:nvSpPr>
        <p:spPr>
          <a:xfrm rot="0">
            <a:off x="1131441" y="1061697"/>
            <a:ext cx="11612407"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LOW POPULATION</a:t>
            </a:r>
          </a:p>
        </p:txBody>
      </p:sp>
      <p:sp>
        <p:nvSpPr>
          <p:cNvPr name="TextBox 10" id="10"/>
          <p:cNvSpPr txBox="true"/>
          <p:nvPr/>
        </p:nvSpPr>
        <p:spPr>
          <a:xfrm rot="0">
            <a:off x="3841452" y="9005009"/>
            <a:ext cx="9847437" cy="835997"/>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Cole, J., &amp; Sprang, G. (2015). Sex trafficking of minors in Metropolitan, Micropolitan, and Rural Communities. Child Abuse &amp; Neglect, 40, 114.</a:t>
            </a:r>
          </a:p>
          <a:p>
            <a:pPr algn="l" marL="259080" indent="-129540" lvl="1">
              <a:lnSpc>
                <a:spcPts val="1679"/>
              </a:lnSpc>
              <a:buAutoNum type="arabicPeriod" startAt="1"/>
            </a:pPr>
            <a:r>
              <a:rPr lang="en-US" sz="1200">
                <a:solidFill>
                  <a:srgbClr val="004F59"/>
                </a:solidFill>
                <a:latin typeface="Roboto"/>
                <a:ea typeface="Roboto"/>
                <a:cs typeface="Roboto"/>
                <a:sym typeface="Roboto"/>
              </a:rPr>
              <a:t>Jarrell, K. L., Pulvino, C., Kimmel, A., Stark, B., Khokhar, H., Janneck, L., &amp; Santen, S. A. (2023). A Case of Human Trafficking in Appalachia and What Emergency Physicians Can Learn from It. Western Journal of Emergency Medicine, 24(3), p. 463.</a:t>
            </a:r>
          </a:p>
          <a:p>
            <a:pPr algn="l">
              <a:lnSpc>
                <a:spcPts val="1679"/>
              </a:lnSpc>
            </a:pP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4746393"/>
            <a:ext cx="11263135" cy="1997363"/>
            <a:chOff x="0" y="0"/>
            <a:chExt cx="2966422" cy="526054"/>
          </a:xfrm>
        </p:grpSpPr>
        <p:sp>
          <p:nvSpPr>
            <p:cNvPr name="Freeform 5" id="5"/>
            <p:cNvSpPr/>
            <p:nvPr/>
          </p:nvSpPr>
          <p:spPr>
            <a:xfrm flipH="false" flipV="false" rot="0">
              <a:off x="0" y="0"/>
              <a:ext cx="2966422" cy="526054"/>
            </a:xfrm>
            <a:custGeom>
              <a:avLst/>
              <a:gdLst/>
              <a:ahLst/>
              <a:cxnLst/>
              <a:rect r="r" b="b" t="t" l="l"/>
              <a:pathLst>
                <a:path h="526054" w="2966422">
                  <a:moveTo>
                    <a:pt x="0" y="0"/>
                  </a:moveTo>
                  <a:lnTo>
                    <a:pt x="2966422" y="0"/>
                  </a:lnTo>
                  <a:lnTo>
                    <a:pt x="2966422" y="526054"/>
                  </a:lnTo>
                  <a:lnTo>
                    <a:pt x="0" y="526054"/>
                  </a:lnTo>
                  <a:close/>
                </a:path>
              </a:pathLst>
            </a:custGeom>
            <a:solidFill>
              <a:srgbClr val="303030"/>
            </a:solidFill>
          </p:spPr>
        </p:sp>
        <p:sp>
          <p:nvSpPr>
            <p:cNvPr name="TextBox 6" id="6"/>
            <p:cNvSpPr txBox="true"/>
            <p:nvPr/>
          </p:nvSpPr>
          <p:spPr>
            <a:xfrm>
              <a:off x="0" y="-76200"/>
              <a:ext cx="2966422" cy="602254"/>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3201988" y="995920"/>
            <a:ext cx="4057312" cy="4340254"/>
            <a:chOff x="0" y="0"/>
            <a:chExt cx="1908410" cy="2041496"/>
          </a:xfrm>
        </p:grpSpPr>
        <p:sp>
          <p:nvSpPr>
            <p:cNvPr name="Freeform 10" id="10"/>
            <p:cNvSpPr/>
            <p:nvPr/>
          </p:nvSpPr>
          <p:spPr>
            <a:xfrm flipH="false" flipV="false" rot="0">
              <a:off x="0" y="0"/>
              <a:ext cx="1908410" cy="2041496"/>
            </a:xfrm>
            <a:custGeom>
              <a:avLst/>
              <a:gdLst/>
              <a:ahLst/>
              <a:cxnLst/>
              <a:rect r="r" b="b" t="t" l="l"/>
              <a:pathLst>
                <a:path h="2041496" w="1908410">
                  <a:moveTo>
                    <a:pt x="0" y="0"/>
                  </a:moveTo>
                  <a:lnTo>
                    <a:pt x="1908410" y="0"/>
                  </a:lnTo>
                  <a:lnTo>
                    <a:pt x="1908410" y="2041496"/>
                  </a:lnTo>
                  <a:lnTo>
                    <a:pt x="0" y="2041496"/>
                  </a:lnTo>
                  <a:close/>
                </a:path>
              </a:pathLst>
            </a:custGeom>
            <a:solidFill>
              <a:srgbClr val="FFFFFF"/>
            </a:solidFill>
          </p:spPr>
        </p:sp>
        <p:sp>
          <p:nvSpPr>
            <p:cNvPr name="TextBox 11" id="11"/>
            <p:cNvSpPr txBox="true"/>
            <p:nvPr/>
          </p:nvSpPr>
          <p:spPr>
            <a:xfrm>
              <a:off x="0" y="-47625"/>
              <a:ext cx="1908410" cy="2089121"/>
            </a:xfrm>
            <a:prstGeom prst="rect">
              <a:avLst/>
            </a:prstGeom>
          </p:spPr>
          <p:txBody>
            <a:bodyPr anchor="ctr" rtlCol="false" tIns="50800" lIns="50800" bIns="50800" rIns="50800"/>
            <a:lstStyle/>
            <a:p>
              <a:pPr algn="ctr">
                <a:lnSpc>
                  <a:spcPts val="2100"/>
                </a:lnSpc>
              </a:pPr>
            </a:p>
          </p:txBody>
        </p:sp>
      </p:grpSp>
      <p:sp>
        <p:nvSpPr>
          <p:cNvPr name="Freeform 12" id="12"/>
          <p:cNvSpPr/>
          <p:nvPr/>
        </p:nvSpPr>
        <p:spPr>
          <a:xfrm flipH="false" flipV="false" rot="0">
            <a:off x="13354764" y="1127853"/>
            <a:ext cx="3751761" cy="3646784"/>
          </a:xfrm>
          <a:custGeom>
            <a:avLst/>
            <a:gdLst/>
            <a:ahLst/>
            <a:cxnLst/>
            <a:rect r="r" b="b" t="t" l="l"/>
            <a:pathLst>
              <a:path h="3646784" w="3751761">
                <a:moveTo>
                  <a:pt x="0" y="0"/>
                </a:moveTo>
                <a:lnTo>
                  <a:pt x="3751761" y="0"/>
                </a:lnTo>
                <a:lnTo>
                  <a:pt x="3751761" y="3646784"/>
                </a:lnTo>
                <a:lnTo>
                  <a:pt x="0" y="3646784"/>
                </a:lnTo>
                <a:lnTo>
                  <a:pt x="0" y="0"/>
                </a:lnTo>
                <a:close/>
              </a:path>
            </a:pathLst>
          </a:custGeom>
          <a:blipFill>
            <a:blip r:embed="rId5"/>
            <a:stretch>
              <a:fillRect l="0" t="-5326" r="0" b="-5326"/>
            </a:stretch>
          </a:blipFill>
        </p:spPr>
      </p:sp>
      <p:sp>
        <p:nvSpPr>
          <p:cNvPr name="TextBox 13" id="13"/>
          <p:cNvSpPr txBox="true"/>
          <p:nvPr/>
        </p:nvSpPr>
        <p:spPr>
          <a:xfrm rot="0">
            <a:off x="1882104" y="4916474"/>
            <a:ext cx="11031318"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truck and bus drivers recognize and help stop human trafficking?</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7" id="17"/>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Tree>
  </p:cSld>
  <p:clrMapOvr>
    <a:masterClrMapping/>
  </p:clrMapOvr>
</p:sld>
</file>

<file path=ppt/slides/slide7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516156" y="4902517"/>
            <a:ext cx="14456682" cy="73025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Training:</a:t>
            </a:r>
            <a:r>
              <a:rPr lang="en-US" b="true" sz="4250">
                <a:solidFill>
                  <a:srgbClr val="004F59"/>
                </a:solidFill>
                <a:latin typeface="Roboto Bold"/>
                <a:ea typeface="Roboto Bold"/>
                <a:cs typeface="Roboto Bold"/>
                <a:sym typeface="Roboto Bold"/>
              </a:rPr>
              <a:t> Drivers are taught how to notice warning signs. </a:t>
            </a:r>
          </a:p>
        </p:txBody>
      </p:sp>
      <p:sp>
        <p:nvSpPr>
          <p:cNvPr name="TextBox 5" id="5"/>
          <p:cNvSpPr txBox="true"/>
          <p:nvPr/>
        </p:nvSpPr>
        <p:spPr>
          <a:xfrm rot="0">
            <a:off x="5495088" y="9319223"/>
            <a:ext cx="4013708"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name="Group 6" id="6"/>
          <p:cNvGrpSpPr/>
          <p:nvPr/>
        </p:nvGrpSpPr>
        <p:grpSpPr>
          <a:xfrm rot="0">
            <a:off x="2226081" y="3557502"/>
            <a:ext cx="9659850" cy="1001264"/>
            <a:chOff x="0" y="0"/>
            <a:chExt cx="2544158" cy="263707"/>
          </a:xfrm>
        </p:grpSpPr>
        <p:sp>
          <p:nvSpPr>
            <p:cNvPr name="Freeform 7" id="7"/>
            <p:cNvSpPr/>
            <p:nvPr/>
          </p:nvSpPr>
          <p:spPr>
            <a:xfrm flipH="false" flipV="false" rot="0">
              <a:off x="0" y="0"/>
              <a:ext cx="2544158" cy="263707"/>
            </a:xfrm>
            <a:custGeom>
              <a:avLst/>
              <a:gdLst/>
              <a:ahLst/>
              <a:cxnLst/>
              <a:rect r="r" b="b" t="t" l="l"/>
              <a:pathLst>
                <a:path h="263707" w="2544158">
                  <a:moveTo>
                    <a:pt x="0" y="0"/>
                  </a:moveTo>
                  <a:lnTo>
                    <a:pt x="2544158" y="0"/>
                  </a:lnTo>
                  <a:lnTo>
                    <a:pt x="2544158" y="263707"/>
                  </a:lnTo>
                  <a:lnTo>
                    <a:pt x="0" y="263707"/>
                  </a:lnTo>
                  <a:close/>
                </a:path>
              </a:pathLst>
            </a:custGeom>
            <a:solidFill>
              <a:srgbClr val="303030"/>
            </a:solidFill>
          </p:spPr>
        </p:sp>
        <p:sp>
          <p:nvSpPr>
            <p:cNvPr name="TextBox 8" id="8"/>
            <p:cNvSpPr txBox="true"/>
            <p:nvPr/>
          </p:nvSpPr>
          <p:spPr>
            <a:xfrm>
              <a:off x="0" y="-76200"/>
              <a:ext cx="2544158" cy="339907"/>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16156" y="3624759"/>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Truckers Against Trafficking (TAT)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516156" y="4902517"/>
            <a:ext cx="1445668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Reporting:</a:t>
            </a:r>
            <a:r>
              <a:rPr lang="en-US" b="true" sz="4250">
                <a:solidFill>
                  <a:srgbClr val="004F59"/>
                </a:solidFill>
                <a:latin typeface="Roboto Bold"/>
                <a:ea typeface="Roboto Bold"/>
                <a:cs typeface="Roboto Bold"/>
                <a:sym typeface="Roboto Bold"/>
              </a:rPr>
              <a:t> They learn how to safely report situations that may involve trafficking.</a:t>
            </a:r>
          </a:p>
        </p:txBody>
      </p:sp>
      <p:sp>
        <p:nvSpPr>
          <p:cNvPr name="TextBox 5" id="5"/>
          <p:cNvSpPr txBox="true"/>
          <p:nvPr/>
        </p:nvSpPr>
        <p:spPr>
          <a:xfrm rot="0">
            <a:off x="5495088" y="9319223"/>
            <a:ext cx="4013708"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name="Group 6" id="6"/>
          <p:cNvGrpSpPr/>
          <p:nvPr/>
        </p:nvGrpSpPr>
        <p:grpSpPr>
          <a:xfrm rot="0">
            <a:off x="2226081" y="3557502"/>
            <a:ext cx="9659850" cy="1001264"/>
            <a:chOff x="0" y="0"/>
            <a:chExt cx="2544158" cy="263707"/>
          </a:xfrm>
        </p:grpSpPr>
        <p:sp>
          <p:nvSpPr>
            <p:cNvPr name="Freeform 7" id="7"/>
            <p:cNvSpPr/>
            <p:nvPr/>
          </p:nvSpPr>
          <p:spPr>
            <a:xfrm flipH="false" flipV="false" rot="0">
              <a:off x="0" y="0"/>
              <a:ext cx="2544158" cy="263707"/>
            </a:xfrm>
            <a:custGeom>
              <a:avLst/>
              <a:gdLst/>
              <a:ahLst/>
              <a:cxnLst/>
              <a:rect r="r" b="b" t="t" l="l"/>
              <a:pathLst>
                <a:path h="263707" w="2544158">
                  <a:moveTo>
                    <a:pt x="0" y="0"/>
                  </a:moveTo>
                  <a:lnTo>
                    <a:pt x="2544158" y="0"/>
                  </a:lnTo>
                  <a:lnTo>
                    <a:pt x="2544158" y="263707"/>
                  </a:lnTo>
                  <a:lnTo>
                    <a:pt x="0" y="263707"/>
                  </a:lnTo>
                  <a:close/>
                </a:path>
              </a:pathLst>
            </a:custGeom>
            <a:solidFill>
              <a:srgbClr val="303030"/>
            </a:solidFill>
          </p:spPr>
        </p:sp>
        <p:sp>
          <p:nvSpPr>
            <p:cNvPr name="TextBox 8" id="8"/>
            <p:cNvSpPr txBox="true"/>
            <p:nvPr/>
          </p:nvSpPr>
          <p:spPr>
            <a:xfrm>
              <a:off x="0" y="-76200"/>
              <a:ext cx="2544158" cy="339907"/>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16156" y="3624759"/>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Truckers Against Trafficking (TAT)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5017582"/>
            <a:ext cx="11263135" cy="1997363"/>
            <a:chOff x="0" y="0"/>
            <a:chExt cx="2966422" cy="526054"/>
          </a:xfrm>
        </p:grpSpPr>
        <p:sp>
          <p:nvSpPr>
            <p:cNvPr name="Freeform 5" id="5"/>
            <p:cNvSpPr/>
            <p:nvPr/>
          </p:nvSpPr>
          <p:spPr>
            <a:xfrm flipH="false" flipV="false" rot="0">
              <a:off x="0" y="0"/>
              <a:ext cx="2966422" cy="526054"/>
            </a:xfrm>
            <a:custGeom>
              <a:avLst/>
              <a:gdLst/>
              <a:ahLst/>
              <a:cxnLst/>
              <a:rect r="r" b="b" t="t" l="l"/>
              <a:pathLst>
                <a:path h="526054" w="2966422">
                  <a:moveTo>
                    <a:pt x="0" y="0"/>
                  </a:moveTo>
                  <a:lnTo>
                    <a:pt x="2966422" y="0"/>
                  </a:lnTo>
                  <a:lnTo>
                    <a:pt x="2966422" y="526054"/>
                  </a:lnTo>
                  <a:lnTo>
                    <a:pt x="0" y="526054"/>
                  </a:lnTo>
                  <a:close/>
                </a:path>
              </a:pathLst>
            </a:custGeom>
            <a:solidFill>
              <a:srgbClr val="303030"/>
            </a:solidFill>
          </p:spPr>
        </p:sp>
        <p:sp>
          <p:nvSpPr>
            <p:cNvPr name="TextBox 6" id="6"/>
            <p:cNvSpPr txBox="true"/>
            <p:nvPr/>
          </p:nvSpPr>
          <p:spPr>
            <a:xfrm>
              <a:off x="0" y="-76200"/>
              <a:ext cx="2966422" cy="602254"/>
            </a:xfrm>
            <a:prstGeom prst="rect">
              <a:avLst/>
            </a:prstGeom>
          </p:spPr>
          <p:txBody>
            <a:bodyPr anchor="ctr" rtlCol="false" tIns="50800" lIns="50800" bIns="50800" rIns="50800"/>
            <a:lstStyle/>
            <a:p>
              <a:pPr algn="ctr">
                <a:lnSpc>
                  <a:spcPts val="3074"/>
                </a:lnSpc>
              </a:pPr>
            </a:p>
          </p:txBody>
        </p:sp>
      </p:gr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1213272" y="995920"/>
            <a:ext cx="6046028" cy="3617085"/>
            <a:chOff x="0" y="0"/>
            <a:chExt cx="2843830" cy="1701344"/>
          </a:xfrm>
        </p:grpSpPr>
        <p:sp>
          <p:nvSpPr>
            <p:cNvPr name="Freeform 10" id="10"/>
            <p:cNvSpPr/>
            <p:nvPr/>
          </p:nvSpPr>
          <p:spPr>
            <a:xfrm flipH="false" flipV="false" rot="0">
              <a:off x="0" y="0"/>
              <a:ext cx="2843830" cy="1701344"/>
            </a:xfrm>
            <a:custGeom>
              <a:avLst/>
              <a:gdLst/>
              <a:ahLst/>
              <a:cxnLst/>
              <a:rect r="r" b="b" t="t" l="l"/>
              <a:pathLst>
                <a:path h="1701344" w="2843830">
                  <a:moveTo>
                    <a:pt x="0" y="0"/>
                  </a:moveTo>
                  <a:lnTo>
                    <a:pt x="2843830" y="0"/>
                  </a:lnTo>
                  <a:lnTo>
                    <a:pt x="2843830" y="1701344"/>
                  </a:lnTo>
                  <a:lnTo>
                    <a:pt x="0" y="1701344"/>
                  </a:lnTo>
                  <a:close/>
                </a:path>
              </a:pathLst>
            </a:custGeom>
            <a:solidFill>
              <a:srgbClr val="FFFFFF"/>
            </a:solidFill>
          </p:spPr>
        </p:sp>
        <p:sp>
          <p:nvSpPr>
            <p:cNvPr name="TextBox 11" id="11"/>
            <p:cNvSpPr txBox="true"/>
            <p:nvPr/>
          </p:nvSpPr>
          <p:spPr>
            <a:xfrm>
              <a:off x="0" y="-47625"/>
              <a:ext cx="2843830" cy="1748969"/>
            </a:xfrm>
            <a:prstGeom prst="rect">
              <a:avLst/>
            </a:prstGeom>
          </p:spPr>
          <p:txBody>
            <a:bodyPr anchor="ctr" rtlCol="false" tIns="50800" lIns="50800" bIns="50800" rIns="50800"/>
            <a:lstStyle/>
            <a:p>
              <a:pPr algn="ctr">
                <a:lnSpc>
                  <a:spcPts val="2100"/>
                </a:lnSpc>
              </a:pPr>
            </a:p>
          </p:txBody>
        </p:sp>
      </p:grpSp>
      <p:sp>
        <p:nvSpPr>
          <p:cNvPr name="Freeform 12" id="12"/>
          <p:cNvSpPr/>
          <p:nvPr/>
        </p:nvSpPr>
        <p:spPr>
          <a:xfrm flipH="false" flipV="false" rot="0">
            <a:off x="11354293" y="1184767"/>
            <a:ext cx="5763986" cy="3239391"/>
          </a:xfrm>
          <a:custGeom>
            <a:avLst/>
            <a:gdLst/>
            <a:ahLst/>
            <a:cxnLst/>
            <a:rect r="r" b="b" t="t" l="l"/>
            <a:pathLst>
              <a:path h="3239391" w="5763986">
                <a:moveTo>
                  <a:pt x="0" y="0"/>
                </a:moveTo>
                <a:lnTo>
                  <a:pt x="5763986" y="0"/>
                </a:lnTo>
                <a:lnTo>
                  <a:pt x="5763986" y="3239390"/>
                </a:lnTo>
                <a:lnTo>
                  <a:pt x="0" y="3239390"/>
                </a:lnTo>
                <a:lnTo>
                  <a:pt x="0" y="0"/>
                </a:lnTo>
                <a:close/>
              </a:path>
            </a:pathLst>
          </a:custGeom>
          <a:blipFill>
            <a:blip r:embed="rId5"/>
            <a:stretch>
              <a:fillRect l="0" t="0" r="0" b="0"/>
            </a:stretch>
          </a:blipFill>
        </p:spPr>
      </p:sp>
      <p:sp>
        <p:nvSpPr>
          <p:cNvPr name="TextBox 13" id="13"/>
          <p:cNvSpPr txBox="true"/>
          <p:nvPr/>
        </p:nvSpPr>
        <p:spPr>
          <a:xfrm rot="0">
            <a:off x="1882104" y="5187662"/>
            <a:ext cx="11031318"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might truck and bus drivers notice things others don’t?</a:t>
            </a:r>
          </a:p>
        </p:txBody>
      </p:sp>
      <p:sp>
        <p:nvSpPr>
          <p:cNvPr name="TextBox 14" id="14"/>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
        <p:nvSpPr>
          <p:cNvPr name="TextBox 15" id="15"/>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26155" y="4454842"/>
            <a:ext cx="14364211"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Drivers </a:t>
            </a:r>
            <a:r>
              <a:rPr lang="en-US" b="true" sz="4250">
                <a:solidFill>
                  <a:srgbClr val="9D1BE3"/>
                </a:solidFill>
                <a:latin typeface="Roboto Bold"/>
                <a:ea typeface="Roboto Bold"/>
                <a:cs typeface="Roboto Bold"/>
                <a:sym typeface="Roboto Bold"/>
              </a:rPr>
              <a:t>use the highways</a:t>
            </a:r>
            <a:r>
              <a:rPr lang="en-US" b="true" sz="4250">
                <a:solidFill>
                  <a:srgbClr val="004F59"/>
                </a:solidFill>
                <a:latin typeface="Roboto Bold"/>
                <a:ea typeface="Roboto Bold"/>
                <a:cs typeface="Roboto Bold"/>
                <a:sym typeface="Roboto Bold"/>
              </a:rPr>
              <a:t> all day and night</a:t>
            </a:r>
          </a:p>
        </p:txBody>
      </p:sp>
      <p:sp>
        <p:nvSpPr>
          <p:cNvPr name="TextBox 5" id="5"/>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
        <p:nvSpPr>
          <p:cNvPr name="TextBox 6" id="6"/>
          <p:cNvSpPr txBox="true"/>
          <p:nvPr/>
        </p:nvSpPr>
        <p:spPr>
          <a:xfrm rot="0">
            <a:off x="5495088" y="9319223"/>
            <a:ext cx="4013708"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name="Group 7" id="7"/>
          <p:cNvGrpSpPr/>
          <p:nvPr/>
        </p:nvGrpSpPr>
        <p:grpSpPr>
          <a:xfrm rot="0">
            <a:off x="1902380" y="3328902"/>
            <a:ext cx="7606417" cy="1001264"/>
            <a:chOff x="0" y="0"/>
            <a:chExt cx="2003336" cy="263707"/>
          </a:xfrm>
        </p:grpSpPr>
        <p:sp>
          <p:nvSpPr>
            <p:cNvPr name="Freeform 8" id="8"/>
            <p:cNvSpPr/>
            <p:nvPr/>
          </p:nvSpPr>
          <p:spPr>
            <a:xfrm flipH="false" flipV="false" rot="0">
              <a:off x="0" y="0"/>
              <a:ext cx="2003336" cy="263707"/>
            </a:xfrm>
            <a:custGeom>
              <a:avLst/>
              <a:gdLst/>
              <a:ahLst/>
              <a:cxnLst/>
              <a:rect r="r" b="b" t="t" l="l"/>
              <a:pathLst>
                <a:path h="263707" w="2003336">
                  <a:moveTo>
                    <a:pt x="0" y="0"/>
                  </a:moveTo>
                  <a:lnTo>
                    <a:pt x="2003336" y="0"/>
                  </a:lnTo>
                  <a:lnTo>
                    <a:pt x="2003336" y="263707"/>
                  </a:lnTo>
                  <a:lnTo>
                    <a:pt x="0" y="263707"/>
                  </a:lnTo>
                  <a:close/>
                </a:path>
              </a:pathLst>
            </a:custGeom>
            <a:solidFill>
              <a:srgbClr val="303030"/>
            </a:solidFill>
          </p:spPr>
        </p:sp>
        <p:sp>
          <p:nvSpPr>
            <p:cNvPr name="TextBox 9" id="9"/>
            <p:cNvSpPr txBox="true"/>
            <p:nvPr/>
          </p:nvSpPr>
          <p:spPr>
            <a:xfrm>
              <a:off x="0" y="-76200"/>
              <a:ext cx="2003336" cy="33990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49630" y="3396159"/>
            <a:ext cx="703059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Drivers Notice More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069116"/>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1983521" y="4904150"/>
            <a:ext cx="5505084" cy="29508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Rural</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Bond</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Tight Knit</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Rumor</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7617927" y="4901875"/>
            <a:ext cx="8370089" cy="2950845"/>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Family Trafficking</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Poverty</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Desolate</a:t>
            </a:r>
          </a:p>
          <a:p>
            <a:pPr algn="l" marL="906777" indent="-453388" lvl="1">
              <a:lnSpc>
                <a:spcPts val="5879"/>
              </a:lnSpc>
              <a:buFont typeface="Arial"/>
              <a:buChar char="•"/>
            </a:pPr>
            <a:r>
              <a:rPr lang="en-US" b="true" sz="4199">
                <a:solidFill>
                  <a:srgbClr val="004F59"/>
                </a:solidFill>
                <a:latin typeface="Roboto Bold"/>
                <a:ea typeface="Roboto Bold"/>
                <a:cs typeface="Roboto Bold"/>
                <a:sym typeface="Roboto Bold"/>
              </a:rPr>
              <a:t>Isolate</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26155" y="4454842"/>
            <a:ext cx="14364211"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Drivers use the highways all day and night</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They often </a:t>
            </a:r>
            <a:r>
              <a:rPr lang="en-US" b="true" sz="4250">
                <a:solidFill>
                  <a:srgbClr val="9D1BE3"/>
                </a:solidFill>
                <a:latin typeface="Roboto Bold"/>
                <a:ea typeface="Roboto Bold"/>
                <a:cs typeface="Roboto Bold"/>
                <a:sym typeface="Roboto Bold"/>
              </a:rPr>
              <a:t>travel long distances</a:t>
            </a:r>
            <a:r>
              <a:rPr lang="en-US" b="true" sz="4250">
                <a:solidFill>
                  <a:srgbClr val="004F59"/>
                </a:solidFill>
                <a:latin typeface="Roboto Bold"/>
                <a:ea typeface="Roboto Bold"/>
                <a:cs typeface="Roboto Bold"/>
                <a:sym typeface="Roboto Bold"/>
              </a:rPr>
              <a:t> and see many places</a:t>
            </a:r>
          </a:p>
        </p:txBody>
      </p:sp>
      <p:sp>
        <p:nvSpPr>
          <p:cNvPr name="TextBox 5" id="5"/>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
        <p:nvSpPr>
          <p:cNvPr name="TextBox 6" id="6"/>
          <p:cNvSpPr txBox="true"/>
          <p:nvPr/>
        </p:nvSpPr>
        <p:spPr>
          <a:xfrm rot="0">
            <a:off x="5495088" y="9319223"/>
            <a:ext cx="4013708"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name="Group 7" id="7"/>
          <p:cNvGrpSpPr/>
          <p:nvPr/>
        </p:nvGrpSpPr>
        <p:grpSpPr>
          <a:xfrm rot="0">
            <a:off x="1902380" y="3328902"/>
            <a:ext cx="7606417" cy="1001264"/>
            <a:chOff x="0" y="0"/>
            <a:chExt cx="2003336" cy="263707"/>
          </a:xfrm>
        </p:grpSpPr>
        <p:sp>
          <p:nvSpPr>
            <p:cNvPr name="Freeform 8" id="8"/>
            <p:cNvSpPr/>
            <p:nvPr/>
          </p:nvSpPr>
          <p:spPr>
            <a:xfrm flipH="false" flipV="false" rot="0">
              <a:off x="0" y="0"/>
              <a:ext cx="2003336" cy="263707"/>
            </a:xfrm>
            <a:custGeom>
              <a:avLst/>
              <a:gdLst/>
              <a:ahLst/>
              <a:cxnLst/>
              <a:rect r="r" b="b" t="t" l="l"/>
              <a:pathLst>
                <a:path h="263707" w="2003336">
                  <a:moveTo>
                    <a:pt x="0" y="0"/>
                  </a:moveTo>
                  <a:lnTo>
                    <a:pt x="2003336" y="0"/>
                  </a:lnTo>
                  <a:lnTo>
                    <a:pt x="2003336" y="263707"/>
                  </a:lnTo>
                  <a:lnTo>
                    <a:pt x="0" y="263707"/>
                  </a:lnTo>
                  <a:close/>
                </a:path>
              </a:pathLst>
            </a:custGeom>
            <a:solidFill>
              <a:srgbClr val="303030"/>
            </a:solidFill>
          </p:spPr>
        </p:sp>
        <p:sp>
          <p:nvSpPr>
            <p:cNvPr name="TextBox 9" id="9"/>
            <p:cNvSpPr txBox="true"/>
            <p:nvPr/>
          </p:nvSpPr>
          <p:spPr>
            <a:xfrm>
              <a:off x="0" y="-76200"/>
              <a:ext cx="2003336" cy="33990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49630" y="3396159"/>
            <a:ext cx="703059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Drivers Notice More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26155" y="4454842"/>
            <a:ext cx="14364211"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Drivers use the highways all day and night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They often travel long distances and see many places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They </a:t>
            </a:r>
            <a:r>
              <a:rPr lang="en-US" b="true" sz="4250">
                <a:solidFill>
                  <a:srgbClr val="9D1BE3"/>
                </a:solidFill>
                <a:latin typeface="Roboto Bold"/>
                <a:ea typeface="Roboto Bold"/>
                <a:cs typeface="Roboto Bold"/>
                <a:sym typeface="Roboto Bold"/>
              </a:rPr>
              <a:t>use truck stops</a:t>
            </a:r>
            <a:r>
              <a:rPr lang="en-US" b="true" sz="4250">
                <a:solidFill>
                  <a:srgbClr val="004F59"/>
                </a:solidFill>
                <a:latin typeface="Roboto Bold"/>
                <a:ea typeface="Roboto Bold"/>
                <a:cs typeface="Roboto Bold"/>
                <a:sym typeface="Roboto Bold"/>
              </a:rPr>
              <a:t> to get gas and eat</a:t>
            </a:r>
          </a:p>
        </p:txBody>
      </p:sp>
      <p:sp>
        <p:nvSpPr>
          <p:cNvPr name="TextBox 5" id="5"/>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
        <p:nvSpPr>
          <p:cNvPr name="TextBox 6" id="6"/>
          <p:cNvSpPr txBox="true"/>
          <p:nvPr/>
        </p:nvSpPr>
        <p:spPr>
          <a:xfrm rot="0">
            <a:off x="5495088" y="9319223"/>
            <a:ext cx="4013708"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name="Group 7" id="7"/>
          <p:cNvGrpSpPr/>
          <p:nvPr/>
        </p:nvGrpSpPr>
        <p:grpSpPr>
          <a:xfrm rot="0">
            <a:off x="1902380" y="3328902"/>
            <a:ext cx="7606417" cy="1001264"/>
            <a:chOff x="0" y="0"/>
            <a:chExt cx="2003336" cy="263707"/>
          </a:xfrm>
        </p:grpSpPr>
        <p:sp>
          <p:nvSpPr>
            <p:cNvPr name="Freeform 8" id="8"/>
            <p:cNvSpPr/>
            <p:nvPr/>
          </p:nvSpPr>
          <p:spPr>
            <a:xfrm flipH="false" flipV="false" rot="0">
              <a:off x="0" y="0"/>
              <a:ext cx="2003336" cy="263707"/>
            </a:xfrm>
            <a:custGeom>
              <a:avLst/>
              <a:gdLst/>
              <a:ahLst/>
              <a:cxnLst/>
              <a:rect r="r" b="b" t="t" l="l"/>
              <a:pathLst>
                <a:path h="263707" w="2003336">
                  <a:moveTo>
                    <a:pt x="0" y="0"/>
                  </a:moveTo>
                  <a:lnTo>
                    <a:pt x="2003336" y="0"/>
                  </a:lnTo>
                  <a:lnTo>
                    <a:pt x="2003336" y="263707"/>
                  </a:lnTo>
                  <a:lnTo>
                    <a:pt x="0" y="263707"/>
                  </a:lnTo>
                  <a:close/>
                </a:path>
              </a:pathLst>
            </a:custGeom>
            <a:solidFill>
              <a:srgbClr val="303030"/>
            </a:solidFill>
          </p:spPr>
        </p:sp>
        <p:sp>
          <p:nvSpPr>
            <p:cNvPr name="TextBox 9" id="9"/>
            <p:cNvSpPr txBox="true"/>
            <p:nvPr/>
          </p:nvSpPr>
          <p:spPr>
            <a:xfrm>
              <a:off x="0" y="-76200"/>
              <a:ext cx="2003336" cy="33990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49630" y="3396159"/>
            <a:ext cx="703059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Drivers Notice More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26155" y="4454842"/>
            <a:ext cx="14364211"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Drivers use the highways all day and night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They often travel long distances and see many places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They use truck stops to get gas and eat</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They often </a:t>
            </a:r>
            <a:r>
              <a:rPr lang="en-US" b="true" sz="4250">
                <a:solidFill>
                  <a:srgbClr val="9D1BE3"/>
                </a:solidFill>
                <a:latin typeface="Roboto Bold"/>
                <a:ea typeface="Roboto Bold"/>
                <a:cs typeface="Roboto Bold"/>
                <a:sym typeface="Roboto Bold"/>
              </a:rPr>
              <a:t>use rest areas </a:t>
            </a:r>
            <a:r>
              <a:rPr lang="en-US" b="true" sz="4250">
                <a:solidFill>
                  <a:srgbClr val="004F59"/>
                </a:solidFill>
                <a:latin typeface="Roboto Bold"/>
                <a:ea typeface="Roboto Bold"/>
                <a:cs typeface="Roboto Bold"/>
                <a:sym typeface="Roboto Bold"/>
              </a:rPr>
              <a:t>and welcome centers</a:t>
            </a:r>
          </a:p>
        </p:txBody>
      </p:sp>
      <p:sp>
        <p:nvSpPr>
          <p:cNvPr name="TextBox 5" id="5"/>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
        <p:nvSpPr>
          <p:cNvPr name="TextBox 6" id="6"/>
          <p:cNvSpPr txBox="true"/>
          <p:nvPr/>
        </p:nvSpPr>
        <p:spPr>
          <a:xfrm rot="0">
            <a:off x="5495088" y="9319223"/>
            <a:ext cx="4013708"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name="Group 7" id="7"/>
          <p:cNvGrpSpPr/>
          <p:nvPr/>
        </p:nvGrpSpPr>
        <p:grpSpPr>
          <a:xfrm rot="0">
            <a:off x="1902380" y="3328902"/>
            <a:ext cx="7606417" cy="1001264"/>
            <a:chOff x="0" y="0"/>
            <a:chExt cx="2003336" cy="263707"/>
          </a:xfrm>
        </p:grpSpPr>
        <p:sp>
          <p:nvSpPr>
            <p:cNvPr name="Freeform 8" id="8"/>
            <p:cNvSpPr/>
            <p:nvPr/>
          </p:nvSpPr>
          <p:spPr>
            <a:xfrm flipH="false" flipV="false" rot="0">
              <a:off x="0" y="0"/>
              <a:ext cx="2003336" cy="263707"/>
            </a:xfrm>
            <a:custGeom>
              <a:avLst/>
              <a:gdLst/>
              <a:ahLst/>
              <a:cxnLst/>
              <a:rect r="r" b="b" t="t" l="l"/>
              <a:pathLst>
                <a:path h="263707" w="2003336">
                  <a:moveTo>
                    <a:pt x="0" y="0"/>
                  </a:moveTo>
                  <a:lnTo>
                    <a:pt x="2003336" y="0"/>
                  </a:lnTo>
                  <a:lnTo>
                    <a:pt x="2003336" y="263707"/>
                  </a:lnTo>
                  <a:lnTo>
                    <a:pt x="0" y="263707"/>
                  </a:lnTo>
                  <a:close/>
                </a:path>
              </a:pathLst>
            </a:custGeom>
            <a:solidFill>
              <a:srgbClr val="303030"/>
            </a:solidFill>
          </p:spPr>
        </p:sp>
        <p:sp>
          <p:nvSpPr>
            <p:cNvPr name="TextBox 9" id="9"/>
            <p:cNvSpPr txBox="true"/>
            <p:nvPr/>
          </p:nvSpPr>
          <p:spPr>
            <a:xfrm>
              <a:off x="0" y="-76200"/>
              <a:ext cx="2003336" cy="33990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49630" y="3396159"/>
            <a:ext cx="703059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Drivers Notice More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626155" y="4454842"/>
            <a:ext cx="14364211" cy="4241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Drivers use the highways all day and night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They often travel long distances and see many places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They use truck stops to get gas and eat</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They often use rest areas and welcome centers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They may </a:t>
            </a:r>
            <a:r>
              <a:rPr lang="en-US" b="true" sz="4250">
                <a:solidFill>
                  <a:srgbClr val="9D1BE3"/>
                </a:solidFill>
                <a:latin typeface="Roboto Bold"/>
                <a:ea typeface="Roboto Bold"/>
                <a:cs typeface="Roboto Bold"/>
                <a:sym typeface="Roboto Bold"/>
              </a:rPr>
              <a:t>have radios</a:t>
            </a:r>
            <a:r>
              <a:rPr lang="en-US" b="true" sz="4250">
                <a:solidFill>
                  <a:srgbClr val="004F59"/>
                </a:solidFill>
                <a:latin typeface="Roboto Bold"/>
                <a:ea typeface="Roboto Bold"/>
                <a:cs typeface="Roboto Bold"/>
                <a:sym typeface="Roboto Bold"/>
              </a:rPr>
              <a:t> to communicate</a:t>
            </a:r>
          </a:p>
        </p:txBody>
      </p:sp>
      <p:sp>
        <p:nvSpPr>
          <p:cNvPr name="TextBox 5" id="5"/>
          <p:cNvSpPr txBox="true"/>
          <p:nvPr/>
        </p:nvSpPr>
        <p:spPr>
          <a:xfrm rot="0">
            <a:off x="1131441" y="1061697"/>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DRIVER TRAINING</a:t>
            </a:r>
          </a:p>
        </p:txBody>
      </p:sp>
      <p:sp>
        <p:nvSpPr>
          <p:cNvPr name="TextBox 6" id="6"/>
          <p:cNvSpPr txBox="true"/>
          <p:nvPr/>
        </p:nvSpPr>
        <p:spPr>
          <a:xfrm rot="0">
            <a:off x="5495088" y="9319223"/>
            <a:ext cx="4013708"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TAT - Truckers Against Trafficking (2024), tatnonprofit.org. </a:t>
            </a:r>
          </a:p>
        </p:txBody>
      </p:sp>
      <p:grpSp>
        <p:nvGrpSpPr>
          <p:cNvPr name="Group 7" id="7"/>
          <p:cNvGrpSpPr/>
          <p:nvPr/>
        </p:nvGrpSpPr>
        <p:grpSpPr>
          <a:xfrm rot="0">
            <a:off x="1902380" y="3328902"/>
            <a:ext cx="7606417" cy="1001264"/>
            <a:chOff x="0" y="0"/>
            <a:chExt cx="2003336" cy="263707"/>
          </a:xfrm>
        </p:grpSpPr>
        <p:sp>
          <p:nvSpPr>
            <p:cNvPr name="Freeform 8" id="8"/>
            <p:cNvSpPr/>
            <p:nvPr/>
          </p:nvSpPr>
          <p:spPr>
            <a:xfrm flipH="false" flipV="false" rot="0">
              <a:off x="0" y="0"/>
              <a:ext cx="2003336" cy="263707"/>
            </a:xfrm>
            <a:custGeom>
              <a:avLst/>
              <a:gdLst/>
              <a:ahLst/>
              <a:cxnLst/>
              <a:rect r="r" b="b" t="t" l="l"/>
              <a:pathLst>
                <a:path h="263707" w="2003336">
                  <a:moveTo>
                    <a:pt x="0" y="0"/>
                  </a:moveTo>
                  <a:lnTo>
                    <a:pt x="2003336" y="0"/>
                  </a:lnTo>
                  <a:lnTo>
                    <a:pt x="2003336" y="263707"/>
                  </a:lnTo>
                  <a:lnTo>
                    <a:pt x="0" y="263707"/>
                  </a:lnTo>
                  <a:close/>
                </a:path>
              </a:pathLst>
            </a:custGeom>
            <a:solidFill>
              <a:srgbClr val="303030"/>
            </a:solidFill>
          </p:spPr>
        </p:sp>
        <p:sp>
          <p:nvSpPr>
            <p:cNvPr name="TextBox 9" id="9"/>
            <p:cNvSpPr txBox="true"/>
            <p:nvPr/>
          </p:nvSpPr>
          <p:spPr>
            <a:xfrm>
              <a:off x="0" y="-76200"/>
              <a:ext cx="2003336" cy="33990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449630" y="3396159"/>
            <a:ext cx="703059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Drivers Notice More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145730" y="4895117"/>
            <a:ext cx="9125748" cy="1814111"/>
            <a:chOff x="0" y="0"/>
            <a:chExt cx="2403489" cy="477791"/>
          </a:xfrm>
        </p:grpSpPr>
        <p:sp>
          <p:nvSpPr>
            <p:cNvPr name="Freeform 5" id="5"/>
            <p:cNvSpPr/>
            <p:nvPr/>
          </p:nvSpPr>
          <p:spPr>
            <a:xfrm flipH="false" flipV="false" rot="0">
              <a:off x="0" y="0"/>
              <a:ext cx="2403489" cy="477791"/>
            </a:xfrm>
            <a:custGeom>
              <a:avLst/>
              <a:gdLst/>
              <a:ahLst/>
              <a:cxnLst/>
              <a:rect r="r" b="b" t="t" l="l"/>
              <a:pathLst>
                <a:path h="477791" w="2403489">
                  <a:moveTo>
                    <a:pt x="0" y="0"/>
                  </a:moveTo>
                  <a:lnTo>
                    <a:pt x="2403489" y="0"/>
                  </a:lnTo>
                  <a:lnTo>
                    <a:pt x="2403489" y="477791"/>
                  </a:lnTo>
                  <a:lnTo>
                    <a:pt x="0" y="477791"/>
                  </a:lnTo>
                  <a:close/>
                </a:path>
              </a:pathLst>
            </a:custGeom>
            <a:solidFill>
              <a:srgbClr val="303030"/>
            </a:solidFill>
          </p:spPr>
        </p:sp>
        <p:sp>
          <p:nvSpPr>
            <p:cNvPr name="TextBox 6" id="6"/>
            <p:cNvSpPr txBox="true"/>
            <p:nvPr/>
          </p:nvSpPr>
          <p:spPr>
            <a:xfrm>
              <a:off x="0" y="-76200"/>
              <a:ext cx="2403489" cy="553991"/>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12710530" y="1152525"/>
            <a:ext cx="4219413" cy="4858369"/>
            <a:chOff x="0" y="0"/>
            <a:chExt cx="1234755" cy="1421737"/>
          </a:xfrm>
        </p:grpSpPr>
        <p:sp>
          <p:nvSpPr>
            <p:cNvPr name="Freeform 8" id="8"/>
            <p:cNvSpPr/>
            <p:nvPr/>
          </p:nvSpPr>
          <p:spPr>
            <a:xfrm flipH="false" flipV="false" rot="0">
              <a:off x="0" y="0"/>
              <a:ext cx="1234755" cy="1421737"/>
            </a:xfrm>
            <a:custGeom>
              <a:avLst/>
              <a:gdLst/>
              <a:ahLst/>
              <a:cxnLst/>
              <a:rect r="r" b="b" t="t" l="l"/>
              <a:pathLst>
                <a:path h="1421737" w="1234755">
                  <a:moveTo>
                    <a:pt x="0" y="0"/>
                  </a:moveTo>
                  <a:lnTo>
                    <a:pt x="1234755" y="0"/>
                  </a:lnTo>
                  <a:lnTo>
                    <a:pt x="1234755" y="1421737"/>
                  </a:lnTo>
                  <a:lnTo>
                    <a:pt x="0" y="1421737"/>
                  </a:lnTo>
                  <a:close/>
                </a:path>
              </a:pathLst>
            </a:custGeom>
            <a:solidFill>
              <a:srgbClr val="FFFFFF"/>
            </a:solidFill>
          </p:spPr>
        </p:sp>
        <p:sp>
          <p:nvSpPr>
            <p:cNvPr name="TextBox 9" id="9"/>
            <p:cNvSpPr txBox="true"/>
            <p:nvPr/>
          </p:nvSpPr>
          <p:spPr>
            <a:xfrm>
              <a:off x="0" y="-47625"/>
              <a:ext cx="1234755" cy="1469362"/>
            </a:xfrm>
            <a:prstGeom prst="rect">
              <a:avLst/>
            </a:prstGeom>
          </p:spPr>
          <p:txBody>
            <a:bodyPr anchor="ctr" rtlCol="false" tIns="50800" lIns="50800" bIns="50800" rIns="50800"/>
            <a:lstStyle/>
            <a:p>
              <a:pPr algn="ctr">
                <a:lnSpc>
                  <a:spcPts val="2100"/>
                </a:lnSpc>
              </a:pPr>
            </a:p>
          </p:txBody>
        </p:sp>
      </p:grpSp>
      <p:sp>
        <p:nvSpPr>
          <p:cNvPr name="Freeform 10" id="10"/>
          <p:cNvSpPr/>
          <p:nvPr/>
        </p:nvSpPr>
        <p:spPr>
          <a:xfrm flipH="false" flipV="false" rot="0">
            <a:off x="12995085" y="1420382"/>
            <a:ext cx="3684592" cy="3961148"/>
          </a:xfrm>
          <a:custGeom>
            <a:avLst/>
            <a:gdLst/>
            <a:ahLst/>
            <a:cxnLst/>
            <a:rect r="r" b="b" t="t" l="l"/>
            <a:pathLst>
              <a:path h="3961148" w="3684592">
                <a:moveTo>
                  <a:pt x="0" y="0"/>
                </a:moveTo>
                <a:lnTo>
                  <a:pt x="3684592" y="0"/>
                </a:lnTo>
                <a:lnTo>
                  <a:pt x="3684592" y="3961149"/>
                </a:lnTo>
                <a:lnTo>
                  <a:pt x="0" y="3961149"/>
                </a:lnTo>
                <a:lnTo>
                  <a:pt x="0" y="0"/>
                </a:lnTo>
                <a:close/>
              </a:path>
            </a:pathLst>
          </a:custGeom>
          <a:blipFill>
            <a:blip r:embed="rId3"/>
            <a:stretch>
              <a:fillRect l="0" t="-9575" r="0" b="0"/>
            </a:stretch>
          </a:blipFill>
        </p:spPr>
      </p:sp>
      <p:sp>
        <p:nvSpPr>
          <p:cNvPr name="TextBox 11" id="11"/>
          <p:cNvSpPr txBox="true"/>
          <p:nvPr/>
        </p:nvSpPr>
        <p:spPr>
          <a:xfrm rot="0">
            <a:off x="2465699" y="4997805"/>
            <a:ext cx="8424011" cy="1562047"/>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young people can ask for help?</a:t>
            </a:r>
          </a:p>
        </p:txBody>
      </p:sp>
      <p:sp>
        <p:nvSpPr>
          <p:cNvPr name="TextBox 12" id="12"/>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263747" y="1028700"/>
            <a:ext cx="2995553" cy="3449178"/>
            <a:chOff x="0" y="0"/>
            <a:chExt cx="1234755" cy="1421737"/>
          </a:xfrm>
        </p:grpSpPr>
        <p:sp>
          <p:nvSpPr>
            <p:cNvPr name="Freeform 6" id="6"/>
            <p:cNvSpPr/>
            <p:nvPr/>
          </p:nvSpPr>
          <p:spPr>
            <a:xfrm flipH="false" flipV="false" rot="0">
              <a:off x="0" y="0"/>
              <a:ext cx="1234755" cy="1421737"/>
            </a:xfrm>
            <a:custGeom>
              <a:avLst/>
              <a:gdLst/>
              <a:ahLst/>
              <a:cxnLst/>
              <a:rect r="r" b="b" t="t" l="l"/>
              <a:pathLst>
                <a:path h="1421737" w="1234755">
                  <a:moveTo>
                    <a:pt x="0" y="0"/>
                  </a:moveTo>
                  <a:lnTo>
                    <a:pt x="1234755" y="0"/>
                  </a:lnTo>
                  <a:lnTo>
                    <a:pt x="1234755" y="1421737"/>
                  </a:lnTo>
                  <a:lnTo>
                    <a:pt x="0" y="1421737"/>
                  </a:lnTo>
                  <a:close/>
                </a:path>
              </a:pathLst>
            </a:custGeom>
            <a:solidFill>
              <a:srgbClr val="FFFFFF"/>
            </a:solidFill>
          </p:spPr>
        </p:sp>
        <p:sp>
          <p:nvSpPr>
            <p:cNvPr name="TextBox 7" id="7"/>
            <p:cNvSpPr txBox="true"/>
            <p:nvPr/>
          </p:nvSpPr>
          <p:spPr>
            <a:xfrm>
              <a:off x="0" y="-47625"/>
              <a:ext cx="1234755" cy="1469362"/>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465766" y="1218864"/>
            <a:ext cx="2615859" cy="2812200"/>
          </a:xfrm>
          <a:custGeom>
            <a:avLst/>
            <a:gdLst/>
            <a:ahLst/>
            <a:cxnLst/>
            <a:rect r="r" b="b" t="t" l="l"/>
            <a:pathLst>
              <a:path h="2812200" w="2615859">
                <a:moveTo>
                  <a:pt x="0" y="0"/>
                </a:moveTo>
                <a:lnTo>
                  <a:pt x="2615859" y="0"/>
                </a:lnTo>
                <a:lnTo>
                  <a:pt x="2615859" y="2812200"/>
                </a:lnTo>
                <a:lnTo>
                  <a:pt x="0" y="2812200"/>
                </a:lnTo>
                <a:lnTo>
                  <a:pt x="0" y="0"/>
                </a:lnTo>
                <a:close/>
              </a:path>
            </a:pathLst>
          </a:custGeom>
          <a:blipFill>
            <a:blip r:embed="rId3"/>
            <a:stretch>
              <a:fillRect l="0" t="-9575"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131441" y="4148529"/>
            <a:ext cx="16299011" cy="8864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a:p>
            <a:pPr algn="l">
              <a:lnSpc>
                <a:spcPts val="3399"/>
              </a:lnSpc>
            </a:pPr>
          </a:p>
        </p:txBody>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263747" y="1028700"/>
            <a:ext cx="2995553" cy="3449178"/>
            <a:chOff x="0" y="0"/>
            <a:chExt cx="1234755" cy="1421737"/>
          </a:xfrm>
        </p:grpSpPr>
        <p:sp>
          <p:nvSpPr>
            <p:cNvPr name="Freeform 6" id="6"/>
            <p:cNvSpPr/>
            <p:nvPr/>
          </p:nvSpPr>
          <p:spPr>
            <a:xfrm flipH="false" flipV="false" rot="0">
              <a:off x="0" y="0"/>
              <a:ext cx="1234755" cy="1421737"/>
            </a:xfrm>
            <a:custGeom>
              <a:avLst/>
              <a:gdLst/>
              <a:ahLst/>
              <a:cxnLst/>
              <a:rect r="r" b="b" t="t" l="l"/>
              <a:pathLst>
                <a:path h="1421737" w="1234755">
                  <a:moveTo>
                    <a:pt x="0" y="0"/>
                  </a:moveTo>
                  <a:lnTo>
                    <a:pt x="1234755" y="0"/>
                  </a:lnTo>
                  <a:lnTo>
                    <a:pt x="1234755" y="1421737"/>
                  </a:lnTo>
                  <a:lnTo>
                    <a:pt x="0" y="1421737"/>
                  </a:lnTo>
                  <a:close/>
                </a:path>
              </a:pathLst>
            </a:custGeom>
            <a:solidFill>
              <a:srgbClr val="FFFFFF"/>
            </a:solidFill>
          </p:spPr>
        </p:sp>
        <p:sp>
          <p:nvSpPr>
            <p:cNvPr name="TextBox 7" id="7"/>
            <p:cNvSpPr txBox="true"/>
            <p:nvPr/>
          </p:nvSpPr>
          <p:spPr>
            <a:xfrm>
              <a:off x="0" y="-47625"/>
              <a:ext cx="1234755" cy="1469362"/>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465766" y="1218864"/>
            <a:ext cx="2615859" cy="2812200"/>
          </a:xfrm>
          <a:custGeom>
            <a:avLst/>
            <a:gdLst/>
            <a:ahLst/>
            <a:cxnLst/>
            <a:rect r="r" b="b" t="t" l="l"/>
            <a:pathLst>
              <a:path h="2812200" w="2615859">
                <a:moveTo>
                  <a:pt x="0" y="0"/>
                </a:moveTo>
                <a:lnTo>
                  <a:pt x="2615859" y="0"/>
                </a:lnTo>
                <a:lnTo>
                  <a:pt x="2615859" y="2812200"/>
                </a:lnTo>
                <a:lnTo>
                  <a:pt x="0" y="2812200"/>
                </a:lnTo>
                <a:lnTo>
                  <a:pt x="0" y="0"/>
                </a:lnTo>
                <a:close/>
              </a:path>
            </a:pathLst>
          </a:custGeom>
          <a:blipFill>
            <a:blip r:embed="rId3"/>
            <a:stretch>
              <a:fillRect l="0" t="-9575"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131441" y="4148529"/>
            <a:ext cx="16299011" cy="16294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3399"/>
              </a:lnSpc>
            </a:pP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263747" y="1028700"/>
            <a:ext cx="2995553" cy="3449178"/>
            <a:chOff x="0" y="0"/>
            <a:chExt cx="1234755" cy="1421737"/>
          </a:xfrm>
        </p:grpSpPr>
        <p:sp>
          <p:nvSpPr>
            <p:cNvPr name="Freeform 6" id="6"/>
            <p:cNvSpPr/>
            <p:nvPr/>
          </p:nvSpPr>
          <p:spPr>
            <a:xfrm flipH="false" flipV="false" rot="0">
              <a:off x="0" y="0"/>
              <a:ext cx="1234755" cy="1421737"/>
            </a:xfrm>
            <a:custGeom>
              <a:avLst/>
              <a:gdLst/>
              <a:ahLst/>
              <a:cxnLst/>
              <a:rect r="r" b="b" t="t" l="l"/>
              <a:pathLst>
                <a:path h="1421737" w="1234755">
                  <a:moveTo>
                    <a:pt x="0" y="0"/>
                  </a:moveTo>
                  <a:lnTo>
                    <a:pt x="1234755" y="0"/>
                  </a:lnTo>
                  <a:lnTo>
                    <a:pt x="1234755" y="1421737"/>
                  </a:lnTo>
                  <a:lnTo>
                    <a:pt x="0" y="1421737"/>
                  </a:lnTo>
                  <a:close/>
                </a:path>
              </a:pathLst>
            </a:custGeom>
            <a:solidFill>
              <a:srgbClr val="FFFFFF"/>
            </a:solidFill>
          </p:spPr>
        </p:sp>
        <p:sp>
          <p:nvSpPr>
            <p:cNvPr name="TextBox 7" id="7"/>
            <p:cNvSpPr txBox="true"/>
            <p:nvPr/>
          </p:nvSpPr>
          <p:spPr>
            <a:xfrm>
              <a:off x="0" y="-47625"/>
              <a:ext cx="1234755" cy="1469362"/>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465766" y="1218864"/>
            <a:ext cx="2615859" cy="2812200"/>
          </a:xfrm>
          <a:custGeom>
            <a:avLst/>
            <a:gdLst/>
            <a:ahLst/>
            <a:cxnLst/>
            <a:rect r="r" b="b" t="t" l="l"/>
            <a:pathLst>
              <a:path h="2812200" w="2615859">
                <a:moveTo>
                  <a:pt x="0" y="0"/>
                </a:moveTo>
                <a:lnTo>
                  <a:pt x="2615859" y="0"/>
                </a:lnTo>
                <a:lnTo>
                  <a:pt x="2615859" y="2812200"/>
                </a:lnTo>
                <a:lnTo>
                  <a:pt x="0" y="2812200"/>
                </a:lnTo>
                <a:lnTo>
                  <a:pt x="0" y="0"/>
                </a:lnTo>
                <a:close/>
              </a:path>
            </a:pathLst>
          </a:custGeom>
          <a:blipFill>
            <a:blip r:embed="rId3"/>
            <a:stretch>
              <a:fillRect l="0" t="-9575"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131441" y="4148529"/>
            <a:ext cx="16299011" cy="23723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 or guardian</a:t>
            </a:r>
          </a:p>
          <a:p>
            <a:pPr algn="l">
              <a:lnSpc>
                <a:spcPts val="3399"/>
              </a:lnSpc>
            </a:pP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263747" y="1028700"/>
            <a:ext cx="2995553" cy="3449178"/>
            <a:chOff x="0" y="0"/>
            <a:chExt cx="1234755" cy="1421737"/>
          </a:xfrm>
        </p:grpSpPr>
        <p:sp>
          <p:nvSpPr>
            <p:cNvPr name="Freeform 6" id="6"/>
            <p:cNvSpPr/>
            <p:nvPr/>
          </p:nvSpPr>
          <p:spPr>
            <a:xfrm flipH="false" flipV="false" rot="0">
              <a:off x="0" y="0"/>
              <a:ext cx="1234755" cy="1421737"/>
            </a:xfrm>
            <a:custGeom>
              <a:avLst/>
              <a:gdLst/>
              <a:ahLst/>
              <a:cxnLst/>
              <a:rect r="r" b="b" t="t" l="l"/>
              <a:pathLst>
                <a:path h="1421737" w="1234755">
                  <a:moveTo>
                    <a:pt x="0" y="0"/>
                  </a:moveTo>
                  <a:lnTo>
                    <a:pt x="1234755" y="0"/>
                  </a:lnTo>
                  <a:lnTo>
                    <a:pt x="1234755" y="1421737"/>
                  </a:lnTo>
                  <a:lnTo>
                    <a:pt x="0" y="1421737"/>
                  </a:lnTo>
                  <a:close/>
                </a:path>
              </a:pathLst>
            </a:custGeom>
            <a:solidFill>
              <a:srgbClr val="FFFFFF"/>
            </a:solidFill>
          </p:spPr>
        </p:sp>
        <p:sp>
          <p:nvSpPr>
            <p:cNvPr name="TextBox 7" id="7"/>
            <p:cNvSpPr txBox="true"/>
            <p:nvPr/>
          </p:nvSpPr>
          <p:spPr>
            <a:xfrm>
              <a:off x="0" y="-47625"/>
              <a:ext cx="1234755" cy="1469362"/>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465766" y="1218864"/>
            <a:ext cx="2615859" cy="2812200"/>
          </a:xfrm>
          <a:custGeom>
            <a:avLst/>
            <a:gdLst/>
            <a:ahLst/>
            <a:cxnLst/>
            <a:rect r="r" b="b" t="t" l="l"/>
            <a:pathLst>
              <a:path h="2812200" w="2615859">
                <a:moveTo>
                  <a:pt x="0" y="0"/>
                </a:moveTo>
                <a:lnTo>
                  <a:pt x="2615859" y="0"/>
                </a:lnTo>
                <a:lnTo>
                  <a:pt x="2615859" y="2812200"/>
                </a:lnTo>
                <a:lnTo>
                  <a:pt x="0" y="2812200"/>
                </a:lnTo>
                <a:lnTo>
                  <a:pt x="0" y="0"/>
                </a:lnTo>
                <a:close/>
              </a:path>
            </a:pathLst>
          </a:custGeom>
          <a:blipFill>
            <a:blip r:embed="rId3"/>
            <a:stretch>
              <a:fillRect l="0" t="-9575"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131441" y="4148529"/>
            <a:ext cx="16299011" cy="35439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tell a trustworthy teacher, coach, school nurse, social worker, counselor, resource officer, or principal.</a:t>
            </a:r>
          </a:p>
          <a:p>
            <a:pPr algn="l">
              <a:lnSpc>
                <a:spcPts val="339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625586"/>
            <a:ext cx="15495331" cy="1510030"/>
          </a:xfrm>
          <a:prstGeom prst="rect">
            <a:avLst/>
          </a:prstGeom>
        </p:spPr>
        <p:txBody>
          <a:bodyPr anchor="t" rtlCol="false" tIns="0" lIns="0" bIns="0" rIns="0">
            <a:spAutoFit/>
          </a:bodyPr>
          <a:lstStyle/>
          <a:p>
            <a:pPr algn="l">
              <a:lnSpc>
                <a:spcPts val="6020"/>
              </a:lnSpc>
            </a:pPr>
            <a:r>
              <a:rPr lang="en-US" sz="4300" b="true">
                <a:solidFill>
                  <a:srgbClr val="004F59"/>
                </a:solidFill>
                <a:latin typeface="Roboto Bold"/>
                <a:ea typeface="Roboto Bold"/>
                <a:cs typeface="Roboto Bold"/>
                <a:sym typeface="Roboto Bold"/>
              </a:rPr>
              <a:t>Areas located outside of cities with low populations, open spaces, and an emphasis on agriculture and natural resources.</a:t>
            </a:r>
          </a:p>
        </p:txBody>
      </p:sp>
      <p:grpSp>
        <p:nvGrpSpPr>
          <p:cNvPr name="Group 9" id="9"/>
          <p:cNvGrpSpPr/>
          <p:nvPr/>
        </p:nvGrpSpPr>
        <p:grpSpPr>
          <a:xfrm rot="0">
            <a:off x="1480713" y="3637496"/>
            <a:ext cx="3380861" cy="904943"/>
            <a:chOff x="0" y="0"/>
            <a:chExt cx="890433" cy="238339"/>
          </a:xfrm>
        </p:grpSpPr>
        <p:sp>
          <p:nvSpPr>
            <p:cNvPr name="Freeform 10" id="10"/>
            <p:cNvSpPr/>
            <p:nvPr/>
          </p:nvSpPr>
          <p:spPr>
            <a:xfrm flipH="false" flipV="false" rot="0">
              <a:off x="0" y="0"/>
              <a:ext cx="890433" cy="238339"/>
            </a:xfrm>
            <a:custGeom>
              <a:avLst/>
              <a:gdLst/>
              <a:ahLst/>
              <a:cxnLst/>
              <a:rect r="r" b="b" t="t" l="l"/>
              <a:pathLst>
                <a:path h="238339" w="890433">
                  <a:moveTo>
                    <a:pt x="0" y="0"/>
                  </a:moveTo>
                  <a:lnTo>
                    <a:pt x="890433" y="0"/>
                  </a:lnTo>
                  <a:lnTo>
                    <a:pt x="890433" y="238339"/>
                  </a:lnTo>
                  <a:lnTo>
                    <a:pt x="0" y="238339"/>
                  </a:lnTo>
                  <a:close/>
                </a:path>
              </a:pathLst>
            </a:custGeom>
            <a:solidFill>
              <a:srgbClr val="303030"/>
            </a:solidFill>
          </p:spPr>
        </p:sp>
        <p:sp>
          <p:nvSpPr>
            <p:cNvPr name="TextBox 11" id="11"/>
            <p:cNvSpPr txBox="true"/>
            <p:nvPr/>
          </p:nvSpPr>
          <p:spPr>
            <a:xfrm>
              <a:off x="0" y="-76200"/>
              <a:ext cx="89043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RURAL</a:t>
            </a:r>
          </a:p>
        </p:txBody>
      </p:sp>
      <p:sp>
        <p:nvSpPr>
          <p:cNvPr name="TextBox 13" id="13"/>
          <p:cNvSpPr txBox="true"/>
          <p:nvPr/>
        </p:nvSpPr>
        <p:spPr>
          <a:xfrm rot="0">
            <a:off x="1131441" y="1059591"/>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4452814" y="7856773"/>
            <a:ext cx="1961429" cy="1029203"/>
          </a:xfrm>
          <a:prstGeom prst="rect">
            <a:avLst/>
          </a:prstGeom>
        </p:spPr>
        <p:txBody>
          <a:bodyPr anchor="t" rtlCol="false" tIns="0" lIns="0" bIns="0" rIns="0">
            <a:spAutoFit/>
          </a:bodyPr>
          <a:lstStyle/>
          <a:p>
            <a:pPr algn="ctr">
              <a:lnSpc>
                <a:spcPts val="4524"/>
              </a:lnSpc>
            </a:pPr>
            <a:r>
              <a:rPr lang="en-US" sz="4917" b="true">
                <a:solidFill>
                  <a:srgbClr val="16A637"/>
                </a:solidFill>
                <a:latin typeface="Cooperative Bold"/>
                <a:ea typeface="Cooperative Bold"/>
                <a:cs typeface="Cooperative Bold"/>
                <a:sym typeface="Cooperative Bold"/>
              </a:rPr>
              <a:t>rural</a:t>
            </a:r>
          </a:p>
          <a:p>
            <a:pPr algn="ctr">
              <a:lnSpc>
                <a:spcPts val="3387"/>
              </a:lnSpc>
            </a:pPr>
            <a:r>
              <a:rPr lang="en-US" b="true" sz="3682">
                <a:solidFill>
                  <a:srgbClr val="16A637"/>
                </a:solidFill>
                <a:latin typeface="Poppins Medium 1 Bold"/>
                <a:ea typeface="Poppins Medium 1 Bold"/>
                <a:cs typeface="Poppins Medium 1 Bold"/>
                <a:sym typeface="Poppins Medium 1 Bold"/>
              </a:rPr>
              <a:t>RISKS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263747" y="1028700"/>
            <a:ext cx="2995553" cy="3449178"/>
            <a:chOff x="0" y="0"/>
            <a:chExt cx="1234755" cy="1421737"/>
          </a:xfrm>
        </p:grpSpPr>
        <p:sp>
          <p:nvSpPr>
            <p:cNvPr name="Freeform 6" id="6"/>
            <p:cNvSpPr/>
            <p:nvPr/>
          </p:nvSpPr>
          <p:spPr>
            <a:xfrm flipH="false" flipV="false" rot="0">
              <a:off x="0" y="0"/>
              <a:ext cx="1234755" cy="1421737"/>
            </a:xfrm>
            <a:custGeom>
              <a:avLst/>
              <a:gdLst/>
              <a:ahLst/>
              <a:cxnLst/>
              <a:rect r="r" b="b" t="t" l="l"/>
              <a:pathLst>
                <a:path h="1421737" w="1234755">
                  <a:moveTo>
                    <a:pt x="0" y="0"/>
                  </a:moveTo>
                  <a:lnTo>
                    <a:pt x="1234755" y="0"/>
                  </a:lnTo>
                  <a:lnTo>
                    <a:pt x="1234755" y="1421737"/>
                  </a:lnTo>
                  <a:lnTo>
                    <a:pt x="0" y="1421737"/>
                  </a:lnTo>
                  <a:close/>
                </a:path>
              </a:pathLst>
            </a:custGeom>
            <a:solidFill>
              <a:srgbClr val="FFFFFF"/>
            </a:solidFill>
          </p:spPr>
        </p:sp>
        <p:sp>
          <p:nvSpPr>
            <p:cNvPr name="TextBox 7" id="7"/>
            <p:cNvSpPr txBox="true"/>
            <p:nvPr/>
          </p:nvSpPr>
          <p:spPr>
            <a:xfrm>
              <a:off x="0" y="-47625"/>
              <a:ext cx="1234755" cy="1469362"/>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465766" y="1218864"/>
            <a:ext cx="2615859" cy="2812200"/>
          </a:xfrm>
          <a:custGeom>
            <a:avLst/>
            <a:gdLst/>
            <a:ahLst/>
            <a:cxnLst/>
            <a:rect r="r" b="b" t="t" l="l"/>
            <a:pathLst>
              <a:path h="2812200" w="2615859">
                <a:moveTo>
                  <a:pt x="0" y="0"/>
                </a:moveTo>
                <a:lnTo>
                  <a:pt x="2615859" y="0"/>
                </a:lnTo>
                <a:lnTo>
                  <a:pt x="2615859" y="2812200"/>
                </a:lnTo>
                <a:lnTo>
                  <a:pt x="0" y="2812200"/>
                </a:lnTo>
                <a:lnTo>
                  <a:pt x="0" y="0"/>
                </a:lnTo>
                <a:close/>
              </a:path>
            </a:pathLst>
          </a:custGeom>
          <a:blipFill>
            <a:blip r:embed="rId3"/>
            <a:stretch>
              <a:fillRect l="0" t="-9575"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131441" y="4148529"/>
            <a:ext cx="16299011" cy="42868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a student,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school or a public library.</a:t>
            </a:r>
          </a:p>
          <a:p>
            <a:pPr algn="l">
              <a:lnSpc>
                <a:spcPts val="3399"/>
              </a:lnSpc>
            </a:pPr>
          </a:p>
        </p:txBody>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92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541295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46952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76927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Freeform 9" id="9"/>
          <p:cNvSpPr/>
          <p:nvPr/>
        </p:nvSpPr>
        <p:spPr>
          <a:xfrm flipH="false" flipV="false" rot="0">
            <a:off x="8627653" y="1179189"/>
            <a:ext cx="8137452" cy="7561349"/>
          </a:xfrm>
          <a:custGeom>
            <a:avLst/>
            <a:gdLst/>
            <a:ahLst/>
            <a:cxnLst/>
            <a:rect r="r" b="b" t="t" l="l"/>
            <a:pathLst>
              <a:path h="7561349" w="8137452">
                <a:moveTo>
                  <a:pt x="0" y="0"/>
                </a:moveTo>
                <a:lnTo>
                  <a:pt x="8137452" y="0"/>
                </a:lnTo>
                <a:lnTo>
                  <a:pt x="8137452" y="7561350"/>
                </a:lnTo>
                <a:lnTo>
                  <a:pt x="0" y="7561350"/>
                </a:lnTo>
                <a:lnTo>
                  <a:pt x="0" y="0"/>
                </a:lnTo>
                <a:close/>
              </a:path>
            </a:pathLst>
          </a:custGeom>
          <a:blipFill>
            <a:blip r:embed="rId5"/>
            <a:stretch>
              <a:fillRect l="0" t="0" r="0" b="0"/>
            </a:stretch>
          </a:blipFill>
        </p:spPr>
      </p:sp>
      <p:sp>
        <p:nvSpPr>
          <p:cNvPr name="TextBox 10" id="10"/>
          <p:cNvSpPr txBox="true"/>
          <p:nvPr/>
        </p:nvSpPr>
        <p:spPr>
          <a:xfrm rot="0">
            <a:off x="241365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1" id="11"/>
          <p:cNvSpPr txBox="true"/>
          <p:nvPr/>
        </p:nvSpPr>
        <p:spPr>
          <a:xfrm rot="0">
            <a:off x="297273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2" id="12"/>
          <p:cNvSpPr txBox="true"/>
          <p:nvPr/>
        </p:nvSpPr>
        <p:spPr>
          <a:xfrm rot="0">
            <a:off x="375974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BFDFD"/>
                </a:solidFill>
                <a:latin typeface="Roboto"/>
                <a:ea typeface="Roboto"/>
                <a:cs typeface="Roboto"/>
                <a:sym typeface="Roboto"/>
              </a:rPr>
              <a:t>93</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DAHG23Jn_Gs</dc:identifier>
  <dcterms:modified xsi:type="dcterms:W3CDTF">2011-08-01T06:04:30Z</dcterms:modified>
  <cp:revision>1</cp:revision>
  <dc:title>PowerPoint-Rural_Risks_WalkingWise-4-14-2026</dc:title>
</cp:coreProperties>
</file>