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Lst>
  <p:sldSz cx="18288000" cy="10287000"/>
  <p:notesSz cx="6858000" cy="9144000"/>
  <p:embeddedFontLst>
    <p:embeddedFont>
      <p:font typeface="Bebas Neue" panose="020B0606020202050201" pitchFamily="34" charset="0"/>
      <p:regular r:id="rId166"/>
    </p:embeddedFont>
    <p:embeddedFont>
      <p:font typeface="Cooperative Bold" panose="020B0604020202020204" charset="-79"/>
      <p:regular r:id="rId167"/>
    </p:embeddedFont>
    <p:embeddedFont>
      <p:font typeface="League Spartan" panose="020B0604020202020204" charset="0"/>
      <p:regular r:id="rId168"/>
    </p:embeddedFont>
    <p:embeddedFont>
      <p:font typeface="Poppins Medium 1" panose="020B0604020202020204" charset="0"/>
      <p:regular r:id="rId169"/>
    </p:embeddedFont>
    <p:embeddedFont>
      <p:font typeface="Poppins Medium 2" panose="020B0604020202020204" charset="0"/>
      <p:regular r:id="rId170"/>
    </p:embeddedFont>
    <p:embeddedFont>
      <p:font typeface="Roboto" panose="02000000000000000000" pitchFamily="2" charset="0"/>
      <p:regular r:id="rId171"/>
    </p:embeddedFont>
    <p:embeddedFont>
      <p:font typeface="Roboto Bold" panose="02000000000000000000" charset="0"/>
      <p:regular r:id="rId172"/>
    </p:embeddedFont>
    <p:embeddedFont>
      <p:font typeface="Roboto Italics" panose="020B0604020202020204" charset="0"/>
      <p:regular r:id="rId1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5.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6.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font" Target="fonts/font7.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1.fntdata"/><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CEB6716-474A-4E71-8E3E-428941D68341}"/>
    <pc:docChg chg="modSld">
      <pc:chgData name="Karla Highman" userId="ecdc3769a33ca4ef" providerId="LiveId" clId="{8CEB6716-474A-4E71-8E3E-428941D68341}" dt="2026-03-15T17:32:07.268" v="73" actId="207"/>
      <pc:docMkLst>
        <pc:docMk/>
      </pc:docMkLst>
      <pc:sldChg chg="modSp mod">
        <pc:chgData name="Karla Highman" userId="ecdc3769a33ca4ef" providerId="LiveId" clId="{8CEB6716-474A-4E71-8E3E-428941D68341}" dt="2026-03-15T17:31:18.145" v="72" actId="14100"/>
        <pc:sldMkLst>
          <pc:docMk/>
          <pc:sldMk cId="0" sldId="261"/>
        </pc:sldMkLst>
        <pc:spChg chg="mod">
          <ac:chgData name="Karla Highman" userId="ecdc3769a33ca4ef" providerId="LiveId" clId="{8CEB6716-474A-4E71-8E3E-428941D68341}" dt="2026-03-15T17:31:18.145" v="72" actId="14100"/>
          <ac:spMkLst>
            <pc:docMk/>
            <pc:sldMk cId="0" sldId="261"/>
            <ac:spMk id="12" creationId="{00000000-0000-0000-0000-000000000000}"/>
          </ac:spMkLst>
        </pc:spChg>
      </pc:sldChg>
      <pc:sldChg chg="modSp mod">
        <pc:chgData name="Karla Highman" userId="ecdc3769a33ca4ef" providerId="LiveId" clId="{8CEB6716-474A-4E71-8E3E-428941D68341}" dt="2026-03-15T17:32:07.268" v="73" actId="207"/>
        <pc:sldMkLst>
          <pc:docMk/>
          <pc:sldMk cId="0" sldId="271"/>
        </pc:sldMkLst>
        <pc:spChg chg="mod">
          <ac:chgData name="Karla Highman" userId="ecdc3769a33ca4ef" providerId="LiveId" clId="{8CEB6716-474A-4E71-8E3E-428941D68341}" dt="2026-03-15T17:32:07.268" v="73" actId="207"/>
          <ac:spMkLst>
            <pc:docMk/>
            <pc:sldMk cId="0" sldId="271"/>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endParaRPr lang="en-US"/>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endParaRPr lang="en-US"/>
          </a:p>
          <a:p>
            <a:r>
              <a:rPr lang="en-US"/>
              <a:t>AGE &amp; AUDIENCE </a:t>
            </a:r>
          </a:p>
          <a:p>
            <a:r>
              <a:rPr lang="en-US"/>
              <a:t>This presentation can be edited by following the procedures on page 3 to align with your school policies, specific age groups, and the involvement of at-risk audiences.</a:t>
            </a:r>
          </a:p>
          <a:p>
            <a:endParaRPr lang="en-US"/>
          </a:p>
          <a:p>
            <a:r>
              <a:rPr lang="en-US"/>
              <a:t>SUPPORT PROCEDURE</a:t>
            </a:r>
          </a:p>
          <a:p>
            <a:r>
              <a:rPr lang="en-US"/>
              <a:t>Provide your students with guidance on accessing immediate help or arranging a private meeting with a social worker, counselor, nurse, school resource officer, or another trustworthy staff member to report concerns for themselves or a peer.</a:t>
            </a:r>
          </a:p>
          <a:p>
            <a:endParaRPr lang="en-US"/>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victims reported sending money in sextortion cases?</a:t>
            </a:r>
          </a:p>
          <a:p>
            <a:endParaRPr lang="en-US"/>
          </a:p>
          <a:p>
            <a:r>
              <a:rPr lang="en-US"/>
              <a:t>A) 28%</a:t>
            </a:r>
          </a:p>
          <a:p>
            <a:r>
              <a:rPr lang="en-US"/>
              <a:t>B) 38%</a:t>
            </a:r>
          </a:p>
          <a:p>
            <a:r>
              <a:rPr lang="en-US"/>
              <a:t>C) 48%</a:t>
            </a:r>
          </a:p>
          <a:p>
            <a:r>
              <a:rPr lang="en-US"/>
              <a:t>D) 58%</a:t>
            </a:r>
          </a:p>
          <a:p>
            <a:endParaRPr lang="en-US"/>
          </a:p>
          <a:p>
            <a:r>
              <a:rPr lang="en-US"/>
              <a:t>ANSWER</a:t>
            </a:r>
          </a:p>
          <a:p>
            <a:r>
              <a:rPr lang="en-US"/>
              <a:t>B) 38% of victims reported sending money in sextortion cases.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victims report sending money in an attempt to stop the threats. However, payment rarely resolves the situation. </a:t>
            </a:r>
          </a:p>
          <a:p>
            <a:endParaRPr lang="en-US"/>
          </a:p>
          <a:p>
            <a:r>
              <a:rPr lang="en-US"/>
              <a:t>In many documented cases, offenders continue making demands even after receiving money. Some escalate by asking for additional payments or more images.</a:t>
            </a:r>
          </a:p>
          <a:p>
            <a:endParaRPr lang="en-US"/>
          </a:p>
          <a:p>
            <a:r>
              <a:rPr lang="en-US"/>
              <a:t>Sending money often signals to the offender that the target is fearful and responsive, which can increase repeated threats. </a:t>
            </a:r>
          </a:p>
          <a:p>
            <a:endParaRPr lang="en-US"/>
          </a:p>
          <a:p>
            <a:r>
              <a:rPr lang="en-US"/>
              <a:t>Sextortion is about control. Payment does not remove leverage, it often increases it.</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victims report sending money in an attempt to stop the threats. However, payment rarely resolves the situation. </a:t>
            </a:r>
          </a:p>
          <a:p>
            <a:endParaRPr lang="en-US"/>
          </a:p>
          <a:p>
            <a:r>
              <a:rPr lang="en-US"/>
              <a:t>In many documented cases, offenders continue making demands even after receiving money. Some escalate by asking for additional payments or more images.</a:t>
            </a:r>
          </a:p>
          <a:p>
            <a:endParaRPr lang="en-US"/>
          </a:p>
          <a:p>
            <a:r>
              <a:rPr lang="en-US"/>
              <a:t>Sending money often signals to the offender that the target is fearful and responsive, which can increase repeated threats. </a:t>
            </a:r>
          </a:p>
          <a:p>
            <a:endParaRPr lang="en-US"/>
          </a:p>
          <a:p>
            <a:r>
              <a:rPr lang="en-US"/>
              <a:t>Sextortion is about control. Payment does not remove leverage, it often increases it.</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victims report sending money in an attempt to stop the threats. However, payment rarely resolves the situation. </a:t>
            </a:r>
          </a:p>
          <a:p>
            <a:endParaRPr lang="en-US"/>
          </a:p>
          <a:p>
            <a:r>
              <a:rPr lang="en-US"/>
              <a:t>In many documented cases, offenders continue making demands even after receiving money. Some escalate by asking for additional payments or more images.</a:t>
            </a:r>
          </a:p>
          <a:p>
            <a:endParaRPr lang="en-US"/>
          </a:p>
          <a:p>
            <a:r>
              <a:rPr lang="en-US"/>
              <a:t>Sending money often signals to the offender that the target is fearful and responsive, which can increase repeated threats. </a:t>
            </a:r>
          </a:p>
          <a:p>
            <a:endParaRPr lang="en-US"/>
          </a:p>
          <a:p>
            <a:r>
              <a:rPr lang="en-US"/>
              <a:t>Sextortion is about control. Payment does not remove leverage, it often increases it.</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from reported cases shows that the median amount offenders demand is approximately $390. This is the typical starting demand designed to create urgency and fear.</a:t>
            </a:r>
          </a:p>
          <a:p>
            <a:endParaRPr lang="en-US"/>
          </a:p>
          <a:p>
            <a:r>
              <a:rPr lang="en-US"/>
              <a:t>The median amount actually paid is closer to $100. This suggests that some victims send partial payments in an attempt to stop the threats.</a:t>
            </a:r>
          </a:p>
          <a:p>
            <a:endParaRPr lang="en-US"/>
          </a:p>
          <a:p>
            <a:r>
              <a:rPr lang="en-US"/>
              <a:t>However, research and law enforcement reports consistently show that payment does not end sextortion. Offenders frequently return with new demands once money has been sent.</a:t>
            </a:r>
          </a:p>
          <a:p>
            <a:endParaRPr lang="en-US"/>
          </a:p>
          <a:p>
            <a:r>
              <a:rPr lang="en-US"/>
              <a:t>The safest course of action is not to negotiate or send money, but to stop communication and seek help from a trusted adult or law enforcement.</a:t>
            </a:r>
          </a:p>
          <a:p>
            <a:endParaRPr lang="en-US"/>
          </a:p>
          <a:p>
            <a:r>
              <a:rPr lang="en-US"/>
              <a:t>Source</a:t>
            </a:r>
          </a:p>
          <a:p>
            <a:r>
              <a:rPr lang="en-US"/>
              <a:t>Thorn and Nationathe 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In reported sextortion cases, offenders frequently demand payment through gift cards or peer-to-peer payment platforms such as Cash App. These methods are chosen intentionally because they are fast, difficult to trace, and generally non-refundable once the funds are transferred.</a:t>
            </a:r>
          </a:p>
          <a:p>
            <a:endParaRPr lang="en-US"/>
          </a:p>
          <a:p>
            <a:r>
              <a:rPr lang="en-US"/>
              <a:t>Gift cards are particularly attractive to offenders because the codes can be sent digitally and redeemed quickly, often without identification. Peer-to-peer payment apps allow immediate transfers, which supports the offender’s use of urgency and pressure.</a:t>
            </a:r>
          </a:p>
          <a:p>
            <a:endParaRPr lang="en-US"/>
          </a:p>
          <a:p>
            <a:r>
              <a:rPr lang="en-US"/>
              <a:t>For a complete list of other payment platforms used by Sextortionists, check out the 2024 Thorn study - page 22.</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22.</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HISTORY</a:t>
            </a:r>
          </a:p>
          <a:p>
            <a:r>
              <a:rPr lang="en-US"/>
              <a:t>Wireless phone service providers began to connect their networks for text messaging in 2001.</a:t>
            </a:r>
          </a:p>
          <a:p>
            <a:endParaRPr lang="en-US"/>
          </a:p>
          <a:p>
            <a:r>
              <a:rPr lang="en-US"/>
              <a:t>Sexting emerged in 2009.</a:t>
            </a:r>
          </a:p>
          <a:p>
            <a:endParaRPr lang="en-US"/>
          </a:p>
          <a:p>
            <a:r>
              <a:rPr lang="en-US"/>
              <a:t>The term 'sextortion' was coined in 2009 in a webinar hosted by the International Association of Women Judges.</a:t>
            </a:r>
          </a:p>
          <a:p>
            <a:endParaRPr lang="en-US"/>
          </a:p>
          <a:p>
            <a:r>
              <a:rPr lang="en-US"/>
              <a:t>Source</a:t>
            </a:r>
          </a:p>
          <a:p>
            <a:r>
              <a:rPr lang="en-US"/>
              <a:t>SendHub (n.d.). When Did Texting Start? Retrieved November 22, 2024, from https://www.sendhub.com/when-did-texting-start/</a:t>
            </a:r>
          </a:p>
          <a:p>
            <a:endParaRPr lang="en-US"/>
          </a:p>
          <a:p>
            <a:r>
              <a:rPr lang="en-US"/>
              <a:t>International Association of Women Judges (2023, March). Sextortion: The Impact on Judging and Courts. Retrieved November 22, 2024, from https://www.iawj.org/sextortion-impact-on-judging-and-courts-asean</a:t>
            </a:r>
          </a:p>
          <a:p>
            <a:endParaRPr lang="en-US"/>
          </a:p>
          <a:p>
            <a:r>
              <a:rPr lang="en-US"/>
              <a:t>Vocabulary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from reported cases shows that in most instances, offenders do not follow through on threats to widely distribute images. The primary goal is control and financial gain, not exposure.</a:t>
            </a:r>
          </a:p>
          <a:p>
            <a:endParaRPr lang="en-US"/>
          </a:p>
          <a:p>
            <a:r>
              <a:rPr lang="en-US"/>
              <a:t>Approximately one in six victims reported that images were shared. While this number is serious, it also means that most threats are not carried out. Offenders rely heavily on the fear of exposure to pressure compliance.</a:t>
            </a:r>
          </a:p>
          <a:p>
            <a:endParaRPr lang="en-US"/>
          </a:p>
          <a:p>
            <a:r>
              <a:rPr lang="en-US"/>
              <a:t>When images are released, reports indicate they are typically sent to a limited number of contacts rather than broadly distributed. This reinforces that the threat is often exaggerated to create panic.</a:t>
            </a:r>
          </a:p>
          <a:p>
            <a:endParaRPr lang="en-US"/>
          </a:p>
          <a:p>
            <a:r>
              <a:rPr lang="en-US"/>
              <a:t>Source</a:t>
            </a:r>
          </a:p>
          <a:p>
            <a:r>
              <a:rPr lang="en-US"/>
              <a:t>1. Thorn. (2025). Sexual Extortion &amp; Young People: Navigating threats in digital environments. Retrieved January 16, 2016, from https://www.thorn.org/research/library/sexual-extortion-young-people/</a:t>
            </a:r>
          </a:p>
          <a:p>
            <a:endParaRPr lang="en-US"/>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from reported cases shows that in most instances, offenders do not follow through on threats to widely distribute images. The primary goal is control and financial gain, not exposure.</a:t>
            </a:r>
          </a:p>
          <a:p>
            <a:endParaRPr lang="en-US"/>
          </a:p>
          <a:p>
            <a:r>
              <a:rPr lang="en-US"/>
              <a:t>Approximately one in six victims reported that images were shared. While this number is serious, it also means that most threats are not carried out. Offenders rely heavily on the fear of exposure to pressure compliance.</a:t>
            </a:r>
          </a:p>
          <a:p>
            <a:endParaRPr lang="en-US"/>
          </a:p>
          <a:p>
            <a:r>
              <a:rPr lang="en-US"/>
              <a:t>When images are released, reports indicate they are typically sent to a limited number of contacts rather than broadly distributed. This reinforces that the threat is often exaggerated to create panic.</a:t>
            </a:r>
          </a:p>
          <a:p>
            <a:endParaRPr lang="en-US"/>
          </a:p>
          <a:p>
            <a:r>
              <a:rPr lang="en-US"/>
              <a:t>Source</a:t>
            </a:r>
          </a:p>
          <a:p>
            <a:r>
              <a:rPr lang="en-US"/>
              <a:t>1. Thorn. (2025). Sexual Extortion &amp; Young People: Navigating threats in digital environments. Retrieved January 16, 2016, from https://www.thorn.org/research/library/sexual-extortion-young-people/</a:t>
            </a:r>
          </a:p>
          <a:p>
            <a:endParaRPr lang="en-US"/>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from reported cases shows that in most instances, offenders do not follow through on threats to widely distribute images. The primary goal is control and financial gain, not exposure.</a:t>
            </a:r>
          </a:p>
          <a:p>
            <a:endParaRPr lang="en-US"/>
          </a:p>
          <a:p>
            <a:r>
              <a:rPr lang="en-US"/>
              <a:t>Approximately one in six victims reported that images were shared. While this number is serious, it also means that most threats are not carried out. Offenders rely heavily on the fear of exposure to pressure compliance.</a:t>
            </a:r>
          </a:p>
          <a:p>
            <a:endParaRPr lang="en-US"/>
          </a:p>
          <a:p>
            <a:r>
              <a:rPr lang="en-US"/>
              <a:t>When images are released, reports indicate they are typically sent to a limited number of contacts rather than broadly distributed. This reinforces that the threat is often exaggerated to create panic.</a:t>
            </a:r>
          </a:p>
          <a:p>
            <a:endParaRPr lang="en-US"/>
          </a:p>
          <a:p>
            <a:r>
              <a:rPr lang="en-US"/>
              <a:t>Source</a:t>
            </a:r>
          </a:p>
          <a:p>
            <a:r>
              <a:rPr lang="en-US"/>
              <a:t>1. Thorn. (2025). Sexual Extortion &amp; Young People: Navigating threats in digital environments. Retrieved January 16, 2016, from https://www.thorn.org/research/library/sexual-extortion-young-people/</a:t>
            </a:r>
          </a:p>
          <a:p>
            <a:endParaRPr lang="en-US"/>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 is not only a financial or digital crime, but it can also have serious psychological consequences. Offenders intentionally use shame, fear, and isolation to create emotional distress and maintain control.</a:t>
            </a:r>
          </a:p>
          <a:p>
            <a:endParaRPr lang="en-US"/>
          </a:p>
          <a:p>
            <a:r>
              <a:rPr lang="en-US"/>
              <a:t>Loss of self-worth and lowered self-esteem are common reactions. Victims may internalize blame or feel responsible for what occurred, even though responsibility lies solely with the offender.</a:t>
            </a:r>
          </a:p>
          <a:p>
            <a:endParaRPr lang="en-US"/>
          </a:p>
          <a:p>
            <a:r>
              <a:rPr lang="en-US"/>
              <a:t>Depression and anxiety may develop as a result of ongoing threats. Fear of exposure can lead to hypervigilance, sleep disruption, and withdrawal from friends or activities.</a:t>
            </a:r>
          </a:p>
          <a:p>
            <a:endParaRPr lang="en-US"/>
          </a:p>
          <a:p>
            <a:r>
              <a:rPr lang="en-US"/>
              <a:t>In some cases, individuals experience symptoms consistent with Post-Traumatic Stress Disorder, including intrusive thoughts, distressing memories, or heightened emotional reactions.</a:t>
            </a:r>
          </a:p>
          <a:p>
            <a:endParaRPr lang="en-US"/>
          </a:p>
          <a:p>
            <a:r>
              <a:rPr lang="en-US"/>
              <a:t>Thoughts of suicide have been reported in some sextortion cases. These situations require immediate adult intervention. Educators should clearly reinforce that no image or threat is worth a life, and that support is available.</a:t>
            </a:r>
          </a:p>
          <a:p>
            <a:endParaRPr lang="en-US"/>
          </a:p>
          <a:p>
            <a:r>
              <a:rPr lang="en-US"/>
              <a:t>STUDENT SAFETY STATEMENT (Again, the presenter should consider making a safety statement following this slide.)</a:t>
            </a:r>
          </a:p>
          <a:p>
            <a:endParaRPr lang="en-US"/>
          </a:p>
          <a:p>
            <a:r>
              <a:rPr lang="en-US"/>
              <a:t>“If anyone ever feels overwhelmed or unsafe, immediate support from a trusted adult or the 988 Suicide &amp; Crisis Lifeline is available.”</a:t>
            </a:r>
          </a:p>
          <a:p>
            <a:endParaRPr lang="en-US"/>
          </a:p>
          <a:p>
            <a:endParaRPr lang="en-US"/>
          </a:p>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Age of Consent Laws are available by state on the RAINN website. These laws clearly state that minors below a certain age cannot consent to sexual activity due to developmental immaturity. [1]</a:t>
            </a:r>
          </a:p>
          <a:p>
            <a:endParaRPr lang="en-US"/>
          </a:p>
          <a:p>
            <a:r>
              <a:rPr lang="en-US"/>
              <a:t>The prefrontal cortex is responsible for decision-making, reasoning, personality expression, social appropriateness, and other complex cognitive behaviors.[2]</a:t>
            </a:r>
          </a:p>
          <a:p>
            <a:endParaRPr lang="en-US"/>
          </a:p>
          <a:p>
            <a:r>
              <a:rPr lang="en-US"/>
              <a:t>Developmental changes occur during the transition from childhood to adulthood. The 2013 study, Maturation of the Adolescent Brain, says, "It is well established that the brain undergoes a 'rewiring' process that is not complete until approximately 25 years of age."[3]</a:t>
            </a:r>
          </a:p>
          <a:p>
            <a:endParaRPr lang="en-US"/>
          </a:p>
          <a:p>
            <a:r>
              <a:rPr lang="en-US"/>
              <a:t>Source</a:t>
            </a:r>
          </a:p>
          <a:p>
            <a:r>
              <a:rPr lang="en-US"/>
              <a:t>1. RAINN (2023, April). Consent Laws. apps.rainn.org. Retrieved November 22, 2024, from https://apps.rainn.org/policy/compare/consent-laws.cfm?_ga=2.98895902.1228014705.1714664121-2040521015.1714504137</a:t>
            </a:r>
          </a:p>
          <a:p>
            <a:endParaRPr lang="en-US"/>
          </a:p>
          <a:p>
            <a:r>
              <a:rPr lang="en-US"/>
              <a:t>2. Casey, B., Jones, R. M., &amp; Somerville, L. H. (2011). Braking and Accelerating of the Adolescent Brain. Journal of Research on Adolescence: The Official Journal of the Society for Research on Adolescence, 21(1), 21–33. LINK: https://doi.org/10.1111/j.1532-7795.2010.00712.x</a:t>
            </a:r>
          </a:p>
          <a:p>
            <a:endParaRPr lang="en-US"/>
          </a:p>
          <a:p>
            <a:r>
              <a:rPr lang="en-US"/>
              <a:t>3. Arain M, Haque M, Johal L, Mathur P, Nel W, Rais A, Sandhu R, Sharma S. Maturation of the adolescent brain. Neuropsychiatr Dis Treat. 2013;9:449-61. doi: 10.2147/NDT.S39776. Epub 2013 Apr 3. PMID: 23579318; PMCID: PMC3621648.</a:t>
            </a:r>
          </a:p>
          <a:p>
            <a:r>
              <a:rPr lang="en-US"/>
              <a:t>LINK: https://pmc.ncbi.nlm.nih.gov/articles/PMC3621648/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When predators send a sexual image, what percentage of victims send their image back?</a:t>
            </a:r>
          </a:p>
          <a:p>
            <a:endParaRPr lang="en-US"/>
          </a:p>
          <a:p>
            <a:r>
              <a:rPr lang="en-US"/>
              <a:t>A)  62%</a:t>
            </a:r>
          </a:p>
          <a:p>
            <a:r>
              <a:rPr lang="en-US"/>
              <a:t>B)  72%</a:t>
            </a:r>
          </a:p>
          <a:p>
            <a:r>
              <a:rPr lang="en-US"/>
              <a:t>C)  82%</a:t>
            </a:r>
          </a:p>
          <a:p>
            <a:r>
              <a:rPr lang="en-US"/>
              <a:t>D)  92%</a:t>
            </a:r>
          </a:p>
          <a:p>
            <a:endParaRPr lang="en-US"/>
          </a:p>
          <a:p>
            <a:r>
              <a:rPr lang="en-US"/>
              <a:t>ANSWER</a:t>
            </a:r>
          </a:p>
          <a:p>
            <a:r>
              <a:rPr lang="en-US"/>
              <a:t>B) 82% of reports indicated that victims sent their sexual images to a sextortionist after receiving an image from the predator first. </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USCode.House.gov (2024, November 21) 18 USC 2251: Sexual exploitation of children, from Title 18, Crimes &amp; Criminal Procedure</a:t>
            </a:r>
          </a:p>
          <a:p>
            <a:r>
              <a:rPr lang="en-US"/>
              <a:t>https://uscode.house.gov/view.xhtml?hl=false&amp;edition=prelim&amp;req=granuleid%3AUSC-prelim-title18-section2251&amp;num=0&amp;saved=%7CZ3JhbnVsZWlkOlVTQy1wcmVsaW0tdGl0bGUxOC1zZWN0aW9uMjI1Mg%3D%3D%7C%7C%7C0%7Cfalse%7Cprelim</a:t>
            </a:r>
          </a:p>
          <a:p>
            <a:endParaRPr lang="en-US"/>
          </a:p>
          <a:p>
            <a:r>
              <a:rPr lang="en-US"/>
              <a:t>4. Stop It Now</a:t>
            </a:r>
          </a:p>
          <a:p>
            <a:r>
              <a:rPr lang="en-US"/>
              <a:t>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FBI (n.d.). How We Can Help You. fbi.gov. Retrieved November 22, 2024, from https://www.fbi.gov/how-we-can-help-you/safety-resources/scams-and-safety/common-scams-and-crimes/sextortion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Federal and state laws prohibit the possession, distribution, or creation of sexual images of minors. These laws apply even if the image was sent voluntarily by another minor.</a:t>
            </a:r>
          </a:p>
          <a:p>
            <a:endParaRPr lang="en-US"/>
          </a:p>
          <a:p>
            <a:r>
              <a:rPr lang="en-US"/>
              <a:t>Youth may not realize that saving or forwarding a nude image can have legal consequences. This information is intended to provide clear guidance, not to create fear.</a:t>
            </a:r>
          </a:p>
          <a:p>
            <a:endParaRPr lang="en-US"/>
          </a:p>
          <a:p>
            <a:r>
              <a:rPr lang="en-US"/>
              <a:t>If a sexual image is received, the safest response is to avoid saving or sharing it, delete it promptly, and inform a trusted adult.</a:t>
            </a:r>
          </a:p>
          <a:p>
            <a:endParaRPr lang="en-US"/>
          </a:p>
          <a:p>
            <a:r>
              <a:rPr lang="en-US"/>
              <a:t>Reporting helps prevent further harm and protects everyone involved. Responsibility for exploitation always lies with the offender.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Federal and state laws prohibit the possession, distribution, or creation of sexual images of minors. These laws apply even if the image was sent voluntarily by another minor.</a:t>
            </a:r>
          </a:p>
          <a:p>
            <a:endParaRPr lang="en-US"/>
          </a:p>
          <a:p>
            <a:r>
              <a:rPr lang="en-US"/>
              <a:t>Youth may not realize that saving or forwarding a nude image can have legal consequences. This information is intended to provide clear guidance, not to create fear.</a:t>
            </a:r>
          </a:p>
          <a:p>
            <a:endParaRPr lang="en-US"/>
          </a:p>
          <a:p>
            <a:r>
              <a:rPr lang="en-US"/>
              <a:t>If a sexual image is received, the safest response is to avoid saving or sharing it, delete it promptly, and inform a trusted adult.</a:t>
            </a:r>
          </a:p>
          <a:p>
            <a:endParaRPr lang="en-US"/>
          </a:p>
          <a:p>
            <a:r>
              <a:rPr lang="en-US"/>
              <a:t>Reporting helps prevent further harm and protects everyone involved. Responsibility for exploitation always lies with the offender.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Federal and state laws prohibit the possession, distribution, or creation of sexual images of minors. These laws apply even if the image was sent voluntarily by another minor.</a:t>
            </a:r>
          </a:p>
          <a:p>
            <a:endParaRPr lang="en-US"/>
          </a:p>
          <a:p>
            <a:r>
              <a:rPr lang="en-US"/>
              <a:t>Youth may not realize that saving or forwarding a nude image can have legal consequences. This information is intended to provide clear guidance, not to create fear.</a:t>
            </a:r>
          </a:p>
          <a:p>
            <a:endParaRPr lang="en-US"/>
          </a:p>
          <a:p>
            <a:r>
              <a:rPr lang="en-US"/>
              <a:t>If a sexual image is received, the safest response is to avoid saving or sharing it, delete it promptly, and inform a trusted adult.</a:t>
            </a:r>
          </a:p>
          <a:p>
            <a:endParaRPr lang="en-US"/>
          </a:p>
          <a:p>
            <a:r>
              <a:rPr lang="en-US"/>
              <a:t>Reporting helps prevent further harm and protects everyone involved. Responsibility for exploitation always lies with the offender.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the most important message is that panic benefits the offender. Calm, immediate action reduces the offender's control and limits escalation.</a:t>
            </a:r>
          </a:p>
          <a:p>
            <a:endParaRPr lang="en-US"/>
          </a:p>
          <a:p>
            <a:r>
              <a:rPr lang="en-US"/>
              <a:t>Victims should not send money or additional images. Payment or compliance typically increases demands rather than resolving the situation.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communication should stop immediately. Continuing to respond gives the offender leverage and confirms the target is engaged.</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Blocking the offender on every platform is an important step. </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Usernames and privacy settings should also be updated to reduce further contact.</a:t>
            </a:r>
          </a:p>
          <a:p>
            <a:endParaRPr lang="en-US"/>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importantly, the situation should be reported to a trusted adult right away. </a:t>
            </a:r>
          </a:p>
          <a:p>
            <a:endParaRPr lang="en-US"/>
          </a:p>
          <a:p>
            <a:r>
              <a:rPr lang="en-US"/>
              <a:t>Parents, guardians, school administrators, or law enforcement can intervene safely by contacting law enforcement for protection. </a:t>
            </a:r>
          </a:p>
          <a:p>
            <a:endParaRPr lang="en-US"/>
          </a:p>
          <a:p>
            <a:r>
              <a:rPr lang="en-US"/>
              <a:t>Adult involvement shifts control away from the offender.</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preserving evidence is critical. </a:t>
            </a:r>
          </a:p>
          <a:p>
            <a:endParaRPr lang="en-US"/>
          </a:p>
          <a:p>
            <a:r>
              <a:rPr lang="en-US"/>
              <a:t>Although the instinct may be to delete everything out of fear or embarrassment, doing so can remove valuable evidence. </a:t>
            </a:r>
          </a:p>
          <a:p>
            <a:endParaRPr lang="en-US"/>
          </a:p>
          <a:p>
            <a:r>
              <a:rPr lang="en-US"/>
              <a:t>Law enforcement relies on digital conversations, transaction records, and images to investigate and identify offenders, increasing the likelihood of stopping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preserving evidence is critical. </a:t>
            </a:r>
          </a:p>
          <a:p>
            <a:endParaRPr lang="en-US"/>
          </a:p>
          <a:p>
            <a:r>
              <a:rPr lang="en-US"/>
              <a:t>Although the instinct may be to delete everything out of fear or embarrassment, doing so can remove valuable evidence. </a:t>
            </a:r>
          </a:p>
          <a:p>
            <a:endParaRPr lang="en-US"/>
          </a:p>
          <a:p>
            <a:r>
              <a:rPr lang="en-US"/>
              <a:t>Law enforcement relies on digital conversations, transaction records, and images to investigate and identify offenders, increasing the likelihood of stopping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preserving evidence is critical. </a:t>
            </a:r>
          </a:p>
          <a:p>
            <a:endParaRPr lang="en-US"/>
          </a:p>
          <a:p>
            <a:r>
              <a:rPr lang="en-US"/>
              <a:t>Although the instinct may be to delete everything out of fear or embarrassment, doing so can remove valuable evidence. </a:t>
            </a:r>
          </a:p>
          <a:p>
            <a:endParaRPr lang="en-US"/>
          </a:p>
          <a:p>
            <a:r>
              <a:rPr lang="en-US"/>
              <a:t>Law enforcement relies on digital conversations, transaction records, and images to investigate and identify offenders, increasing the likelihood of stopping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reduction does not eliminate the possibility of exploitation, but it significantly decreases exposure to offenders. </a:t>
            </a:r>
          </a:p>
          <a:p>
            <a:endParaRPr lang="en-US"/>
          </a:p>
          <a:p>
            <a:r>
              <a:rPr lang="en-US"/>
              <a:t>Limiting public posting and oversharing reduces the visibility and personal information available to someone with harmful intent. Offenders often study profiles to identify interests, routines, and vulnerabilities.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privacy settings create an additional barrier. Accounts set to private and restricted messaging features make unsolicited contact more difficult.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Establishing personal boundaries around photo sharing is critical. Once an image is sent digitally, control over that image is lost.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Connecting only with people known offline reduces the likelihood of interacting with a fake profile. Offenders frequently rely on deception and stolen images.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Awareness is a protective skill. Sudden flattery, fast romantic language, requests to move to private apps, or pressure to share images are significant red flags.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a private image begins circulating at school, immediate adult involvement is essential. Students should be encouraged to tell a trusted family member as soon as possible, so support and guidance can begin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a private image begins circulating at school, immediate adult involvement is essential. Students should be encouraged to tell a trusted family member as soon as possible, so support and guidance can begin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a private image begins circulating at school, immediate adult involvement is essential. Students should be encouraged to tell a trusted family member as soon as possible, so support and guidance can begin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a private image begins circulating at school, immediate adult involvement is essential. Students should be encouraged to tell a trusted family member as soon as possible, so support and guidance can begin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a private image begins circulating at school, immediate adult involvement is essential. Students should be encouraged to tell a trusted family member as soon as possible, so support and guidance can begin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IT DOWN ACT</a:t>
            </a:r>
          </a:p>
          <a:p>
            <a:r>
              <a:rPr lang="en-US"/>
              <a:t>The Take It Down Act is a federal law passed by Congress and signed by the President on May 19, 2025. </a:t>
            </a:r>
          </a:p>
          <a:p>
            <a:endParaRPr lang="en-US"/>
          </a:p>
          <a:p>
            <a:r>
              <a:rPr lang="en-US"/>
              <a:t>It makes it a crime to publish or share sexual images of someone without their consent, including AI‑generated “deepfake” images, and requires websites and social media platforms to remove these images quickly when a victim asks. </a:t>
            </a:r>
          </a:p>
          <a:p>
            <a:endParaRPr lang="en-US"/>
          </a:p>
          <a:p>
            <a:r>
              <a:rPr lang="en-US"/>
              <a:t>The law aims to protect people, especially young people, from online exploitation and gives authorities and platforms tools to stop harmful content.</a:t>
            </a:r>
          </a:p>
          <a:p>
            <a:endParaRPr lang="en-US"/>
          </a:p>
          <a:p>
            <a:r>
              <a:rPr lang="en-US"/>
              <a:t>Source</a:t>
            </a:r>
          </a:p>
          <a:p>
            <a:r>
              <a:rPr lang="en-US"/>
              <a:t>Congress.gov (2025, April 28). The Take It Down Act: A Federal Law Prohibiting the Nonconsensual Publication of Intimate Images. Retrieved on January 13, 2026, from https://www.congress.gov/crs-product/LSB11314?utm_source=chatgpt.com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National Center for Missing &amp; Exploited Children (NCMEC) operates a free service called Take It Down, designed to help remove online sexual images involving minors.</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process is anonymous and available to minors under 18. </a:t>
            </a:r>
          </a:p>
          <a:p>
            <a:endParaRPr lang="en-US"/>
          </a:p>
          <a:p>
            <a:r>
              <a:rPr lang="en-US"/>
              <a:t>It provides a proactive way to reduce further distribution and restore a sense of control.</a:t>
            </a:r>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Take It Down service creates a unique digital code, called a hash, from the image. This code acts like a fingerprint for that specific photo. </a:t>
            </a:r>
          </a:p>
          <a:p>
            <a:endParaRPr lang="en-US"/>
          </a:p>
          <a:p>
            <a:r>
              <a:rPr lang="en-US"/>
              <a:t>The actual image is not uploaded, copied, or stored by NCMEC. </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Only the digital fingerprint is securely shared with participating platforms to help detect and remove matching images.</a:t>
            </a:r>
          </a:p>
          <a:p>
            <a:endParaRPr lang="en-US"/>
          </a:p>
          <a:p>
            <a:r>
              <a:rPr lang="en-US"/>
              <a:t>If the image is uploaded or shared, the participating platform can detect the match and remove the image.</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closing slide is designed to restore a sense of safety and control. After discussing threats and trauma, it is critical to end with reassurance and clarity.</a:t>
            </a:r>
          </a:p>
          <a:p>
            <a:endParaRPr lang="en-US"/>
          </a:p>
          <a:p>
            <a:r>
              <a:rPr lang="en-US"/>
              <a:t>Sextortion is a crime. Responsibility always lies with the predator, never the victim. Threats are designed to create panic, but they do not eliminate the availability of help.</a:t>
            </a:r>
          </a:p>
          <a:p>
            <a:endParaRPr lang="en-US"/>
          </a:p>
          <a:p>
            <a:r>
              <a:rPr lang="en-US"/>
              <a:t>Trusted adults — including parents, guardians, school nurse, social worker, resource officer, counselor, administrators, and law enforcement — can intervene effectively. Reporting shifts power away from the predator.</a:t>
            </a:r>
          </a:p>
          <a:p>
            <a:endParaRPr lang="en-US"/>
          </a:p>
          <a:p>
            <a:r>
              <a:rPr lang="en-US"/>
              <a:t>Tools such as NCMEC’s Take It Down service provide real options for limiting online distribution of images. Emotional support from counselors and trusted adults helps students recover and move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closing slide is designed to restore a sense of safety and control. After discussing threats and trauma, it is critical to end with reassurance and clarity.</a:t>
            </a:r>
          </a:p>
          <a:p>
            <a:endParaRPr lang="en-US"/>
          </a:p>
          <a:p>
            <a:r>
              <a:rPr lang="en-US"/>
              <a:t>Sextortion is a crime. Responsibility always lies with the predator, never the victim. Threats are designed to create panic, but they do not eliminate the availability of help.</a:t>
            </a:r>
          </a:p>
          <a:p>
            <a:endParaRPr lang="en-US"/>
          </a:p>
          <a:p>
            <a:r>
              <a:rPr lang="en-US"/>
              <a:t>Trusted adults — including parents, guardians, school nurse, social worker, resource officer, counselor, administrators, and law enforcement — can intervene effectively. Reporting shifts power away from the predator.</a:t>
            </a:r>
          </a:p>
          <a:p>
            <a:endParaRPr lang="en-US"/>
          </a:p>
          <a:p>
            <a:r>
              <a:rPr lang="en-US"/>
              <a:t>Tools such as NCMEC’s Take It Down service provide real options for limiting online distribution of images. Emotional support from counselors and trusted adults helps students recover and move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closing slide is designed to restore a sense of safety and control. After discussing threats and trauma, it is critical to end with reassurance and clarity.</a:t>
            </a:r>
          </a:p>
          <a:p>
            <a:endParaRPr lang="en-US"/>
          </a:p>
          <a:p>
            <a:r>
              <a:rPr lang="en-US"/>
              <a:t>Sextortion is a crime. Responsibility always lies with the predator, never the victim. Threats are designed to create panic, but they do not eliminate the availability of help.</a:t>
            </a:r>
          </a:p>
          <a:p>
            <a:endParaRPr lang="en-US"/>
          </a:p>
          <a:p>
            <a:r>
              <a:rPr lang="en-US"/>
              <a:t>Trusted adults — including parents, guardians, school nurse, social worker, resource officer, counselor, administrators, and law enforcement — can intervene effectively. Reporting shifts power away from the predator.</a:t>
            </a:r>
          </a:p>
          <a:p>
            <a:endParaRPr lang="en-US"/>
          </a:p>
          <a:p>
            <a:r>
              <a:rPr lang="en-US"/>
              <a:t>Tools such as NCMEC’s Take It Down service provide real options for limiting online distribution of images. Emotional support from counselors and trusted adults helps students recover and move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closing slide is designed to restore a sense of safety and control. After discussing threats and trauma, it is critical to end with reassurance and clarity.</a:t>
            </a:r>
          </a:p>
          <a:p>
            <a:endParaRPr lang="en-US"/>
          </a:p>
          <a:p>
            <a:r>
              <a:rPr lang="en-US"/>
              <a:t>Sextortion is a crime. Responsibility always lies with the predator, never the victim. Threats are designed to create panic, but they do not eliminate the availability of help.</a:t>
            </a:r>
          </a:p>
          <a:p>
            <a:endParaRPr lang="en-US"/>
          </a:p>
          <a:p>
            <a:r>
              <a:rPr lang="en-US"/>
              <a:t>Trusted adults — including parents, guardians, school nurse, social worker, resource officer, counselor, administrators, and law enforcement — can intervene effectively. Reporting shifts power away from the predator.</a:t>
            </a:r>
          </a:p>
          <a:p>
            <a:endParaRPr lang="en-US"/>
          </a:p>
          <a:p>
            <a:r>
              <a:rPr lang="en-US"/>
              <a:t>Tools such as NCMEC’s Take It Down service provide real options for limiting online distribution of images. Emotional support from counselors and trusted adults helps students recover and move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closing slide is designed to restore a sense of safety and control. After discussing threats and trauma, it is critical to end with reassurance and clarity.</a:t>
            </a:r>
          </a:p>
          <a:p>
            <a:endParaRPr lang="en-US"/>
          </a:p>
          <a:p>
            <a:r>
              <a:rPr lang="en-US"/>
              <a:t>Sextortion is a crime. Responsibility always lies with the predator, never the victim. Threats are designed to create panic, but they do not eliminate the availability of help.</a:t>
            </a:r>
          </a:p>
          <a:p>
            <a:endParaRPr lang="en-US"/>
          </a:p>
          <a:p>
            <a:r>
              <a:rPr lang="en-US"/>
              <a:t>Trusted adults — including parents, guardians, school nurse, social worker, resource officer, counselor, administrators, and law enforcement — can intervene effectively. Reporting shifts power away from the predator.</a:t>
            </a:r>
          </a:p>
          <a:p>
            <a:endParaRPr lang="en-US"/>
          </a:p>
          <a:p>
            <a:r>
              <a:rPr lang="en-US"/>
              <a:t>Tools such as NCMEC’s Take It Down service provide real options for limiting online distribution of images. Emotional support from counselors and trusted adults helps students recover and move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used by businesses worldwide for employee training. 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sextortion, please refer to the last page of Lesson Plan #5 on the Walking Wise Learning Platform. </a:t>
            </a:r>
          </a:p>
          <a:p>
            <a:endParaRPr lang="en-US"/>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do most predators get sexual images from victims?</a:t>
            </a:r>
          </a:p>
          <a:p>
            <a:endParaRPr lang="en-US"/>
          </a:p>
          <a:p>
            <a:r>
              <a:rPr lang="en-US"/>
              <a:t>A)  Catfishing</a:t>
            </a:r>
          </a:p>
          <a:p>
            <a:r>
              <a:rPr lang="en-US"/>
              <a:t>B)  Hacking Accounts &amp; Phones</a:t>
            </a:r>
          </a:p>
          <a:p>
            <a:r>
              <a:rPr lang="en-US"/>
              <a:t>C)  AI Generation</a:t>
            </a:r>
          </a:p>
          <a:p>
            <a:r>
              <a:rPr lang="en-US"/>
              <a:t>D)  Peers</a:t>
            </a:r>
          </a:p>
          <a:p>
            <a:endParaRPr lang="en-US"/>
          </a:p>
          <a:p>
            <a:r>
              <a:rPr lang="en-US"/>
              <a:t>ANSWER</a:t>
            </a:r>
          </a:p>
          <a:p>
            <a:r>
              <a:rPr lang="en-US"/>
              <a:t>A)  Catfishing is currently the most frequent method for obtaining sexual images from victims.</a:t>
            </a:r>
          </a:p>
          <a:p>
            <a:endParaRPr lang="en-US"/>
          </a:p>
          <a:p>
            <a:r>
              <a:rPr lang="en-US"/>
              <a:t>Sextortionists use all four forms (listed above) of coercion to blackmail victims for money and other demands. Still, catfishing is currently the most common method used to obtain sexual images from victims. In addition to targeting young people who have shared a sexual image, predators also use AI technologies, hack accounts, and break into electronic devices as methods to sexually extort victims.</a:t>
            </a:r>
          </a:p>
          <a:p>
            <a:endParaRPr lang="en-US"/>
          </a:p>
          <a:p>
            <a:r>
              <a:rPr lang="en-US"/>
              <a:t>Source</a:t>
            </a:r>
          </a:p>
          <a:p>
            <a:r>
              <a:rPr lang="en-US"/>
              <a:t>Thorn and the National Center for Missing and Exploited Children (NCMEC). (2024). Trends in Financial Sextortion: An investigation of sextortion reports in NCMEC CyberTipline data, pp. 9, 12, 13, 25, 34</a:t>
            </a:r>
          </a:p>
          <a:p>
            <a:endParaRPr lang="en-US"/>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endParaRPr lang="en-US"/>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9, 12, 13, 25, 34</a:t>
            </a:r>
          </a:p>
          <a:p>
            <a:endParaRPr lang="en-US"/>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GROOMING</a:t>
            </a:r>
          </a:p>
          <a:p>
            <a:r>
              <a:rPr lang="en-US"/>
              <a:t>-Sextortion usually does not begin with threats; instead, it begins with a strategy. </a:t>
            </a:r>
          </a:p>
          <a:p>
            <a:endParaRPr lang="en-US"/>
          </a:p>
          <a:p>
            <a:r>
              <a:rPr lang="en-US"/>
              <a:t>-Offenders follow steps designed to build trust and lower defenses. </a:t>
            </a:r>
          </a:p>
          <a:p>
            <a:endParaRPr lang="en-US"/>
          </a:p>
          <a:p>
            <a:r>
              <a:rPr lang="en-US"/>
              <a:t>-Recognizing the pattern makes it easier to interrupt sexual extortion early.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CONTACT</a:t>
            </a:r>
          </a:p>
          <a:p>
            <a:r>
              <a:rPr lang="en-US"/>
              <a:t>-Sextortionists often cast a wide net by sending messages to dozens of people at once.</a:t>
            </a:r>
          </a:p>
          <a:p>
            <a:endParaRPr lang="en-US"/>
          </a:p>
          <a:p>
            <a:r>
              <a:rPr lang="en-US"/>
              <a:t>-Contact often starts with a random follow, friend request, or direct message.</a:t>
            </a:r>
          </a:p>
          <a:p>
            <a:endParaRPr lang="en-US"/>
          </a:p>
          <a:p>
            <a:r>
              <a:rPr lang="en-US"/>
              <a:t>-Offenders send messages to many young people, hoping someone responds.</a:t>
            </a:r>
          </a:p>
          <a:p>
            <a:endParaRPr lang="en-US"/>
          </a:p>
          <a:p>
            <a:r>
              <a:rPr lang="en-US"/>
              <a:t>-The first interaction usually seems casual and harmless.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FAKE IDENTIFY</a:t>
            </a:r>
          </a:p>
          <a:p>
            <a:r>
              <a:rPr lang="en-US"/>
              <a:t>-Most sextortion offenders pretend to be teenagers.</a:t>
            </a:r>
          </a:p>
          <a:p>
            <a:endParaRPr lang="en-US"/>
          </a:p>
          <a:p>
            <a:r>
              <a:rPr lang="en-US"/>
              <a:t>-Their profile photos are often stolen.</a:t>
            </a:r>
          </a:p>
          <a:p>
            <a:endParaRPr lang="en-US"/>
          </a:p>
          <a:p>
            <a:r>
              <a:rPr lang="en-US"/>
              <a:t>-Accounts may look realistic, but are carefully constructed.</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 TRUST</a:t>
            </a:r>
          </a:p>
          <a:p>
            <a:r>
              <a:rPr lang="en-US"/>
              <a:t>-Offenders study social media profiles.</a:t>
            </a:r>
          </a:p>
          <a:p>
            <a:endParaRPr lang="en-US"/>
          </a:p>
          <a:p>
            <a:r>
              <a:rPr lang="en-US"/>
              <a:t>-They mention hobbies, sports, music, or shared experiences.</a:t>
            </a:r>
          </a:p>
          <a:p>
            <a:endParaRPr lang="en-US"/>
          </a:p>
          <a:p>
            <a:r>
              <a:rPr lang="en-US"/>
              <a:t>-They position themselves as understanding and supportive.</a:t>
            </a:r>
          </a:p>
          <a:p>
            <a:endParaRPr lang="en-US"/>
          </a:p>
          <a:p>
            <a:r>
              <a:rPr lang="en-US"/>
              <a:t>-Definition</a:t>
            </a:r>
          </a:p>
          <a:p>
            <a:r>
              <a:rPr lang="en-US"/>
              <a:t>Grooming is the process of building trust with the intent of exploiting or abusing someone.</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ROMANCE</a:t>
            </a:r>
          </a:p>
          <a:p>
            <a:r>
              <a:rPr lang="en-US"/>
              <a:t>-Strong feelings are expressed very quickly.</a:t>
            </a:r>
          </a:p>
          <a:p>
            <a:endParaRPr lang="en-US"/>
          </a:p>
          <a:p>
            <a:r>
              <a:rPr lang="en-US"/>
              <a:t>-Statements like “no one understands me like you” are common.</a:t>
            </a:r>
          </a:p>
          <a:p>
            <a:endParaRPr lang="en-US"/>
          </a:p>
          <a:p>
            <a:r>
              <a:rPr lang="en-US"/>
              <a:t>-Flattery and attention are used strategically.</a:t>
            </a:r>
          </a:p>
          <a:p>
            <a:endParaRPr lang="en-US"/>
          </a:p>
          <a:p>
            <a:r>
              <a:rPr lang="en-US"/>
              <a:t>-Key message:</a:t>
            </a:r>
          </a:p>
          <a:p>
            <a:r>
              <a:rPr lang="en-US"/>
              <a:t>Healthy relationships develop over time. Fast emotional intensity from a stranger is a warning sign.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CROSS THE LINE</a:t>
            </a:r>
          </a:p>
          <a:p>
            <a:r>
              <a:rPr lang="en-US"/>
              <a:t>-The offender often sends a sexual image first.</a:t>
            </a:r>
          </a:p>
          <a:p>
            <a:endParaRPr lang="en-US"/>
          </a:p>
          <a:p>
            <a:r>
              <a:rPr lang="en-US"/>
              <a:t>-This lowers resistance and creates pressure.</a:t>
            </a:r>
          </a:p>
          <a:p>
            <a:endParaRPr lang="en-US"/>
          </a:p>
          <a:p>
            <a:r>
              <a:rPr lang="en-US"/>
              <a:t>-The goal is to obtain an image in return.</a:t>
            </a:r>
          </a:p>
          <a:p>
            <a:endParaRPr lang="en-US"/>
          </a:p>
          <a:p>
            <a:r>
              <a:rPr lang="en-US"/>
              <a:t>-Red Flag:</a:t>
            </a:r>
          </a:p>
          <a:p>
            <a:r>
              <a:rPr lang="en-US"/>
              <a:t>The shift from flirting to pressure marks a turning point in the scheme.</a:t>
            </a:r>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ESCALATION</a:t>
            </a:r>
          </a:p>
          <a:p>
            <a:r>
              <a:rPr lang="en-US"/>
              <a:t>-The offender suggests moving to a more private platform.</a:t>
            </a:r>
          </a:p>
          <a:p>
            <a:endParaRPr lang="en-US"/>
          </a:p>
          <a:p>
            <a:r>
              <a:rPr lang="en-US"/>
              <a:t>-Pressure increases for live video or explicit behavior.</a:t>
            </a:r>
          </a:p>
          <a:p>
            <a:endParaRPr lang="en-US"/>
          </a:p>
          <a:p>
            <a:r>
              <a:rPr lang="en-US"/>
              <a:t>-Once images or videos are obtained, threats often begin.</a:t>
            </a:r>
          </a:p>
          <a:p>
            <a:endParaRPr lang="en-US"/>
          </a:p>
          <a:p>
            <a:r>
              <a:rPr lang="en-US"/>
              <a:t>-Key Message:</a:t>
            </a:r>
          </a:p>
          <a:p>
            <a:r>
              <a:rPr lang="en-US"/>
              <a:t>Responsibility always lies with the offender; the victim is not to be blamed.</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MYTH</a:t>
            </a:r>
          </a:p>
          <a:p>
            <a:r>
              <a:rPr lang="en-US"/>
              <a:t>Teens often assume sextortion is caused by hackers breaking into devices. Research shows most cases begin with manipulation, not technology.</a:t>
            </a:r>
          </a:p>
          <a:p>
            <a:endParaRPr lang="en-US"/>
          </a:p>
          <a:p>
            <a:r>
              <a:rPr lang="en-US"/>
              <a:t>CATFISHING</a:t>
            </a:r>
          </a:p>
          <a:p>
            <a:r>
              <a:rPr lang="en-US"/>
              <a:t>Predators often create fake online identities to deceive potential victims. </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UNREPORTED</a:t>
            </a:r>
          </a:p>
          <a:p>
            <a:r>
              <a:rPr lang="en-US"/>
              <a:t>Victims often do not report the crimes committed against them due to fear, shame, or manipulation.</a:t>
            </a:r>
          </a:p>
          <a:p>
            <a:endParaRPr lang="en-US"/>
          </a:p>
          <a:p>
            <a:r>
              <a:rPr lang="en-US"/>
              <a:t>INCONSISTENT COLLECTION</a:t>
            </a:r>
          </a:p>
          <a:p>
            <a:r>
              <a:rPr lang="en-US"/>
              <a:t>Geographical areas have different legal definitions for sexual crimes, which may make data hard to compare.</a:t>
            </a:r>
          </a:p>
          <a:p>
            <a:endParaRPr lang="en-US"/>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FAKE IMAGES</a:t>
            </a:r>
          </a:p>
          <a:p>
            <a:r>
              <a:rPr lang="en-US"/>
              <a:t>Predators may threaten victims with sexual photos of other people who resemble the victim, altering those images with editing software, or using “nudifying Apps.” These tools use AI to generate nude images from clothed photos. </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HACKING DEVICES</a:t>
            </a:r>
          </a:p>
          <a:p>
            <a:r>
              <a:rPr lang="en-US"/>
              <a:t>Sextortionists claim they have gained access to the victim's private photos or videos by hacking into their electronic devices, which can be particularly threatening if the victim has stored self-generated nude images of themself. Offenders often lie about hacking to create fear.</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THREATS of HARM</a:t>
            </a:r>
          </a:p>
          <a:p>
            <a:r>
              <a:rPr lang="en-US"/>
              <a:t>Sextortionists may threaten violence against the victim or their loved ones to scare them into sending sexual photos or videos.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INTIMATE RELATIONSHIP</a:t>
            </a:r>
          </a:p>
          <a:p>
            <a:r>
              <a:rPr lang="en-US"/>
              <a:t>Someone known to the victim, such as a romantic partner, threatens to share sexual photos or videos of the victim to force them into providing: </a:t>
            </a:r>
          </a:p>
          <a:p>
            <a:r>
              <a:rPr lang="en-US"/>
              <a:t>1) more explicit content</a:t>
            </a:r>
          </a:p>
          <a:p>
            <a:r>
              <a:rPr lang="en-US"/>
              <a:t>2) stay in the relationship </a:t>
            </a:r>
          </a:p>
          <a:p>
            <a:r>
              <a:rPr lang="en-US"/>
              <a:t>3) revenge over a breakup, which is sometimes referred to as "revenge porn" in the media. </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OFFERS TO BUY IMAGES</a:t>
            </a:r>
          </a:p>
          <a:p>
            <a:r>
              <a:rPr lang="en-US"/>
              <a:t>Promises made by predators to buy images are rarely delivered.</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Thorn's 2025 research found that almost all sextortion threats happened via digital tools like social media or messaging.</a:t>
            </a:r>
          </a:p>
          <a:p>
            <a:endParaRPr lang="en-US"/>
          </a:p>
          <a:p>
            <a:r>
              <a:rPr lang="en-US"/>
              <a:t>TECHOLOGY</a:t>
            </a:r>
          </a:p>
          <a:p>
            <a:r>
              <a:rPr lang="en-US"/>
              <a:t>Thorn.org was founded in 2009 by actor Ashton Kutcher. The organization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endParaRPr lang="en-US"/>
          </a:p>
          <a:p>
            <a:r>
              <a:rPr lang="en-US"/>
              <a:t>Source: </a:t>
            </a:r>
          </a:p>
          <a:p>
            <a:r>
              <a:rPr lang="en-US"/>
              <a:t>1. Thorn. (2025). Sexual Extortion &amp; Young People: Navigating threats in digital environments, pp. 4, 13. Retrieved January 16, 2016, from https://www.thorn.org/research/library/sexual-extortion-young-people/</a:t>
            </a:r>
          </a:p>
          <a:p>
            <a:endParaRPr lang="en-US"/>
          </a:p>
          <a:p>
            <a:r>
              <a:rPr lang="en-US"/>
              <a:t>2. Thorn and the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Thorn's 2025 research found that almost all sextortion threats happened via digital tools like social media or messaging.</a:t>
            </a:r>
          </a:p>
          <a:p>
            <a:endParaRPr lang="en-US"/>
          </a:p>
          <a:p>
            <a:r>
              <a:rPr lang="en-US"/>
              <a:t>TECHOLOGY</a:t>
            </a:r>
          </a:p>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endParaRPr lang="en-US"/>
          </a:p>
          <a:p>
            <a:r>
              <a:rPr lang="en-US"/>
              <a:t>Source: </a:t>
            </a:r>
          </a:p>
          <a:p>
            <a:r>
              <a:rPr lang="en-US"/>
              <a:t>1. Thorn. (2025). Sexual Extortion &amp; Young People: Navigating threats in digital environments, pp. 4, 13. Retrieved January 16, 2016, from https://www.thorn.org/research/library/sexual-extortion-young-people/</a:t>
            </a:r>
          </a:p>
          <a:p>
            <a:endParaRPr lang="en-US"/>
          </a:p>
          <a:p>
            <a:r>
              <a:rPr lang="en-US"/>
              <a:t>2. Thorn and the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the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Determine whether the Q&amp;A feature will be enabled. If activated, a staff member should monitor questions and comments to ensure they remain appropriate for the audience. Slido’s moderation tools allow administrators to delete or hide inappropriate submissions.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the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the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the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are teenage males most often victimized by sextortionists?</a:t>
            </a:r>
          </a:p>
          <a:p>
            <a:endParaRPr lang="en-US"/>
          </a:p>
          <a:p>
            <a:r>
              <a:rPr lang="en-US"/>
              <a:t>A) Demands for Sexual Image</a:t>
            </a:r>
          </a:p>
          <a:p>
            <a:r>
              <a:rPr lang="en-US"/>
              <a:t>B) Demands for Money</a:t>
            </a:r>
          </a:p>
          <a:p>
            <a:r>
              <a:rPr lang="en-US"/>
              <a:t>C) Demands for Sexual Activity </a:t>
            </a:r>
          </a:p>
          <a:p>
            <a:r>
              <a:rPr lang="en-US"/>
              <a:t>D) Demands by Peer</a:t>
            </a:r>
          </a:p>
          <a:p>
            <a:endParaRPr lang="en-US"/>
          </a:p>
          <a:p>
            <a:r>
              <a:rPr lang="en-US"/>
              <a:t>ANSWER</a:t>
            </a:r>
          </a:p>
          <a:p>
            <a:r>
              <a:rPr lang="en-US"/>
              <a:t>B) Demand for money is how teenage males are most often victimized.</a:t>
            </a:r>
          </a:p>
          <a:p>
            <a:endParaRPr lang="en-US"/>
          </a:p>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TARGETING MALES</a:t>
            </a:r>
          </a:p>
          <a:p>
            <a:r>
              <a:rPr lang="en-US"/>
              <a:t>Financial sextortion most often targets teenage males. In these cases, offenders pose as teenage girls and send a sexual image first. This is designed to lower suspicion and trigger curiosity or impulsive decision-making. The tactic moves quickly before the target has time to think critically.</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male victims are between the ages of 14 and 17. Adolescence is a stage when social approval, attraction, and risk-taking behaviors are heightened, which offenders exploit intentionally.</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Presenter Guidelines for Delivery</a:t>
            </a:r>
          </a:p>
          <a:p>
            <a:endParaRPr lang="en-US"/>
          </a:p>
          <a:p>
            <a:r>
              <a:rPr lang="en-US"/>
              <a:t>Present the information in a calm, matter-of-fact way and avoid sensational language.</a:t>
            </a:r>
          </a:p>
          <a:p>
            <a:endParaRPr lang="en-US"/>
          </a:p>
          <a:p>
            <a:r>
              <a:rPr lang="en-US"/>
              <a:t>Avoid graphic details. Focus on understanding behaviors and staying safe.</a:t>
            </a:r>
          </a:p>
          <a:p>
            <a:endParaRPr lang="en-US"/>
          </a:p>
          <a:p>
            <a:r>
              <a:rPr lang="en-US"/>
              <a:t>Never blame victims. Responsibility always belongs to the person who caused harm.</a:t>
            </a:r>
          </a:p>
          <a:p>
            <a:endParaRPr lang="en-US"/>
          </a:p>
          <a:p>
            <a:r>
              <a:rPr lang="en-US"/>
              <a:t>Maintain a steady tone. Students often mirror the presenter’s emotional cues.</a:t>
            </a:r>
          </a:p>
          <a:p>
            <a:endParaRPr lang="en-US"/>
          </a:p>
          <a:p>
            <a:r>
              <a:rPr lang="en-US"/>
              <a:t>Do not ask students to share personal experiences.</a:t>
            </a:r>
          </a:p>
          <a:p>
            <a:endParaRPr lang="en-US"/>
          </a:p>
          <a:p>
            <a:r>
              <a:rPr lang="en-US"/>
              <a:t>If students laugh or react awkwardly, stay calm and continue teaching.</a:t>
            </a:r>
          </a:p>
          <a:p>
            <a:endParaRPr lang="en-US"/>
          </a:p>
          <a:p>
            <a:r>
              <a:rPr lang="en-US"/>
              <a:t>Always pair risk information with solutions and support.</a:t>
            </a:r>
          </a:p>
          <a:p>
            <a:endParaRPr lang="en-US"/>
          </a:p>
          <a:p>
            <a:r>
              <a:rPr lang="en-US"/>
              <a:t>Remind students they are not alone and help is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Reports also show a growing number of cases among young men 18 and older. Although current trends highlight teenage males in financial sextortion, anyone can be targeted.</a:t>
            </a:r>
          </a:p>
          <a:p>
            <a:endParaRPr lang="en-US"/>
          </a:p>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are teenage FEMALES most often victimized by sextortionists?</a:t>
            </a:r>
          </a:p>
          <a:p>
            <a:endParaRPr lang="en-US"/>
          </a:p>
          <a:p>
            <a:r>
              <a:rPr lang="en-US"/>
              <a:t>A) Demands for Sexual Image</a:t>
            </a:r>
          </a:p>
          <a:p>
            <a:r>
              <a:rPr lang="en-US"/>
              <a:t>B) Demands for Money</a:t>
            </a:r>
          </a:p>
          <a:p>
            <a:r>
              <a:rPr lang="en-US"/>
              <a:t>C) Demands for Sexual Activity </a:t>
            </a:r>
          </a:p>
          <a:p>
            <a:r>
              <a:rPr lang="en-US"/>
              <a:t>D) Demands made by a Boyfriend or Peer</a:t>
            </a:r>
          </a:p>
          <a:p>
            <a:endParaRPr lang="en-US"/>
          </a:p>
          <a:p>
            <a:r>
              <a:rPr lang="en-US"/>
              <a:t>ANSWER</a:t>
            </a:r>
          </a:p>
          <a:p>
            <a:r>
              <a:rPr lang="en-US"/>
              <a:t>A) Demands for Sexual Image</a:t>
            </a:r>
          </a:p>
          <a:p>
            <a:r>
              <a:rPr lang="en-US"/>
              <a:t>C) Demands for Sexual Activity </a:t>
            </a:r>
          </a:p>
          <a:p>
            <a:r>
              <a:rPr lang="en-US"/>
              <a:t>D) Demands by a Boyfriend or Peer</a:t>
            </a:r>
          </a:p>
          <a:p>
            <a:endParaRPr lang="en-US"/>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 tactics differ depending on the individual being targeted. </a:t>
            </a:r>
          </a:p>
          <a:p>
            <a:endParaRPr lang="en-US"/>
          </a:p>
          <a:p>
            <a:r>
              <a:rPr lang="en-US"/>
              <a:t>Teenage females are frequently targeted through pressure rather than financial demands.</a:t>
            </a:r>
          </a:p>
          <a:p>
            <a:endParaRPr lang="en-US"/>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Offenders often use emotional manipulation, flattery, or relationship expectations to obtain private or sexual images.</a:t>
            </a:r>
          </a:p>
          <a:p>
            <a:endParaRPr lang="en-US"/>
          </a:p>
          <a:p>
            <a:r>
              <a:rPr lang="en-US"/>
              <a:t>Romantic pressure is a common tactic. Statements framed as proof of trust, love, or commitment are used to persuade victims to share images or videos.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shows that about half of female victims are exploited by online offenders, while about half are harmed by someone they know, such as a dating partner or peer. This highlights that exploitation can occur both online and within real-life relationships.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LGBTQ+ teens can face unique vulnerabilities in sextortion cases. Offenders may threaten to “out” someone by exposing sexual orientation or gender identity to family, friends, or peers. This threat is used as leverage to create fear and silence.</a:t>
            </a:r>
          </a:p>
          <a:p>
            <a:endParaRPr lang="en-US"/>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 shows that many LGBTQ+ young people rely on digital spaces for connection and support. </a:t>
            </a:r>
          </a:p>
          <a:p>
            <a:endParaRPr lang="en-US"/>
          </a:p>
          <a:p>
            <a:r>
              <a:rPr lang="en-US"/>
              <a:t>The 2023 Thorn study reports, “Many LGBTQ+ participants reported digital forums as places where they can be their true and authentic selves, compared to engaging with people offline.” </a:t>
            </a:r>
          </a:p>
          <a:p>
            <a:endParaRPr lang="en-US"/>
          </a:p>
          <a:p>
            <a:r>
              <a:rPr lang="en-US"/>
              <a:t>While these spaces can provide community, they can also increase exposure to strangers with harmful intentions.</a:t>
            </a:r>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Fear of judgment, rejection, or family conflict may make reporting more difficult. This does not reflect weakness; it reflects real social pressures. </a:t>
            </a:r>
          </a:p>
          <a:p>
            <a:endParaRPr lang="en-US"/>
          </a:p>
          <a:p>
            <a:r>
              <a:rPr lang="en-US"/>
              <a:t>Supportive adults, affirming environments, and clear reporting pathways are especially important protective factors for LGBTQ+ youth.</a:t>
            </a:r>
          </a:p>
          <a:p>
            <a:endParaRPr lang="en-US"/>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 most often begins on mainstream digital platforms, which are often common spaces used for communication and entertainment.</a:t>
            </a:r>
          </a:p>
          <a:p>
            <a:endParaRPr lang="en-US"/>
          </a:p>
          <a:p>
            <a:r>
              <a:rPr lang="en-US"/>
              <a:t>SOCIAL MEDIA PLATFORMS</a:t>
            </a:r>
          </a:p>
          <a:p>
            <a:r>
              <a:rPr lang="en-US"/>
              <a:t>Example: Facebook, Whisper, WeChat, Voxer</a:t>
            </a:r>
          </a:p>
          <a:p>
            <a:endParaRPr lang="en-US"/>
          </a:p>
          <a:p>
            <a:r>
              <a:rPr lang="en-US"/>
              <a:t>Users on social media platforms may be more likely to maintain long-term connections, allowing sextortionists to groom victims over extended periods and multiple victims at the same time.</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GAMING PLATFORMS</a:t>
            </a:r>
          </a:p>
          <a:p>
            <a:r>
              <a:rPr lang="en-US"/>
              <a:t>Example: Fortnight, Roblox</a:t>
            </a:r>
          </a:p>
          <a:p>
            <a:endParaRPr lang="en-US"/>
          </a:p>
          <a:p>
            <a:r>
              <a:rPr lang="en-US"/>
              <a:t>Gaming platforms allow real-time interaction, which can make conversations feel personal.</a:t>
            </a:r>
          </a:p>
          <a:p>
            <a:endParaRPr lang="en-US"/>
          </a:p>
          <a:p>
            <a:r>
              <a:rPr lang="en-US"/>
              <a:t>These platforms often attract young users who might be more naive and less experienced in recognizing potential threats, making them easier targets.</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DATING APPS</a:t>
            </a:r>
          </a:p>
          <a:p>
            <a:r>
              <a:rPr lang="en-US"/>
              <a:t>Example: Tinder, Blendr, Hoop</a:t>
            </a:r>
          </a:p>
          <a:p>
            <a:endParaRPr lang="en-US"/>
          </a:p>
          <a:p>
            <a:r>
              <a:rPr lang="en-US"/>
              <a:t>People on dating apps are often open to building trust with potential partners, making them receptive to sharing personal information and intimate content.</a:t>
            </a:r>
          </a:p>
          <a:p>
            <a:endParaRPr lang="en-US"/>
          </a:p>
          <a:p>
            <a:r>
              <a:rPr lang="en-US"/>
              <a:t>Some teens create profiles on dating apps by misrepresenting their age. </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MESSAGING APPS</a:t>
            </a:r>
          </a:p>
          <a:p>
            <a:r>
              <a:rPr lang="en-US"/>
              <a:t>Example: Snapchat, Telegram, Kik, Tubler, Yik Yak, Facebook Messenger, Reddit</a:t>
            </a:r>
          </a:p>
          <a:p>
            <a:endParaRPr lang="en-US"/>
          </a:p>
          <a:p>
            <a:r>
              <a:rPr lang="en-US"/>
              <a:t>Messaging apps are often used to move conversations into more private spaces. </a:t>
            </a:r>
          </a:p>
          <a:p>
            <a:endParaRPr lang="en-US"/>
          </a:p>
          <a:p>
            <a:r>
              <a:rPr lang="en-US"/>
              <a:t>The apps have features that allow messages to disappear, which sextortionists often exploit. </a:t>
            </a:r>
          </a:p>
          <a:p>
            <a:endParaRPr lang="en-US"/>
          </a:p>
          <a:p>
            <a:r>
              <a:rPr lang="en-US"/>
              <a:t>This technology can also make it difficult for victims to gather evidence or report the crime.</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&amp; VIDEO SHARING PLATFORMS</a:t>
            </a:r>
          </a:p>
          <a:p>
            <a:r>
              <a:rPr lang="en-US"/>
              <a:t>Example: Instagram, Flickr</a:t>
            </a:r>
          </a:p>
          <a:p>
            <a:endParaRPr lang="en-US"/>
          </a:p>
          <a:p>
            <a:r>
              <a:rPr lang="en-US"/>
              <a:t>The visual nature of these platforms can facilitate the exchange of explicit images or the manipulation of images using AI technology and photo/video editing software.</a:t>
            </a:r>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LIVE STREAMING PLATFORMS</a:t>
            </a:r>
          </a:p>
          <a:p>
            <a:r>
              <a:rPr lang="en-US"/>
              <a:t>Example: YouTube, TikTok, Periscope, Spotify</a:t>
            </a:r>
          </a:p>
          <a:p>
            <a:endParaRPr lang="en-US"/>
          </a:p>
          <a:p>
            <a:r>
              <a:rPr lang="en-US"/>
              <a:t>Live streaming services enable real-time interaction and also make conversations feel personal and intimate. </a:t>
            </a:r>
          </a:p>
          <a:p>
            <a:endParaRPr lang="en-US"/>
          </a:p>
          <a:p>
            <a:r>
              <a:rPr lang="en-US"/>
              <a:t>The visual nature of these platforms can facilitate the exchange of explicit images or the manipulation of images using AI technology and photo/video editing software.</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predators ask teens to move from direct messages to a private chat?</a:t>
            </a:r>
          </a:p>
          <a:p>
            <a:endParaRPr lang="en-US"/>
          </a:p>
          <a:p>
            <a:r>
              <a:rPr lang="en-US"/>
              <a:t>A)  25%</a:t>
            </a:r>
          </a:p>
          <a:p>
            <a:r>
              <a:rPr lang="en-US"/>
              <a:t>B)  45%</a:t>
            </a:r>
          </a:p>
          <a:p>
            <a:r>
              <a:rPr lang="en-US"/>
              <a:t>C)  65%</a:t>
            </a:r>
          </a:p>
          <a:p>
            <a:r>
              <a:rPr lang="en-US"/>
              <a:t>D)  85%</a:t>
            </a:r>
          </a:p>
          <a:p>
            <a:endParaRPr lang="en-US"/>
          </a:p>
          <a:p>
            <a:r>
              <a:rPr lang="en-US"/>
              <a:t>ANSWER:</a:t>
            </a:r>
          </a:p>
          <a:p>
            <a:r>
              <a:rPr lang="en-US"/>
              <a:t>C) 65% of victims were asked to move from the initial point of contact to another app for a private conversation.</a:t>
            </a:r>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 can include:</a:t>
            </a:r>
          </a:p>
          <a:p>
            <a:endParaRPr lang="en-US"/>
          </a:p>
          <a:p>
            <a:r>
              <a:rPr lang="en-US"/>
              <a:t>GROOMING</a:t>
            </a:r>
          </a:p>
          <a:p>
            <a:r>
              <a:rPr lang="en-US"/>
              <a:t>Building trust to manipulate someone.</a:t>
            </a:r>
          </a:p>
          <a:p>
            <a:endParaRPr lang="en-US"/>
          </a:p>
          <a:p>
            <a:r>
              <a:rPr lang="en-US"/>
              <a:t>SEXTORTION</a:t>
            </a:r>
          </a:p>
          <a:p>
            <a:r>
              <a:rPr lang="en-US"/>
              <a:t>Threatening to share private images.</a:t>
            </a:r>
          </a:p>
          <a:p>
            <a:endParaRPr lang="en-US"/>
          </a:p>
          <a:p>
            <a:r>
              <a:rPr lang="en-US"/>
              <a:t>PORNOGRAPHY</a:t>
            </a:r>
          </a:p>
          <a:p>
            <a:r>
              <a:rPr lang="en-US"/>
              <a:t>Involving vulnerable people in creating sexual images or videos.</a:t>
            </a:r>
          </a:p>
          <a:p>
            <a:endParaRPr lang="en-US"/>
          </a:p>
          <a:p>
            <a:r>
              <a:rPr lang="en-US"/>
              <a:t>SEX TRAFFICKING</a:t>
            </a:r>
          </a:p>
          <a:p>
            <a:r>
              <a:rPr lang="en-US"/>
              <a:t>Manipulating or forcing someone into sexual activity in exchange for money or something of value.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offenders begin contact on widely used platforms such as Instagram, TikTok, Snapchat, or gaming chats. After initial interaction, they often suggest moving the conversation to a more private messaging app like WhatsApp, Telegram, Discord, or Signal.</a:t>
            </a:r>
          </a:p>
          <a:p>
            <a:endParaRPr lang="en-US"/>
          </a:p>
          <a:p>
            <a:r>
              <a:rPr lang="en-US"/>
              <a:t>This shift is intentional. Private messaging platforms may have fewer safety filters, encrypted communication, or disappearing message features. Offenders use these tools to reduce detection and increase secrecy.</a:t>
            </a:r>
          </a:p>
          <a:p>
            <a:endParaRPr lang="en-US"/>
          </a:p>
          <a:p>
            <a:r>
              <a:rPr lang="en-US"/>
              <a:t>Teaching students to recognize this “second location” tactic is a critical interruption point in the grooming process. The risk increases when an offender attempts to isolate a teen in a less monitored digital space. Moving to a private app early in a conversation is a significant red flag.</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offenders begin contact on widely used platforms such as Instagram, TikTok, Snapchat, or gaming chats. After initial interaction, they often suggest moving the conversation to a more private messaging app like WhatsApp, Telegram, Discord, or Signal.</a:t>
            </a:r>
          </a:p>
          <a:p>
            <a:endParaRPr lang="en-US"/>
          </a:p>
          <a:p>
            <a:r>
              <a:rPr lang="en-US"/>
              <a:t>This shift is intentional. Private messaging platforms may have fewer safety filters, encrypted communication, or disappearing message features. Offenders use these tools to reduce detection and increase secrecy.</a:t>
            </a:r>
          </a:p>
          <a:p>
            <a:endParaRPr lang="en-US"/>
          </a:p>
          <a:p>
            <a:r>
              <a:rPr lang="en-US"/>
              <a:t>Teaching students to recognize this “second location” tactic is a critical interruption point in the grooming process. The risk increases when an offender attempts to isolate a teen in a less monitored digital space. Moving to a private app early in a conversation is a significant red flag.</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sextortion cases, offenders begin contact on widely used platforms such as Instagram, TikTok, Snapchat, or gaming chats. After initial interaction, they often suggest moving the conversation to a more private messaging app like WhatsApp, Telegram, Discord, or Signal.</a:t>
            </a:r>
          </a:p>
          <a:p>
            <a:endParaRPr lang="en-US"/>
          </a:p>
          <a:p>
            <a:r>
              <a:rPr lang="en-US"/>
              <a:t>This shift is intentional. Private messaging platforms may have fewer safety filters, encrypted communication, or disappearing message features. Offenders use these tools to reduce detection and increase secrecy.</a:t>
            </a:r>
          </a:p>
          <a:p>
            <a:endParaRPr lang="en-US"/>
          </a:p>
          <a:p>
            <a:r>
              <a:rPr lang="en-US"/>
              <a:t>Teaching students to recognize this “second location” tactic is a critical interruption point in the grooming process. The risk increases when an offender attempts to isolate a teen in a less monitored digital space. Moving to a private app early in a conversation is a significant red flag.</a:t>
            </a:r>
          </a:p>
          <a:p>
            <a:endParaRPr lang="en-US"/>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Snapchat Risks</a:t>
            </a:r>
          </a:p>
          <a:p>
            <a:r>
              <a:rPr lang="en-US"/>
              <a:t>Disappearing messages</a:t>
            </a:r>
          </a:p>
          <a:p>
            <a:r>
              <a:rPr lang="en-US"/>
              <a:t>Rapid image exchange</a:t>
            </a:r>
          </a:p>
          <a:p>
            <a:r>
              <a:rPr lang="en-US"/>
              <a:t>Location sharing with SnapMap</a:t>
            </a:r>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Higher Risk Google Platforms:</a:t>
            </a:r>
          </a:p>
          <a:p>
            <a:r>
              <a:rPr lang="en-US"/>
              <a:t>-Google Chat (direct messaging)</a:t>
            </a:r>
          </a:p>
          <a:p>
            <a:r>
              <a:rPr lang="en-US"/>
              <a:t>-Gmail (private communication)</a:t>
            </a:r>
          </a:p>
          <a:p>
            <a:r>
              <a:rPr lang="en-US"/>
              <a:t>-Google Meet (live video)</a:t>
            </a:r>
          </a:p>
          <a:p>
            <a:r>
              <a:rPr lang="en-US"/>
              <a:t>-Google Voice (texting/calling)</a:t>
            </a:r>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WhatsApp Risks</a:t>
            </a:r>
          </a:p>
          <a:p>
            <a:r>
              <a:rPr lang="en-US"/>
              <a:t>Limited platform moderation</a:t>
            </a:r>
          </a:p>
          <a:p>
            <a:r>
              <a:rPr lang="en-US"/>
              <a:t>Phone number required</a:t>
            </a:r>
          </a:p>
          <a:p>
            <a:r>
              <a:rPr lang="en-US"/>
              <a:t>International communication</a:t>
            </a:r>
          </a:p>
          <a:p>
            <a:r>
              <a:rPr lang="en-US"/>
              <a:t>Easy and high-quality media sharing</a:t>
            </a:r>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Telegram Risks</a:t>
            </a:r>
          </a:p>
          <a:p>
            <a:r>
              <a:rPr lang="en-US"/>
              <a:t>High anonymity </a:t>
            </a:r>
          </a:p>
          <a:p>
            <a:r>
              <a:rPr lang="en-US"/>
              <a:t>Secret chats with self-destruct timers.</a:t>
            </a:r>
          </a:p>
          <a:p>
            <a:r>
              <a:rPr lang="en-US"/>
              <a:t>Can distribute content widely</a:t>
            </a:r>
          </a:p>
          <a:p>
            <a:r>
              <a:rPr lang="en-US"/>
              <a:t>Minimal content moderation</a:t>
            </a:r>
          </a:p>
          <a:p>
            <a:endParaRPr lang="en-US"/>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nude image is shared, predators employ high-pressure tactics. </a:t>
            </a:r>
          </a:p>
          <a:p>
            <a:endParaRPr lang="en-US"/>
          </a:p>
          <a:p>
            <a:r>
              <a:rPr lang="en-US"/>
              <a:t>TIMING</a:t>
            </a:r>
          </a:p>
          <a:p>
            <a:r>
              <a:rPr lang="en-US"/>
              <a:t>They can issue threats within hours of first contact.  </a:t>
            </a:r>
          </a:p>
          <a:p>
            <a:endParaRPr lang="en-US"/>
          </a:p>
          <a:p>
            <a:r>
              <a:rPr lang="en-US"/>
              <a:t>DEMANDS</a:t>
            </a:r>
          </a:p>
          <a:p>
            <a:r>
              <a:rPr lang="en-US"/>
              <a:t>Rapid demands overwhelm the victim, creating a sense of urgency and panic. </a:t>
            </a:r>
          </a:p>
          <a:p>
            <a:endParaRPr lang="en-US"/>
          </a:p>
          <a:p>
            <a:r>
              <a:rPr lang="en-US"/>
              <a:t>URGENCY</a:t>
            </a:r>
          </a:p>
          <a:p>
            <a:r>
              <a:rPr lang="en-US"/>
              <a:t>They set immediate or short timelines for the victim to respond to manipulate them into a state of fear and confusion, making it difficult for the victim to think clearly or seek help. </a:t>
            </a:r>
          </a:p>
          <a:p>
            <a:endParaRPr lang="en-US"/>
          </a:p>
          <a:p>
            <a:r>
              <a:rPr lang="en-US"/>
              <a:t>PREDATORS'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nude image is shared, predators employ high-pressure tactics. </a:t>
            </a:r>
          </a:p>
          <a:p>
            <a:endParaRPr lang="en-US"/>
          </a:p>
          <a:p>
            <a:r>
              <a:rPr lang="en-US"/>
              <a:t>TIMING</a:t>
            </a:r>
          </a:p>
          <a:p>
            <a:r>
              <a:rPr lang="en-US"/>
              <a:t>They can issue threats within hours of first contact.  </a:t>
            </a:r>
          </a:p>
          <a:p>
            <a:endParaRPr lang="en-US"/>
          </a:p>
          <a:p>
            <a:r>
              <a:rPr lang="en-US"/>
              <a:t>DEMANDS</a:t>
            </a:r>
          </a:p>
          <a:p>
            <a:r>
              <a:rPr lang="en-US"/>
              <a:t>Rapid demands overwhelm the victim, creating a sense of urgency and panic. </a:t>
            </a:r>
          </a:p>
          <a:p>
            <a:endParaRPr lang="en-US"/>
          </a:p>
          <a:p>
            <a:r>
              <a:rPr lang="en-US"/>
              <a:t>URGENCY</a:t>
            </a:r>
          </a:p>
          <a:p>
            <a:r>
              <a:rPr lang="en-US"/>
              <a:t>They set immediate or short timelines for the victim to respond to manipulate them into a state of fear and confusion, making it difficult for the victim to think clearly or seek help. </a:t>
            </a:r>
          </a:p>
          <a:p>
            <a:endParaRPr lang="en-US"/>
          </a:p>
          <a:p>
            <a:r>
              <a:rPr lang="en-US"/>
              <a:t>PREDATORS'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nude image is shared, predators employ high-pressure tactics. </a:t>
            </a:r>
          </a:p>
          <a:p>
            <a:endParaRPr lang="en-US"/>
          </a:p>
          <a:p>
            <a:r>
              <a:rPr lang="en-US"/>
              <a:t>TIMING</a:t>
            </a:r>
          </a:p>
          <a:p>
            <a:r>
              <a:rPr lang="en-US"/>
              <a:t>They can issue threats within hours of first contact.  </a:t>
            </a:r>
          </a:p>
          <a:p>
            <a:endParaRPr lang="en-US"/>
          </a:p>
          <a:p>
            <a:r>
              <a:rPr lang="en-US"/>
              <a:t>DEMANDS</a:t>
            </a:r>
          </a:p>
          <a:p>
            <a:r>
              <a:rPr lang="en-US"/>
              <a:t>Rapid demands overwhelm the victim, creating a sense of urgency and panic. </a:t>
            </a:r>
          </a:p>
          <a:p>
            <a:endParaRPr lang="en-US"/>
          </a:p>
          <a:p>
            <a:r>
              <a:rPr lang="en-US"/>
              <a:t>URGENCY</a:t>
            </a:r>
          </a:p>
          <a:p>
            <a:r>
              <a:rPr lang="en-US"/>
              <a:t>They set immediate or short timelines for the victim to respond to manipulate them into a state of fear and confusion, making it difficult for the victim to think clearly or seek help. </a:t>
            </a:r>
          </a:p>
          <a:p>
            <a:endParaRPr lang="en-US"/>
          </a:p>
          <a:p>
            <a:r>
              <a:rPr lang="en-US"/>
              <a:t>PREDATORS'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nude image is shared, predators employ high-pressure tactics. </a:t>
            </a:r>
          </a:p>
          <a:p>
            <a:endParaRPr lang="en-US"/>
          </a:p>
          <a:p>
            <a:r>
              <a:rPr lang="en-US"/>
              <a:t>TIMING</a:t>
            </a:r>
          </a:p>
          <a:p>
            <a:r>
              <a:rPr lang="en-US"/>
              <a:t>They can issue threats within hours of first contact.  </a:t>
            </a:r>
          </a:p>
          <a:p>
            <a:endParaRPr lang="en-US"/>
          </a:p>
          <a:p>
            <a:r>
              <a:rPr lang="en-US"/>
              <a:t>DEMANDS</a:t>
            </a:r>
          </a:p>
          <a:p>
            <a:r>
              <a:rPr lang="en-US"/>
              <a:t>Rapid demands overwhelm the victim, creating a sense of urgency and panic. </a:t>
            </a:r>
          </a:p>
          <a:p>
            <a:endParaRPr lang="en-US"/>
          </a:p>
          <a:p>
            <a:r>
              <a:rPr lang="en-US"/>
              <a:t>URGENCY</a:t>
            </a:r>
          </a:p>
          <a:p>
            <a:r>
              <a:rPr lang="en-US"/>
              <a:t>They set immediate or short timelines for the victim to respond to manipulate them into a state of fear and confusion, making it difficult for the victim to think clearly or seek help. </a:t>
            </a:r>
          </a:p>
          <a:p>
            <a:endParaRPr lang="en-US"/>
          </a:p>
          <a:p>
            <a:r>
              <a:rPr lang="en-US"/>
              <a:t>PREDATORS'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nude image is shared, predators employ high-pressure tactics. </a:t>
            </a:r>
          </a:p>
          <a:p>
            <a:endParaRPr lang="en-US"/>
          </a:p>
          <a:p>
            <a:r>
              <a:rPr lang="en-US"/>
              <a:t>TIMING</a:t>
            </a:r>
          </a:p>
          <a:p>
            <a:r>
              <a:rPr lang="en-US"/>
              <a:t>They can issue threats within hours of first contact.  </a:t>
            </a:r>
          </a:p>
          <a:p>
            <a:endParaRPr lang="en-US"/>
          </a:p>
          <a:p>
            <a:r>
              <a:rPr lang="en-US"/>
              <a:t>DEMANDS</a:t>
            </a:r>
          </a:p>
          <a:p>
            <a:r>
              <a:rPr lang="en-US"/>
              <a:t>Rapid demands overwhelm the victim, creating a sense of urgency and panic. </a:t>
            </a:r>
          </a:p>
          <a:p>
            <a:endParaRPr lang="en-US"/>
          </a:p>
          <a:p>
            <a:r>
              <a:rPr lang="en-US"/>
              <a:t>URGENCY</a:t>
            </a:r>
          </a:p>
          <a:p>
            <a:r>
              <a:rPr lang="en-US"/>
              <a:t>They set immediate or short timelines for the victim to respond to manipulate them into a state of fear and confusion, making it difficult for the victim to think clearly or seek help. </a:t>
            </a:r>
          </a:p>
          <a:p>
            <a:endParaRPr lang="en-US"/>
          </a:p>
          <a:p>
            <a:r>
              <a:rPr lang="en-US"/>
              <a:t>PREDATORS'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Investigations show that sextortion offenders often repeat the same types of threats. </a:t>
            </a:r>
          </a:p>
          <a:p>
            <a:endParaRPr lang="en-US"/>
          </a:p>
          <a:p>
            <a:r>
              <a:rPr lang="en-US"/>
              <a:t>The wording may vary, but the goal is consistent: create panic, shame, and isolation.</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the FBI, at least three dozen deaths by suicide have been linked to sextortion cases in recent years. In some investigations, offenders escalated their threats by encouraging self-harm to increase panic and control.</a:t>
            </a:r>
          </a:p>
          <a:p>
            <a:endParaRPr lang="en-US"/>
          </a:p>
          <a:p>
            <a:r>
              <a:rPr lang="en-US"/>
              <a:t>These cases highlight the seriousness of sextortion and the importance of seeking help immediately when threats occur.</a:t>
            </a:r>
          </a:p>
          <a:p>
            <a:endParaRPr lang="en-US"/>
          </a:p>
          <a:p>
            <a:r>
              <a:rPr lang="en-US"/>
              <a:t>STUDENT SAFETY STATEMENT (It is strongly recommended that the presenter make a safety statement following this slide.)</a:t>
            </a:r>
          </a:p>
          <a:p>
            <a:endParaRPr lang="en-US"/>
          </a:p>
          <a:p>
            <a:r>
              <a:rPr lang="en-US"/>
              <a:t>Possible Statement: “If anyone ever feels overwhelmed or unsafe, immediate support from a trusted adult or the 988 Suicide &amp; Crisis Lifeline is available.”</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endParaRPr lang="en-US"/>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8.png"/></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8.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#5</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004F59"/>
                </a:solidFill>
                <a:latin typeface="League Spartan"/>
                <a:ea typeface="League Spartan"/>
                <a:cs typeface="League Spartan"/>
                <a:sym typeface="League Spartan"/>
              </a:rPr>
              <a:t>SEXUAL EXPLOITATION</a:t>
            </a:r>
          </a:p>
          <a:p>
            <a:pPr algn="ctr">
              <a:lnSpc>
                <a:spcPts val="12999"/>
              </a:lnSpc>
            </a:pPr>
            <a:r>
              <a:rPr lang="en-US" sz="11403">
                <a:solidFill>
                  <a:srgbClr val="004F59"/>
                </a:solidFill>
                <a:latin typeface="League Spartan"/>
                <a:ea typeface="League Spartan"/>
                <a:cs typeface="League Spartan"/>
                <a:sym typeface="League Spartan"/>
              </a:rPr>
              <a:t>EDUCATION</a:t>
            </a:r>
          </a:p>
        </p:txBody>
      </p:sp>
      <p:sp>
        <p:nvSpPr>
          <p:cNvPr id="7" name="TextBox 7"/>
          <p:cNvSpPr txBox="1"/>
          <p:nvPr/>
        </p:nvSpPr>
        <p:spPr>
          <a:xfrm>
            <a:off x="565734" y="5241175"/>
            <a:ext cx="17417056" cy="2720631"/>
          </a:xfrm>
          <a:prstGeom prst="rect">
            <a:avLst/>
          </a:prstGeom>
        </p:spPr>
        <p:txBody>
          <a:bodyPr lIns="0" tIns="0" rIns="0" bIns="0" rtlCol="0" anchor="t">
            <a:spAutoFit/>
          </a:bodyPr>
          <a:lstStyle/>
          <a:p>
            <a:pPr algn="ctr">
              <a:lnSpc>
                <a:spcPts val="11888"/>
              </a:lnSpc>
            </a:pPr>
            <a:r>
              <a:rPr lang="en-US" sz="13209" b="1">
                <a:solidFill>
                  <a:srgbClr val="CD26F4"/>
                </a:solidFill>
                <a:latin typeface="Cooperative Bold"/>
                <a:ea typeface="Cooperative Bold"/>
                <a:cs typeface="Cooperative Bold"/>
                <a:sym typeface="Cooperative Bold"/>
              </a:rPr>
              <a:t>SEXTORTION</a:t>
            </a:r>
          </a:p>
          <a:p>
            <a:pPr algn="ctr">
              <a:lnSpc>
                <a:spcPts val="9099"/>
              </a:lnSpc>
            </a:pPr>
            <a:r>
              <a:rPr lang="en-US" sz="10110">
                <a:solidFill>
                  <a:srgbClr val="CD26F4"/>
                </a:solidFill>
                <a:latin typeface="Poppins Medium 2"/>
                <a:ea typeface="Poppins Medium 2"/>
                <a:cs typeface="Poppins Medium 2"/>
                <a:sym typeface="Poppins Medium 2"/>
              </a:rPr>
              <a:t>SCHEME</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635935"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obtain money, property, or services from someone through threats of physical harm, property damage, or other forms of pressure.</a:t>
            </a:r>
            <a:r>
              <a:rPr lang="en-US" sz="4300">
                <a:solidFill>
                  <a:srgbClr val="004F59"/>
                </a:solidFill>
                <a:latin typeface="Roboto"/>
                <a:ea typeface="Roboto"/>
                <a:cs typeface="Roboto"/>
                <a:sym typeface="Roboto"/>
              </a:rPr>
              <a:t> </a:t>
            </a:r>
          </a:p>
        </p:txBody>
      </p:sp>
      <p:grpSp>
        <p:nvGrpSpPr>
          <p:cNvPr id="7" name="Group 7"/>
          <p:cNvGrpSpPr/>
          <p:nvPr/>
        </p:nvGrpSpPr>
        <p:grpSpPr>
          <a:xfrm>
            <a:off x="1965967" y="3624926"/>
            <a:ext cx="4591967" cy="904943"/>
            <a:chOff x="0" y="0"/>
            <a:chExt cx="1209407" cy="238339"/>
          </a:xfrm>
        </p:grpSpPr>
        <p:sp>
          <p:nvSpPr>
            <p:cNvPr id="8" name="Freeform 8"/>
            <p:cNvSpPr/>
            <p:nvPr/>
          </p:nvSpPr>
          <p:spPr>
            <a:xfrm>
              <a:off x="0" y="0"/>
              <a:ext cx="1209407" cy="238339"/>
            </a:xfrm>
            <a:custGeom>
              <a:avLst/>
              <a:gdLst/>
              <a:ahLst/>
              <a:cxnLst/>
              <a:rect l="l" t="t" r="r" b="b"/>
              <a:pathLst>
                <a:path w="1209407" h="238339">
                  <a:moveTo>
                    <a:pt x="0" y="0"/>
                  </a:moveTo>
                  <a:lnTo>
                    <a:pt x="1209407" y="0"/>
                  </a:lnTo>
                  <a:lnTo>
                    <a:pt x="120940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0940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51130" y="3510626"/>
            <a:ext cx="4559176"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EXTORTION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318025"/>
            <a:ext cx="1573119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the one to get into trouble for this.”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“You’re the one who broke the law.”</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go to jail for sending child pornography.”</a:t>
            </a:r>
          </a:p>
        </p:txBody>
      </p:sp>
      <p:sp>
        <p:nvSpPr>
          <p:cNvPr id="7" name="TextBox 7"/>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grpSp>
        <p:nvGrpSpPr>
          <p:cNvPr id="9" name="Group 9"/>
          <p:cNvGrpSpPr/>
          <p:nvPr/>
        </p:nvGrpSpPr>
        <p:grpSpPr>
          <a:xfrm>
            <a:off x="1613679" y="2878442"/>
            <a:ext cx="4286105" cy="1039533"/>
            <a:chOff x="0" y="0"/>
            <a:chExt cx="1128851" cy="273786"/>
          </a:xfrm>
        </p:grpSpPr>
        <p:sp>
          <p:nvSpPr>
            <p:cNvPr id="10" name="Freeform 10"/>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11" name="TextBox 11"/>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74329"/>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Threats</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90238" y="4658087"/>
            <a:ext cx="11955847" cy="1850453"/>
            <a:chOff x="0" y="0"/>
            <a:chExt cx="3148865" cy="487362"/>
          </a:xfrm>
        </p:grpSpPr>
        <p:sp>
          <p:nvSpPr>
            <p:cNvPr id="7" name="Freeform 7"/>
            <p:cNvSpPr/>
            <p:nvPr/>
          </p:nvSpPr>
          <p:spPr>
            <a:xfrm>
              <a:off x="0" y="0"/>
              <a:ext cx="3148865" cy="487362"/>
            </a:xfrm>
            <a:custGeom>
              <a:avLst/>
              <a:gdLst/>
              <a:ahLst/>
              <a:cxnLst/>
              <a:rect l="l" t="t" r="r" b="b"/>
              <a:pathLst>
                <a:path w="3148865" h="487362">
                  <a:moveTo>
                    <a:pt x="0" y="0"/>
                  </a:moveTo>
                  <a:lnTo>
                    <a:pt x="3148865" y="0"/>
                  </a:lnTo>
                  <a:lnTo>
                    <a:pt x="3148865" y="487362"/>
                  </a:lnTo>
                  <a:lnTo>
                    <a:pt x="0" y="487362"/>
                  </a:lnTo>
                  <a:close/>
                </a:path>
              </a:pathLst>
            </a:custGeom>
            <a:solidFill>
              <a:srgbClr val="303030"/>
            </a:solidFill>
          </p:spPr>
          <p:txBody>
            <a:bodyPr/>
            <a:lstStyle/>
            <a:p>
              <a:endParaRPr lang="en-US"/>
            </a:p>
          </p:txBody>
        </p:sp>
        <p:sp>
          <p:nvSpPr>
            <p:cNvPr id="8" name="TextBox 8"/>
            <p:cNvSpPr txBox="1"/>
            <p:nvPr/>
          </p:nvSpPr>
          <p:spPr>
            <a:xfrm>
              <a:off x="0" y="-76200"/>
              <a:ext cx="3148865" cy="56356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2907" y="4754665"/>
            <a:ext cx="11195150"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victims reported sending money in sextortion cases?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5657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28%</a:t>
            </a:r>
          </a:p>
          <a:p>
            <a:pPr algn="l">
              <a:lnSpc>
                <a:spcPts val="6399"/>
              </a:lnSpc>
            </a:pPr>
            <a:r>
              <a:rPr lang="en-US" sz="3999" b="1">
                <a:solidFill>
                  <a:srgbClr val="FBFDFD"/>
                </a:solidFill>
                <a:latin typeface="Roboto Bold"/>
                <a:ea typeface="Roboto Bold"/>
                <a:cs typeface="Roboto Bold"/>
                <a:sym typeface="Roboto Bold"/>
              </a:rPr>
              <a:t>B) 38%</a:t>
            </a:r>
          </a:p>
          <a:p>
            <a:pPr algn="l">
              <a:lnSpc>
                <a:spcPts val="6399"/>
              </a:lnSpc>
            </a:pPr>
            <a:r>
              <a:rPr lang="en-US" sz="3999" b="1">
                <a:solidFill>
                  <a:srgbClr val="FBFDFD"/>
                </a:solidFill>
                <a:latin typeface="Roboto Bold"/>
                <a:ea typeface="Roboto Bold"/>
                <a:cs typeface="Roboto Bold"/>
                <a:sym typeface="Roboto Bold"/>
              </a:rPr>
              <a:t>C) 48%</a:t>
            </a:r>
          </a:p>
          <a:p>
            <a:pPr algn="l">
              <a:lnSpc>
                <a:spcPts val="6399"/>
              </a:lnSpc>
            </a:pPr>
            <a:r>
              <a:rPr lang="en-US" sz="3999" b="1">
                <a:solidFill>
                  <a:srgbClr val="FBFDFD"/>
                </a:solidFill>
                <a:latin typeface="Roboto Bold"/>
                <a:ea typeface="Roboto Bold"/>
                <a:cs typeface="Roboto Bold"/>
                <a:sym typeface="Roboto Bold"/>
              </a:rPr>
              <a:t>D) 58%</a:t>
            </a:r>
            <a:r>
              <a:rPr lang="en-US" sz="3999">
                <a:solidFill>
                  <a:srgbClr val="FBFDFD"/>
                </a:solidFill>
                <a:latin typeface="Roboto"/>
                <a:ea typeface="Roboto"/>
                <a:cs typeface="Roboto"/>
                <a:sym typeface="Roboto"/>
              </a:rPr>
              <a:t>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222603" y="3409807"/>
            <a:ext cx="15841471" cy="615950"/>
          </a:xfrm>
          <a:prstGeom prst="rect">
            <a:avLst/>
          </a:prstGeom>
        </p:spPr>
        <p:txBody>
          <a:bodyPr lIns="0" tIns="0" rIns="0" bIns="0" rtlCol="0" anchor="t">
            <a:spAutoFit/>
          </a:bodyPr>
          <a:lstStyle/>
          <a:p>
            <a:pPr algn="ctr">
              <a:lnSpc>
                <a:spcPts val="4900"/>
              </a:lnSpc>
            </a:pPr>
            <a:r>
              <a:rPr lang="en-US" sz="3500">
                <a:solidFill>
                  <a:srgbClr val="FFFFFF"/>
                </a:solidFill>
                <a:latin typeface="Roboto"/>
                <a:ea typeface="Roboto"/>
                <a:cs typeface="Roboto"/>
                <a:sym typeface="Roboto"/>
              </a:rPr>
              <a:t>What percent of victims reported sending money in sextortion cases?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38% </a:t>
            </a:r>
            <a:r>
              <a:rPr lang="en-US" sz="5499">
                <a:solidFill>
                  <a:srgbClr val="303030"/>
                </a:solidFill>
                <a:latin typeface="Roboto"/>
                <a:ea typeface="Roboto"/>
                <a:cs typeface="Roboto"/>
                <a:sym typeface="Roboto"/>
              </a:rPr>
              <a:t>of victims reported sending money in sextortion cases.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B</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1613679" y="3084131"/>
            <a:ext cx="10332955" cy="1150744"/>
            <a:chOff x="0" y="0"/>
            <a:chExt cx="2721437" cy="303077"/>
          </a:xfrm>
        </p:grpSpPr>
        <p:sp>
          <p:nvSpPr>
            <p:cNvPr id="11" name="Freeform 11"/>
            <p:cNvSpPr/>
            <p:nvPr/>
          </p:nvSpPr>
          <p:spPr>
            <a:xfrm>
              <a:off x="0" y="0"/>
              <a:ext cx="2721437" cy="303077"/>
            </a:xfrm>
            <a:custGeom>
              <a:avLst/>
              <a:gdLst/>
              <a:ahLst/>
              <a:cxnLst/>
              <a:rect l="l" t="t" r="r" b="b"/>
              <a:pathLst>
                <a:path w="2721437" h="303077">
                  <a:moveTo>
                    <a:pt x="0" y="0"/>
                  </a:moveTo>
                  <a:lnTo>
                    <a:pt x="2721437" y="0"/>
                  </a:lnTo>
                  <a:lnTo>
                    <a:pt x="2721437"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2721437"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269393"/>
            <a:ext cx="997803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Happens After Money Is Sent?</a:t>
            </a:r>
          </a:p>
        </p:txBody>
      </p:sp>
      <p:sp>
        <p:nvSpPr>
          <p:cNvPr id="14" name="TextBox 14"/>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2079605" y="4650448"/>
            <a:ext cx="15290488" cy="730325"/>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Some predators expose images even </a:t>
            </a:r>
            <a:r>
              <a:rPr lang="en-US" sz="4249" b="1">
                <a:solidFill>
                  <a:srgbClr val="9D1BE3"/>
                </a:solidFill>
                <a:latin typeface="Roboto Bold"/>
                <a:ea typeface="Roboto Bold"/>
                <a:cs typeface="Roboto Bold"/>
                <a:sym typeface="Roboto Bold"/>
              </a:rPr>
              <a:t>after receiving payment</a:t>
            </a:r>
            <a:r>
              <a:rPr lang="en-US" sz="4249" b="1">
                <a:solidFill>
                  <a:srgbClr val="004F59"/>
                </a:solidFill>
                <a:latin typeface="Roboto Bold"/>
                <a:ea typeface="Roboto Bold"/>
                <a:cs typeface="Roboto Bold"/>
                <a:sym typeface="Roboto Bold"/>
              </a:rPr>
              <a:t>.</a:t>
            </a:r>
          </a:p>
        </p:txBody>
      </p:sp>
      <p:sp>
        <p:nvSpPr>
          <p:cNvPr id="17" name="TextBox 1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1613679" y="3084131"/>
            <a:ext cx="7399055" cy="1150744"/>
            <a:chOff x="0" y="0"/>
            <a:chExt cx="1948722" cy="303077"/>
          </a:xfrm>
        </p:grpSpPr>
        <p:sp>
          <p:nvSpPr>
            <p:cNvPr id="11" name="Freeform 11"/>
            <p:cNvSpPr/>
            <p:nvPr/>
          </p:nvSpPr>
          <p:spPr>
            <a:xfrm>
              <a:off x="0" y="0"/>
              <a:ext cx="1948722" cy="303077"/>
            </a:xfrm>
            <a:custGeom>
              <a:avLst/>
              <a:gdLst/>
              <a:ahLst/>
              <a:cxnLst/>
              <a:rect l="l" t="t" r="r" b="b"/>
              <a:pathLst>
                <a:path w="1948722" h="303077">
                  <a:moveTo>
                    <a:pt x="0" y="0"/>
                  </a:moveTo>
                  <a:lnTo>
                    <a:pt x="1948722" y="0"/>
                  </a:lnTo>
                  <a:lnTo>
                    <a:pt x="1948722"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948722"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269393"/>
            <a:ext cx="74779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Ransoms Are Paid</a:t>
            </a:r>
          </a:p>
        </p:txBody>
      </p:sp>
      <p:sp>
        <p:nvSpPr>
          <p:cNvPr id="14" name="TextBox 14"/>
          <p:cNvSpPr txBox="1"/>
          <p:nvPr/>
        </p:nvSpPr>
        <p:spPr>
          <a:xfrm>
            <a:off x="2079605" y="4650448"/>
            <a:ext cx="12567063" cy="730325"/>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Often, predators </a:t>
            </a:r>
            <a:r>
              <a:rPr lang="en-US" sz="4249" b="1">
                <a:solidFill>
                  <a:srgbClr val="9D1BE3"/>
                </a:solidFill>
                <a:latin typeface="Roboto Bold"/>
                <a:ea typeface="Roboto Bold"/>
                <a:cs typeface="Roboto Bold"/>
                <a:sym typeface="Roboto Bold"/>
              </a:rPr>
              <a:t>demand more</a:t>
            </a:r>
            <a:r>
              <a:rPr lang="en-US" sz="4249" b="1">
                <a:solidFill>
                  <a:srgbClr val="004F59"/>
                </a:solidFill>
                <a:latin typeface="Roboto Bold"/>
                <a:ea typeface="Roboto Bold"/>
                <a:cs typeface="Roboto Bold"/>
                <a:sym typeface="Roboto Bold"/>
              </a:rPr>
              <a:t> images or money.</a:t>
            </a:r>
          </a:p>
        </p:txBody>
      </p:sp>
      <p:sp>
        <p:nvSpPr>
          <p:cNvPr id="15" name="TextBox 15"/>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1613679" y="3084131"/>
            <a:ext cx="7399055" cy="1150744"/>
            <a:chOff x="0" y="0"/>
            <a:chExt cx="1948722" cy="303077"/>
          </a:xfrm>
        </p:grpSpPr>
        <p:sp>
          <p:nvSpPr>
            <p:cNvPr id="11" name="Freeform 11"/>
            <p:cNvSpPr/>
            <p:nvPr/>
          </p:nvSpPr>
          <p:spPr>
            <a:xfrm>
              <a:off x="0" y="0"/>
              <a:ext cx="1948722" cy="303077"/>
            </a:xfrm>
            <a:custGeom>
              <a:avLst/>
              <a:gdLst/>
              <a:ahLst/>
              <a:cxnLst/>
              <a:rect l="l" t="t" r="r" b="b"/>
              <a:pathLst>
                <a:path w="1948722" h="303077">
                  <a:moveTo>
                    <a:pt x="0" y="0"/>
                  </a:moveTo>
                  <a:lnTo>
                    <a:pt x="1948722" y="0"/>
                  </a:lnTo>
                  <a:lnTo>
                    <a:pt x="1948722"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948722"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269393"/>
            <a:ext cx="74779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Ransoms Are Paid</a:t>
            </a:r>
          </a:p>
        </p:txBody>
      </p:sp>
      <p:sp>
        <p:nvSpPr>
          <p:cNvPr id="14" name="TextBox 14"/>
          <p:cNvSpPr txBox="1"/>
          <p:nvPr/>
        </p:nvSpPr>
        <p:spPr>
          <a:xfrm>
            <a:off x="2079605" y="4650448"/>
            <a:ext cx="12567063"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Payments usually lead to </a:t>
            </a:r>
            <a:r>
              <a:rPr lang="en-US" sz="4249" b="1">
                <a:solidFill>
                  <a:srgbClr val="9D1BE3"/>
                </a:solidFill>
                <a:latin typeface="Roboto Bold"/>
                <a:ea typeface="Roboto Bold"/>
                <a:cs typeface="Roboto Bold"/>
                <a:sym typeface="Roboto Bold"/>
              </a:rPr>
              <a:t>new or repeated threats.</a:t>
            </a:r>
          </a:p>
        </p:txBody>
      </p:sp>
      <p:sp>
        <p:nvSpPr>
          <p:cNvPr id="15" name="TextBox 15"/>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id="10" name="Freeform 10"/>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784738" y="4325098"/>
            <a:ext cx="11653645" cy="2183442"/>
            <a:chOff x="0" y="0"/>
            <a:chExt cx="3069273" cy="575063"/>
          </a:xfrm>
        </p:grpSpPr>
        <p:sp>
          <p:nvSpPr>
            <p:cNvPr id="13" name="Freeform 13"/>
            <p:cNvSpPr/>
            <p:nvPr/>
          </p:nvSpPr>
          <p:spPr>
            <a:xfrm>
              <a:off x="0" y="0"/>
              <a:ext cx="3069273" cy="575063"/>
            </a:xfrm>
            <a:custGeom>
              <a:avLst/>
              <a:gdLst/>
              <a:ahLst/>
              <a:cxnLst/>
              <a:rect l="l" t="t" r="r" b="b"/>
              <a:pathLst>
                <a:path w="3069273" h="575063">
                  <a:moveTo>
                    <a:pt x="0" y="0"/>
                  </a:moveTo>
                  <a:lnTo>
                    <a:pt x="3069273" y="0"/>
                  </a:lnTo>
                  <a:lnTo>
                    <a:pt x="3069273" y="575063"/>
                  </a:lnTo>
                  <a:lnTo>
                    <a:pt x="0" y="575063"/>
                  </a:lnTo>
                  <a:close/>
                </a:path>
              </a:pathLst>
            </a:custGeom>
            <a:solidFill>
              <a:srgbClr val="303030"/>
            </a:solidFill>
          </p:spPr>
          <p:txBody>
            <a:bodyPr/>
            <a:lstStyle/>
            <a:p>
              <a:endParaRPr lang="en-US"/>
            </a:p>
          </p:txBody>
        </p:sp>
        <p:sp>
          <p:nvSpPr>
            <p:cNvPr id="14" name="TextBox 14"/>
            <p:cNvSpPr txBox="1"/>
            <p:nvPr/>
          </p:nvSpPr>
          <p:spPr>
            <a:xfrm>
              <a:off x="0" y="-76200"/>
              <a:ext cx="3069273" cy="651263"/>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431153" y="4588218"/>
            <a:ext cx="1073019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much money is typically demanded in sextortion cases?</a:t>
            </a:r>
          </a:p>
        </p:txBody>
      </p:sp>
      <p:sp>
        <p:nvSpPr>
          <p:cNvPr id="16" name="TextBox 16"/>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id="10" name="TextBox 10"/>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683442" y="4609141"/>
            <a:ext cx="13553150"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$390 - Median amount </a:t>
            </a:r>
            <a:r>
              <a:rPr lang="en-US" sz="4249" b="1">
                <a:solidFill>
                  <a:srgbClr val="9D1BE3"/>
                </a:solidFill>
                <a:latin typeface="Roboto Bold"/>
                <a:ea typeface="Roboto Bold"/>
                <a:cs typeface="Roboto Bold"/>
                <a:sym typeface="Roboto Bold"/>
              </a:rPr>
              <a:t>DEMANDED</a:t>
            </a:r>
            <a:r>
              <a:rPr lang="en-US" sz="4249" b="1">
                <a:solidFill>
                  <a:srgbClr val="004F59"/>
                </a:solidFill>
                <a:latin typeface="Roboto Bold"/>
                <a:ea typeface="Roboto Bold"/>
                <a:cs typeface="Roboto Bold"/>
                <a:sym typeface="Roboto Bold"/>
              </a:rPr>
              <a:t> by predators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$100 - Median amount </a:t>
            </a:r>
            <a:r>
              <a:rPr lang="en-US" sz="4249" b="1">
                <a:solidFill>
                  <a:srgbClr val="9D1BE3"/>
                </a:solidFill>
                <a:latin typeface="Roboto Bold"/>
                <a:ea typeface="Roboto Bold"/>
                <a:cs typeface="Roboto Bold"/>
                <a:sym typeface="Roboto Bold"/>
              </a:rPr>
              <a:t>PAID </a:t>
            </a:r>
            <a:r>
              <a:rPr lang="en-US" sz="4249" b="1">
                <a:solidFill>
                  <a:srgbClr val="004F59"/>
                </a:solidFill>
                <a:latin typeface="Roboto Bold"/>
                <a:ea typeface="Roboto Bold"/>
                <a:cs typeface="Roboto Bold"/>
                <a:sym typeface="Roboto Bold"/>
              </a:rPr>
              <a:t>by victims</a:t>
            </a:r>
          </a:p>
        </p:txBody>
      </p:sp>
      <p:grpSp>
        <p:nvGrpSpPr>
          <p:cNvPr id="13" name="Group 13"/>
          <p:cNvGrpSpPr/>
          <p:nvPr/>
        </p:nvGrpSpPr>
        <p:grpSpPr>
          <a:xfrm>
            <a:off x="1613679" y="3330153"/>
            <a:ext cx="5940123" cy="932986"/>
            <a:chOff x="0" y="0"/>
            <a:chExt cx="1564477" cy="245725"/>
          </a:xfrm>
        </p:grpSpPr>
        <p:sp>
          <p:nvSpPr>
            <p:cNvPr id="14" name="Freeform 14"/>
            <p:cNvSpPr/>
            <p:nvPr/>
          </p:nvSpPr>
          <p:spPr>
            <a:xfrm>
              <a:off x="0" y="0"/>
              <a:ext cx="1564477" cy="245725"/>
            </a:xfrm>
            <a:custGeom>
              <a:avLst/>
              <a:gdLst/>
              <a:ahLst/>
              <a:cxnLst/>
              <a:rect l="l" t="t" r="r" b="b"/>
              <a:pathLst>
                <a:path w="1564477" h="245725">
                  <a:moveTo>
                    <a:pt x="0" y="0"/>
                  </a:moveTo>
                  <a:lnTo>
                    <a:pt x="1564477" y="0"/>
                  </a:lnTo>
                  <a:lnTo>
                    <a:pt x="1564477" y="245725"/>
                  </a:lnTo>
                  <a:lnTo>
                    <a:pt x="0" y="245725"/>
                  </a:lnTo>
                  <a:close/>
                </a:path>
              </a:pathLst>
            </a:custGeom>
            <a:solidFill>
              <a:srgbClr val="303030"/>
            </a:solidFill>
          </p:spPr>
          <p:txBody>
            <a:bodyPr/>
            <a:lstStyle/>
            <a:p>
              <a:endParaRPr lang="en-US"/>
            </a:p>
          </p:txBody>
        </p:sp>
        <p:sp>
          <p:nvSpPr>
            <p:cNvPr id="15" name="TextBox 15"/>
            <p:cNvSpPr txBox="1"/>
            <p:nvPr/>
          </p:nvSpPr>
          <p:spPr>
            <a:xfrm>
              <a:off x="0" y="-76200"/>
              <a:ext cx="1564477" cy="321925"/>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2012930" y="3363242"/>
            <a:ext cx="59189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Demanded vs. Paid</a:t>
            </a:r>
          </a:p>
        </p:txBody>
      </p:sp>
      <p:sp>
        <p:nvSpPr>
          <p:cNvPr id="17" name="TextBox 1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
        <p:nvSpPr>
          <p:cNvPr id="10" name="TextBox 10"/>
          <p:cNvSpPr txBox="1"/>
          <p:nvPr/>
        </p:nvSpPr>
        <p:spPr>
          <a:xfrm>
            <a:off x="1905169" y="4670639"/>
            <a:ext cx="12188866" cy="14827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25.7% – CASH App</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26.6% – Gift Cards</a:t>
            </a:r>
          </a:p>
        </p:txBody>
      </p:sp>
      <p:grpSp>
        <p:nvGrpSpPr>
          <p:cNvPr id="11" name="Group 11"/>
          <p:cNvGrpSpPr/>
          <p:nvPr/>
        </p:nvGrpSpPr>
        <p:grpSpPr>
          <a:xfrm>
            <a:off x="1680354" y="3315749"/>
            <a:ext cx="9323409" cy="1009908"/>
            <a:chOff x="0" y="0"/>
            <a:chExt cx="2455548" cy="265984"/>
          </a:xfrm>
        </p:grpSpPr>
        <p:sp>
          <p:nvSpPr>
            <p:cNvPr id="12" name="Freeform 12"/>
            <p:cNvSpPr/>
            <p:nvPr/>
          </p:nvSpPr>
          <p:spPr>
            <a:xfrm>
              <a:off x="0" y="0"/>
              <a:ext cx="2455548" cy="265984"/>
            </a:xfrm>
            <a:custGeom>
              <a:avLst/>
              <a:gdLst/>
              <a:ahLst/>
              <a:cxnLst/>
              <a:rect l="l" t="t" r="r" b="b"/>
              <a:pathLst>
                <a:path w="2455548" h="265984">
                  <a:moveTo>
                    <a:pt x="0" y="0"/>
                  </a:moveTo>
                  <a:lnTo>
                    <a:pt x="2455548" y="0"/>
                  </a:lnTo>
                  <a:lnTo>
                    <a:pt x="2455548" y="265984"/>
                  </a:lnTo>
                  <a:lnTo>
                    <a:pt x="0" y="265984"/>
                  </a:lnTo>
                  <a:close/>
                </a:path>
              </a:pathLst>
            </a:custGeom>
            <a:solidFill>
              <a:srgbClr val="303030"/>
            </a:solidFill>
          </p:spPr>
          <p:txBody>
            <a:bodyPr/>
            <a:lstStyle/>
            <a:p>
              <a:endParaRPr lang="en-US"/>
            </a:p>
          </p:txBody>
        </p:sp>
        <p:sp>
          <p:nvSpPr>
            <p:cNvPr id="13" name="TextBox 13"/>
            <p:cNvSpPr txBox="1"/>
            <p:nvPr/>
          </p:nvSpPr>
          <p:spPr>
            <a:xfrm>
              <a:off x="0" y="-76200"/>
              <a:ext cx="2455548" cy="34218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3387315"/>
            <a:ext cx="947154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Payment Methods Used</a:t>
            </a:r>
          </a:p>
        </p:txBody>
      </p:sp>
      <p:sp>
        <p:nvSpPr>
          <p:cNvPr id="15" name="TextBox 15"/>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65967" y="4516113"/>
            <a:ext cx="14277227" cy="16866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threat of exposing someone’s sexual content, such as photos and videos, if they do not comply with demands. </a:t>
            </a:r>
          </a:p>
        </p:txBody>
      </p:sp>
      <p:grpSp>
        <p:nvGrpSpPr>
          <p:cNvPr id="7" name="Group 7"/>
          <p:cNvGrpSpPr/>
          <p:nvPr/>
        </p:nvGrpSpPr>
        <p:grpSpPr>
          <a:xfrm>
            <a:off x="1965967" y="3624926"/>
            <a:ext cx="5235780" cy="904943"/>
            <a:chOff x="0" y="0"/>
            <a:chExt cx="1378971" cy="238339"/>
          </a:xfrm>
        </p:grpSpPr>
        <p:sp>
          <p:nvSpPr>
            <p:cNvPr id="8" name="Freeform 8"/>
            <p:cNvSpPr/>
            <p:nvPr/>
          </p:nvSpPr>
          <p:spPr>
            <a:xfrm>
              <a:off x="0" y="0"/>
              <a:ext cx="1378971" cy="238339"/>
            </a:xfrm>
            <a:custGeom>
              <a:avLst/>
              <a:gdLst/>
              <a:ahLst/>
              <a:cxnLst/>
              <a:rect l="l" t="t" r="r" b="b"/>
              <a:pathLst>
                <a:path w="1378971" h="238339">
                  <a:moveTo>
                    <a:pt x="0" y="0"/>
                  </a:moveTo>
                  <a:lnTo>
                    <a:pt x="1378971" y="0"/>
                  </a:lnTo>
                  <a:lnTo>
                    <a:pt x="137897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37897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1262" y="3510626"/>
            <a:ext cx="5122345"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SEXTORTION</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
        <p:nvSpPr>
          <p:cNvPr id="8" name="TextBox 8"/>
          <p:cNvSpPr txBox="1"/>
          <p:nvPr/>
        </p:nvSpPr>
        <p:spPr>
          <a:xfrm>
            <a:off x="4852393" y="8988336"/>
            <a:ext cx="8126128"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(2025). Sexual Extortion &amp; Young People: Navigating threats in digital environments. </a:t>
            </a:r>
          </a:p>
          <a:p>
            <a:pPr marL="259080" lvl="1" indent="-129540" algn="l">
              <a:lnSpc>
                <a:spcPts val="1679"/>
              </a:lnSpc>
              <a:buAutoNum type="arabicPeriod"/>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907512" y="4655581"/>
            <a:ext cx="15126669" cy="606425"/>
          </a:xfrm>
          <a:prstGeom prst="rect">
            <a:avLst/>
          </a:prstGeom>
        </p:spPr>
        <p:txBody>
          <a:bodyPr lIns="0" tIns="0" rIns="0" bIns="0" rtlCol="0" anchor="t">
            <a:spAutoFit/>
          </a:bodyPr>
          <a:lstStyle/>
          <a:p>
            <a:pPr algn="l">
              <a:lnSpc>
                <a:spcPts val="4674"/>
              </a:lnSpc>
            </a:pPr>
            <a:r>
              <a:rPr lang="en-US" sz="4249" b="1">
                <a:solidFill>
                  <a:srgbClr val="004F59"/>
                </a:solidFill>
                <a:latin typeface="Roboto Bold"/>
                <a:ea typeface="Roboto Bold"/>
                <a:cs typeface="Roboto Bold"/>
                <a:sym typeface="Roboto Bold"/>
              </a:rPr>
              <a:t>Most often, predators </a:t>
            </a:r>
            <a:r>
              <a:rPr lang="en-US" sz="4249" b="1">
                <a:solidFill>
                  <a:srgbClr val="9D1BE3"/>
                </a:solidFill>
                <a:latin typeface="Roboto Bold"/>
                <a:ea typeface="Roboto Bold"/>
                <a:cs typeface="Roboto Bold"/>
                <a:sym typeface="Roboto Bold"/>
              </a:rPr>
              <a:t>do not follow through </a:t>
            </a:r>
            <a:r>
              <a:rPr lang="en-US" sz="4249" b="1">
                <a:solidFill>
                  <a:srgbClr val="004F59"/>
                </a:solidFill>
                <a:latin typeface="Roboto Bold"/>
                <a:ea typeface="Roboto Bold"/>
                <a:cs typeface="Roboto Bold"/>
                <a:sym typeface="Roboto Bold"/>
              </a:rPr>
              <a:t>on threats.</a:t>
            </a:r>
          </a:p>
        </p:txBody>
      </p:sp>
      <p:grpSp>
        <p:nvGrpSpPr>
          <p:cNvPr id="11" name="Group 11"/>
          <p:cNvGrpSpPr/>
          <p:nvPr/>
        </p:nvGrpSpPr>
        <p:grpSpPr>
          <a:xfrm>
            <a:off x="1613679" y="3322835"/>
            <a:ext cx="6364948" cy="957313"/>
            <a:chOff x="0" y="0"/>
            <a:chExt cx="1676365" cy="252132"/>
          </a:xfrm>
        </p:grpSpPr>
        <p:sp>
          <p:nvSpPr>
            <p:cNvPr id="12" name="Freeform 12"/>
            <p:cNvSpPr/>
            <p:nvPr/>
          </p:nvSpPr>
          <p:spPr>
            <a:xfrm>
              <a:off x="0" y="0"/>
              <a:ext cx="1676365" cy="252132"/>
            </a:xfrm>
            <a:custGeom>
              <a:avLst/>
              <a:gdLst/>
              <a:ahLst/>
              <a:cxnLst/>
              <a:rect l="l" t="t" r="r" b="b"/>
              <a:pathLst>
                <a:path w="1676365" h="252132">
                  <a:moveTo>
                    <a:pt x="0" y="0"/>
                  </a:moveTo>
                  <a:lnTo>
                    <a:pt x="1676365" y="0"/>
                  </a:lnTo>
                  <a:lnTo>
                    <a:pt x="1676365" y="252132"/>
                  </a:lnTo>
                  <a:lnTo>
                    <a:pt x="0" y="252132"/>
                  </a:lnTo>
                  <a:close/>
                </a:path>
              </a:pathLst>
            </a:custGeom>
            <a:solidFill>
              <a:srgbClr val="303030"/>
            </a:solidFill>
          </p:spPr>
          <p:txBody>
            <a:bodyPr/>
            <a:lstStyle/>
            <a:p>
              <a:endParaRPr lang="en-US"/>
            </a:p>
          </p:txBody>
        </p:sp>
        <p:sp>
          <p:nvSpPr>
            <p:cNvPr id="13" name="TextBox 13"/>
            <p:cNvSpPr txBox="1"/>
            <p:nvPr/>
          </p:nvSpPr>
          <p:spPr>
            <a:xfrm>
              <a:off x="0" y="-76200"/>
              <a:ext cx="1676365" cy="32833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07512" y="3368087"/>
            <a:ext cx="64679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vs. Outcomes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
        <p:nvSpPr>
          <p:cNvPr id="8" name="TextBox 8"/>
          <p:cNvSpPr txBox="1"/>
          <p:nvPr/>
        </p:nvSpPr>
        <p:spPr>
          <a:xfrm>
            <a:off x="4852393" y="9277350"/>
            <a:ext cx="8126128" cy="2076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(2025). Sexual Extortion &amp; Young People: Navigating threats in digital environments.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907512" y="4655581"/>
            <a:ext cx="15126669" cy="606425"/>
          </a:xfrm>
          <a:prstGeom prst="rect">
            <a:avLst/>
          </a:prstGeom>
        </p:spPr>
        <p:txBody>
          <a:bodyPr lIns="0" tIns="0" rIns="0" bIns="0" rtlCol="0" anchor="t">
            <a:spAutoFit/>
          </a:bodyPr>
          <a:lstStyle/>
          <a:p>
            <a:pPr algn="l">
              <a:lnSpc>
                <a:spcPts val="4674"/>
              </a:lnSpc>
            </a:pPr>
            <a:r>
              <a:rPr lang="en-US" sz="4249" b="1">
                <a:solidFill>
                  <a:srgbClr val="9D1BE3"/>
                </a:solidFill>
                <a:latin typeface="Roboto Bold"/>
                <a:ea typeface="Roboto Bold"/>
                <a:cs typeface="Roboto Bold"/>
                <a:sym typeface="Roboto Bold"/>
              </a:rPr>
              <a:t>1 in 6</a:t>
            </a:r>
            <a:r>
              <a:rPr lang="en-US" sz="4249" b="1">
                <a:solidFill>
                  <a:srgbClr val="004F59"/>
                </a:solidFill>
                <a:latin typeface="Roboto Bold"/>
                <a:ea typeface="Roboto Bold"/>
                <a:cs typeface="Roboto Bold"/>
                <a:sym typeface="Roboto Bold"/>
              </a:rPr>
              <a:t> </a:t>
            </a:r>
            <a:r>
              <a:rPr lang="en-US" sz="4249" b="1">
                <a:solidFill>
                  <a:srgbClr val="9D1BE3"/>
                </a:solidFill>
                <a:latin typeface="Roboto Bold"/>
                <a:ea typeface="Roboto Bold"/>
                <a:cs typeface="Roboto Bold"/>
                <a:sym typeface="Roboto Bold"/>
              </a:rPr>
              <a:t>victims </a:t>
            </a:r>
            <a:r>
              <a:rPr lang="en-US" sz="4249" b="1">
                <a:solidFill>
                  <a:srgbClr val="004F59"/>
                </a:solidFill>
                <a:latin typeface="Roboto Bold"/>
                <a:ea typeface="Roboto Bold"/>
                <a:cs typeface="Roboto Bold"/>
                <a:sym typeface="Roboto Bold"/>
              </a:rPr>
              <a:t>report that images were shared.</a:t>
            </a:r>
          </a:p>
        </p:txBody>
      </p:sp>
      <p:grpSp>
        <p:nvGrpSpPr>
          <p:cNvPr id="11" name="Group 11"/>
          <p:cNvGrpSpPr/>
          <p:nvPr/>
        </p:nvGrpSpPr>
        <p:grpSpPr>
          <a:xfrm>
            <a:off x="1613679" y="3322835"/>
            <a:ext cx="6364948" cy="957313"/>
            <a:chOff x="0" y="0"/>
            <a:chExt cx="1676365" cy="252132"/>
          </a:xfrm>
        </p:grpSpPr>
        <p:sp>
          <p:nvSpPr>
            <p:cNvPr id="12" name="Freeform 12"/>
            <p:cNvSpPr/>
            <p:nvPr/>
          </p:nvSpPr>
          <p:spPr>
            <a:xfrm>
              <a:off x="0" y="0"/>
              <a:ext cx="1676365" cy="252132"/>
            </a:xfrm>
            <a:custGeom>
              <a:avLst/>
              <a:gdLst/>
              <a:ahLst/>
              <a:cxnLst/>
              <a:rect l="l" t="t" r="r" b="b"/>
              <a:pathLst>
                <a:path w="1676365" h="252132">
                  <a:moveTo>
                    <a:pt x="0" y="0"/>
                  </a:moveTo>
                  <a:lnTo>
                    <a:pt x="1676365" y="0"/>
                  </a:lnTo>
                  <a:lnTo>
                    <a:pt x="1676365" y="252132"/>
                  </a:lnTo>
                  <a:lnTo>
                    <a:pt x="0" y="252132"/>
                  </a:lnTo>
                  <a:close/>
                </a:path>
              </a:pathLst>
            </a:custGeom>
            <a:solidFill>
              <a:srgbClr val="303030"/>
            </a:solidFill>
          </p:spPr>
          <p:txBody>
            <a:bodyPr/>
            <a:lstStyle/>
            <a:p>
              <a:endParaRPr lang="en-US"/>
            </a:p>
          </p:txBody>
        </p:sp>
        <p:sp>
          <p:nvSpPr>
            <p:cNvPr id="13" name="TextBox 13"/>
            <p:cNvSpPr txBox="1"/>
            <p:nvPr/>
          </p:nvSpPr>
          <p:spPr>
            <a:xfrm>
              <a:off x="0" y="-76200"/>
              <a:ext cx="1676365" cy="32833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07512" y="3368087"/>
            <a:ext cx="64679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vs. Outcomes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
        <p:nvSpPr>
          <p:cNvPr id="8" name="TextBox 8"/>
          <p:cNvSpPr txBox="1"/>
          <p:nvPr/>
        </p:nvSpPr>
        <p:spPr>
          <a:xfrm>
            <a:off x="4852393" y="8988336"/>
            <a:ext cx="8126128"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(2025). Sexual Extortion &amp; Young People: Navigating threats in digital environments. </a:t>
            </a:r>
          </a:p>
          <a:p>
            <a:pPr marL="259080" lvl="1" indent="-129540" algn="l">
              <a:lnSpc>
                <a:spcPts val="1679"/>
              </a:lnSpc>
              <a:buAutoNum type="arabicPeriod"/>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907512" y="4521838"/>
            <a:ext cx="15126669"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When</a:t>
            </a:r>
            <a:r>
              <a:rPr lang="en-US" sz="4249" b="1">
                <a:solidFill>
                  <a:srgbClr val="9D1BE3"/>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images are released, they are usually</a:t>
            </a:r>
            <a:r>
              <a:rPr lang="en-US" sz="4249" b="1">
                <a:solidFill>
                  <a:srgbClr val="9D1BE3"/>
                </a:solidFill>
                <a:latin typeface="Roboto Bold"/>
                <a:ea typeface="Roboto Bold"/>
                <a:cs typeface="Roboto Bold"/>
                <a:sym typeface="Roboto Bold"/>
              </a:rPr>
              <a:t> sent to a small number</a:t>
            </a:r>
            <a:r>
              <a:rPr lang="en-US" sz="4249" b="1">
                <a:solidFill>
                  <a:srgbClr val="004F59"/>
                </a:solidFill>
                <a:latin typeface="Roboto Bold"/>
                <a:ea typeface="Roboto Bold"/>
                <a:cs typeface="Roboto Bold"/>
                <a:sym typeface="Roboto Bold"/>
              </a:rPr>
              <a:t> of friends, family, or followers.</a:t>
            </a:r>
          </a:p>
        </p:txBody>
      </p:sp>
      <p:grpSp>
        <p:nvGrpSpPr>
          <p:cNvPr id="11" name="Group 11"/>
          <p:cNvGrpSpPr/>
          <p:nvPr/>
        </p:nvGrpSpPr>
        <p:grpSpPr>
          <a:xfrm>
            <a:off x="1613679" y="3322835"/>
            <a:ext cx="6364948" cy="957313"/>
            <a:chOff x="0" y="0"/>
            <a:chExt cx="1676365" cy="252132"/>
          </a:xfrm>
        </p:grpSpPr>
        <p:sp>
          <p:nvSpPr>
            <p:cNvPr id="12" name="Freeform 12"/>
            <p:cNvSpPr/>
            <p:nvPr/>
          </p:nvSpPr>
          <p:spPr>
            <a:xfrm>
              <a:off x="0" y="0"/>
              <a:ext cx="1676365" cy="252132"/>
            </a:xfrm>
            <a:custGeom>
              <a:avLst/>
              <a:gdLst/>
              <a:ahLst/>
              <a:cxnLst/>
              <a:rect l="l" t="t" r="r" b="b"/>
              <a:pathLst>
                <a:path w="1676365" h="252132">
                  <a:moveTo>
                    <a:pt x="0" y="0"/>
                  </a:moveTo>
                  <a:lnTo>
                    <a:pt x="1676365" y="0"/>
                  </a:lnTo>
                  <a:lnTo>
                    <a:pt x="1676365" y="252132"/>
                  </a:lnTo>
                  <a:lnTo>
                    <a:pt x="0" y="252132"/>
                  </a:lnTo>
                  <a:close/>
                </a:path>
              </a:pathLst>
            </a:custGeom>
            <a:solidFill>
              <a:srgbClr val="303030"/>
            </a:solidFill>
          </p:spPr>
          <p:txBody>
            <a:bodyPr/>
            <a:lstStyle/>
            <a:p>
              <a:endParaRPr lang="en-US"/>
            </a:p>
          </p:txBody>
        </p:sp>
        <p:sp>
          <p:nvSpPr>
            <p:cNvPr id="13" name="TextBox 13"/>
            <p:cNvSpPr txBox="1"/>
            <p:nvPr/>
          </p:nvSpPr>
          <p:spPr>
            <a:xfrm>
              <a:off x="0" y="-76200"/>
              <a:ext cx="1676365" cy="32833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07512" y="3368087"/>
            <a:ext cx="64679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vs. Outcomes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IMPACT OF TRAUMA</a:t>
            </a:r>
          </a:p>
        </p:txBody>
      </p:sp>
      <p:grpSp>
        <p:nvGrpSpPr>
          <p:cNvPr id="12" name="Group 12"/>
          <p:cNvGrpSpPr/>
          <p:nvPr/>
        </p:nvGrpSpPr>
        <p:grpSpPr>
          <a:xfrm>
            <a:off x="1595013" y="4606838"/>
            <a:ext cx="11979119" cy="2065982"/>
            <a:chOff x="0" y="0"/>
            <a:chExt cx="3154994" cy="544127"/>
          </a:xfrm>
        </p:grpSpPr>
        <p:sp>
          <p:nvSpPr>
            <p:cNvPr id="13" name="Freeform 13"/>
            <p:cNvSpPr/>
            <p:nvPr/>
          </p:nvSpPr>
          <p:spPr>
            <a:xfrm>
              <a:off x="0" y="0"/>
              <a:ext cx="3154994" cy="544127"/>
            </a:xfrm>
            <a:custGeom>
              <a:avLst/>
              <a:gdLst/>
              <a:ahLst/>
              <a:cxnLst/>
              <a:rect l="l" t="t" r="r" b="b"/>
              <a:pathLst>
                <a:path w="3154994" h="544127">
                  <a:moveTo>
                    <a:pt x="0" y="0"/>
                  </a:moveTo>
                  <a:lnTo>
                    <a:pt x="3154994" y="0"/>
                  </a:lnTo>
                  <a:lnTo>
                    <a:pt x="3154994" y="544127"/>
                  </a:lnTo>
                  <a:lnTo>
                    <a:pt x="0" y="544127"/>
                  </a:lnTo>
                  <a:close/>
                </a:path>
              </a:pathLst>
            </a:custGeom>
            <a:solidFill>
              <a:srgbClr val="303030"/>
            </a:solidFill>
          </p:spPr>
          <p:txBody>
            <a:bodyPr/>
            <a:lstStyle/>
            <a:p>
              <a:endParaRPr lang="en-US"/>
            </a:p>
          </p:txBody>
        </p:sp>
        <p:sp>
          <p:nvSpPr>
            <p:cNvPr id="14" name="TextBox 14"/>
            <p:cNvSpPr txBox="1"/>
            <p:nvPr/>
          </p:nvSpPr>
          <p:spPr>
            <a:xfrm>
              <a:off x="0" y="-76200"/>
              <a:ext cx="3154994" cy="620327"/>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878467" y="4811181"/>
            <a:ext cx="1169566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is a serious crime that can cause significant emotional harm.</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33113" y="4278246"/>
            <a:ext cx="16087641" cy="44926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Lowers self-esteem</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Depression</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Anxiety</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Post-Traumatic Stress Disorder (PTSD)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Thoughts of Suicide </a:t>
            </a:r>
          </a:p>
        </p:txBody>
      </p:sp>
      <p:sp>
        <p:nvSpPr>
          <p:cNvPr id="7" name="TextBox 7"/>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7451843"/>
            <a:ext cx="2949672" cy="1360373"/>
          </a:xfrm>
          <a:custGeom>
            <a:avLst/>
            <a:gdLst/>
            <a:ahLst/>
            <a:cxnLst/>
            <a:rect l="l" t="t" r="r" b="b"/>
            <a:pathLst>
              <a:path w="2949672" h="1360373">
                <a:moveTo>
                  <a:pt x="0" y="0"/>
                </a:moveTo>
                <a:lnTo>
                  <a:pt x="2949671" y="0"/>
                </a:lnTo>
                <a:lnTo>
                  <a:pt x="2949671" y="1360373"/>
                </a:lnTo>
                <a:lnTo>
                  <a:pt x="0" y="1360373"/>
                </a:lnTo>
                <a:lnTo>
                  <a:pt x="0" y="0"/>
                </a:lnTo>
                <a:close/>
              </a:path>
            </a:pathLst>
          </a:custGeom>
          <a:blipFill>
            <a:blip r:embed="rId5"/>
            <a:stretch>
              <a:fillRect t="-49563" b="-67264"/>
            </a:stretch>
          </a:blipFill>
        </p:spPr>
        <p:txBody>
          <a:bodyPr/>
          <a:lstStyle/>
          <a:p>
            <a:endParaRPr lang="en-US"/>
          </a:p>
        </p:txBody>
      </p:sp>
      <p:sp>
        <p:nvSpPr>
          <p:cNvPr id="13" name="TextBox 13"/>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IMPACT OF TRAUMA</a:t>
            </a:r>
          </a:p>
        </p:txBody>
      </p:sp>
      <p:grpSp>
        <p:nvGrpSpPr>
          <p:cNvPr id="14" name="Group 14"/>
          <p:cNvGrpSpPr/>
          <p:nvPr/>
        </p:nvGrpSpPr>
        <p:grpSpPr>
          <a:xfrm>
            <a:off x="1566438" y="3019938"/>
            <a:ext cx="10653210" cy="1058068"/>
            <a:chOff x="0" y="0"/>
            <a:chExt cx="2805784" cy="278668"/>
          </a:xfrm>
        </p:grpSpPr>
        <p:sp>
          <p:nvSpPr>
            <p:cNvPr id="15" name="Freeform 15"/>
            <p:cNvSpPr/>
            <p:nvPr/>
          </p:nvSpPr>
          <p:spPr>
            <a:xfrm>
              <a:off x="0" y="0"/>
              <a:ext cx="2805784" cy="278668"/>
            </a:xfrm>
            <a:custGeom>
              <a:avLst/>
              <a:gdLst/>
              <a:ahLst/>
              <a:cxnLst/>
              <a:rect l="l" t="t" r="r" b="b"/>
              <a:pathLst>
                <a:path w="2805784" h="278668">
                  <a:moveTo>
                    <a:pt x="0" y="0"/>
                  </a:moveTo>
                  <a:lnTo>
                    <a:pt x="2805784" y="0"/>
                  </a:lnTo>
                  <a:lnTo>
                    <a:pt x="2805784"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2805784"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2155805" y="3104476"/>
            <a:ext cx="1238207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Effects of Shame and Fear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115</a:t>
            </a:r>
          </a:p>
        </p:txBody>
      </p:sp>
      <p:grpSp>
        <p:nvGrpSpPr>
          <p:cNvPr id="10" name="Group 10"/>
          <p:cNvGrpSpPr/>
          <p:nvPr/>
        </p:nvGrpSpPr>
        <p:grpSpPr>
          <a:xfrm>
            <a:off x="1383933" y="4913887"/>
            <a:ext cx="11395850" cy="2065982"/>
            <a:chOff x="0" y="0"/>
            <a:chExt cx="3001376" cy="544127"/>
          </a:xfrm>
        </p:grpSpPr>
        <p:sp>
          <p:nvSpPr>
            <p:cNvPr id="11" name="Freeform 11"/>
            <p:cNvSpPr/>
            <p:nvPr/>
          </p:nvSpPr>
          <p:spPr>
            <a:xfrm>
              <a:off x="0" y="0"/>
              <a:ext cx="3001376" cy="544127"/>
            </a:xfrm>
            <a:custGeom>
              <a:avLst/>
              <a:gdLst/>
              <a:ahLst/>
              <a:cxnLst/>
              <a:rect l="l" t="t" r="r" b="b"/>
              <a:pathLst>
                <a:path w="3001376" h="544127">
                  <a:moveTo>
                    <a:pt x="0" y="0"/>
                  </a:moveTo>
                  <a:lnTo>
                    <a:pt x="3001376" y="0"/>
                  </a:lnTo>
                  <a:lnTo>
                    <a:pt x="3001376" y="544127"/>
                  </a:lnTo>
                  <a:lnTo>
                    <a:pt x="0" y="544127"/>
                  </a:lnTo>
                  <a:close/>
                </a:path>
              </a:pathLst>
            </a:custGeom>
            <a:solidFill>
              <a:srgbClr val="303030"/>
            </a:solidFill>
          </p:spPr>
          <p:txBody>
            <a:bodyPr/>
            <a:lstStyle/>
            <a:p>
              <a:endParaRPr lang="en-US"/>
            </a:p>
          </p:txBody>
        </p:sp>
        <p:sp>
          <p:nvSpPr>
            <p:cNvPr id="12" name="TextBox 12"/>
            <p:cNvSpPr txBox="1"/>
            <p:nvPr/>
          </p:nvSpPr>
          <p:spPr>
            <a:xfrm>
              <a:off x="0" y="-76200"/>
              <a:ext cx="3001376" cy="62032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667387" y="5118230"/>
            <a:ext cx="1099681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Passing nude images of minors is illegal, no matter who sends or receives them.</a:t>
            </a:r>
          </a:p>
        </p:txBody>
      </p:sp>
      <p:grpSp>
        <p:nvGrpSpPr>
          <p:cNvPr id="14" name="Group 14"/>
          <p:cNvGrpSpPr/>
          <p:nvPr/>
        </p:nvGrpSpPr>
        <p:grpSpPr>
          <a:xfrm>
            <a:off x="13376942" y="952594"/>
            <a:ext cx="3882358" cy="3720946"/>
            <a:chOff x="0" y="0"/>
            <a:chExt cx="1295385" cy="1241529"/>
          </a:xfrm>
        </p:grpSpPr>
        <p:sp>
          <p:nvSpPr>
            <p:cNvPr id="15" name="Freeform 15"/>
            <p:cNvSpPr/>
            <p:nvPr/>
          </p:nvSpPr>
          <p:spPr>
            <a:xfrm>
              <a:off x="0" y="0"/>
              <a:ext cx="1295385" cy="1241528"/>
            </a:xfrm>
            <a:custGeom>
              <a:avLst/>
              <a:gdLst/>
              <a:ahLst/>
              <a:cxnLst/>
              <a:rect l="l" t="t" r="r" b="b"/>
              <a:pathLst>
                <a:path w="1295385" h="1241528">
                  <a:moveTo>
                    <a:pt x="0" y="0"/>
                  </a:moveTo>
                  <a:lnTo>
                    <a:pt x="1295385" y="0"/>
                  </a:lnTo>
                  <a:lnTo>
                    <a:pt x="1295385" y="1241528"/>
                  </a:lnTo>
                  <a:lnTo>
                    <a:pt x="0" y="1241528"/>
                  </a:lnTo>
                  <a:close/>
                </a:path>
              </a:pathLst>
            </a:custGeom>
            <a:solidFill>
              <a:srgbClr val="FFFFFF"/>
            </a:solidFill>
          </p:spPr>
          <p:txBody>
            <a:bodyPr/>
            <a:lstStyle/>
            <a:p>
              <a:endParaRPr lang="en-US"/>
            </a:p>
          </p:txBody>
        </p:sp>
        <p:sp>
          <p:nvSpPr>
            <p:cNvPr id="16" name="TextBox 16"/>
            <p:cNvSpPr txBox="1"/>
            <p:nvPr/>
          </p:nvSpPr>
          <p:spPr>
            <a:xfrm>
              <a:off x="0" y="-9525"/>
              <a:ext cx="1295385" cy="1251054"/>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3611710" y="1133856"/>
            <a:ext cx="3439300" cy="2847447"/>
          </a:xfrm>
          <a:custGeom>
            <a:avLst/>
            <a:gdLst/>
            <a:ahLst/>
            <a:cxnLst/>
            <a:rect l="l" t="t" r="r" b="b"/>
            <a:pathLst>
              <a:path w="3439300" h="2847447">
                <a:moveTo>
                  <a:pt x="0" y="0"/>
                </a:moveTo>
                <a:lnTo>
                  <a:pt x="3439299" y="0"/>
                </a:lnTo>
                <a:lnTo>
                  <a:pt x="3439299" y="2847447"/>
                </a:lnTo>
                <a:lnTo>
                  <a:pt x="0" y="2847447"/>
                </a:lnTo>
                <a:lnTo>
                  <a:pt x="0" y="0"/>
                </a:lnTo>
                <a:close/>
              </a:path>
            </a:pathLst>
          </a:custGeom>
          <a:blipFill>
            <a:blip r:embed="rId6"/>
            <a:stretch>
              <a:fillRect t="-2332" b="-2332"/>
            </a:stretch>
          </a:blipFill>
        </p:spPr>
        <p:txBody>
          <a:bodyPr/>
          <a:lstStyle/>
          <a:p>
            <a:endParaRPr lang="en-US"/>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663750"/>
            <a:ext cx="2949672" cy="1042513"/>
          </a:xfrm>
          <a:custGeom>
            <a:avLst/>
            <a:gdLst/>
            <a:ahLst/>
            <a:cxnLst/>
            <a:rect l="l" t="t" r="r" b="b"/>
            <a:pathLst>
              <a:path w="2949672" h="1042513">
                <a:moveTo>
                  <a:pt x="0" y="0"/>
                </a:moveTo>
                <a:lnTo>
                  <a:pt x="2949671" y="0"/>
                </a:lnTo>
                <a:lnTo>
                  <a:pt x="2949671" y="1042513"/>
                </a:lnTo>
                <a:lnTo>
                  <a:pt x="0" y="1042513"/>
                </a:lnTo>
                <a:lnTo>
                  <a:pt x="0" y="0"/>
                </a:lnTo>
                <a:close/>
              </a:path>
            </a:pathLst>
          </a:custGeom>
          <a:blipFill>
            <a:blip r:embed="rId5"/>
            <a:stretch>
              <a:fillRect t="-85001" b="-97936"/>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116</a:t>
            </a:r>
          </a:p>
        </p:txBody>
      </p:sp>
      <p:sp>
        <p:nvSpPr>
          <p:cNvPr id="10" name="TextBox 10"/>
          <p:cNvSpPr txBox="1"/>
          <p:nvPr/>
        </p:nvSpPr>
        <p:spPr>
          <a:xfrm>
            <a:off x="3841452" y="8792619"/>
            <a:ext cx="9810991"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 Casey, B., Jones, R. M., &amp; Somerville, L. H. (2011). Braking and Accelerating of the Adolescent Brain. Journal of Research on Adolescence: The Official Journal of the Society for Research on Adolescence, 21(1), 21–33</a:t>
            </a:r>
          </a:p>
          <a:p>
            <a:pPr marL="259080" lvl="1" indent="-129540" algn="l">
              <a:lnSpc>
                <a:spcPts val="1679"/>
              </a:lnSpc>
              <a:buAutoNum type="arabicPeriod"/>
            </a:pPr>
            <a:r>
              <a:rPr lang="en-US" sz="1200">
                <a:solidFill>
                  <a:srgbClr val="004F59"/>
                </a:solidFill>
                <a:latin typeface="Roboto"/>
                <a:ea typeface="Roboto"/>
                <a:cs typeface="Roboto"/>
                <a:sym typeface="Roboto"/>
              </a:rPr>
              <a:t>.Arain M, Haque M, Johal L, Mathur P, Nel W, Rais A, Sandhu R, Sharma S. Maturation of the adolescent brain. Neuropsychiatr Dis Treat. 2013;9:449-61. doi: 10.2147/NDT.S39776. Epub 2013 Apr 3. PMID: 23579318; PMCID: PMC3621648.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1680354" y="3334263"/>
            <a:ext cx="4877998" cy="971379"/>
            <a:chOff x="0" y="0"/>
            <a:chExt cx="1284740" cy="255837"/>
          </a:xfrm>
        </p:grpSpPr>
        <p:sp>
          <p:nvSpPr>
            <p:cNvPr id="13" name="Freeform 13"/>
            <p:cNvSpPr/>
            <p:nvPr/>
          </p:nvSpPr>
          <p:spPr>
            <a:xfrm>
              <a:off x="0" y="0"/>
              <a:ext cx="1284740" cy="255836"/>
            </a:xfrm>
            <a:custGeom>
              <a:avLst/>
              <a:gdLst/>
              <a:ahLst/>
              <a:cxnLst/>
              <a:rect l="l" t="t" r="r" b="b"/>
              <a:pathLst>
                <a:path w="1284740" h="255836">
                  <a:moveTo>
                    <a:pt x="0" y="0"/>
                  </a:moveTo>
                  <a:lnTo>
                    <a:pt x="1284740" y="0"/>
                  </a:lnTo>
                  <a:lnTo>
                    <a:pt x="1284740" y="255836"/>
                  </a:lnTo>
                  <a:lnTo>
                    <a:pt x="0" y="255836"/>
                  </a:lnTo>
                  <a:close/>
                </a:path>
              </a:pathLst>
            </a:custGeom>
            <a:solidFill>
              <a:srgbClr val="303030"/>
            </a:solidFill>
          </p:spPr>
          <p:txBody>
            <a:bodyPr/>
            <a:lstStyle/>
            <a:p>
              <a:endParaRPr lang="en-US"/>
            </a:p>
          </p:txBody>
        </p:sp>
        <p:sp>
          <p:nvSpPr>
            <p:cNvPr id="14" name="TextBox 14"/>
            <p:cNvSpPr txBox="1"/>
            <p:nvPr/>
          </p:nvSpPr>
          <p:spPr>
            <a:xfrm>
              <a:off x="0" y="-76200"/>
              <a:ext cx="1284740" cy="332037"/>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079605" y="3386548"/>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6" name="TextBox 16"/>
          <p:cNvSpPr txBox="1"/>
          <p:nvPr/>
        </p:nvSpPr>
        <p:spPr>
          <a:xfrm>
            <a:off x="1764887" y="4604251"/>
            <a:ext cx="15351538" cy="16605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 law recognizes that minors are</a:t>
            </a:r>
            <a:r>
              <a:rPr lang="en-US" sz="4249" b="1">
                <a:solidFill>
                  <a:srgbClr val="FF5757"/>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not </a:t>
            </a:r>
            <a:r>
              <a:rPr lang="en-US" sz="4249" b="1">
                <a:solidFill>
                  <a:srgbClr val="9D1BE3"/>
                </a:solidFill>
                <a:latin typeface="Roboto Bold"/>
                <a:ea typeface="Roboto Bold"/>
                <a:cs typeface="Roboto Bold"/>
                <a:sym typeface="Roboto Bold"/>
              </a:rPr>
              <a:t>developmentally </a:t>
            </a:r>
            <a:r>
              <a:rPr lang="en-US" sz="4249" b="1">
                <a:solidFill>
                  <a:srgbClr val="004F59"/>
                </a:solidFill>
                <a:latin typeface="Roboto Bold"/>
                <a:ea typeface="Roboto Bold"/>
                <a:cs typeface="Roboto Bold"/>
                <a:sym typeface="Roboto Bold"/>
              </a:rPr>
              <a:t>able to make informed decisions about engaging in sexual activity.</a:t>
            </a:r>
          </a:p>
        </p:txBody>
      </p:sp>
      <p:sp>
        <p:nvSpPr>
          <p:cNvPr id="17" name="TextBox 17"/>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80354" y="4613446"/>
            <a:ext cx="16062594"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 is </a:t>
            </a:r>
            <a:r>
              <a:rPr lang="en-US" sz="4249" b="1">
                <a:solidFill>
                  <a:srgbClr val="303030"/>
                </a:solidFill>
                <a:latin typeface="Roboto Bold"/>
                <a:ea typeface="Roboto Bold"/>
                <a:cs typeface="Roboto Bold"/>
                <a:sym typeface="Roboto Bold"/>
              </a:rPr>
              <a:t>anyone</a:t>
            </a:r>
            <a:r>
              <a:rPr lang="en-US" sz="4249" b="1">
                <a:solidFill>
                  <a:srgbClr val="9D1BE3"/>
                </a:solidFill>
                <a:latin typeface="Roboto Bold"/>
                <a:ea typeface="Roboto Bold"/>
                <a:cs typeface="Roboto Bold"/>
                <a:sym typeface="Roboto Bold"/>
              </a:rPr>
              <a:t> under the age of 18.</a:t>
            </a:r>
          </a:p>
          <a:p>
            <a:pPr algn="l">
              <a:lnSpc>
                <a:spcPts val="6799"/>
              </a:lnSpc>
            </a:pPr>
            <a:endParaRPr lang="en-US" sz="4249" b="1">
              <a:solidFill>
                <a:srgbClr val="9D1BE3"/>
              </a:solidFill>
              <a:latin typeface="Roboto Bold"/>
              <a:ea typeface="Roboto Bold"/>
              <a:cs typeface="Roboto Bold"/>
              <a:sym typeface="Roboto Bold"/>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117</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680354" y="3334263"/>
            <a:ext cx="4877998" cy="971379"/>
            <a:chOff x="0" y="0"/>
            <a:chExt cx="1284740" cy="255837"/>
          </a:xfrm>
        </p:grpSpPr>
        <p:sp>
          <p:nvSpPr>
            <p:cNvPr id="10" name="Freeform 10"/>
            <p:cNvSpPr/>
            <p:nvPr/>
          </p:nvSpPr>
          <p:spPr>
            <a:xfrm>
              <a:off x="0" y="0"/>
              <a:ext cx="1284740" cy="255836"/>
            </a:xfrm>
            <a:custGeom>
              <a:avLst/>
              <a:gdLst/>
              <a:ahLst/>
              <a:cxnLst/>
              <a:rect l="l" t="t" r="r" b="b"/>
              <a:pathLst>
                <a:path w="1284740" h="255836">
                  <a:moveTo>
                    <a:pt x="0" y="0"/>
                  </a:moveTo>
                  <a:lnTo>
                    <a:pt x="1284740" y="0"/>
                  </a:lnTo>
                  <a:lnTo>
                    <a:pt x="1284740" y="255836"/>
                  </a:lnTo>
                  <a:lnTo>
                    <a:pt x="0" y="255836"/>
                  </a:lnTo>
                  <a:close/>
                </a:path>
              </a:pathLst>
            </a:custGeom>
            <a:solidFill>
              <a:srgbClr val="303030"/>
            </a:solidFill>
          </p:spPr>
          <p:txBody>
            <a:bodyPr/>
            <a:lstStyle/>
            <a:p>
              <a:endParaRPr lang="en-US"/>
            </a:p>
          </p:txBody>
        </p:sp>
        <p:sp>
          <p:nvSpPr>
            <p:cNvPr id="11" name="TextBox 11"/>
            <p:cNvSpPr txBox="1"/>
            <p:nvPr/>
          </p:nvSpPr>
          <p:spPr>
            <a:xfrm>
              <a:off x="0" y="-76200"/>
              <a:ext cx="1284740" cy="33203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3386548"/>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094035" y="7605957"/>
            <a:ext cx="2949672" cy="1254419"/>
          </a:xfrm>
          <a:custGeom>
            <a:avLst/>
            <a:gdLst/>
            <a:ahLst/>
            <a:cxnLst/>
            <a:rect l="l" t="t" r="r" b="b"/>
            <a:pathLst>
              <a:path w="2949672" h="1254419">
                <a:moveTo>
                  <a:pt x="0" y="0"/>
                </a:moveTo>
                <a:lnTo>
                  <a:pt x="2949671" y="0"/>
                </a:lnTo>
                <a:lnTo>
                  <a:pt x="2949671" y="1254420"/>
                </a:lnTo>
                <a:lnTo>
                  <a:pt x="0" y="1254420"/>
                </a:lnTo>
                <a:lnTo>
                  <a:pt x="0" y="0"/>
                </a:lnTo>
                <a:close/>
              </a:path>
            </a:pathLst>
          </a:custGeom>
          <a:blipFill>
            <a:blip r:embed="rId5"/>
            <a:stretch>
              <a:fillRect t="-66035" b="-69106"/>
            </a:stretch>
          </a:blipFill>
        </p:spPr>
        <p:txBody>
          <a:bodyPr/>
          <a:lstStyle/>
          <a:p>
            <a:endParaRPr lang="en-US"/>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80354" y="4613446"/>
            <a:ext cx="16062594"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anyone under the age of 18.</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This includes children and teens through </a:t>
            </a:r>
            <a:r>
              <a:rPr lang="en-US" sz="4249" b="1">
                <a:solidFill>
                  <a:srgbClr val="9D1BE3"/>
                </a:solidFill>
                <a:latin typeface="Roboto Bold"/>
                <a:ea typeface="Roboto Bold"/>
                <a:cs typeface="Roboto Bold"/>
                <a:sym typeface="Roboto Bold"/>
              </a:rPr>
              <a:t>age 17.</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118</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680354" y="3334263"/>
            <a:ext cx="4877998" cy="971379"/>
            <a:chOff x="0" y="0"/>
            <a:chExt cx="1284740" cy="255837"/>
          </a:xfrm>
        </p:grpSpPr>
        <p:sp>
          <p:nvSpPr>
            <p:cNvPr id="10" name="Freeform 10"/>
            <p:cNvSpPr/>
            <p:nvPr/>
          </p:nvSpPr>
          <p:spPr>
            <a:xfrm>
              <a:off x="0" y="0"/>
              <a:ext cx="1284740" cy="255836"/>
            </a:xfrm>
            <a:custGeom>
              <a:avLst/>
              <a:gdLst/>
              <a:ahLst/>
              <a:cxnLst/>
              <a:rect l="l" t="t" r="r" b="b"/>
              <a:pathLst>
                <a:path w="1284740" h="255836">
                  <a:moveTo>
                    <a:pt x="0" y="0"/>
                  </a:moveTo>
                  <a:lnTo>
                    <a:pt x="1284740" y="0"/>
                  </a:lnTo>
                  <a:lnTo>
                    <a:pt x="1284740" y="255836"/>
                  </a:lnTo>
                  <a:lnTo>
                    <a:pt x="0" y="255836"/>
                  </a:lnTo>
                  <a:close/>
                </a:path>
              </a:pathLst>
            </a:custGeom>
            <a:solidFill>
              <a:srgbClr val="303030"/>
            </a:solidFill>
          </p:spPr>
          <p:txBody>
            <a:bodyPr/>
            <a:lstStyle/>
            <a:p>
              <a:endParaRPr lang="en-US"/>
            </a:p>
          </p:txBody>
        </p:sp>
        <p:sp>
          <p:nvSpPr>
            <p:cNvPr id="11" name="TextBox 11"/>
            <p:cNvSpPr txBox="1"/>
            <p:nvPr/>
          </p:nvSpPr>
          <p:spPr>
            <a:xfrm>
              <a:off x="0" y="-76200"/>
              <a:ext cx="1284740" cy="33203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3386548"/>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094035" y="7605957"/>
            <a:ext cx="2949672" cy="1254419"/>
          </a:xfrm>
          <a:custGeom>
            <a:avLst/>
            <a:gdLst/>
            <a:ahLst/>
            <a:cxnLst/>
            <a:rect l="l" t="t" r="r" b="b"/>
            <a:pathLst>
              <a:path w="2949672" h="1254419">
                <a:moveTo>
                  <a:pt x="0" y="0"/>
                </a:moveTo>
                <a:lnTo>
                  <a:pt x="2949671" y="0"/>
                </a:lnTo>
                <a:lnTo>
                  <a:pt x="2949671" y="1254420"/>
                </a:lnTo>
                <a:lnTo>
                  <a:pt x="0" y="1254420"/>
                </a:lnTo>
                <a:lnTo>
                  <a:pt x="0" y="0"/>
                </a:lnTo>
                <a:close/>
              </a:path>
            </a:pathLst>
          </a:custGeom>
          <a:blipFill>
            <a:blip r:embed="rId5"/>
            <a:stretch>
              <a:fillRect t="-66035" b="-69106"/>
            </a:stretch>
          </a:blipFill>
        </p:spPr>
        <p:txBody>
          <a:bodyPr/>
          <a:lstStyle/>
          <a:p>
            <a:endParaRPr lang="en-US"/>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80354" y="4613446"/>
            <a:ext cx="16062594"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minor’s </a:t>
            </a:r>
            <a:r>
              <a:rPr lang="en-US" sz="4249" b="1">
                <a:solidFill>
                  <a:srgbClr val="9D1BE3"/>
                </a:solidFill>
                <a:latin typeface="Roboto Bold"/>
                <a:ea typeface="Roboto Bold"/>
                <a:cs typeface="Roboto Bold"/>
                <a:sym typeface="Roboto Bold"/>
              </a:rPr>
              <a:t>permission is not legal</a:t>
            </a:r>
            <a:r>
              <a:rPr lang="en-US" sz="4249" b="1">
                <a:solidFill>
                  <a:srgbClr val="004F59"/>
                </a:solidFill>
                <a:latin typeface="Roboto Bold"/>
                <a:ea typeface="Roboto Bold"/>
                <a:cs typeface="Roboto Bold"/>
                <a:sym typeface="Roboto Bold"/>
              </a:rPr>
              <a:t> </a:t>
            </a:r>
            <a:r>
              <a:rPr lang="en-US" sz="4249" b="1">
                <a:solidFill>
                  <a:srgbClr val="9D1BE3"/>
                </a:solidFill>
                <a:latin typeface="Roboto Bold"/>
                <a:ea typeface="Roboto Bold"/>
                <a:cs typeface="Roboto Bold"/>
                <a:sym typeface="Roboto Bold"/>
              </a:rPr>
              <a:t>consent</a:t>
            </a:r>
            <a:r>
              <a:rPr lang="en-US" sz="4249" b="1">
                <a:solidFill>
                  <a:srgbClr val="004F59"/>
                </a:solidFill>
                <a:latin typeface="Roboto Bold"/>
                <a:ea typeface="Roboto Bold"/>
                <a:cs typeface="Roboto Bold"/>
                <a:sym typeface="Roboto Bold"/>
              </a:rPr>
              <a: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680354" y="3334263"/>
            <a:ext cx="4877998" cy="971379"/>
            <a:chOff x="0" y="0"/>
            <a:chExt cx="1284740" cy="255837"/>
          </a:xfrm>
        </p:grpSpPr>
        <p:sp>
          <p:nvSpPr>
            <p:cNvPr id="10" name="Freeform 10"/>
            <p:cNvSpPr/>
            <p:nvPr/>
          </p:nvSpPr>
          <p:spPr>
            <a:xfrm>
              <a:off x="0" y="0"/>
              <a:ext cx="1284740" cy="255836"/>
            </a:xfrm>
            <a:custGeom>
              <a:avLst/>
              <a:gdLst/>
              <a:ahLst/>
              <a:cxnLst/>
              <a:rect l="l" t="t" r="r" b="b"/>
              <a:pathLst>
                <a:path w="1284740" h="255836">
                  <a:moveTo>
                    <a:pt x="0" y="0"/>
                  </a:moveTo>
                  <a:lnTo>
                    <a:pt x="1284740" y="0"/>
                  </a:lnTo>
                  <a:lnTo>
                    <a:pt x="1284740" y="255836"/>
                  </a:lnTo>
                  <a:lnTo>
                    <a:pt x="0" y="255836"/>
                  </a:lnTo>
                  <a:close/>
                </a:path>
              </a:pathLst>
            </a:custGeom>
            <a:solidFill>
              <a:srgbClr val="303030"/>
            </a:solidFill>
          </p:spPr>
          <p:txBody>
            <a:bodyPr/>
            <a:lstStyle/>
            <a:p>
              <a:endParaRPr lang="en-US"/>
            </a:p>
          </p:txBody>
        </p:sp>
        <p:sp>
          <p:nvSpPr>
            <p:cNvPr id="11" name="TextBox 11"/>
            <p:cNvSpPr txBox="1"/>
            <p:nvPr/>
          </p:nvSpPr>
          <p:spPr>
            <a:xfrm>
              <a:off x="0" y="-76200"/>
              <a:ext cx="1284740" cy="33203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3386548"/>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094035" y="7605957"/>
            <a:ext cx="2949672" cy="1254419"/>
          </a:xfrm>
          <a:custGeom>
            <a:avLst/>
            <a:gdLst/>
            <a:ahLst/>
            <a:cxnLst/>
            <a:rect l="l" t="t" r="r" b="b"/>
            <a:pathLst>
              <a:path w="2949672" h="1254419">
                <a:moveTo>
                  <a:pt x="0" y="0"/>
                </a:moveTo>
                <a:lnTo>
                  <a:pt x="2949671" y="0"/>
                </a:lnTo>
                <a:lnTo>
                  <a:pt x="2949671" y="1254420"/>
                </a:lnTo>
                <a:lnTo>
                  <a:pt x="0" y="1254420"/>
                </a:lnTo>
                <a:lnTo>
                  <a:pt x="0" y="0"/>
                </a:lnTo>
                <a:close/>
              </a:path>
            </a:pathLst>
          </a:custGeom>
          <a:blipFill>
            <a:blip r:embed="rId5"/>
            <a:stretch>
              <a:fillRect t="-66035" b="-69106"/>
            </a:stretch>
          </a:blipFill>
        </p:spPr>
        <p:txBody>
          <a:bodyPr/>
          <a:lstStyle/>
          <a:p>
            <a:endParaRPr lang="en-US"/>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66825" y="4916117"/>
            <a:ext cx="12369054" cy="1912981"/>
            <a:chOff x="0" y="0"/>
            <a:chExt cx="3257693" cy="503830"/>
          </a:xfrm>
        </p:grpSpPr>
        <p:sp>
          <p:nvSpPr>
            <p:cNvPr id="7" name="Freeform 7"/>
            <p:cNvSpPr/>
            <p:nvPr/>
          </p:nvSpPr>
          <p:spPr>
            <a:xfrm>
              <a:off x="0" y="0"/>
              <a:ext cx="3257693" cy="503830"/>
            </a:xfrm>
            <a:custGeom>
              <a:avLst/>
              <a:gdLst/>
              <a:ahLst/>
              <a:cxnLst/>
              <a:rect l="l" t="t" r="r" b="b"/>
              <a:pathLst>
                <a:path w="3257693" h="503830">
                  <a:moveTo>
                    <a:pt x="0" y="0"/>
                  </a:moveTo>
                  <a:lnTo>
                    <a:pt x="3257693" y="0"/>
                  </a:lnTo>
                  <a:lnTo>
                    <a:pt x="3257693" y="503830"/>
                  </a:lnTo>
                  <a:lnTo>
                    <a:pt x="0" y="503830"/>
                  </a:lnTo>
                  <a:close/>
                </a:path>
              </a:pathLst>
            </a:custGeom>
            <a:solidFill>
              <a:srgbClr val="303030"/>
            </a:solidFill>
          </p:spPr>
          <p:txBody>
            <a:bodyPr/>
            <a:lstStyle/>
            <a:p>
              <a:endParaRPr lang="en-US"/>
            </a:p>
          </p:txBody>
        </p:sp>
        <p:sp>
          <p:nvSpPr>
            <p:cNvPr id="8" name="TextBox 8"/>
            <p:cNvSpPr txBox="1"/>
            <p:nvPr/>
          </p:nvSpPr>
          <p:spPr>
            <a:xfrm>
              <a:off x="0" y="-76200"/>
              <a:ext cx="3257693" cy="58003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18208" y="5043959"/>
            <a:ext cx="1217482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predators send a sexual image, what percentage of victims send their image back?</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IMAGE EXCHANGE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5" name="Freeform 15"/>
          <p:cNvSpPr/>
          <p:nvPr/>
        </p:nvSpPr>
        <p:spPr>
          <a:xfrm>
            <a:off x="14672261"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80354" y="4613446"/>
            <a:ext cx="16062594"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minor’s permission is not legal consent.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It is illegal for an adult to have </a:t>
            </a:r>
            <a:r>
              <a:rPr lang="en-US" sz="4249" b="1">
                <a:solidFill>
                  <a:srgbClr val="9D1BE3"/>
                </a:solidFill>
                <a:latin typeface="Roboto Bold"/>
                <a:ea typeface="Roboto Bold"/>
                <a:cs typeface="Roboto Bold"/>
                <a:sym typeface="Roboto Bold"/>
              </a:rPr>
              <a:t>sexual contact</a:t>
            </a:r>
            <a:r>
              <a:rPr lang="en-US" sz="4249" b="1">
                <a:solidFill>
                  <a:srgbClr val="004F59"/>
                </a:solidFill>
                <a:latin typeface="Roboto Bold"/>
                <a:ea typeface="Roboto Bold"/>
                <a:cs typeface="Roboto Bold"/>
                <a:sym typeface="Roboto Bold"/>
              </a:rPr>
              <a:t> with a minor.</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120</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680354" y="3334263"/>
            <a:ext cx="4877998" cy="971379"/>
            <a:chOff x="0" y="0"/>
            <a:chExt cx="1284740" cy="255837"/>
          </a:xfrm>
        </p:grpSpPr>
        <p:sp>
          <p:nvSpPr>
            <p:cNvPr id="10" name="Freeform 10"/>
            <p:cNvSpPr/>
            <p:nvPr/>
          </p:nvSpPr>
          <p:spPr>
            <a:xfrm>
              <a:off x="0" y="0"/>
              <a:ext cx="1284740" cy="255836"/>
            </a:xfrm>
            <a:custGeom>
              <a:avLst/>
              <a:gdLst/>
              <a:ahLst/>
              <a:cxnLst/>
              <a:rect l="l" t="t" r="r" b="b"/>
              <a:pathLst>
                <a:path w="1284740" h="255836">
                  <a:moveTo>
                    <a:pt x="0" y="0"/>
                  </a:moveTo>
                  <a:lnTo>
                    <a:pt x="1284740" y="0"/>
                  </a:lnTo>
                  <a:lnTo>
                    <a:pt x="1284740" y="255836"/>
                  </a:lnTo>
                  <a:lnTo>
                    <a:pt x="0" y="255836"/>
                  </a:lnTo>
                  <a:close/>
                </a:path>
              </a:pathLst>
            </a:custGeom>
            <a:solidFill>
              <a:srgbClr val="303030"/>
            </a:solidFill>
          </p:spPr>
          <p:txBody>
            <a:bodyPr/>
            <a:lstStyle/>
            <a:p>
              <a:endParaRPr lang="en-US"/>
            </a:p>
          </p:txBody>
        </p:sp>
        <p:sp>
          <p:nvSpPr>
            <p:cNvPr id="11" name="TextBox 11"/>
            <p:cNvSpPr txBox="1"/>
            <p:nvPr/>
          </p:nvSpPr>
          <p:spPr>
            <a:xfrm>
              <a:off x="0" y="-76200"/>
              <a:ext cx="1284740" cy="33203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3386548"/>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094035" y="7605957"/>
            <a:ext cx="2949672" cy="1254419"/>
          </a:xfrm>
          <a:custGeom>
            <a:avLst/>
            <a:gdLst/>
            <a:ahLst/>
            <a:cxnLst/>
            <a:rect l="l" t="t" r="r" b="b"/>
            <a:pathLst>
              <a:path w="2949672" h="1254419">
                <a:moveTo>
                  <a:pt x="0" y="0"/>
                </a:moveTo>
                <a:lnTo>
                  <a:pt x="2949671" y="0"/>
                </a:lnTo>
                <a:lnTo>
                  <a:pt x="2949671" y="1254420"/>
                </a:lnTo>
                <a:lnTo>
                  <a:pt x="0" y="1254420"/>
                </a:lnTo>
                <a:lnTo>
                  <a:pt x="0" y="0"/>
                </a:lnTo>
                <a:close/>
              </a:path>
            </a:pathLst>
          </a:custGeom>
          <a:blipFill>
            <a:blip r:embed="rId5"/>
            <a:stretch>
              <a:fillRect t="-66035" b="-69106"/>
            </a:stretch>
          </a:blipFill>
        </p:spPr>
        <p:txBody>
          <a:bodyPr/>
          <a:lstStyle/>
          <a:p>
            <a:endParaRPr lang="en-US"/>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545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605957"/>
            <a:ext cx="2949672" cy="1254419"/>
          </a:xfrm>
          <a:custGeom>
            <a:avLst/>
            <a:gdLst/>
            <a:ahLst/>
            <a:cxnLst/>
            <a:rect l="l" t="t" r="r" b="b"/>
            <a:pathLst>
              <a:path w="2949672" h="1254419">
                <a:moveTo>
                  <a:pt x="0" y="0"/>
                </a:moveTo>
                <a:lnTo>
                  <a:pt x="2949671" y="0"/>
                </a:lnTo>
                <a:lnTo>
                  <a:pt x="2949671" y="1254420"/>
                </a:lnTo>
                <a:lnTo>
                  <a:pt x="0" y="1254420"/>
                </a:lnTo>
                <a:lnTo>
                  <a:pt x="0" y="0"/>
                </a:lnTo>
                <a:close/>
              </a:path>
            </a:pathLst>
          </a:custGeom>
          <a:blipFill>
            <a:blip r:embed="rId5"/>
            <a:stretch>
              <a:fillRect t="-66035" b="-69106"/>
            </a:stretch>
          </a:blipFill>
        </p:spPr>
        <p:txBody>
          <a:bodyPr/>
          <a:lstStyle/>
          <a:p>
            <a:endParaRPr lang="en-US"/>
          </a:p>
        </p:txBody>
      </p:sp>
      <p:grpSp>
        <p:nvGrpSpPr>
          <p:cNvPr id="9" name="Group 9"/>
          <p:cNvGrpSpPr/>
          <p:nvPr/>
        </p:nvGrpSpPr>
        <p:grpSpPr>
          <a:xfrm>
            <a:off x="1375938" y="3331811"/>
            <a:ext cx="7066655" cy="948470"/>
            <a:chOff x="0" y="0"/>
            <a:chExt cx="1861177" cy="249803"/>
          </a:xfrm>
        </p:grpSpPr>
        <p:sp>
          <p:nvSpPr>
            <p:cNvPr id="10" name="Freeform 10"/>
            <p:cNvSpPr/>
            <p:nvPr/>
          </p:nvSpPr>
          <p:spPr>
            <a:xfrm>
              <a:off x="0" y="0"/>
              <a:ext cx="1861177" cy="249803"/>
            </a:xfrm>
            <a:custGeom>
              <a:avLst/>
              <a:gdLst/>
              <a:ahLst/>
              <a:cxnLst/>
              <a:rect l="l" t="t" r="r" b="b"/>
              <a:pathLst>
                <a:path w="1861177" h="249803">
                  <a:moveTo>
                    <a:pt x="0" y="0"/>
                  </a:moveTo>
                  <a:lnTo>
                    <a:pt x="1861177" y="0"/>
                  </a:lnTo>
                  <a:lnTo>
                    <a:pt x="1861177" y="249803"/>
                  </a:lnTo>
                  <a:lnTo>
                    <a:pt x="0" y="249803"/>
                  </a:lnTo>
                  <a:close/>
                </a:path>
              </a:pathLst>
            </a:custGeom>
            <a:solidFill>
              <a:srgbClr val="303030"/>
            </a:solidFill>
          </p:spPr>
          <p:txBody>
            <a:bodyPr/>
            <a:lstStyle/>
            <a:p>
              <a:endParaRPr lang="en-US"/>
            </a:p>
          </p:txBody>
        </p:sp>
        <p:sp>
          <p:nvSpPr>
            <p:cNvPr id="11" name="TextBox 11"/>
            <p:cNvSpPr txBox="1"/>
            <p:nvPr/>
          </p:nvSpPr>
          <p:spPr>
            <a:xfrm>
              <a:off x="0" y="-76200"/>
              <a:ext cx="1861177" cy="32600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75189" y="3372695"/>
            <a:ext cx="717580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Illegal Images of Minors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121</a:t>
            </a:r>
          </a:p>
        </p:txBody>
      </p:sp>
      <p:sp>
        <p:nvSpPr>
          <p:cNvPr id="14" name="TextBox 14"/>
          <p:cNvSpPr txBox="1"/>
          <p:nvPr/>
        </p:nvSpPr>
        <p:spPr>
          <a:xfrm>
            <a:off x="1375938" y="4780484"/>
            <a:ext cx="14895578" cy="1196975"/>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It is illegal for an adult to </a:t>
            </a:r>
            <a:r>
              <a:rPr lang="en-US" sz="4249" b="1">
                <a:solidFill>
                  <a:srgbClr val="9D1BE3"/>
                </a:solidFill>
                <a:latin typeface="Roboto Bold"/>
                <a:ea typeface="Roboto Bold"/>
                <a:cs typeface="Roboto Bold"/>
                <a:sym typeface="Roboto Bold"/>
              </a:rPr>
              <a:t>ask a minor</a:t>
            </a:r>
            <a:r>
              <a:rPr lang="en-US" sz="4249" b="1">
                <a:solidFill>
                  <a:srgbClr val="004F59"/>
                </a:solidFill>
                <a:latin typeface="Roboto Bold"/>
                <a:ea typeface="Roboto Bold"/>
                <a:cs typeface="Roboto Bold"/>
                <a:sym typeface="Roboto Bold"/>
              </a:rPr>
              <a:t> to send a nude or partially nude image.</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1356888" y="3331811"/>
            <a:ext cx="7066655" cy="948470"/>
            <a:chOff x="0" y="0"/>
            <a:chExt cx="1861177" cy="249803"/>
          </a:xfrm>
        </p:grpSpPr>
        <p:sp>
          <p:nvSpPr>
            <p:cNvPr id="10" name="Freeform 10"/>
            <p:cNvSpPr/>
            <p:nvPr/>
          </p:nvSpPr>
          <p:spPr>
            <a:xfrm>
              <a:off x="0" y="0"/>
              <a:ext cx="1861177" cy="249803"/>
            </a:xfrm>
            <a:custGeom>
              <a:avLst/>
              <a:gdLst/>
              <a:ahLst/>
              <a:cxnLst/>
              <a:rect l="l" t="t" r="r" b="b"/>
              <a:pathLst>
                <a:path w="1861177" h="249803">
                  <a:moveTo>
                    <a:pt x="0" y="0"/>
                  </a:moveTo>
                  <a:lnTo>
                    <a:pt x="1861177" y="0"/>
                  </a:lnTo>
                  <a:lnTo>
                    <a:pt x="1861177" y="249803"/>
                  </a:lnTo>
                  <a:lnTo>
                    <a:pt x="0" y="249803"/>
                  </a:lnTo>
                  <a:close/>
                </a:path>
              </a:pathLst>
            </a:custGeom>
            <a:solidFill>
              <a:srgbClr val="303030"/>
            </a:solidFill>
          </p:spPr>
          <p:txBody>
            <a:bodyPr/>
            <a:lstStyle/>
            <a:p>
              <a:endParaRPr lang="en-US"/>
            </a:p>
          </p:txBody>
        </p:sp>
        <p:sp>
          <p:nvSpPr>
            <p:cNvPr id="11" name="TextBox 11"/>
            <p:cNvSpPr txBox="1"/>
            <p:nvPr/>
          </p:nvSpPr>
          <p:spPr>
            <a:xfrm>
              <a:off x="0" y="-76200"/>
              <a:ext cx="1861177" cy="32600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56139" y="3372695"/>
            <a:ext cx="717580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Illegal Images of Minors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122</a:t>
            </a:r>
          </a:p>
        </p:txBody>
      </p:sp>
      <p:sp>
        <p:nvSpPr>
          <p:cNvPr id="14" name="TextBox 14"/>
          <p:cNvSpPr txBox="1"/>
          <p:nvPr/>
        </p:nvSpPr>
        <p:spPr>
          <a:xfrm>
            <a:off x="1356888" y="4780484"/>
            <a:ext cx="15150366" cy="2644775"/>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It is illegal to ask a minor to send a nude or partially nude image.</a:t>
            </a:r>
          </a:p>
          <a:p>
            <a:pPr algn="l">
              <a:lnSpc>
                <a:spcPts val="21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It is also against the law for </a:t>
            </a:r>
            <a:r>
              <a:rPr lang="en-US" sz="4249" b="1">
                <a:solidFill>
                  <a:srgbClr val="9D1BE3"/>
                </a:solidFill>
                <a:latin typeface="Roboto Bold"/>
                <a:ea typeface="Roboto Bold"/>
                <a:cs typeface="Roboto Bold"/>
                <a:sym typeface="Roboto Bold"/>
              </a:rPr>
              <a:t>minors to ask other minors</a:t>
            </a:r>
            <a:r>
              <a:rPr lang="en-US" sz="4249" b="1">
                <a:solidFill>
                  <a:srgbClr val="004F59"/>
                </a:solidFill>
                <a:latin typeface="Roboto Bold"/>
                <a:ea typeface="Roboto Bold"/>
                <a:cs typeface="Roboto Bold"/>
                <a:sym typeface="Roboto Bold"/>
              </a:rPr>
              <a:t> for nude images.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80354" y="2927262"/>
            <a:ext cx="8578669" cy="1150744"/>
            <a:chOff x="0" y="0"/>
            <a:chExt cx="2259402" cy="303077"/>
          </a:xfrm>
        </p:grpSpPr>
        <p:sp>
          <p:nvSpPr>
            <p:cNvPr id="7" name="Freeform 7"/>
            <p:cNvSpPr/>
            <p:nvPr/>
          </p:nvSpPr>
          <p:spPr>
            <a:xfrm>
              <a:off x="0" y="0"/>
              <a:ext cx="2259402" cy="303077"/>
            </a:xfrm>
            <a:custGeom>
              <a:avLst/>
              <a:gdLst/>
              <a:ahLst/>
              <a:cxnLst/>
              <a:rect l="l" t="t" r="r" b="b"/>
              <a:pathLst>
                <a:path w="2259402" h="303077">
                  <a:moveTo>
                    <a:pt x="0" y="0"/>
                  </a:moveTo>
                  <a:lnTo>
                    <a:pt x="2259402" y="0"/>
                  </a:lnTo>
                  <a:lnTo>
                    <a:pt x="2259402"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2259402"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79605" y="3066376"/>
            <a:ext cx="817941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Distribution of Sexual Content</a:t>
            </a:r>
          </a:p>
        </p:txBody>
      </p:sp>
      <p:sp>
        <p:nvSpPr>
          <p:cNvPr id="10" name="TextBox 10"/>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5064299" y="9162220"/>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USCode.House.gov (2024, November 21) 18 USC 2251: Sexual exploitation of children, from Title 18, Crimes &amp; Criminal Procedure</a:t>
            </a:r>
          </a:p>
        </p:txBody>
      </p:sp>
      <p:sp>
        <p:nvSpPr>
          <p:cNvPr id="14" name="TextBox 14"/>
          <p:cNvSpPr txBox="1"/>
          <p:nvPr/>
        </p:nvSpPr>
        <p:spPr>
          <a:xfrm>
            <a:off x="2079605" y="4396414"/>
            <a:ext cx="14574110" cy="25177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Sending, receiving,</a:t>
            </a:r>
            <a:r>
              <a:rPr lang="en-US" sz="4249" b="1">
                <a:solidFill>
                  <a:srgbClr val="FF5757"/>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or</a:t>
            </a:r>
            <a:r>
              <a:rPr lang="en-US" sz="4249" b="1">
                <a:solidFill>
                  <a:srgbClr val="FF5757"/>
                </a:solidFill>
                <a:latin typeface="Roboto Bold"/>
                <a:ea typeface="Roboto Bold"/>
                <a:cs typeface="Roboto Bold"/>
                <a:sym typeface="Roboto Bold"/>
              </a:rPr>
              <a:t> </a:t>
            </a:r>
            <a:r>
              <a:rPr lang="en-US" sz="4249" b="1">
                <a:solidFill>
                  <a:srgbClr val="9D1BE3"/>
                </a:solidFill>
                <a:latin typeface="Roboto Bold"/>
                <a:ea typeface="Roboto Bold"/>
                <a:cs typeface="Roboto Bold"/>
                <a:sym typeface="Roboto Bold"/>
              </a:rPr>
              <a:t>possessing </a:t>
            </a:r>
            <a:r>
              <a:rPr lang="en-US" sz="4249" b="1">
                <a:solidFill>
                  <a:srgbClr val="004F59"/>
                </a:solidFill>
                <a:latin typeface="Roboto Bold"/>
                <a:ea typeface="Roboto Bold"/>
                <a:cs typeface="Roboto Bold"/>
                <a:sym typeface="Roboto Bold"/>
              </a:rPr>
              <a:t>any visual display of sexual content of a MINOR can lead to charges of distributing CSAM. </a:t>
            </a:r>
          </a:p>
        </p:txBody>
      </p:sp>
      <p:sp>
        <p:nvSpPr>
          <p:cNvPr id="15" name="TextBox 15"/>
          <p:cNvSpPr txBox="1"/>
          <p:nvPr/>
        </p:nvSpPr>
        <p:spPr>
          <a:xfrm>
            <a:off x="2079605" y="7791545"/>
            <a:ext cx="13087623" cy="464820"/>
          </a:xfrm>
          <a:prstGeom prst="rect">
            <a:avLst/>
          </a:prstGeom>
        </p:spPr>
        <p:txBody>
          <a:bodyPr lIns="0" tIns="0" rIns="0" bIns="0" rtlCol="0" anchor="t">
            <a:spAutoFit/>
          </a:bodyPr>
          <a:lstStyle/>
          <a:p>
            <a:pPr algn="l">
              <a:lnSpc>
                <a:spcPts val="3779"/>
              </a:lnSpc>
            </a:pPr>
            <a:r>
              <a:rPr lang="en-US" sz="2700" b="1">
                <a:solidFill>
                  <a:srgbClr val="9D1BE3"/>
                </a:solidFill>
                <a:latin typeface="Roboto Bold"/>
                <a:ea typeface="Roboto Bold"/>
                <a:cs typeface="Roboto Bold"/>
                <a:sym typeface="Roboto Bold"/>
              </a:rPr>
              <a:t>CSAM:  Child Sexual Abuse Material (Child Pornography)</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6438" y="2927262"/>
            <a:ext cx="6940609" cy="1150744"/>
            <a:chOff x="0" y="0"/>
            <a:chExt cx="1827979" cy="303077"/>
          </a:xfrm>
        </p:grpSpPr>
        <p:sp>
          <p:nvSpPr>
            <p:cNvPr id="7" name="Freeform 7"/>
            <p:cNvSpPr/>
            <p:nvPr/>
          </p:nvSpPr>
          <p:spPr>
            <a:xfrm>
              <a:off x="0" y="0"/>
              <a:ext cx="1827979" cy="303077"/>
            </a:xfrm>
            <a:custGeom>
              <a:avLst/>
              <a:gdLst/>
              <a:ahLst/>
              <a:cxnLst/>
              <a:rect l="l" t="t" r="r" b="b"/>
              <a:pathLst>
                <a:path w="1827979" h="303077">
                  <a:moveTo>
                    <a:pt x="0" y="0"/>
                  </a:moveTo>
                  <a:lnTo>
                    <a:pt x="1827979" y="0"/>
                  </a:lnTo>
                  <a:lnTo>
                    <a:pt x="1827979"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1827979"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65689" y="3066376"/>
            <a:ext cx="650773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FBI’s Response to Youth</a:t>
            </a:r>
          </a:p>
        </p:txBody>
      </p:sp>
      <p:sp>
        <p:nvSpPr>
          <p:cNvPr id="10" name="TextBox 10"/>
          <p:cNvSpPr txBox="1"/>
          <p:nvPr/>
        </p:nvSpPr>
        <p:spPr>
          <a:xfrm>
            <a:off x="6949652" y="9396509"/>
            <a:ext cx="3564704"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FBI (2024). How we can help you. Sextortion. fbi.gov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
        <p:nvSpPr>
          <p:cNvPr id="14" name="TextBox 14"/>
          <p:cNvSpPr txBox="1"/>
          <p:nvPr/>
        </p:nvSpPr>
        <p:spPr>
          <a:xfrm>
            <a:off x="945186" y="4576594"/>
            <a:ext cx="16069230" cy="1811657"/>
          </a:xfrm>
          <a:prstGeom prst="rect">
            <a:avLst/>
          </a:prstGeom>
        </p:spPr>
        <p:txBody>
          <a:bodyPr lIns="0" tIns="0" rIns="0" bIns="0" rtlCol="0" anchor="t">
            <a:spAutoFit/>
          </a:bodyPr>
          <a:lstStyle/>
          <a:p>
            <a:pPr algn="ctr">
              <a:lnSpc>
                <a:spcPts val="5099"/>
              </a:lnSpc>
            </a:pPr>
            <a:r>
              <a:rPr lang="en-US" sz="4249" b="1">
                <a:solidFill>
                  <a:srgbClr val="004F59"/>
                </a:solidFill>
                <a:latin typeface="Roboto Bold"/>
                <a:ea typeface="Roboto Bold"/>
                <a:cs typeface="Roboto Bold"/>
                <a:sym typeface="Roboto Bold"/>
              </a:rPr>
              <a:t>The FBI informs minors who are victims of sextortion:</a:t>
            </a:r>
          </a:p>
          <a:p>
            <a:pPr algn="ctr">
              <a:lnSpc>
                <a:spcPts val="1500"/>
              </a:lnSpc>
            </a:pPr>
            <a:endParaRPr lang="en-US" sz="4249" b="1">
              <a:solidFill>
                <a:srgbClr val="004F59"/>
              </a:solidFill>
              <a:latin typeface="Roboto Bold"/>
              <a:ea typeface="Roboto Bold"/>
              <a:cs typeface="Roboto Bold"/>
              <a:sym typeface="Roboto Bold"/>
            </a:endParaRPr>
          </a:p>
          <a:p>
            <a:pPr algn="ctr">
              <a:lnSpc>
                <a:spcPts val="8879"/>
              </a:lnSpc>
            </a:pPr>
            <a:r>
              <a:rPr lang="en-US" sz="5549" b="1">
                <a:solidFill>
                  <a:srgbClr val="FF5757"/>
                </a:solidFill>
                <a:latin typeface="Roboto Bold"/>
                <a:ea typeface="Roboto Bold"/>
                <a:cs typeface="Roboto Bold"/>
                <a:sym typeface="Roboto Bold"/>
              </a:rPr>
              <a:t>   </a:t>
            </a:r>
            <a:r>
              <a:rPr lang="en-US" sz="5549" b="1">
                <a:solidFill>
                  <a:srgbClr val="9D1BE3"/>
                </a:solidFill>
                <a:latin typeface="Roboto Bold"/>
                <a:ea typeface="Roboto Bold"/>
                <a:cs typeface="Roboto Bold"/>
                <a:sym typeface="Roboto Bold"/>
              </a:rPr>
              <a:t>“You are NOT the one who is breaking the law.”</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225467"/>
            <a:ext cx="16975905"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Never </a:t>
            </a:r>
            <a:r>
              <a:rPr lang="en-US" sz="4249" b="1">
                <a:solidFill>
                  <a:srgbClr val="9D1BE3"/>
                </a:solidFill>
                <a:latin typeface="Roboto Bold"/>
                <a:ea typeface="Roboto Bold"/>
                <a:cs typeface="Roboto Bold"/>
                <a:sym typeface="Roboto Bold"/>
              </a:rPr>
              <a:t>save, share, or forward</a:t>
            </a:r>
            <a:r>
              <a:rPr lang="en-US" sz="4249" b="1">
                <a:solidFill>
                  <a:srgbClr val="004F59"/>
                </a:solidFill>
                <a:latin typeface="Roboto Bold"/>
                <a:ea typeface="Roboto Bold"/>
                <a:cs typeface="Roboto Bold"/>
                <a:sym typeface="Roboto Bold"/>
              </a:rPr>
              <a:t> sexual images of a child.</a:t>
            </a:r>
          </a:p>
        </p:txBody>
      </p:sp>
      <p:grpSp>
        <p:nvGrpSpPr>
          <p:cNvPr id="10" name="Group 10"/>
          <p:cNvGrpSpPr/>
          <p:nvPr/>
        </p:nvGrpSpPr>
        <p:grpSpPr>
          <a:xfrm>
            <a:off x="1566438" y="3038473"/>
            <a:ext cx="10244282" cy="1039533"/>
            <a:chOff x="0" y="0"/>
            <a:chExt cx="2698082" cy="273786"/>
          </a:xfrm>
        </p:grpSpPr>
        <p:sp>
          <p:nvSpPr>
            <p:cNvPr id="11" name="Freeform 11"/>
            <p:cNvSpPr/>
            <p:nvPr/>
          </p:nvSpPr>
          <p:spPr>
            <a:xfrm>
              <a:off x="0" y="0"/>
              <a:ext cx="2698082" cy="273786"/>
            </a:xfrm>
            <a:custGeom>
              <a:avLst/>
              <a:gdLst/>
              <a:ahLst/>
              <a:cxnLst/>
              <a:rect l="l" t="t" r="r" b="b"/>
              <a:pathLst>
                <a:path w="2698082" h="273786">
                  <a:moveTo>
                    <a:pt x="0" y="0"/>
                  </a:moveTo>
                  <a:lnTo>
                    <a:pt x="2698082" y="0"/>
                  </a:lnTo>
                  <a:lnTo>
                    <a:pt x="269808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269808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14001"/>
            <a:ext cx="101612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Sexual Images of Minors Are Illegal</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225467"/>
            <a:ext cx="16975905"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Never save, share, or forward sexual images of a child.</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 </a:t>
            </a:r>
            <a:r>
              <a:rPr lang="en-US" sz="4249" b="1">
                <a:solidFill>
                  <a:srgbClr val="9D1BE3"/>
                </a:solidFill>
                <a:latin typeface="Roboto Bold"/>
                <a:ea typeface="Roboto Bold"/>
                <a:cs typeface="Roboto Bold"/>
                <a:sym typeface="Roboto Bold"/>
              </a:rPr>
              <a:t>Immediately delete</a:t>
            </a:r>
            <a:r>
              <a:rPr lang="en-US" sz="4249" b="1">
                <a:solidFill>
                  <a:srgbClr val="004F59"/>
                </a:solidFill>
                <a:latin typeface="Roboto Bold"/>
                <a:ea typeface="Roboto Bold"/>
                <a:cs typeface="Roboto Bold"/>
                <a:sym typeface="Roboto Bold"/>
              </a:rPr>
              <a:t> any nude photos or videos received.</a:t>
            </a:r>
          </a:p>
        </p:txBody>
      </p:sp>
      <p:grpSp>
        <p:nvGrpSpPr>
          <p:cNvPr id="10" name="Group 10"/>
          <p:cNvGrpSpPr/>
          <p:nvPr/>
        </p:nvGrpSpPr>
        <p:grpSpPr>
          <a:xfrm>
            <a:off x="1566438" y="3038473"/>
            <a:ext cx="10244282" cy="1039533"/>
            <a:chOff x="0" y="0"/>
            <a:chExt cx="2698082" cy="273786"/>
          </a:xfrm>
        </p:grpSpPr>
        <p:sp>
          <p:nvSpPr>
            <p:cNvPr id="11" name="Freeform 11"/>
            <p:cNvSpPr/>
            <p:nvPr/>
          </p:nvSpPr>
          <p:spPr>
            <a:xfrm>
              <a:off x="0" y="0"/>
              <a:ext cx="2698082" cy="273786"/>
            </a:xfrm>
            <a:custGeom>
              <a:avLst/>
              <a:gdLst/>
              <a:ahLst/>
              <a:cxnLst/>
              <a:rect l="l" t="t" r="r" b="b"/>
              <a:pathLst>
                <a:path w="2698082" h="273786">
                  <a:moveTo>
                    <a:pt x="0" y="0"/>
                  </a:moveTo>
                  <a:lnTo>
                    <a:pt x="2698082" y="0"/>
                  </a:lnTo>
                  <a:lnTo>
                    <a:pt x="269808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269808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14001"/>
            <a:ext cx="101612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Sexual Images of Minors Are Illegal</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126</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225467"/>
            <a:ext cx="16975905"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Never save, share, or forward sexual images of a child.</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 Immediately delete any nude photos or videos received.</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Youth should </a:t>
            </a:r>
            <a:r>
              <a:rPr lang="en-US" sz="4249" b="1">
                <a:solidFill>
                  <a:srgbClr val="9D1BE3"/>
                </a:solidFill>
                <a:latin typeface="Roboto Bold"/>
                <a:ea typeface="Roboto Bold"/>
                <a:cs typeface="Roboto Bold"/>
                <a:sym typeface="Roboto Bold"/>
              </a:rPr>
              <a:t>immediately report</a:t>
            </a:r>
            <a:r>
              <a:rPr lang="en-US" sz="4249" b="1">
                <a:solidFill>
                  <a:srgbClr val="004F59"/>
                </a:solidFill>
                <a:latin typeface="Roboto Bold"/>
                <a:ea typeface="Roboto Bold"/>
                <a:cs typeface="Roboto Bold"/>
                <a:sym typeface="Roboto Bold"/>
              </a:rPr>
              <a:t> it to a trusted adult. </a:t>
            </a:r>
          </a:p>
        </p:txBody>
      </p:sp>
      <p:grpSp>
        <p:nvGrpSpPr>
          <p:cNvPr id="10" name="Group 10"/>
          <p:cNvGrpSpPr/>
          <p:nvPr/>
        </p:nvGrpSpPr>
        <p:grpSpPr>
          <a:xfrm>
            <a:off x="1566438" y="3038473"/>
            <a:ext cx="10244282" cy="1039533"/>
            <a:chOff x="0" y="0"/>
            <a:chExt cx="2698082" cy="273786"/>
          </a:xfrm>
        </p:grpSpPr>
        <p:sp>
          <p:nvSpPr>
            <p:cNvPr id="11" name="Freeform 11"/>
            <p:cNvSpPr/>
            <p:nvPr/>
          </p:nvSpPr>
          <p:spPr>
            <a:xfrm>
              <a:off x="0" y="0"/>
              <a:ext cx="2698082" cy="273786"/>
            </a:xfrm>
            <a:custGeom>
              <a:avLst/>
              <a:gdLst/>
              <a:ahLst/>
              <a:cxnLst/>
              <a:rect l="l" t="t" r="r" b="b"/>
              <a:pathLst>
                <a:path w="2698082" h="273786">
                  <a:moveTo>
                    <a:pt x="0" y="0"/>
                  </a:moveTo>
                  <a:lnTo>
                    <a:pt x="2698082" y="0"/>
                  </a:lnTo>
                  <a:lnTo>
                    <a:pt x="269808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269808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14001"/>
            <a:ext cx="1016122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Sexual Images of Minors Are Illegal</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127</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37298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4533143"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9D1BE3"/>
                </a:solidFill>
                <a:latin typeface="Roboto Bold"/>
                <a:ea typeface="Roboto Bold"/>
                <a:cs typeface="Roboto Bold"/>
                <a:sym typeface="Roboto Bold"/>
              </a:rPr>
              <a:t>Do not send</a:t>
            </a:r>
            <a:r>
              <a:rPr lang="en-US" sz="4249" b="1">
                <a:solidFill>
                  <a:srgbClr val="004F59"/>
                </a:solidFill>
                <a:latin typeface="Roboto Bold"/>
                <a:ea typeface="Roboto Bold"/>
                <a:cs typeface="Roboto Bold"/>
                <a:sym typeface="Roboto Bold"/>
              </a:rPr>
              <a:t> money or additional images.</a:t>
            </a:r>
          </a:p>
        </p:txBody>
      </p:sp>
      <p:grpSp>
        <p:nvGrpSpPr>
          <p:cNvPr id="7" name="Group 7"/>
          <p:cNvGrpSpPr/>
          <p:nvPr/>
        </p:nvGrpSpPr>
        <p:grpSpPr>
          <a:xfrm>
            <a:off x="1566438" y="3075544"/>
            <a:ext cx="7216955" cy="1002463"/>
            <a:chOff x="0" y="0"/>
            <a:chExt cx="1900762" cy="264023"/>
          </a:xfrm>
        </p:grpSpPr>
        <p:sp>
          <p:nvSpPr>
            <p:cNvPr id="8" name="Freeform 8"/>
            <p:cNvSpPr/>
            <p:nvPr/>
          </p:nvSpPr>
          <p:spPr>
            <a:xfrm>
              <a:off x="0" y="0"/>
              <a:ext cx="1900762" cy="264023"/>
            </a:xfrm>
            <a:custGeom>
              <a:avLst/>
              <a:gdLst/>
              <a:ahLst/>
              <a:cxnLst/>
              <a:rect l="l" t="t" r="r" b="b"/>
              <a:pathLst>
                <a:path w="1900762" h="264023">
                  <a:moveTo>
                    <a:pt x="0" y="0"/>
                  </a:moveTo>
                  <a:lnTo>
                    <a:pt x="1900762" y="0"/>
                  </a:lnTo>
                  <a:lnTo>
                    <a:pt x="1900762" y="264023"/>
                  </a:lnTo>
                  <a:lnTo>
                    <a:pt x="0" y="264023"/>
                  </a:lnTo>
                  <a:close/>
                </a:path>
              </a:pathLst>
            </a:custGeom>
            <a:solidFill>
              <a:srgbClr val="303030"/>
            </a:solidFill>
          </p:spPr>
          <p:txBody>
            <a:bodyPr/>
            <a:lstStyle/>
            <a:p>
              <a:endParaRPr lang="en-US"/>
            </a:p>
          </p:txBody>
        </p:sp>
        <p:sp>
          <p:nvSpPr>
            <p:cNvPr id="9" name="TextBox 9"/>
            <p:cNvSpPr txBox="1"/>
            <p:nvPr/>
          </p:nvSpPr>
          <p:spPr>
            <a:xfrm>
              <a:off x="0" y="-76200"/>
              <a:ext cx="1900762" cy="340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25608"/>
            <a:ext cx="7197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Calm. Take Action.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128</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4533143"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send money or additional images.</a:t>
            </a:r>
          </a:p>
          <a:p>
            <a:pPr marL="917569" lvl="1" indent="-458785" algn="l">
              <a:lnSpc>
                <a:spcPts val="6799"/>
              </a:lnSpc>
              <a:buFont typeface="Arial"/>
              <a:buChar char="•"/>
            </a:pPr>
            <a:r>
              <a:rPr lang="en-US" sz="4249" b="1">
                <a:solidFill>
                  <a:srgbClr val="9D1BE3"/>
                </a:solidFill>
                <a:latin typeface="Roboto Bold"/>
                <a:ea typeface="Roboto Bold"/>
                <a:cs typeface="Roboto Bold"/>
                <a:sym typeface="Roboto Bold"/>
              </a:rPr>
              <a:t>Stop </a:t>
            </a:r>
            <a:r>
              <a:rPr lang="en-US" sz="4249" b="1">
                <a:solidFill>
                  <a:srgbClr val="004F59"/>
                </a:solidFill>
                <a:latin typeface="Roboto Bold"/>
                <a:ea typeface="Roboto Bold"/>
                <a:cs typeface="Roboto Bold"/>
                <a:sym typeface="Roboto Bold"/>
              </a:rPr>
              <a:t>all communication immediately.</a:t>
            </a:r>
          </a:p>
        </p:txBody>
      </p:sp>
      <p:grpSp>
        <p:nvGrpSpPr>
          <p:cNvPr id="7" name="Group 7"/>
          <p:cNvGrpSpPr/>
          <p:nvPr/>
        </p:nvGrpSpPr>
        <p:grpSpPr>
          <a:xfrm>
            <a:off x="1566438" y="3075544"/>
            <a:ext cx="7216955" cy="1002463"/>
            <a:chOff x="0" y="0"/>
            <a:chExt cx="1900762" cy="264023"/>
          </a:xfrm>
        </p:grpSpPr>
        <p:sp>
          <p:nvSpPr>
            <p:cNvPr id="8" name="Freeform 8"/>
            <p:cNvSpPr/>
            <p:nvPr/>
          </p:nvSpPr>
          <p:spPr>
            <a:xfrm>
              <a:off x="0" y="0"/>
              <a:ext cx="1900762" cy="264023"/>
            </a:xfrm>
            <a:custGeom>
              <a:avLst/>
              <a:gdLst/>
              <a:ahLst/>
              <a:cxnLst/>
              <a:rect l="l" t="t" r="r" b="b"/>
              <a:pathLst>
                <a:path w="1900762" h="264023">
                  <a:moveTo>
                    <a:pt x="0" y="0"/>
                  </a:moveTo>
                  <a:lnTo>
                    <a:pt x="1900762" y="0"/>
                  </a:lnTo>
                  <a:lnTo>
                    <a:pt x="1900762" y="264023"/>
                  </a:lnTo>
                  <a:lnTo>
                    <a:pt x="0" y="264023"/>
                  </a:lnTo>
                  <a:close/>
                </a:path>
              </a:pathLst>
            </a:custGeom>
            <a:solidFill>
              <a:srgbClr val="303030"/>
            </a:solidFill>
          </p:spPr>
          <p:txBody>
            <a:bodyPr/>
            <a:lstStyle/>
            <a:p>
              <a:endParaRPr lang="en-US"/>
            </a:p>
          </p:txBody>
        </p:sp>
        <p:sp>
          <p:nvSpPr>
            <p:cNvPr id="9" name="TextBox 9"/>
            <p:cNvSpPr txBox="1"/>
            <p:nvPr/>
          </p:nvSpPr>
          <p:spPr>
            <a:xfrm>
              <a:off x="0" y="-76200"/>
              <a:ext cx="1900762" cy="340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25608"/>
            <a:ext cx="7197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Calm. Take Action.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129</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387738" y="4737975"/>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62%</a:t>
            </a:r>
          </a:p>
          <a:p>
            <a:pPr algn="l">
              <a:lnSpc>
                <a:spcPts val="6399"/>
              </a:lnSpc>
            </a:pPr>
            <a:r>
              <a:rPr lang="en-US" sz="3999" b="1">
                <a:solidFill>
                  <a:srgbClr val="FBFDFD"/>
                </a:solidFill>
                <a:latin typeface="Roboto Bold"/>
                <a:ea typeface="Roboto Bold"/>
                <a:cs typeface="Roboto Bold"/>
                <a:sym typeface="Roboto Bold"/>
              </a:rPr>
              <a:t>B)  72%</a:t>
            </a:r>
          </a:p>
          <a:p>
            <a:pPr algn="l">
              <a:lnSpc>
                <a:spcPts val="6399"/>
              </a:lnSpc>
            </a:pPr>
            <a:r>
              <a:rPr lang="en-US" sz="3999" b="1">
                <a:solidFill>
                  <a:srgbClr val="FBFDFD"/>
                </a:solidFill>
                <a:latin typeface="Roboto Bold"/>
                <a:ea typeface="Roboto Bold"/>
                <a:cs typeface="Roboto Bold"/>
                <a:sym typeface="Roboto Bold"/>
              </a:rPr>
              <a:t>C)  82%</a:t>
            </a:r>
          </a:p>
          <a:p>
            <a:pPr algn="l">
              <a:lnSpc>
                <a:spcPts val="6399"/>
              </a:lnSpc>
            </a:pPr>
            <a:r>
              <a:rPr lang="en-US" sz="3999" b="1">
                <a:solidFill>
                  <a:srgbClr val="FBFDFD"/>
                </a:solidFill>
                <a:latin typeface="Roboto Bold"/>
                <a:ea typeface="Roboto Bold"/>
                <a:cs typeface="Roboto Bold"/>
                <a:sym typeface="Roboto Bold"/>
              </a:rPr>
              <a:t>D)  92%</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387738" y="3409807"/>
            <a:ext cx="12575505" cy="1235075"/>
          </a:xfrm>
          <a:prstGeom prst="rect">
            <a:avLst/>
          </a:prstGeom>
        </p:spPr>
        <p:txBody>
          <a:bodyPr lIns="0" tIns="0" rIns="0" bIns="0" rtlCol="0" anchor="t">
            <a:spAutoFit/>
          </a:bodyPr>
          <a:lstStyle/>
          <a:p>
            <a:pPr algn="l">
              <a:lnSpc>
                <a:spcPts val="4900"/>
              </a:lnSpc>
            </a:pPr>
            <a:r>
              <a:rPr lang="en-US" sz="3500">
                <a:solidFill>
                  <a:srgbClr val="FFFFFF"/>
                </a:solidFill>
                <a:latin typeface="Roboto"/>
                <a:ea typeface="Roboto"/>
                <a:cs typeface="Roboto"/>
                <a:sym typeface="Roboto"/>
              </a:rPr>
              <a:t>When predators send a sexual image, what percentage of victims send their image back?</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4533143"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send money or additional images.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Stop all communication immediately.</a:t>
            </a:r>
          </a:p>
          <a:p>
            <a:pPr marL="917569" lvl="1" indent="-458785" algn="l">
              <a:lnSpc>
                <a:spcPts val="6799"/>
              </a:lnSpc>
              <a:buFont typeface="Arial"/>
              <a:buChar char="•"/>
            </a:pPr>
            <a:r>
              <a:rPr lang="en-US" sz="4249" b="1">
                <a:solidFill>
                  <a:srgbClr val="9D1BE3"/>
                </a:solidFill>
                <a:latin typeface="Roboto Bold"/>
                <a:ea typeface="Roboto Bold"/>
                <a:cs typeface="Roboto Bold"/>
                <a:sym typeface="Roboto Bold"/>
              </a:rPr>
              <a:t>Block </a:t>
            </a:r>
            <a:r>
              <a:rPr lang="en-US" sz="4249" b="1">
                <a:solidFill>
                  <a:srgbClr val="004F59"/>
                </a:solidFill>
                <a:latin typeface="Roboto Bold"/>
                <a:ea typeface="Roboto Bold"/>
                <a:cs typeface="Roboto Bold"/>
                <a:sym typeface="Roboto Bold"/>
              </a:rPr>
              <a:t>the</a:t>
            </a:r>
            <a:r>
              <a:rPr lang="en-US" sz="4249" b="1">
                <a:solidFill>
                  <a:srgbClr val="9D1BE3"/>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predator on all platforms.</a:t>
            </a:r>
          </a:p>
        </p:txBody>
      </p:sp>
      <p:grpSp>
        <p:nvGrpSpPr>
          <p:cNvPr id="7" name="Group 7"/>
          <p:cNvGrpSpPr/>
          <p:nvPr/>
        </p:nvGrpSpPr>
        <p:grpSpPr>
          <a:xfrm>
            <a:off x="1566438" y="3075544"/>
            <a:ext cx="7216955" cy="1002463"/>
            <a:chOff x="0" y="0"/>
            <a:chExt cx="1900762" cy="264023"/>
          </a:xfrm>
        </p:grpSpPr>
        <p:sp>
          <p:nvSpPr>
            <p:cNvPr id="8" name="Freeform 8"/>
            <p:cNvSpPr/>
            <p:nvPr/>
          </p:nvSpPr>
          <p:spPr>
            <a:xfrm>
              <a:off x="0" y="0"/>
              <a:ext cx="1900762" cy="264023"/>
            </a:xfrm>
            <a:custGeom>
              <a:avLst/>
              <a:gdLst/>
              <a:ahLst/>
              <a:cxnLst/>
              <a:rect l="l" t="t" r="r" b="b"/>
              <a:pathLst>
                <a:path w="1900762" h="264023">
                  <a:moveTo>
                    <a:pt x="0" y="0"/>
                  </a:moveTo>
                  <a:lnTo>
                    <a:pt x="1900762" y="0"/>
                  </a:lnTo>
                  <a:lnTo>
                    <a:pt x="1900762" y="264023"/>
                  </a:lnTo>
                  <a:lnTo>
                    <a:pt x="0" y="264023"/>
                  </a:lnTo>
                  <a:close/>
                </a:path>
              </a:pathLst>
            </a:custGeom>
            <a:solidFill>
              <a:srgbClr val="303030"/>
            </a:solidFill>
          </p:spPr>
          <p:txBody>
            <a:bodyPr/>
            <a:lstStyle/>
            <a:p>
              <a:endParaRPr lang="en-US"/>
            </a:p>
          </p:txBody>
        </p:sp>
        <p:sp>
          <p:nvSpPr>
            <p:cNvPr id="9" name="TextBox 9"/>
            <p:cNvSpPr txBox="1"/>
            <p:nvPr/>
          </p:nvSpPr>
          <p:spPr>
            <a:xfrm>
              <a:off x="0" y="-76200"/>
              <a:ext cx="1900762" cy="340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25608"/>
            <a:ext cx="7197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Calm. Take Action.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130</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4533143"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send money or additional images.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Stop all communication immediately.</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Block the predator on all platforms.</a:t>
            </a:r>
          </a:p>
          <a:p>
            <a:pPr marL="917569" lvl="1" indent="-458785" algn="l">
              <a:lnSpc>
                <a:spcPts val="6799"/>
              </a:lnSpc>
              <a:buFont typeface="Arial"/>
              <a:buChar char="•"/>
            </a:pPr>
            <a:r>
              <a:rPr lang="en-US" sz="4249" b="1">
                <a:solidFill>
                  <a:srgbClr val="9D1BE3"/>
                </a:solidFill>
                <a:latin typeface="Roboto Bold"/>
                <a:ea typeface="Roboto Bold"/>
                <a:cs typeface="Roboto Bold"/>
                <a:sym typeface="Roboto Bold"/>
              </a:rPr>
              <a:t>Change </a:t>
            </a:r>
            <a:r>
              <a:rPr lang="en-US" sz="4249" b="1">
                <a:solidFill>
                  <a:srgbClr val="004F59"/>
                </a:solidFill>
                <a:latin typeface="Roboto Bold"/>
                <a:ea typeface="Roboto Bold"/>
                <a:cs typeface="Roboto Bold"/>
                <a:sym typeface="Roboto Bold"/>
              </a:rPr>
              <a:t>your usernames and privacy settings.</a:t>
            </a:r>
          </a:p>
        </p:txBody>
      </p:sp>
      <p:grpSp>
        <p:nvGrpSpPr>
          <p:cNvPr id="7" name="Group 7"/>
          <p:cNvGrpSpPr/>
          <p:nvPr/>
        </p:nvGrpSpPr>
        <p:grpSpPr>
          <a:xfrm>
            <a:off x="1566438" y="3075544"/>
            <a:ext cx="7216955" cy="1002463"/>
            <a:chOff x="0" y="0"/>
            <a:chExt cx="1900762" cy="264023"/>
          </a:xfrm>
        </p:grpSpPr>
        <p:sp>
          <p:nvSpPr>
            <p:cNvPr id="8" name="Freeform 8"/>
            <p:cNvSpPr/>
            <p:nvPr/>
          </p:nvSpPr>
          <p:spPr>
            <a:xfrm>
              <a:off x="0" y="0"/>
              <a:ext cx="1900762" cy="264023"/>
            </a:xfrm>
            <a:custGeom>
              <a:avLst/>
              <a:gdLst/>
              <a:ahLst/>
              <a:cxnLst/>
              <a:rect l="l" t="t" r="r" b="b"/>
              <a:pathLst>
                <a:path w="1900762" h="264023">
                  <a:moveTo>
                    <a:pt x="0" y="0"/>
                  </a:moveTo>
                  <a:lnTo>
                    <a:pt x="1900762" y="0"/>
                  </a:lnTo>
                  <a:lnTo>
                    <a:pt x="1900762" y="264023"/>
                  </a:lnTo>
                  <a:lnTo>
                    <a:pt x="0" y="264023"/>
                  </a:lnTo>
                  <a:close/>
                </a:path>
              </a:pathLst>
            </a:custGeom>
            <a:solidFill>
              <a:srgbClr val="303030"/>
            </a:solidFill>
          </p:spPr>
          <p:txBody>
            <a:bodyPr/>
            <a:lstStyle/>
            <a:p>
              <a:endParaRPr lang="en-US"/>
            </a:p>
          </p:txBody>
        </p:sp>
        <p:sp>
          <p:nvSpPr>
            <p:cNvPr id="9" name="TextBox 9"/>
            <p:cNvSpPr txBox="1"/>
            <p:nvPr/>
          </p:nvSpPr>
          <p:spPr>
            <a:xfrm>
              <a:off x="0" y="-76200"/>
              <a:ext cx="1900762" cy="340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25608"/>
            <a:ext cx="7197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Calm. Take Action.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131</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4533143"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send money or additional images.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Stop all communication immediately.</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Block the predator on all platforms.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Change your usernames and privacy settings.</a:t>
            </a:r>
          </a:p>
          <a:p>
            <a:pPr marL="917569" lvl="1" indent="-458785" algn="l">
              <a:lnSpc>
                <a:spcPts val="6799"/>
              </a:lnSpc>
              <a:buFont typeface="Arial"/>
              <a:buChar char="•"/>
            </a:pPr>
            <a:r>
              <a:rPr lang="en-US" sz="4249" b="1">
                <a:solidFill>
                  <a:srgbClr val="9D1BE3"/>
                </a:solidFill>
                <a:latin typeface="Roboto Bold"/>
                <a:ea typeface="Roboto Bold"/>
                <a:cs typeface="Roboto Bold"/>
                <a:sym typeface="Roboto Bold"/>
              </a:rPr>
              <a:t>Report </a:t>
            </a:r>
            <a:r>
              <a:rPr lang="en-US" sz="4249" b="1">
                <a:solidFill>
                  <a:srgbClr val="004F59"/>
                </a:solidFill>
                <a:latin typeface="Roboto Bold"/>
                <a:ea typeface="Roboto Bold"/>
                <a:cs typeface="Roboto Bold"/>
                <a:sym typeface="Roboto Bold"/>
              </a:rPr>
              <a:t>the incident to a trustworthy adult.</a:t>
            </a:r>
          </a:p>
        </p:txBody>
      </p:sp>
      <p:grpSp>
        <p:nvGrpSpPr>
          <p:cNvPr id="7" name="Group 7"/>
          <p:cNvGrpSpPr/>
          <p:nvPr/>
        </p:nvGrpSpPr>
        <p:grpSpPr>
          <a:xfrm>
            <a:off x="1566438" y="3075544"/>
            <a:ext cx="7216955" cy="1002463"/>
            <a:chOff x="0" y="0"/>
            <a:chExt cx="1900762" cy="264023"/>
          </a:xfrm>
        </p:grpSpPr>
        <p:sp>
          <p:nvSpPr>
            <p:cNvPr id="8" name="Freeform 8"/>
            <p:cNvSpPr/>
            <p:nvPr/>
          </p:nvSpPr>
          <p:spPr>
            <a:xfrm>
              <a:off x="0" y="0"/>
              <a:ext cx="1900762" cy="264023"/>
            </a:xfrm>
            <a:custGeom>
              <a:avLst/>
              <a:gdLst/>
              <a:ahLst/>
              <a:cxnLst/>
              <a:rect l="l" t="t" r="r" b="b"/>
              <a:pathLst>
                <a:path w="1900762" h="264023">
                  <a:moveTo>
                    <a:pt x="0" y="0"/>
                  </a:moveTo>
                  <a:lnTo>
                    <a:pt x="1900762" y="0"/>
                  </a:lnTo>
                  <a:lnTo>
                    <a:pt x="1900762" y="264023"/>
                  </a:lnTo>
                  <a:lnTo>
                    <a:pt x="0" y="264023"/>
                  </a:lnTo>
                  <a:close/>
                </a:path>
              </a:pathLst>
            </a:custGeom>
            <a:solidFill>
              <a:srgbClr val="303030"/>
            </a:solidFill>
          </p:spPr>
          <p:txBody>
            <a:bodyPr/>
            <a:lstStyle/>
            <a:p>
              <a:endParaRPr lang="en-US"/>
            </a:p>
          </p:txBody>
        </p:sp>
        <p:sp>
          <p:nvSpPr>
            <p:cNvPr id="9" name="TextBox 9"/>
            <p:cNvSpPr txBox="1"/>
            <p:nvPr/>
          </p:nvSpPr>
          <p:spPr>
            <a:xfrm>
              <a:off x="0" y="-76200"/>
              <a:ext cx="1900762" cy="340223"/>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25608"/>
            <a:ext cx="7197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Calm. Take Action.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132</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74316" y="4360083"/>
            <a:ext cx="1682382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9D1BE3"/>
                </a:solidFill>
                <a:latin typeface="Roboto Bold"/>
                <a:ea typeface="Roboto Bold"/>
                <a:cs typeface="Roboto Bold"/>
                <a:sym typeface="Roboto Bold"/>
              </a:rPr>
              <a:t>conversations</a:t>
            </a:r>
            <a:r>
              <a:rPr lang="en-US" sz="4249" b="1">
                <a:solidFill>
                  <a:srgbClr val="004F59"/>
                </a:solidFill>
                <a:latin typeface="Roboto Bold"/>
                <a:ea typeface="Roboto Bold"/>
                <a:cs typeface="Roboto Bold"/>
                <a:sym typeface="Roboto Bold"/>
              </a:rPr>
              <a:t>.</a:t>
            </a:r>
          </a:p>
        </p:txBody>
      </p:sp>
      <p:grpSp>
        <p:nvGrpSpPr>
          <p:cNvPr id="7" name="Group 7"/>
          <p:cNvGrpSpPr/>
          <p:nvPr/>
        </p:nvGrpSpPr>
        <p:grpSpPr>
          <a:xfrm>
            <a:off x="1566438" y="3209409"/>
            <a:ext cx="11331591" cy="1020998"/>
            <a:chOff x="0" y="0"/>
            <a:chExt cx="2984452" cy="268905"/>
          </a:xfrm>
        </p:grpSpPr>
        <p:sp>
          <p:nvSpPr>
            <p:cNvPr id="8" name="Freeform 8"/>
            <p:cNvSpPr/>
            <p:nvPr/>
          </p:nvSpPr>
          <p:spPr>
            <a:xfrm>
              <a:off x="0" y="0"/>
              <a:ext cx="2984452" cy="268905"/>
            </a:xfrm>
            <a:custGeom>
              <a:avLst/>
              <a:gdLst/>
              <a:ahLst/>
              <a:cxnLst/>
              <a:rect l="l" t="t" r="r" b="b"/>
              <a:pathLst>
                <a:path w="2984452" h="268905">
                  <a:moveTo>
                    <a:pt x="0" y="0"/>
                  </a:moveTo>
                  <a:lnTo>
                    <a:pt x="2984452" y="0"/>
                  </a:lnTo>
                  <a:lnTo>
                    <a:pt x="2984452" y="268905"/>
                  </a:lnTo>
                  <a:lnTo>
                    <a:pt x="0" y="268905"/>
                  </a:lnTo>
                  <a:close/>
                </a:path>
              </a:pathLst>
            </a:custGeom>
            <a:solidFill>
              <a:srgbClr val="303030"/>
            </a:solidFill>
          </p:spPr>
          <p:txBody>
            <a:bodyPr/>
            <a:lstStyle/>
            <a:p>
              <a:endParaRPr lang="en-US"/>
            </a:p>
          </p:txBody>
        </p:sp>
        <p:sp>
          <p:nvSpPr>
            <p:cNvPr id="9" name="TextBox 9"/>
            <p:cNvSpPr txBox="1"/>
            <p:nvPr/>
          </p:nvSpPr>
          <p:spPr>
            <a:xfrm>
              <a:off x="0" y="-76200"/>
              <a:ext cx="2984452" cy="34510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79605" y="3286533"/>
            <a:ext cx="1081842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Preserve Evidence for Law Enforcement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74316" y="4360083"/>
            <a:ext cx="1682382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conversations.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9D1BE3"/>
                </a:solidFill>
                <a:latin typeface="Roboto Bold"/>
                <a:ea typeface="Roboto Bold"/>
                <a:cs typeface="Roboto Bold"/>
                <a:sym typeface="Roboto Bold"/>
              </a:rPr>
              <a:t>images </a:t>
            </a:r>
            <a:r>
              <a:rPr lang="en-US" sz="4249" b="1">
                <a:solidFill>
                  <a:srgbClr val="004F59"/>
                </a:solidFill>
                <a:latin typeface="Roboto Bold"/>
                <a:ea typeface="Roboto Bold"/>
                <a:cs typeface="Roboto Bold"/>
                <a:sym typeface="Roboto Bold"/>
              </a:rPr>
              <a:t>received or sent.</a:t>
            </a:r>
          </a:p>
        </p:txBody>
      </p:sp>
      <p:grpSp>
        <p:nvGrpSpPr>
          <p:cNvPr id="7" name="Group 7"/>
          <p:cNvGrpSpPr/>
          <p:nvPr/>
        </p:nvGrpSpPr>
        <p:grpSpPr>
          <a:xfrm>
            <a:off x="1566438" y="3209409"/>
            <a:ext cx="11331591" cy="1020998"/>
            <a:chOff x="0" y="0"/>
            <a:chExt cx="2984452" cy="268905"/>
          </a:xfrm>
        </p:grpSpPr>
        <p:sp>
          <p:nvSpPr>
            <p:cNvPr id="8" name="Freeform 8"/>
            <p:cNvSpPr/>
            <p:nvPr/>
          </p:nvSpPr>
          <p:spPr>
            <a:xfrm>
              <a:off x="0" y="0"/>
              <a:ext cx="2984452" cy="268905"/>
            </a:xfrm>
            <a:custGeom>
              <a:avLst/>
              <a:gdLst/>
              <a:ahLst/>
              <a:cxnLst/>
              <a:rect l="l" t="t" r="r" b="b"/>
              <a:pathLst>
                <a:path w="2984452" h="268905">
                  <a:moveTo>
                    <a:pt x="0" y="0"/>
                  </a:moveTo>
                  <a:lnTo>
                    <a:pt x="2984452" y="0"/>
                  </a:lnTo>
                  <a:lnTo>
                    <a:pt x="2984452" y="268905"/>
                  </a:lnTo>
                  <a:lnTo>
                    <a:pt x="0" y="268905"/>
                  </a:lnTo>
                  <a:close/>
                </a:path>
              </a:pathLst>
            </a:custGeom>
            <a:solidFill>
              <a:srgbClr val="303030"/>
            </a:solidFill>
          </p:spPr>
          <p:txBody>
            <a:bodyPr/>
            <a:lstStyle/>
            <a:p>
              <a:endParaRPr lang="en-US"/>
            </a:p>
          </p:txBody>
        </p:sp>
        <p:sp>
          <p:nvSpPr>
            <p:cNvPr id="9" name="TextBox 9"/>
            <p:cNvSpPr txBox="1"/>
            <p:nvPr/>
          </p:nvSpPr>
          <p:spPr>
            <a:xfrm>
              <a:off x="0" y="-76200"/>
              <a:ext cx="2984452" cy="34510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79605" y="3286533"/>
            <a:ext cx="1081842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Preserve Evidence for Law Enforcement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74316" y="4360083"/>
            <a:ext cx="1682382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conversations.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images received or sent.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9D1BE3"/>
                </a:solidFill>
                <a:latin typeface="Roboto Bold"/>
                <a:ea typeface="Roboto Bold"/>
                <a:cs typeface="Roboto Bold"/>
                <a:sym typeface="Roboto Bold"/>
              </a:rPr>
              <a:t>accounts </a:t>
            </a:r>
            <a:r>
              <a:rPr lang="en-US" sz="4249" b="1">
                <a:solidFill>
                  <a:srgbClr val="004F59"/>
                </a:solidFill>
                <a:latin typeface="Roboto Bold"/>
                <a:ea typeface="Roboto Bold"/>
                <a:cs typeface="Roboto Bold"/>
                <a:sym typeface="Roboto Bold"/>
              </a:rPr>
              <a:t>involved in the incident.</a:t>
            </a:r>
          </a:p>
        </p:txBody>
      </p:sp>
      <p:grpSp>
        <p:nvGrpSpPr>
          <p:cNvPr id="7" name="Group 7"/>
          <p:cNvGrpSpPr/>
          <p:nvPr/>
        </p:nvGrpSpPr>
        <p:grpSpPr>
          <a:xfrm>
            <a:off x="1566438" y="3209409"/>
            <a:ext cx="11331591" cy="1020998"/>
            <a:chOff x="0" y="0"/>
            <a:chExt cx="2984452" cy="268905"/>
          </a:xfrm>
        </p:grpSpPr>
        <p:sp>
          <p:nvSpPr>
            <p:cNvPr id="8" name="Freeform 8"/>
            <p:cNvSpPr/>
            <p:nvPr/>
          </p:nvSpPr>
          <p:spPr>
            <a:xfrm>
              <a:off x="0" y="0"/>
              <a:ext cx="2984452" cy="268905"/>
            </a:xfrm>
            <a:custGeom>
              <a:avLst/>
              <a:gdLst/>
              <a:ahLst/>
              <a:cxnLst/>
              <a:rect l="l" t="t" r="r" b="b"/>
              <a:pathLst>
                <a:path w="2984452" h="268905">
                  <a:moveTo>
                    <a:pt x="0" y="0"/>
                  </a:moveTo>
                  <a:lnTo>
                    <a:pt x="2984452" y="0"/>
                  </a:lnTo>
                  <a:lnTo>
                    <a:pt x="2984452" y="268905"/>
                  </a:lnTo>
                  <a:lnTo>
                    <a:pt x="0" y="268905"/>
                  </a:lnTo>
                  <a:close/>
                </a:path>
              </a:pathLst>
            </a:custGeom>
            <a:solidFill>
              <a:srgbClr val="303030"/>
            </a:solidFill>
          </p:spPr>
          <p:txBody>
            <a:bodyPr/>
            <a:lstStyle/>
            <a:p>
              <a:endParaRPr lang="en-US"/>
            </a:p>
          </p:txBody>
        </p:sp>
        <p:sp>
          <p:nvSpPr>
            <p:cNvPr id="9" name="TextBox 9"/>
            <p:cNvSpPr txBox="1"/>
            <p:nvPr/>
          </p:nvSpPr>
          <p:spPr>
            <a:xfrm>
              <a:off x="0" y="-76200"/>
              <a:ext cx="2984452" cy="34510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79605" y="3286533"/>
            <a:ext cx="1081842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Preserve Evidence for Law Enforcement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945186" y="1250072"/>
            <a:ext cx="1359020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451843"/>
            <a:ext cx="2949672" cy="1360373"/>
          </a:xfrm>
          <a:custGeom>
            <a:avLst/>
            <a:gdLst/>
            <a:ahLst/>
            <a:cxnLst/>
            <a:rect l="l" t="t" r="r" b="b"/>
            <a:pathLst>
              <a:path w="2949672" h="1360373">
                <a:moveTo>
                  <a:pt x="0" y="0"/>
                </a:moveTo>
                <a:lnTo>
                  <a:pt x="2949671" y="0"/>
                </a:lnTo>
                <a:lnTo>
                  <a:pt x="2949671" y="1360373"/>
                </a:lnTo>
                <a:lnTo>
                  <a:pt x="0" y="1360373"/>
                </a:lnTo>
                <a:lnTo>
                  <a:pt x="0" y="0"/>
                </a:lnTo>
                <a:close/>
              </a:path>
            </a:pathLst>
          </a:custGeom>
          <a:blipFill>
            <a:blip r:embed="rId5"/>
            <a:stretch>
              <a:fillRect t="-49563" b="-67264"/>
            </a:stretch>
          </a:blipFill>
        </p:spPr>
        <p:txBody>
          <a:bodyPr/>
          <a:lstStyle/>
          <a:p>
            <a:endParaRPr lang="en-US"/>
          </a:p>
        </p:txBody>
      </p:sp>
      <p:sp>
        <p:nvSpPr>
          <p:cNvPr id="9" name="TextBox 9"/>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grpSp>
        <p:nvGrpSpPr>
          <p:cNvPr id="10" name="Group 10"/>
          <p:cNvGrpSpPr/>
          <p:nvPr/>
        </p:nvGrpSpPr>
        <p:grpSpPr>
          <a:xfrm>
            <a:off x="12201076" y="1028700"/>
            <a:ext cx="5284421" cy="3478891"/>
            <a:chOff x="0" y="0"/>
            <a:chExt cx="1306931" cy="860392"/>
          </a:xfrm>
        </p:grpSpPr>
        <p:sp>
          <p:nvSpPr>
            <p:cNvPr id="11" name="Freeform 11"/>
            <p:cNvSpPr/>
            <p:nvPr/>
          </p:nvSpPr>
          <p:spPr>
            <a:xfrm>
              <a:off x="0" y="0"/>
              <a:ext cx="1306931" cy="860391"/>
            </a:xfrm>
            <a:custGeom>
              <a:avLst/>
              <a:gdLst/>
              <a:ahLst/>
              <a:cxnLst/>
              <a:rect l="l" t="t" r="r" b="b"/>
              <a:pathLst>
                <a:path w="1306931" h="860391">
                  <a:moveTo>
                    <a:pt x="0" y="0"/>
                  </a:moveTo>
                  <a:lnTo>
                    <a:pt x="1306931" y="0"/>
                  </a:lnTo>
                  <a:lnTo>
                    <a:pt x="1306931" y="860391"/>
                  </a:lnTo>
                  <a:lnTo>
                    <a:pt x="0" y="860391"/>
                  </a:lnTo>
                  <a:close/>
                </a:path>
              </a:pathLst>
            </a:custGeom>
            <a:solidFill>
              <a:srgbClr val="FFFFFF"/>
            </a:solidFill>
          </p:spPr>
          <p:txBody>
            <a:bodyPr/>
            <a:lstStyle/>
            <a:p>
              <a:endParaRPr lang="en-US"/>
            </a:p>
          </p:txBody>
        </p:sp>
        <p:sp>
          <p:nvSpPr>
            <p:cNvPr id="12" name="TextBox 12"/>
            <p:cNvSpPr txBox="1"/>
            <p:nvPr/>
          </p:nvSpPr>
          <p:spPr>
            <a:xfrm>
              <a:off x="0" y="-9525"/>
              <a:ext cx="1306931" cy="86991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39760" y="1308075"/>
            <a:ext cx="4791829" cy="2458537"/>
          </a:xfrm>
          <a:custGeom>
            <a:avLst/>
            <a:gdLst/>
            <a:ahLst/>
            <a:cxnLst/>
            <a:rect l="l" t="t" r="r" b="b"/>
            <a:pathLst>
              <a:path w="4791829" h="2458537">
                <a:moveTo>
                  <a:pt x="0" y="0"/>
                </a:moveTo>
                <a:lnTo>
                  <a:pt x="4791829" y="0"/>
                </a:lnTo>
                <a:lnTo>
                  <a:pt x="4791829" y="2458537"/>
                </a:lnTo>
                <a:lnTo>
                  <a:pt x="0" y="2458537"/>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136</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6" name="Group 16"/>
          <p:cNvGrpSpPr/>
          <p:nvPr/>
        </p:nvGrpSpPr>
        <p:grpSpPr>
          <a:xfrm>
            <a:off x="1852205" y="4863372"/>
            <a:ext cx="9293657" cy="2018351"/>
            <a:chOff x="0" y="0"/>
            <a:chExt cx="2447712" cy="531582"/>
          </a:xfrm>
        </p:grpSpPr>
        <p:sp>
          <p:nvSpPr>
            <p:cNvPr id="17" name="Freeform 17"/>
            <p:cNvSpPr/>
            <p:nvPr/>
          </p:nvSpPr>
          <p:spPr>
            <a:xfrm>
              <a:off x="0" y="0"/>
              <a:ext cx="2447712" cy="531582"/>
            </a:xfrm>
            <a:custGeom>
              <a:avLst/>
              <a:gdLst/>
              <a:ahLst/>
              <a:cxnLst/>
              <a:rect l="l" t="t" r="r" b="b"/>
              <a:pathLst>
                <a:path w="2447712" h="531582">
                  <a:moveTo>
                    <a:pt x="0" y="0"/>
                  </a:moveTo>
                  <a:lnTo>
                    <a:pt x="2447712" y="0"/>
                  </a:lnTo>
                  <a:lnTo>
                    <a:pt x="2447712" y="531582"/>
                  </a:lnTo>
                  <a:lnTo>
                    <a:pt x="0" y="531582"/>
                  </a:lnTo>
                  <a:close/>
                </a:path>
              </a:pathLst>
            </a:custGeom>
            <a:solidFill>
              <a:srgbClr val="303030"/>
            </a:solidFill>
          </p:spPr>
          <p:txBody>
            <a:bodyPr/>
            <a:lstStyle/>
            <a:p>
              <a:endParaRPr lang="en-US"/>
            </a:p>
          </p:txBody>
        </p:sp>
        <p:sp>
          <p:nvSpPr>
            <p:cNvPr id="18" name="TextBox 18"/>
            <p:cNvSpPr txBox="1"/>
            <p:nvPr/>
          </p:nvSpPr>
          <p:spPr>
            <a:xfrm>
              <a:off x="0" y="-76200"/>
              <a:ext cx="2447712" cy="607782"/>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2561910" y="5070782"/>
            <a:ext cx="8800542" cy="1466851"/>
          </a:xfrm>
          <a:prstGeom prst="rect">
            <a:avLst/>
          </a:prstGeom>
        </p:spPr>
        <p:txBody>
          <a:bodyPr lIns="0" tIns="0" rIns="0" bIns="0" rtlCol="0" anchor="t">
            <a:spAutoFit/>
          </a:bodyPr>
          <a:lstStyle/>
          <a:p>
            <a:pPr algn="l">
              <a:lnSpc>
                <a:spcPts val="5999"/>
              </a:lnSpc>
            </a:pPr>
            <a:r>
              <a:rPr lang="en-US" sz="3999" b="1">
                <a:solidFill>
                  <a:srgbClr val="FFFFFF"/>
                </a:solidFill>
                <a:latin typeface="Roboto Bold"/>
                <a:ea typeface="Roboto Bold"/>
                <a:cs typeface="Roboto Bold"/>
                <a:sym typeface="Roboto Bold"/>
              </a:rPr>
              <a:t>Wise digital habits can help reduce the risk of being targeted.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TextBox 7"/>
          <p:cNvSpPr txBox="1"/>
          <p:nvPr/>
        </p:nvSpPr>
        <p:spPr>
          <a:xfrm>
            <a:off x="1808916" y="4472691"/>
            <a:ext cx="15117430"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Limit public posting</a:t>
            </a:r>
            <a:r>
              <a:rPr lang="en-US" sz="4249" b="1">
                <a:solidFill>
                  <a:srgbClr val="004F59"/>
                </a:solidFill>
                <a:latin typeface="Roboto Bold"/>
                <a:ea typeface="Roboto Bold"/>
                <a:cs typeface="Roboto Bold"/>
                <a:sym typeface="Roboto Bold"/>
              </a:rPr>
              <a:t> and oversharing.</a:t>
            </a:r>
          </a:p>
        </p:txBody>
      </p:sp>
      <p:grpSp>
        <p:nvGrpSpPr>
          <p:cNvPr id="8" name="Group 8"/>
          <p:cNvGrpSpPr/>
          <p:nvPr/>
        </p:nvGrpSpPr>
        <p:grpSpPr>
          <a:xfrm>
            <a:off x="1566438" y="3338578"/>
            <a:ext cx="7710954" cy="910673"/>
            <a:chOff x="0" y="0"/>
            <a:chExt cx="2030868" cy="239848"/>
          </a:xfrm>
        </p:grpSpPr>
        <p:sp>
          <p:nvSpPr>
            <p:cNvPr id="9" name="Freeform 9"/>
            <p:cNvSpPr/>
            <p:nvPr/>
          </p:nvSpPr>
          <p:spPr>
            <a:xfrm>
              <a:off x="0" y="0"/>
              <a:ext cx="2030868" cy="239848"/>
            </a:xfrm>
            <a:custGeom>
              <a:avLst/>
              <a:gdLst/>
              <a:ahLst/>
              <a:cxnLst/>
              <a:rect l="l" t="t" r="r" b="b"/>
              <a:pathLst>
                <a:path w="2030868" h="239848">
                  <a:moveTo>
                    <a:pt x="0" y="0"/>
                  </a:moveTo>
                  <a:lnTo>
                    <a:pt x="2030868" y="0"/>
                  </a:lnTo>
                  <a:lnTo>
                    <a:pt x="2030868" y="239848"/>
                  </a:lnTo>
                  <a:lnTo>
                    <a:pt x="0" y="239848"/>
                  </a:lnTo>
                  <a:close/>
                </a:path>
              </a:pathLst>
            </a:custGeom>
            <a:solidFill>
              <a:srgbClr val="303030"/>
            </a:solidFill>
          </p:spPr>
          <p:txBody>
            <a:bodyPr/>
            <a:lstStyle/>
            <a:p>
              <a:endParaRPr lang="en-US"/>
            </a:p>
          </p:txBody>
        </p:sp>
        <p:sp>
          <p:nvSpPr>
            <p:cNvPr id="10" name="TextBox 10"/>
            <p:cNvSpPr txBox="1"/>
            <p:nvPr/>
          </p:nvSpPr>
          <p:spPr>
            <a:xfrm>
              <a:off x="0" y="-76200"/>
              <a:ext cx="2030868" cy="31604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6161" y="3360510"/>
            <a:ext cx="821430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 While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137</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TextBox 7"/>
          <p:cNvSpPr txBox="1"/>
          <p:nvPr/>
        </p:nvSpPr>
        <p:spPr>
          <a:xfrm>
            <a:off x="1808916" y="4472691"/>
            <a:ext cx="15117430"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Use strong </a:t>
            </a:r>
            <a:r>
              <a:rPr lang="en-US" sz="4249" b="1">
                <a:solidFill>
                  <a:srgbClr val="9D1BE3"/>
                </a:solidFill>
                <a:latin typeface="Roboto Bold"/>
                <a:ea typeface="Roboto Bold"/>
                <a:cs typeface="Roboto Bold"/>
                <a:sym typeface="Roboto Bold"/>
              </a:rPr>
              <a:t>privacy settings</a:t>
            </a:r>
            <a:r>
              <a:rPr lang="en-US" sz="4249" b="1">
                <a:solidFill>
                  <a:srgbClr val="004F59"/>
                </a:solidFill>
                <a:latin typeface="Roboto Bold"/>
                <a:ea typeface="Roboto Bold"/>
                <a:cs typeface="Roboto Bold"/>
                <a:sym typeface="Roboto Bold"/>
              </a:rPr>
              <a:t> on all accounts.</a:t>
            </a:r>
          </a:p>
        </p:txBody>
      </p:sp>
      <p:grpSp>
        <p:nvGrpSpPr>
          <p:cNvPr id="8" name="Group 8"/>
          <p:cNvGrpSpPr/>
          <p:nvPr/>
        </p:nvGrpSpPr>
        <p:grpSpPr>
          <a:xfrm>
            <a:off x="1566438" y="3338578"/>
            <a:ext cx="7710954" cy="910673"/>
            <a:chOff x="0" y="0"/>
            <a:chExt cx="2030868" cy="239848"/>
          </a:xfrm>
        </p:grpSpPr>
        <p:sp>
          <p:nvSpPr>
            <p:cNvPr id="9" name="Freeform 9"/>
            <p:cNvSpPr/>
            <p:nvPr/>
          </p:nvSpPr>
          <p:spPr>
            <a:xfrm>
              <a:off x="0" y="0"/>
              <a:ext cx="2030868" cy="239848"/>
            </a:xfrm>
            <a:custGeom>
              <a:avLst/>
              <a:gdLst/>
              <a:ahLst/>
              <a:cxnLst/>
              <a:rect l="l" t="t" r="r" b="b"/>
              <a:pathLst>
                <a:path w="2030868" h="239848">
                  <a:moveTo>
                    <a:pt x="0" y="0"/>
                  </a:moveTo>
                  <a:lnTo>
                    <a:pt x="2030868" y="0"/>
                  </a:lnTo>
                  <a:lnTo>
                    <a:pt x="2030868" y="239848"/>
                  </a:lnTo>
                  <a:lnTo>
                    <a:pt x="0" y="239848"/>
                  </a:lnTo>
                  <a:close/>
                </a:path>
              </a:pathLst>
            </a:custGeom>
            <a:solidFill>
              <a:srgbClr val="303030"/>
            </a:solidFill>
          </p:spPr>
          <p:txBody>
            <a:bodyPr/>
            <a:lstStyle/>
            <a:p>
              <a:endParaRPr lang="en-US"/>
            </a:p>
          </p:txBody>
        </p:sp>
        <p:sp>
          <p:nvSpPr>
            <p:cNvPr id="10" name="TextBox 10"/>
            <p:cNvSpPr txBox="1"/>
            <p:nvPr/>
          </p:nvSpPr>
          <p:spPr>
            <a:xfrm>
              <a:off x="0" y="-76200"/>
              <a:ext cx="2030868" cy="31604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6161" y="3360510"/>
            <a:ext cx="821430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 While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138</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TextBox 7"/>
          <p:cNvSpPr txBox="1"/>
          <p:nvPr/>
        </p:nvSpPr>
        <p:spPr>
          <a:xfrm>
            <a:off x="1808916" y="4472691"/>
            <a:ext cx="15117430"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Set personal boundaries</a:t>
            </a:r>
            <a:r>
              <a:rPr lang="en-US" sz="4249" b="1">
                <a:solidFill>
                  <a:srgbClr val="004F59"/>
                </a:solidFill>
                <a:latin typeface="Roboto Bold"/>
                <a:ea typeface="Roboto Bold"/>
                <a:cs typeface="Roboto Bold"/>
                <a:sym typeface="Roboto Bold"/>
              </a:rPr>
              <a:t> for sharing photos and videos.</a:t>
            </a:r>
          </a:p>
        </p:txBody>
      </p:sp>
      <p:grpSp>
        <p:nvGrpSpPr>
          <p:cNvPr id="8" name="Group 8"/>
          <p:cNvGrpSpPr/>
          <p:nvPr/>
        </p:nvGrpSpPr>
        <p:grpSpPr>
          <a:xfrm>
            <a:off x="1566438" y="3338578"/>
            <a:ext cx="7710954" cy="910673"/>
            <a:chOff x="0" y="0"/>
            <a:chExt cx="2030868" cy="239848"/>
          </a:xfrm>
        </p:grpSpPr>
        <p:sp>
          <p:nvSpPr>
            <p:cNvPr id="9" name="Freeform 9"/>
            <p:cNvSpPr/>
            <p:nvPr/>
          </p:nvSpPr>
          <p:spPr>
            <a:xfrm>
              <a:off x="0" y="0"/>
              <a:ext cx="2030868" cy="239848"/>
            </a:xfrm>
            <a:custGeom>
              <a:avLst/>
              <a:gdLst/>
              <a:ahLst/>
              <a:cxnLst/>
              <a:rect l="l" t="t" r="r" b="b"/>
              <a:pathLst>
                <a:path w="2030868" h="239848">
                  <a:moveTo>
                    <a:pt x="0" y="0"/>
                  </a:moveTo>
                  <a:lnTo>
                    <a:pt x="2030868" y="0"/>
                  </a:lnTo>
                  <a:lnTo>
                    <a:pt x="2030868" y="239848"/>
                  </a:lnTo>
                  <a:lnTo>
                    <a:pt x="0" y="239848"/>
                  </a:lnTo>
                  <a:close/>
                </a:path>
              </a:pathLst>
            </a:custGeom>
            <a:solidFill>
              <a:srgbClr val="303030"/>
            </a:solidFill>
          </p:spPr>
          <p:txBody>
            <a:bodyPr/>
            <a:lstStyle/>
            <a:p>
              <a:endParaRPr lang="en-US"/>
            </a:p>
          </p:txBody>
        </p:sp>
        <p:sp>
          <p:nvSpPr>
            <p:cNvPr id="10" name="TextBox 10"/>
            <p:cNvSpPr txBox="1"/>
            <p:nvPr/>
          </p:nvSpPr>
          <p:spPr>
            <a:xfrm>
              <a:off x="0" y="-76200"/>
              <a:ext cx="2030868" cy="31604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6161" y="3360510"/>
            <a:ext cx="821430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 While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139</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869504" y="4276287"/>
            <a:ext cx="12548991"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82%</a:t>
            </a:r>
            <a:r>
              <a:rPr lang="en-US" sz="5499">
                <a:solidFill>
                  <a:srgbClr val="303030"/>
                </a:solidFill>
                <a:latin typeface="Roboto"/>
                <a:ea typeface="Roboto"/>
                <a:cs typeface="Roboto"/>
                <a:sym typeface="Roboto"/>
              </a:rPr>
              <a:t> of reports indicated that victims sent their sexual image after receiving an image from the predator first.</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4427758"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 p. 13</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C</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TextBox 7"/>
          <p:cNvSpPr txBox="1"/>
          <p:nvPr/>
        </p:nvSpPr>
        <p:spPr>
          <a:xfrm>
            <a:off x="1808916" y="4472691"/>
            <a:ext cx="15117430"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Connect only with </a:t>
            </a:r>
            <a:r>
              <a:rPr lang="en-US" sz="4249" b="1">
                <a:solidFill>
                  <a:srgbClr val="9D1BE3"/>
                </a:solidFill>
                <a:latin typeface="Roboto Bold"/>
                <a:ea typeface="Roboto Bold"/>
                <a:cs typeface="Roboto Bold"/>
                <a:sym typeface="Roboto Bold"/>
              </a:rPr>
              <a:t>people you know</a:t>
            </a:r>
            <a:r>
              <a:rPr lang="en-US" sz="4249" b="1">
                <a:solidFill>
                  <a:srgbClr val="004F59"/>
                </a:solidFill>
                <a:latin typeface="Roboto Bold"/>
                <a:ea typeface="Roboto Bold"/>
                <a:cs typeface="Roboto Bold"/>
                <a:sym typeface="Roboto Bold"/>
              </a:rPr>
              <a:t> in real life.  </a:t>
            </a:r>
          </a:p>
        </p:txBody>
      </p:sp>
      <p:grpSp>
        <p:nvGrpSpPr>
          <p:cNvPr id="8" name="Group 8"/>
          <p:cNvGrpSpPr/>
          <p:nvPr/>
        </p:nvGrpSpPr>
        <p:grpSpPr>
          <a:xfrm>
            <a:off x="1566438" y="3338578"/>
            <a:ext cx="7710954" cy="910673"/>
            <a:chOff x="0" y="0"/>
            <a:chExt cx="2030868" cy="239848"/>
          </a:xfrm>
        </p:grpSpPr>
        <p:sp>
          <p:nvSpPr>
            <p:cNvPr id="9" name="Freeform 9"/>
            <p:cNvSpPr/>
            <p:nvPr/>
          </p:nvSpPr>
          <p:spPr>
            <a:xfrm>
              <a:off x="0" y="0"/>
              <a:ext cx="2030868" cy="239848"/>
            </a:xfrm>
            <a:custGeom>
              <a:avLst/>
              <a:gdLst/>
              <a:ahLst/>
              <a:cxnLst/>
              <a:rect l="l" t="t" r="r" b="b"/>
              <a:pathLst>
                <a:path w="2030868" h="239848">
                  <a:moveTo>
                    <a:pt x="0" y="0"/>
                  </a:moveTo>
                  <a:lnTo>
                    <a:pt x="2030868" y="0"/>
                  </a:lnTo>
                  <a:lnTo>
                    <a:pt x="2030868" y="239848"/>
                  </a:lnTo>
                  <a:lnTo>
                    <a:pt x="0" y="239848"/>
                  </a:lnTo>
                  <a:close/>
                </a:path>
              </a:pathLst>
            </a:custGeom>
            <a:solidFill>
              <a:srgbClr val="303030"/>
            </a:solidFill>
          </p:spPr>
          <p:txBody>
            <a:bodyPr/>
            <a:lstStyle/>
            <a:p>
              <a:endParaRPr lang="en-US"/>
            </a:p>
          </p:txBody>
        </p:sp>
        <p:sp>
          <p:nvSpPr>
            <p:cNvPr id="10" name="TextBox 10"/>
            <p:cNvSpPr txBox="1"/>
            <p:nvPr/>
          </p:nvSpPr>
          <p:spPr>
            <a:xfrm>
              <a:off x="0" y="-76200"/>
              <a:ext cx="2030868" cy="31604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6161" y="3360510"/>
            <a:ext cx="821430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 While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140</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TextBox 7"/>
          <p:cNvSpPr txBox="1"/>
          <p:nvPr/>
        </p:nvSpPr>
        <p:spPr>
          <a:xfrm>
            <a:off x="1808916" y="4548891"/>
            <a:ext cx="15117430" cy="730251"/>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Pay attention</a:t>
            </a:r>
            <a:r>
              <a:rPr lang="en-US" sz="4249" b="1">
                <a:solidFill>
                  <a:srgbClr val="004F59"/>
                </a:solidFill>
                <a:latin typeface="Roboto Bold"/>
                <a:ea typeface="Roboto Bold"/>
                <a:cs typeface="Roboto Bold"/>
                <a:sym typeface="Roboto Bold"/>
              </a:rPr>
              <a:t> to unfamiliar or suspicious messages. </a:t>
            </a:r>
          </a:p>
        </p:txBody>
      </p:sp>
      <p:grpSp>
        <p:nvGrpSpPr>
          <p:cNvPr id="8" name="Group 8"/>
          <p:cNvGrpSpPr/>
          <p:nvPr/>
        </p:nvGrpSpPr>
        <p:grpSpPr>
          <a:xfrm>
            <a:off x="1566438" y="3338578"/>
            <a:ext cx="7710954" cy="910673"/>
            <a:chOff x="0" y="0"/>
            <a:chExt cx="2030868" cy="239848"/>
          </a:xfrm>
        </p:grpSpPr>
        <p:sp>
          <p:nvSpPr>
            <p:cNvPr id="9" name="Freeform 9"/>
            <p:cNvSpPr/>
            <p:nvPr/>
          </p:nvSpPr>
          <p:spPr>
            <a:xfrm>
              <a:off x="0" y="0"/>
              <a:ext cx="2030868" cy="239848"/>
            </a:xfrm>
            <a:custGeom>
              <a:avLst/>
              <a:gdLst/>
              <a:ahLst/>
              <a:cxnLst/>
              <a:rect l="l" t="t" r="r" b="b"/>
              <a:pathLst>
                <a:path w="2030868" h="239848">
                  <a:moveTo>
                    <a:pt x="0" y="0"/>
                  </a:moveTo>
                  <a:lnTo>
                    <a:pt x="2030868" y="0"/>
                  </a:lnTo>
                  <a:lnTo>
                    <a:pt x="2030868" y="239848"/>
                  </a:lnTo>
                  <a:lnTo>
                    <a:pt x="0" y="239848"/>
                  </a:lnTo>
                  <a:close/>
                </a:path>
              </a:pathLst>
            </a:custGeom>
            <a:solidFill>
              <a:srgbClr val="303030"/>
            </a:solidFill>
          </p:spPr>
          <p:txBody>
            <a:bodyPr/>
            <a:lstStyle/>
            <a:p>
              <a:endParaRPr lang="en-US"/>
            </a:p>
          </p:txBody>
        </p:sp>
        <p:sp>
          <p:nvSpPr>
            <p:cNvPr id="10" name="TextBox 10"/>
            <p:cNvSpPr txBox="1"/>
            <p:nvPr/>
          </p:nvSpPr>
          <p:spPr>
            <a:xfrm>
              <a:off x="0" y="-76200"/>
              <a:ext cx="2030868" cy="31604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6161" y="3360510"/>
            <a:ext cx="821430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 While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141</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grpSp>
        <p:nvGrpSpPr>
          <p:cNvPr id="10" name="Group 10"/>
          <p:cNvGrpSpPr/>
          <p:nvPr/>
        </p:nvGrpSpPr>
        <p:grpSpPr>
          <a:xfrm>
            <a:off x="13141164" y="1078641"/>
            <a:ext cx="4109746" cy="4675759"/>
            <a:chOff x="0" y="0"/>
            <a:chExt cx="1203216" cy="1368928"/>
          </a:xfrm>
        </p:grpSpPr>
        <p:sp>
          <p:nvSpPr>
            <p:cNvPr id="11" name="Freeform 11"/>
            <p:cNvSpPr/>
            <p:nvPr/>
          </p:nvSpPr>
          <p:spPr>
            <a:xfrm>
              <a:off x="0" y="0"/>
              <a:ext cx="1203216" cy="1368928"/>
            </a:xfrm>
            <a:custGeom>
              <a:avLst/>
              <a:gdLst/>
              <a:ahLst/>
              <a:cxnLst/>
              <a:rect l="l" t="t" r="r" b="b"/>
              <a:pathLst>
                <a:path w="1203216" h="1368928">
                  <a:moveTo>
                    <a:pt x="0" y="0"/>
                  </a:moveTo>
                  <a:lnTo>
                    <a:pt x="1203216" y="0"/>
                  </a:lnTo>
                  <a:lnTo>
                    <a:pt x="1203216" y="1368928"/>
                  </a:lnTo>
                  <a:lnTo>
                    <a:pt x="0" y="1368928"/>
                  </a:lnTo>
                  <a:close/>
                </a:path>
              </a:pathLst>
            </a:custGeom>
            <a:solidFill>
              <a:srgbClr val="FFFFFF"/>
            </a:solidFill>
          </p:spPr>
          <p:txBody>
            <a:bodyPr/>
            <a:lstStyle/>
            <a:p>
              <a:endParaRPr lang="en-US"/>
            </a:p>
          </p:txBody>
        </p:sp>
        <p:sp>
          <p:nvSpPr>
            <p:cNvPr id="12" name="TextBox 12"/>
            <p:cNvSpPr txBox="1"/>
            <p:nvPr/>
          </p:nvSpPr>
          <p:spPr>
            <a:xfrm>
              <a:off x="0" y="-9525"/>
              <a:ext cx="1203216" cy="1378453"/>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13" name="Freeform 13"/>
          <p:cNvSpPr/>
          <p:nvPr/>
        </p:nvSpPr>
        <p:spPr>
          <a:xfrm>
            <a:off x="13423092" y="1404714"/>
            <a:ext cx="3488739" cy="4049029"/>
          </a:xfrm>
          <a:custGeom>
            <a:avLst/>
            <a:gdLst/>
            <a:ahLst/>
            <a:cxnLst/>
            <a:rect l="l" t="t" r="r" b="b"/>
            <a:pathLst>
              <a:path w="3488739" h="4049029">
                <a:moveTo>
                  <a:pt x="0" y="0"/>
                </a:moveTo>
                <a:lnTo>
                  <a:pt x="3488739" y="0"/>
                </a:lnTo>
                <a:lnTo>
                  <a:pt x="3488739" y="4049029"/>
                </a:lnTo>
                <a:lnTo>
                  <a:pt x="0" y="4049029"/>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142</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6" name="Group 16"/>
          <p:cNvGrpSpPr/>
          <p:nvPr/>
        </p:nvGrpSpPr>
        <p:grpSpPr>
          <a:xfrm>
            <a:off x="1664601" y="4904233"/>
            <a:ext cx="10628399" cy="1795879"/>
            <a:chOff x="0" y="0"/>
            <a:chExt cx="2799249" cy="472989"/>
          </a:xfrm>
        </p:grpSpPr>
        <p:sp>
          <p:nvSpPr>
            <p:cNvPr id="17" name="Freeform 17"/>
            <p:cNvSpPr/>
            <p:nvPr/>
          </p:nvSpPr>
          <p:spPr>
            <a:xfrm>
              <a:off x="0" y="0"/>
              <a:ext cx="2799249" cy="472989"/>
            </a:xfrm>
            <a:custGeom>
              <a:avLst/>
              <a:gdLst/>
              <a:ahLst/>
              <a:cxnLst/>
              <a:rect l="l" t="t" r="r" b="b"/>
              <a:pathLst>
                <a:path w="2799249" h="472989">
                  <a:moveTo>
                    <a:pt x="0" y="0"/>
                  </a:moveTo>
                  <a:lnTo>
                    <a:pt x="2799249" y="0"/>
                  </a:lnTo>
                  <a:lnTo>
                    <a:pt x="2799249" y="472989"/>
                  </a:lnTo>
                  <a:lnTo>
                    <a:pt x="0" y="472989"/>
                  </a:lnTo>
                  <a:close/>
                </a:path>
              </a:pathLst>
            </a:custGeom>
            <a:solidFill>
              <a:srgbClr val="303030"/>
            </a:solidFill>
          </p:spPr>
          <p:txBody>
            <a:bodyPr/>
            <a:lstStyle/>
            <a:p>
              <a:endParaRPr lang="en-US"/>
            </a:p>
          </p:txBody>
        </p:sp>
        <p:sp>
          <p:nvSpPr>
            <p:cNvPr id="18" name="TextBox 18"/>
            <p:cNvSpPr txBox="1"/>
            <p:nvPr/>
          </p:nvSpPr>
          <p:spPr>
            <a:xfrm>
              <a:off x="0" y="-76200"/>
              <a:ext cx="2799249" cy="54918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2048013" y="4973497"/>
            <a:ext cx="986157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Stopping the spread of private images at school.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1118" y="4733448"/>
            <a:ext cx="16091301"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Tell a </a:t>
            </a:r>
            <a:r>
              <a:rPr lang="en-US" sz="4249" b="1">
                <a:solidFill>
                  <a:srgbClr val="9D1BE3"/>
                </a:solidFill>
                <a:latin typeface="Roboto Bold"/>
                <a:ea typeface="Roboto Bold"/>
                <a:cs typeface="Roboto Bold"/>
                <a:sym typeface="Roboto Bold"/>
              </a:rPr>
              <a:t>trusted family</a:t>
            </a:r>
            <a:r>
              <a:rPr lang="en-US" sz="4249" b="1">
                <a:solidFill>
                  <a:srgbClr val="004F59"/>
                </a:solidFill>
                <a:latin typeface="Roboto Bold"/>
                <a:ea typeface="Roboto Bold"/>
                <a:cs typeface="Roboto Bold"/>
                <a:sym typeface="Roboto Bold"/>
              </a:rPr>
              <a:t> member immediately.</a:t>
            </a:r>
          </a:p>
        </p:txBody>
      </p:sp>
      <p:sp>
        <p:nvSpPr>
          <p:cNvPr id="7" name="TextBox 7"/>
          <p:cNvSpPr txBox="1"/>
          <p:nvPr/>
        </p:nvSpPr>
        <p:spPr>
          <a:xfrm>
            <a:off x="1131441" y="1109322"/>
            <a:ext cx="1043499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143</a:t>
            </a:r>
          </a:p>
        </p:txBody>
      </p:sp>
      <p:grpSp>
        <p:nvGrpSpPr>
          <p:cNvPr id="9" name="Group 9"/>
          <p:cNvGrpSpPr/>
          <p:nvPr/>
        </p:nvGrpSpPr>
        <p:grpSpPr>
          <a:xfrm>
            <a:off x="1566438" y="3334839"/>
            <a:ext cx="10272050" cy="1150744"/>
            <a:chOff x="0" y="0"/>
            <a:chExt cx="2705396" cy="303077"/>
          </a:xfrm>
        </p:grpSpPr>
        <p:sp>
          <p:nvSpPr>
            <p:cNvPr id="10" name="Freeform 10"/>
            <p:cNvSpPr/>
            <p:nvPr/>
          </p:nvSpPr>
          <p:spPr>
            <a:xfrm>
              <a:off x="0" y="0"/>
              <a:ext cx="2705396" cy="303077"/>
            </a:xfrm>
            <a:custGeom>
              <a:avLst/>
              <a:gdLst/>
              <a:ahLst/>
              <a:cxnLst/>
              <a:rect l="l" t="t" r="r" b="b"/>
              <a:pathLst>
                <a:path w="2705396" h="303077">
                  <a:moveTo>
                    <a:pt x="0" y="0"/>
                  </a:moveTo>
                  <a:lnTo>
                    <a:pt x="2705396" y="0"/>
                  </a:lnTo>
                  <a:lnTo>
                    <a:pt x="2705396"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2705396"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21118" y="3476807"/>
            <a:ext cx="1205628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End Image Sharing at School</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1118" y="4733448"/>
            <a:ext cx="16091301"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Report the incident to a trusted </a:t>
            </a:r>
            <a:r>
              <a:rPr lang="en-US" sz="4249" b="1">
                <a:solidFill>
                  <a:srgbClr val="9D1BE3"/>
                </a:solidFill>
                <a:latin typeface="Roboto Bold"/>
                <a:ea typeface="Roboto Bold"/>
                <a:cs typeface="Roboto Bold"/>
                <a:sym typeface="Roboto Bold"/>
              </a:rPr>
              <a:t>school staff</a:t>
            </a:r>
            <a:r>
              <a:rPr lang="en-US" sz="4249" b="1">
                <a:solidFill>
                  <a:srgbClr val="004F59"/>
                </a:solidFill>
                <a:latin typeface="Roboto Bold"/>
                <a:ea typeface="Roboto Bold"/>
                <a:cs typeface="Roboto Bold"/>
                <a:sym typeface="Roboto Bold"/>
              </a:rPr>
              <a:t> member.</a:t>
            </a:r>
          </a:p>
        </p:txBody>
      </p:sp>
      <p:sp>
        <p:nvSpPr>
          <p:cNvPr id="7" name="TextBox 7"/>
          <p:cNvSpPr txBox="1"/>
          <p:nvPr/>
        </p:nvSpPr>
        <p:spPr>
          <a:xfrm>
            <a:off x="1131441" y="1109322"/>
            <a:ext cx="1043499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144</a:t>
            </a:r>
          </a:p>
        </p:txBody>
      </p:sp>
      <p:grpSp>
        <p:nvGrpSpPr>
          <p:cNvPr id="9" name="Group 9"/>
          <p:cNvGrpSpPr/>
          <p:nvPr/>
        </p:nvGrpSpPr>
        <p:grpSpPr>
          <a:xfrm>
            <a:off x="1566438" y="3334839"/>
            <a:ext cx="10272050" cy="1150744"/>
            <a:chOff x="0" y="0"/>
            <a:chExt cx="2705396" cy="303077"/>
          </a:xfrm>
        </p:grpSpPr>
        <p:sp>
          <p:nvSpPr>
            <p:cNvPr id="10" name="Freeform 10"/>
            <p:cNvSpPr/>
            <p:nvPr/>
          </p:nvSpPr>
          <p:spPr>
            <a:xfrm>
              <a:off x="0" y="0"/>
              <a:ext cx="2705396" cy="303077"/>
            </a:xfrm>
            <a:custGeom>
              <a:avLst/>
              <a:gdLst/>
              <a:ahLst/>
              <a:cxnLst/>
              <a:rect l="l" t="t" r="r" b="b"/>
              <a:pathLst>
                <a:path w="2705396" h="303077">
                  <a:moveTo>
                    <a:pt x="0" y="0"/>
                  </a:moveTo>
                  <a:lnTo>
                    <a:pt x="2705396" y="0"/>
                  </a:lnTo>
                  <a:lnTo>
                    <a:pt x="2705396"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2705396"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21118" y="3476807"/>
            <a:ext cx="1205628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End Image Sharing at School</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1118" y="4733448"/>
            <a:ext cx="16091301"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Inform </a:t>
            </a:r>
            <a:r>
              <a:rPr lang="en-US" sz="4249" b="1">
                <a:solidFill>
                  <a:srgbClr val="9D1BE3"/>
                </a:solidFill>
                <a:latin typeface="Roboto Bold"/>
                <a:ea typeface="Roboto Bold"/>
                <a:cs typeface="Roboto Bold"/>
                <a:sym typeface="Roboto Bold"/>
              </a:rPr>
              <a:t>school officials</a:t>
            </a:r>
            <a:r>
              <a:rPr lang="en-US" sz="4249" b="1">
                <a:solidFill>
                  <a:srgbClr val="004F59"/>
                </a:solidFill>
                <a:latin typeface="Roboto Bold"/>
                <a:ea typeface="Roboto Bold"/>
                <a:cs typeface="Roboto Bold"/>
                <a:sym typeface="Roboto Bold"/>
              </a:rPr>
              <a:t> who enforce digital safety policies.</a:t>
            </a:r>
          </a:p>
        </p:txBody>
      </p:sp>
      <p:sp>
        <p:nvSpPr>
          <p:cNvPr id="7" name="TextBox 7"/>
          <p:cNvSpPr txBox="1"/>
          <p:nvPr/>
        </p:nvSpPr>
        <p:spPr>
          <a:xfrm>
            <a:off x="1131441" y="1109322"/>
            <a:ext cx="1043499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145</a:t>
            </a:r>
          </a:p>
        </p:txBody>
      </p:sp>
      <p:grpSp>
        <p:nvGrpSpPr>
          <p:cNvPr id="9" name="Group 9"/>
          <p:cNvGrpSpPr/>
          <p:nvPr/>
        </p:nvGrpSpPr>
        <p:grpSpPr>
          <a:xfrm>
            <a:off x="1566438" y="3334839"/>
            <a:ext cx="10272050" cy="1150744"/>
            <a:chOff x="0" y="0"/>
            <a:chExt cx="2705396" cy="303077"/>
          </a:xfrm>
        </p:grpSpPr>
        <p:sp>
          <p:nvSpPr>
            <p:cNvPr id="10" name="Freeform 10"/>
            <p:cNvSpPr/>
            <p:nvPr/>
          </p:nvSpPr>
          <p:spPr>
            <a:xfrm>
              <a:off x="0" y="0"/>
              <a:ext cx="2705396" cy="303077"/>
            </a:xfrm>
            <a:custGeom>
              <a:avLst/>
              <a:gdLst/>
              <a:ahLst/>
              <a:cxnLst/>
              <a:rect l="l" t="t" r="r" b="b"/>
              <a:pathLst>
                <a:path w="2705396" h="303077">
                  <a:moveTo>
                    <a:pt x="0" y="0"/>
                  </a:moveTo>
                  <a:lnTo>
                    <a:pt x="2705396" y="0"/>
                  </a:lnTo>
                  <a:lnTo>
                    <a:pt x="2705396"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2705396"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21118" y="3476807"/>
            <a:ext cx="1205628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End Image Sharing at School</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1118" y="4733448"/>
            <a:ext cx="16091301"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Contact </a:t>
            </a:r>
            <a:r>
              <a:rPr lang="en-US" sz="4249" b="1">
                <a:solidFill>
                  <a:srgbClr val="9D1BE3"/>
                </a:solidFill>
                <a:latin typeface="Roboto Bold"/>
                <a:ea typeface="Roboto Bold"/>
                <a:cs typeface="Roboto Bold"/>
                <a:sym typeface="Roboto Bold"/>
              </a:rPr>
              <a:t>law enforcement</a:t>
            </a:r>
            <a:r>
              <a:rPr lang="en-US" sz="4249" b="1">
                <a:solidFill>
                  <a:srgbClr val="004F59"/>
                </a:solidFill>
                <a:latin typeface="Roboto Bold"/>
                <a:ea typeface="Roboto Bold"/>
                <a:cs typeface="Roboto Bold"/>
                <a:sym typeface="Roboto Bold"/>
              </a:rPr>
              <a:t> if laws are violated.</a:t>
            </a:r>
          </a:p>
        </p:txBody>
      </p:sp>
      <p:sp>
        <p:nvSpPr>
          <p:cNvPr id="7" name="TextBox 7"/>
          <p:cNvSpPr txBox="1"/>
          <p:nvPr/>
        </p:nvSpPr>
        <p:spPr>
          <a:xfrm>
            <a:off x="1131441" y="1109322"/>
            <a:ext cx="1043499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146</a:t>
            </a:r>
          </a:p>
        </p:txBody>
      </p:sp>
      <p:grpSp>
        <p:nvGrpSpPr>
          <p:cNvPr id="9" name="Group 9"/>
          <p:cNvGrpSpPr/>
          <p:nvPr/>
        </p:nvGrpSpPr>
        <p:grpSpPr>
          <a:xfrm>
            <a:off x="1566438" y="3334839"/>
            <a:ext cx="10272050" cy="1150744"/>
            <a:chOff x="0" y="0"/>
            <a:chExt cx="2705396" cy="303077"/>
          </a:xfrm>
        </p:grpSpPr>
        <p:sp>
          <p:nvSpPr>
            <p:cNvPr id="10" name="Freeform 10"/>
            <p:cNvSpPr/>
            <p:nvPr/>
          </p:nvSpPr>
          <p:spPr>
            <a:xfrm>
              <a:off x="0" y="0"/>
              <a:ext cx="2705396" cy="303077"/>
            </a:xfrm>
            <a:custGeom>
              <a:avLst/>
              <a:gdLst/>
              <a:ahLst/>
              <a:cxnLst/>
              <a:rect l="l" t="t" r="r" b="b"/>
              <a:pathLst>
                <a:path w="2705396" h="303077">
                  <a:moveTo>
                    <a:pt x="0" y="0"/>
                  </a:moveTo>
                  <a:lnTo>
                    <a:pt x="2705396" y="0"/>
                  </a:lnTo>
                  <a:lnTo>
                    <a:pt x="2705396"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2705396"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21118" y="3476807"/>
            <a:ext cx="1205628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End Image Sharing at School</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1118" y="4733448"/>
            <a:ext cx="16091301"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Seek support from a </a:t>
            </a:r>
            <a:r>
              <a:rPr lang="en-US" sz="4249" b="1">
                <a:solidFill>
                  <a:srgbClr val="9D1BE3"/>
                </a:solidFill>
                <a:latin typeface="Roboto Bold"/>
                <a:ea typeface="Roboto Bold"/>
                <a:cs typeface="Roboto Bold"/>
                <a:sym typeface="Roboto Bold"/>
              </a:rPr>
              <a:t>counselor </a:t>
            </a:r>
            <a:r>
              <a:rPr lang="en-US" sz="4249" b="1">
                <a:solidFill>
                  <a:srgbClr val="004F59"/>
                </a:solidFill>
                <a:latin typeface="Roboto Bold"/>
                <a:ea typeface="Roboto Bold"/>
                <a:cs typeface="Roboto Bold"/>
                <a:sym typeface="Roboto Bold"/>
              </a:rPr>
              <a:t>for emotional care.</a:t>
            </a:r>
          </a:p>
        </p:txBody>
      </p:sp>
      <p:sp>
        <p:nvSpPr>
          <p:cNvPr id="7" name="TextBox 7"/>
          <p:cNvSpPr txBox="1"/>
          <p:nvPr/>
        </p:nvSpPr>
        <p:spPr>
          <a:xfrm>
            <a:off x="1131441" y="1109322"/>
            <a:ext cx="10434991"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147</a:t>
            </a:r>
          </a:p>
        </p:txBody>
      </p:sp>
      <p:grpSp>
        <p:nvGrpSpPr>
          <p:cNvPr id="9" name="Group 9"/>
          <p:cNvGrpSpPr/>
          <p:nvPr/>
        </p:nvGrpSpPr>
        <p:grpSpPr>
          <a:xfrm>
            <a:off x="1566438" y="3334839"/>
            <a:ext cx="10272050" cy="1150744"/>
            <a:chOff x="0" y="0"/>
            <a:chExt cx="2705396" cy="303077"/>
          </a:xfrm>
        </p:grpSpPr>
        <p:sp>
          <p:nvSpPr>
            <p:cNvPr id="10" name="Freeform 10"/>
            <p:cNvSpPr/>
            <p:nvPr/>
          </p:nvSpPr>
          <p:spPr>
            <a:xfrm>
              <a:off x="0" y="0"/>
              <a:ext cx="2705396" cy="303077"/>
            </a:xfrm>
            <a:custGeom>
              <a:avLst/>
              <a:gdLst/>
              <a:ahLst/>
              <a:cxnLst/>
              <a:rect l="l" t="t" r="r" b="b"/>
              <a:pathLst>
                <a:path w="2705396" h="303077">
                  <a:moveTo>
                    <a:pt x="0" y="0"/>
                  </a:moveTo>
                  <a:lnTo>
                    <a:pt x="2705396" y="0"/>
                  </a:lnTo>
                  <a:lnTo>
                    <a:pt x="2705396"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2705396"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21118" y="3476807"/>
            <a:ext cx="1205628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End Image Sharing at School</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1480713" y="4702973"/>
            <a:ext cx="10602910" cy="2074622"/>
            <a:chOff x="0" y="0"/>
            <a:chExt cx="2792536" cy="546402"/>
          </a:xfrm>
        </p:grpSpPr>
        <p:sp>
          <p:nvSpPr>
            <p:cNvPr id="10" name="Freeform 10"/>
            <p:cNvSpPr/>
            <p:nvPr/>
          </p:nvSpPr>
          <p:spPr>
            <a:xfrm>
              <a:off x="0" y="0"/>
              <a:ext cx="2792536" cy="546403"/>
            </a:xfrm>
            <a:custGeom>
              <a:avLst/>
              <a:gdLst/>
              <a:ahLst/>
              <a:cxnLst/>
              <a:rect l="l" t="t" r="r" b="b"/>
              <a:pathLst>
                <a:path w="2792536" h="546403">
                  <a:moveTo>
                    <a:pt x="0" y="0"/>
                  </a:moveTo>
                  <a:lnTo>
                    <a:pt x="2792536" y="0"/>
                  </a:lnTo>
                  <a:lnTo>
                    <a:pt x="2792536" y="546403"/>
                  </a:lnTo>
                  <a:lnTo>
                    <a:pt x="0" y="546403"/>
                  </a:lnTo>
                  <a:close/>
                </a:path>
              </a:pathLst>
            </a:custGeom>
            <a:solidFill>
              <a:srgbClr val="303030"/>
            </a:solidFill>
          </p:spPr>
          <p:txBody>
            <a:bodyPr/>
            <a:lstStyle/>
            <a:p>
              <a:endParaRPr lang="en-US"/>
            </a:p>
          </p:txBody>
        </p:sp>
        <p:sp>
          <p:nvSpPr>
            <p:cNvPr id="11" name="TextBox 11"/>
            <p:cNvSpPr txBox="1"/>
            <p:nvPr/>
          </p:nvSpPr>
          <p:spPr>
            <a:xfrm>
              <a:off x="0" y="-76200"/>
              <a:ext cx="2792536" cy="622602"/>
            </a:xfrm>
            <a:prstGeom prst="rect">
              <a:avLst/>
            </a:prstGeom>
          </p:spPr>
          <p:txBody>
            <a:bodyPr lIns="50800" tIns="50800" rIns="50800" bIns="50800" rtlCol="0" anchor="ctr"/>
            <a:lstStyle/>
            <a:p>
              <a:pPr algn="ctr">
                <a:lnSpc>
                  <a:spcPts val="3074"/>
                </a:lnSpc>
              </a:pPr>
              <a:endParaRPr/>
            </a:p>
          </p:txBody>
        </p:sp>
      </p:grpSp>
      <p:grpSp>
        <p:nvGrpSpPr>
          <p:cNvPr id="12" name="Group 12"/>
          <p:cNvGrpSpPr/>
          <p:nvPr/>
        </p:nvGrpSpPr>
        <p:grpSpPr>
          <a:xfrm>
            <a:off x="12342017" y="1028700"/>
            <a:ext cx="4917283" cy="3280425"/>
            <a:chOff x="0" y="0"/>
            <a:chExt cx="1572010" cy="1048722"/>
          </a:xfrm>
        </p:grpSpPr>
        <p:sp>
          <p:nvSpPr>
            <p:cNvPr id="13" name="Freeform 13"/>
            <p:cNvSpPr/>
            <p:nvPr/>
          </p:nvSpPr>
          <p:spPr>
            <a:xfrm>
              <a:off x="0" y="0"/>
              <a:ext cx="1572011" cy="1048722"/>
            </a:xfrm>
            <a:custGeom>
              <a:avLst/>
              <a:gdLst/>
              <a:ahLst/>
              <a:cxnLst/>
              <a:rect l="l" t="t" r="r" b="b"/>
              <a:pathLst>
                <a:path w="1572011" h="1048722">
                  <a:moveTo>
                    <a:pt x="0" y="0"/>
                  </a:moveTo>
                  <a:lnTo>
                    <a:pt x="1572011" y="0"/>
                  </a:lnTo>
                  <a:lnTo>
                    <a:pt x="1572011" y="1048722"/>
                  </a:lnTo>
                  <a:lnTo>
                    <a:pt x="0" y="1048722"/>
                  </a:lnTo>
                  <a:close/>
                </a:path>
              </a:pathLst>
            </a:custGeom>
            <a:solidFill>
              <a:srgbClr val="FFFFFF"/>
            </a:solidFill>
          </p:spPr>
          <p:txBody>
            <a:bodyPr/>
            <a:lstStyle/>
            <a:p>
              <a:endParaRPr lang="en-US"/>
            </a:p>
          </p:txBody>
        </p:sp>
        <p:sp>
          <p:nvSpPr>
            <p:cNvPr id="14" name="TextBox 14"/>
            <p:cNvSpPr txBox="1"/>
            <p:nvPr/>
          </p:nvSpPr>
          <p:spPr>
            <a:xfrm>
              <a:off x="0" y="-9525"/>
              <a:ext cx="1572010" cy="1058247"/>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15" name="Freeform 15"/>
          <p:cNvSpPr/>
          <p:nvPr/>
        </p:nvSpPr>
        <p:spPr>
          <a:xfrm>
            <a:off x="12522055" y="1220736"/>
            <a:ext cx="4557207" cy="2896353"/>
          </a:xfrm>
          <a:custGeom>
            <a:avLst/>
            <a:gdLst/>
            <a:ahLst/>
            <a:cxnLst/>
            <a:rect l="l" t="t" r="r" b="b"/>
            <a:pathLst>
              <a:path w="4557207" h="2896353">
                <a:moveTo>
                  <a:pt x="0" y="0"/>
                </a:moveTo>
                <a:lnTo>
                  <a:pt x="4557207" y="0"/>
                </a:lnTo>
                <a:lnTo>
                  <a:pt x="4557207" y="2896353"/>
                </a:lnTo>
                <a:lnTo>
                  <a:pt x="0" y="2896353"/>
                </a:lnTo>
                <a:lnTo>
                  <a:pt x="0" y="0"/>
                </a:lnTo>
                <a:close/>
              </a:path>
            </a:pathLst>
          </a:custGeom>
          <a:blipFill>
            <a:blip r:embed="rId6"/>
            <a:stretch>
              <a:fillRect l="-4471" r="-2794"/>
            </a:stretch>
          </a:blipFill>
        </p:spPr>
        <p:txBody>
          <a:bodyPr/>
          <a:lstStyle/>
          <a:p>
            <a:endParaRPr lang="en-US"/>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148</a:t>
            </a:r>
          </a:p>
        </p:txBody>
      </p:sp>
      <p:sp>
        <p:nvSpPr>
          <p:cNvPr id="17" name="TextBox 17"/>
          <p:cNvSpPr txBox="1"/>
          <p:nvPr/>
        </p:nvSpPr>
        <p:spPr>
          <a:xfrm>
            <a:off x="1861978" y="4911683"/>
            <a:ext cx="10480039"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 help to remove an online sexual image of a minor.</a:t>
            </a:r>
          </a:p>
        </p:txBody>
      </p:sp>
      <p:sp>
        <p:nvSpPr>
          <p:cNvPr id="18" name="TextBox 18"/>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79605" y="4472497"/>
            <a:ext cx="14904389"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Free and anonymous service by </a:t>
            </a:r>
            <a:r>
              <a:rPr lang="en-US" sz="4249" b="1">
                <a:solidFill>
                  <a:srgbClr val="9D1BE3"/>
                </a:solidFill>
                <a:latin typeface="Roboto Bold"/>
                <a:ea typeface="Roboto Bold"/>
                <a:cs typeface="Roboto Bold"/>
                <a:sym typeface="Roboto Bold"/>
              </a:rPr>
              <a:t>NCMEC.</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149</a:t>
            </a:r>
          </a:p>
        </p:txBody>
      </p:sp>
      <p:sp>
        <p:nvSpPr>
          <p:cNvPr id="8" name="TextBox 8"/>
          <p:cNvSpPr txBox="1"/>
          <p:nvPr/>
        </p:nvSpPr>
        <p:spPr>
          <a:xfrm>
            <a:off x="6559672" y="9328846"/>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566438" y="3251969"/>
            <a:ext cx="8875456" cy="986998"/>
            <a:chOff x="0" y="0"/>
            <a:chExt cx="2337569" cy="259950"/>
          </a:xfrm>
        </p:grpSpPr>
        <p:sp>
          <p:nvSpPr>
            <p:cNvPr id="11" name="Freeform 11"/>
            <p:cNvSpPr/>
            <p:nvPr/>
          </p:nvSpPr>
          <p:spPr>
            <a:xfrm>
              <a:off x="0" y="0"/>
              <a:ext cx="2337569" cy="259950"/>
            </a:xfrm>
            <a:custGeom>
              <a:avLst/>
              <a:gdLst/>
              <a:ahLst/>
              <a:cxnLst/>
              <a:rect l="l" t="t" r="r" b="b"/>
              <a:pathLst>
                <a:path w="2337569" h="259950">
                  <a:moveTo>
                    <a:pt x="0" y="0"/>
                  </a:moveTo>
                  <a:lnTo>
                    <a:pt x="2337569" y="0"/>
                  </a:lnTo>
                  <a:lnTo>
                    <a:pt x="2337569" y="259950"/>
                  </a:lnTo>
                  <a:lnTo>
                    <a:pt x="0" y="259950"/>
                  </a:lnTo>
                  <a:close/>
                </a:path>
              </a:pathLst>
            </a:custGeom>
            <a:solidFill>
              <a:srgbClr val="303030"/>
            </a:solidFill>
          </p:spPr>
          <p:txBody>
            <a:bodyPr/>
            <a:lstStyle/>
            <a:p>
              <a:endParaRPr lang="en-US"/>
            </a:p>
          </p:txBody>
        </p:sp>
        <p:sp>
          <p:nvSpPr>
            <p:cNvPr id="12" name="TextBox 12"/>
            <p:cNvSpPr txBox="1"/>
            <p:nvPr/>
          </p:nvSpPr>
          <p:spPr>
            <a:xfrm>
              <a:off x="0" y="-76200"/>
              <a:ext cx="2337569" cy="3361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314026"/>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NCMEC’s Take It Down Service</a:t>
            </a:r>
          </a:p>
        </p:txBody>
      </p:sp>
      <p:sp>
        <p:nvSpPr>
          <p:cNvPr id="14" name="TextBox 14"/>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635935"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threat to reveal sensitive, embarrassing, or damaging information about a person unless they pay money or meet other demands.</a:t>
            </a:r>
          </a:p>
        </p:txBody>
      </p:sp>
      <p:grpSp>
        <p:nvGrpSpPr>
          <p:cNvPr id="7" name="Group 7"/>
          <p:cNvGrpSpPr/>
          <p:nvPr/>
        </p:nvGrpSpPr>
        <p:grpSpPr>
          <a:xfrm>
            <a:off x="1965967" y="3624926"/>
            <a:ext cx="4591967" cy="904943"/>
            <a:chOff x="0" y="0"/>
            <a:chExt cx="1209407" cy="238339"/>
          </a:xfrm>
        </p:grpSpPr>
        <p:sp>
          <p:nvSpPr>
            <p:cNvPr id="8" name="Freeform 8"/>
            <p:cNvSpPr/>
            <p:nvPr/>
          </p:nvSpPr>
          <p:spPr>
            <a:xfrm>
              <a:off x="0" y="0"/>
              <a:ext cx="1209407" cy="238339"/>
            </a:xfrm>
            <a:custGeom>
              <a:avLst/>
              <a:gdLst/>
              <a:ahLst/>
              <a:cxnLst/>
              <a:rect l="l" t="t" r="r" b="b"/>
              <a:pathLst>
                <a:path w="1209407" h="238339">
                  <a:moveTo>
                    <a:pt x="0" y="0"/>
                  </a:moveTo>
                  <a:lnTo>
                    <a:pt x="1209407" y="0"/>
                  </a:lnTo>
                  <a:lnTo>
                    <a:pt x="120940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0940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41605" y="3529676"/>
            <a:ext cx="4240691"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BLACKMAIL</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79605" y="4472497"/>
            <a:ext cx="14904389"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NCMEC’s service is provided for children under 18.</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150</a:t>
            </a:r>
          </a:p>
        </p:txBody>
      </p:sp>
      <p:sp>
        <p:nvSpPr>
          <p:cNvPr id="8" name="TextBox 8"/>
          <p:cNvSpPr txBox="1"/>
          <p:nvPr/>
        </p:nvSpPr>
        <p:spPr>
          <a:xfrm>
            <a:off x="6559672" y="9328846"/>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566438" y="3251969"/>
            <a:ext cx="8875456" cy="986998"/>
            <a:chOff x="0" y="0"/>
            <a:chExt cx="2337569" cy="259950"/>
          </a:xfrm>
        </p:grpSpPr>
        <p:sp>
          <p:nvSpPr>
            <p:cNvPr id="11" name="Freeform 11"/>
            <p:cNvSpPr/>
            <p:nvPr/>
          </p:nvSpPr>
          <p:spPr>
            <a:xfrm>
              <a:off x="0" y="0"/>
              <a:ext cx="2337569" cy="259950"/>
            </a:xfrm>
            <a:custGeom>
              <a:avLst/>
              <a:gdLst/>
              <a:ahLst/>
              <a:cxnLst/>
              <a:rect l="l" t="t" r="r" b="b"/>
              <a:pathLst>
                <a:path w="2337569" h="259950">
                  <a:moveTo>
                    <a:pt x="0" y="0"/>
                  </a:moveTo>
                  <a:lnTo>
                    <a:pt x="2337569" y="0"/>
                  </a:lnTo>
                  <a:lnTo>
                    <a:pt x="2337569" y="259950"/>
                  </a:lnTo>
                  <a:lnTo>
                    <a:pt x="0" y="259950"/>
                  </a:lnTo>
                  <a:close/>
                </a:path>
              </a:pathLst>
            </a:custGeom>
            <a:solidFill>
              <a:srgbClr val="303030"/>
            </a:solidFill>
          </p:spPr>
          <p:txBody>
            <a:bodyPr/>
            <a:lstStyle/>
            <a:p>
              <a:endParaRPr lang="en-US"/>
            </a:p>
          </p:txBody>
        </p:sp>
        <p:sp>
          <p:nvSpPr>
            <p:cNvPr id="12" name="TextBox 12"/>
            <p:cNvSpPr txBox="1"/>
            <p:nvPr/>
          </p:nvSpPr>
          <p:spPr>
            <a:xfrm>
              <a:off x="0" y="-76200"/>
              <a:ext cx="2337569" cy="3361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314026"/>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NCMEC’s Take It Down Service</a:t>
            </a:r>
          </a:p>
        </p:txBody>
      </p:sp>
      <p:sp>
        <p:nvSpPr>
          <p:cNvPr id="14" name="TextBox 14"/>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79605" y="4548697"/>
            <a:ext cx="14440563"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NCMEC creates a unique </a:t>
            </a:r>
            <a:r>
              <a:rPr lang="en-US" sz="4249" b="1">
                <a:solidFill>
                  <a:srgbClr val="9D1BE3"/>
                </a:solidFill>
                <a:latin typeface="Roboto Bold"/>
                <a:ea typeface="Roboto Bold"/>
                <a:cs typeface="Roboto Bold"/>
                <a:sym typeface="Roboto Bold"/>
              </a:rPr>
              <a:t>digital fingerprint</a:t>
            </a:r>
            <a:r>
              <a:rPr lang="en-US" sz="4249" b="1">
                <a:solidFill>
                  <a:srgbClr val="004F59"/>
                </a:solidFill>
                <a:latin typeface="Roboto Bold"/>
                <a:ea typeface="Roboto Bold"/>
                <a:cs typeface="Roboto Bold"/>
                <a:sym typeface="Roboto Bold"/>
              </a:rPr>
              <a:t> (called a hash) of the image.</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151</a:t>
            </a:r>
          </a:p>
        </p:txBody>
      </p:sp>
      <p:sp>
        <p:nvSpPr>
          <p:cNvPr id="8" name="TextBox 8"/>
          <p:cNvSpPr txBox="1"/>
          <p:nvPr/>
        </p:nvSpPr>
        <p:spPr>
          <a:xfrm>
            <a:off x="6559672" y="9328846"/>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566438" y="3251969"/>
            <a:ext cx="8875456" cy="986998"/>
            <a:chOff x="0" y="0"/>
            <a:chExt cx="2337569" cy="259950"/>
          </a:xfrm>
        </p:grpSpPr>
        <p:sp>
          <p:nvSpPr>
            <p:cNvPr id="11" name="Freeform 11"/>
            <p:cNvSpPr/>
            <p:nvPr/>
          </p:nvSpPr>
          <p:spPr>
            <a:xfrm>
              <a:off x="0" y="0"/>
              <a:ext cx="2337569" cy="259950"/>
            </a:xfrm>
            <a:custGeom>
              <a:avLst/>
              <a:gdLst/>
              <a:ahLst/>
              <a:cxnLst/>
              <a:rect l="l" t="t" r="r" b="b"/>
              <a:pathLst>
                <a:path w="2337569" h="259950">
                  <a:moveTo>
                    <a:pt x="0" y="0"/>
                  </a:moveTo>
                  <a:lnTo>
                    <a:pt x="2337569" y="0"/>
                  </a:lnTo>
                  <a:lnTo>
                    <a:pt x="2337569" y="259950"/>
                  </a:lnTo>
                  <a:lnTo>
                    <a:pt x="0" y="259950"/>
                  </a:lnTo>
                  <a:close/>
                </a:path>
              </a:pathLst>
            </a:custGeom>
            <a:solidFill>
              <a:srgbClr val="303030"/>
            </a:solidFill>
          </p:spPr>
          <p:txBody>
            <a:bodyPr/>
            <a:lstStyle/>
            <a:p>
              <a:endParaRPr lang="en-US"/>
            </a:p>
          </p:txBody>
        </p:sp>
        <p:sp>
          <p:nvSpPr>
            <p:cNvPr id="12" name="TextBox 12"/>
            <p:cNvSpPr txBox="1"/>
            <p:nvPr/>
          </p:nvSpPr>
          <p:spPr>
            <a:xfrm>
              <a:off x="0" y="-76200"/>
              <a:ext cx="2337569" cy="3361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314026"/>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NCMEC’s Take It Down Service</a:t>
            </a:r>
          </a:p>
        </p:txBody>
      </p:sp>
      <p:sp>
        <p:nvSpPr>
          <p:cNvPr id="14" name="TextBox 14"/>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79605" y="4472497"/>
            <a:ext cx="12717780" cy="16605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All copies of the original image have the same fingerprint (hash).</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152</a:t>
            </a:r>
          </a:p>
        </p:txBody>
      </p:sp>
      <p:sp>
        <p:nvSpPr>
          <p:cNvPr id="8" name="TextBox 8"/>
          <p:cNvSpPr txBox="1"/>
          <p:nvPr/>
        </p:nvSpPr>
        <p:spPr>
          <a:xfrm>
            <a:off x="6559672" y="9328846"/>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566438" y="3251969"/>
            <a:ext cx="8875456" cy="986998"/>
            <a:chOff x="0" y="0"/>
            <a:chExt cx="2337569" cy="259950"/>
          </a:xfrm>
        </p:grpSpPr>
        <p:sp>
          <p:nvSpPr>
            <p:cNvPr id="11" name="Freeform 11"/>
            <p:cNvSpPr/>
            <p:nvPr/>
          </p:nvSpPr>
          <p:spPr>
            <a:xfrm>
              <a:off x="0" y="0"/>
              <a:ext cx="2337569" cy="259950"/>
            </a:xfrm>
            <a:custGeom>
              <a:avLst/>
              <a:gdLst/>
              <a:ahLst/>
              <a:cxnLst/>
              <a:rect l="l" t="t" r="r" b="b"/>
              <a:pathLst>
                <a:path w="2337569" h="259950">
                  <a:moveTo>
                    <a:pt x="0" y="0"/>
                  </a:moveTo>
                  <a:lnTo>
                    <a:pt x="2337569" y="0"/>
                  </a:lnTo>
                  <a:lnTo>
                    <a:pt x="2337569" y="259950"/>
                  </a:lnTo>
                  <a:lnTo>
                    <a:pt x="0" y="259950"/>
                  </a:lnTo>
                  <a:close/>
                </a:path>
              </a:pathLst>
            </a:custGeom>
            <a:solidFill>
              <a:srgbClr val="303030"/>
            </a:solidFill>
          </p:spPr>
          <p:txBody>
            <a:bodyPr/>
            <a:lstStyle/>
            <a:p>
              <a:endParaRPr lang="en-US"/>
            </a:p>
          </p:txBody>
        </p:sp>
        <p:sp>
          <p:nvSpPr>
            <p:cNvPr id="12" name="TextBox 12"/>
            <p:cNvSpPr txBox="1"/>
            <p:nvPr/>
          </p:nvSpPr>
          <p:spPr>
            <a:xfrm>
              <a:off x="0" y="-76200"/>
              <a:ext cx="2337569" cy="3361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314026"/>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NCMEC’s Take It Down Service</a:t>
            </a:r>
          </a:p>
        </p:txBody>
      </p:sp>
      <p:sp>
        <p:nvSpPr>
          <p:cNvPr id="14" name="TextBox 14"/>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79605" y="4548697"/>
            <a:ext cx="14585904"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Participating platforms can </a:t>
            </a:r>
            <a:r>
              <a:rPr lang="en-US" sz="4249" b="1">
                <a:solidFill>
                  <a:srgbClr val="9D1BE3"/>
                </a:solidFill>
                <a:latin typeface="Roboto Bold"/>
                <a:ea typeface="Roboto Bold"/>
                <a:cs typeface="Roboto Bold"/>
                <a:sym typeface="Roboto Bold"/>
              </a:rPr>
              <a:t>detect and remove images</a:t>
            </a:r>
            <a:r>
              <a:rPr lang="en-US" sz="4249" b="1">
                <a:solidFill>
                  <a:srgbClr val="004F59"/>
                </a:solidFill>
                <a:latin typeface="Roboto Bold"/>
                <a:ea typeface="Roboto Bold"/>
                <a:cs typeface="Roboto Bold"/>
                <a:sym typeface="Roboto Bold"/>
              </a:rPr>
              <a:t> whose hashes or fingerprints match.</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153</a:t>
            </a:r>
          </a:p>
        </p:txBody>
      </p:sp>
      <p:sp>
        <p:nvSpPr>
          <p:cNvPr id="8" name="TextBox 8"/>
          <p:cNvSpPr txBox="1"/>
          <p:nvPr/>
        </p:nvSpPr>
        <p:spPr>
          <a:xfrm>
            <a:off x="6559672" y="9328846"/>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566438" y="3251969"/>
            <a:ext cx="8875456" cy="986998"/>
            <a:chOff x="0" y="0"/>
            <a:chExt cx="2337569" cy="259950"/>
          </a:xfrm>
        </p:grpSpPr>
        <p:sp>
          <p:nvSpPr>
            <p:cNvPr id="11" name="Freeform 11"/>
            <p:cNvSpPr/>
            <p:nvPr/>
          </p:nvSpPr>
          <p:spPr>
            <a:xfrm>
              <a:off x="0" y="0"/>
              <a:ext cx="2337569" cy="259950"/>
            </a:xfrm>
            <a:custGeom>
              <a:avLst/>
              <a:gdLst/>
              <a:ahLst/>
              <a:cxnLst/>
              <a:rect l="l" t="t" r="r" b="b"/>
              <a:pathLst>
                <a:path w="2337569" h="259950">
                  <a:moveTo>
                    <a:pt x="0" y="0"/>
                  </a:moveTo>
                  <a:lnTo>
                    <a:pt x="2337569" y="0"/>
                  </a:lnTo>
                  <a:lnTo>
                    <a:pt x="2337569" y="259950"/>
                  </a:lnTo>
                  <a:lnTo>
                    <a:pt x="0" y="259950"/>
                  </a:lnTo>
                  <a:close/>
                </a:path>
              </a:pathLst>
            </a:custGeom>
            <a:solidFill>
              <a:srgbClr val="303030"/>
            </a:solidFill>
          </p:spPr>
          <p:txBody>
            <a:bodyPr/>
            <a:lstStyle/>
            <a:p>
              <a:endParaRPr lang="en-US"/>
            </a:p>
          </p:txBody>
        </p:sp>
        <p:sp>
          <p:nvSpPr>
            <p:cNvPr id="12" name="TextBox 12"/>
            <p:cNvSpPr txBox="1"/>
            <p:nvPr/>
          </p:nvSpPr>
          <p:spPr>
            <a:xfrm>
              <a:off x="0" y="-76200"/>
              <a:ext cx="2337569" cy="3361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314026"/>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NCMEC’s Take It Down Service</a:t>
            </a:r>
          </a:p>
        </p:txBody>
      </p:sp>
      <p:sp>
        <p:nvSpPr>
          <p:cNvPr id="14" name="TextBox 14"/>
          <p:cNvSpPr txBox="1"/>
          <p:nvPr/>
        </p:nvSpPr>
        <p:spPr>
          <a:xfrm>
            <a:off x="1131441" y="1109322"/>
            <a:ext cx="1135872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39122"/>
            <a:ext cx="15561955" cy="7302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Sextortion is a crime.</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566438" y="2842394"/>
            <a:ext cx="6948622" cy="986998"/>
            <a:chOff x="0" y="0"/>
            <a:chExt cx="1830090" cy="259950"/>
          </a:xfrm>
        </p:grpSpPr>
        <p:sp>
          <p:nvSpPr>
            <p:cNvPr id="10" name="Freeform 10"/>
            <p:cNvSpPr/>
            <p:nvPr/>
          </p:nvSpPr>
          <p:spPr>
            <a:xfrm>
              <a:off x="0" y="0"/>
              <a:ext cx="1830090" cy="259950"/>
            </a:xfrm>
            <a:custGeom>
              <a:avLst/>
              <a:gdLst/>
              <a:ahLst/>
              <a:cxnLst/>
              <a:rect l="l" t="t" r="r" b="b"/>
              <a:pathLst>
                <a:path w="1830090" h="259950">
                  <a:moveTo>
                    <a:pt x="0" y="0"/>
                  </a:moveTo>
                  <a:lnTo>
                    <a:pt x="1830090" y="0"/>
                  </a:lnTo>
                  <a:lnTo>
                    <a:pt x="1830090" y="259950"/>
                  </a:lnTo>
                  <a:lnTo>
                    <a:pt x="0" y="259950"/>
                  </a:lnTo>
                  <a:close/>
                </a:path>
              </a:pathLst>
            </a:custGeom>
            <a:solidFill>
              <a:srgbClr val="303030"/>
            </a:solidFill>
          </p:spPr>
          <p:txBody>
            <a:bodyPr/>
            <a:lstStyle/>
            <a:p>
              <a:endParaRPr lang="en-US"/>
            </a:p>
          </p:txBody>
        </p:sp>
        <p:sp>
          <p:nvSpPr>
            <p:cNvPr id="11" name="TextBox 11"/>
            <p:cNvSpPr txBox="1"/>
            <p:nvPr/>
          </p:nvSpPr>
          <p:spPr>
            <a:xfrm>
              <a:off x="0" y="-76200"/>
              <a:ext cx="1830090" cy="33615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2904451"/>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Seek Help &amp; Protection</a:t>
            </a:r>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39122"/>
            <a:ext cx="15561955" cy="14827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BFDFD"/>
                </a:solidFill>
                <a:latin typeface="Roboto Bold"/>
                <a:ea typeface="Roboto Bold"/>
                <a:cs typeface="Roboto Bold"/>
                <a:sym typeface="Roboto Bold"/>
              </a:rPr>
              <a:t>Sextortion is a crime.</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Threats are manipulation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156</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566438" y="2842394"/>
            <a:ext cx="6948622" cy="986998"/>
            <a:chOff x="0" y="0"/>
            <a:chExt cx="1830090" cy="259950"/>
          </a:xfrm>
        </p:grpSpPr>
        <p:sp>
          <p:nvSpPr>
            <p:cNvPr id="10" name="Freeform 10"/>
            <p:cNvSpPr/>
            <p:nvPr/>
          </p:nvSpPr>
          <p:spPr>
            <a:xfrm>
              <a:off x="0" y="0"/>
              <a:ext cx="1830090" cy="259950"/>
            </a:xfrm>
            <a:custGeom>
              <a:avLst/>
              <a:gdLst/>
              <a:ahLst/>
              <a:cxnLst/>
              <a:rect l="l" t="t" r="r" b="b"/>
              <a:pathLst>
                <a:path w="1830090" h="259950">
                  <a:moveTo>
                    <a:pt x="0" y="0"/>
                  </a:moveTo>
                  <a:lnTo>
                    <a:pt x="1830090" y="0"/>
                  </a:lnTo>
                  <a:lnTo>
                    <a:pt x="1830090" y="259950"/>
                  </a:lnTo>
                  <a:lnTo>
                    <a:pt x="0" y="259950"/>
                  </a:lnTo>
                  <a:close/>
                </a:path>
              </a:pathLst>
            </a:custGeom>
            <a:solidFill>
              <a:srgbClr val="303030"/>
            </a:solidFill>
          </p:spPr>
          <p:txBody>
            <a:bodyPr/>
            <a:lstStyle/>
            <a:p>
              <a:endParaRPr lang="en-US"/>
            </a:p>
          </p:txBody>
        </p:sp>
        <p:sp>
          <p:nvSpPr>
            <p:cNvPr id="11" name="TextBox 11"/>
            <p:cNvSpPr txBox="1"/>
            <p:nvPr/>
          </p:nvSpPr>
          <p:spPr>
            <a:xfrm>
              <a:off x="0" y="-76200"/>
              <a:ext cx="1830090" cy="33615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2904451"/>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Seek Help &amp; Protection</a:t>
            </a:r>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39122"/>
            <a:ext cx="15561955" cy="223520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BFDFD"/>
                </a:solidFill>
                <a:latin typeface="Roboto Bold"/>
                <a:ea typeface="Roboto Bold"/>
                <a:cs typeface="Roboto Bold"/>
                <a:sym typeface="Roboto Bold"/>
              </a:rPr>
              <a:t>Sextortion is a crime.</a:t>
            </a:r>
          </a:p>
          <a:p>
            <a:pPr marL="917569" lvl="1" indent="-458785" algn="l">
              <a:lnSpc>
                <a:spcPts val="5949"/>
              </a:lnSpc>
              <a:buFont typeface="Arial"/>
              <a:buChar char="•"/>
            </a:pPr>
            <a:r>
              <a:rPr lang="en-US" sz="4249" b="1">
                <a:solidFill>
                  <a:srgbClr val="FBFDFD"/>
                </a:solidFill>
                <a:latin typeface="Roboto Bold"/>
                <a:ea typeface="Roboto Bold"/>
                <a:cs typeface="Roboto Bold"/>
                <a:sym typeface="Roboto Bold"/>
              </a:rPr>
              <a:t>Threats are manipulation tactics.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Trustworthy adults can take control of the situation.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157</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566438" y="2842394"/>
            <a:ext cx="6948622" cy="986998"/>
            <a:chOff x="0" y="0"/>
            <a:chExt cx="1830090" cy="259950"/>
          </a:xfrm>
        </p:grpSpPr>
        <p:sp>
          <p:nvSpPr>
            <p:cNvPr id="10" name="Freeform 10"/>
            <p:cNvSpPr/>
            <p:nvPr/>
          </p:nvSpPr>
          <p:spPr>
            <a:xfrm>
              <a:off x="0" y="0"/>
              <a:ext cx="1830090" cy="259950"/>
            </a:xfrm>
            <a:custGeom>
              <a:avLst/>
              <a:gdLst/>
              <a:ahLst/>
              <a:cxnLst/>
              <a:rect l="l" t="t" r="r" b="b"/>
              <a:pathLst>
                <a:path w="1830090" h="259950">
                  <a:moveTo>
                    <a:pt x="0" y="0"/>
                  </a:moveTo>
                  <a:lnTo>
                    <a:pt x="1830090" y="0"/>
                  </a:lnTo>
                  <a:lnTo>
                    <a:pt x="1830090" y="259950"/>
                  </a:lnTo>
                  <a:lnTo>
                    <a:pt x="0" y="259950"/>
                  </a:lnTo>
                  <a:close/>
                </a:path>
              </a:pathLst>
            </a:custGeom>
            <a:solidFill>
              <a:srgbClr val="303030"/>
            </a:solidFill>
          </p:spPr>
          <p:txBody>
            <a:bodyPr/>
            <a:lstStyle/>
            <a:p>
              <a:endParaRPr lang="en-US"/>
            </a:p>
          </p:txBody>
        </p:sp>
        <p:sp>
          <p:nvSpPr>
            <p:cNvPr id="11" name="TextBox 11"/>
            <p:cNvSpPr txBox="1"/>
            <p:nvPr/>
          </p:nvSpPr>
          <p:spPr>
            <a:xfrm>
              <a:off x="0" y="-76200"/>
              <a:ext cx="1830090" cy="33615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2904451"/>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Seek Help &amp; Protection</a:t>
            </a:r>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39122"/>
            <a:ext cx="15561955" cy="298767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Sextortion is a crime.</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Threats are manipulation tactics.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Trustworthy adults can take control of the situation.</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Images can be reported and removed.</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158</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566438" y="2842394"/>
            <a:ext cx="6948622" cy="986998"/>
            <a:chOff x="0" y="0"/>
            <a:chExt cx="1830090" cy="259950"/>
          </a:xfrm>
        </p:grpSpPr>
        <p:sp>
          <p:nvSpPr>
            <p:cNvPr id="10" name="Freeform 10"/>
            <p:cNvSpPr/>
            <p:nvPr/>
          </p:nvSpPr>
          <p:spPr>
            <a:xfrm>
              <a:off x="0" y="0"/>
              <a:ext cx="1830090" cy="259950"/>
            </a:xfrm>
            <a:custGeom>
              <a:avLst/>
              <a:gdLst/>
              <a:ahLst/>
              <a:cxnLst/>
              <a:rect l="l" t="t" r="r" b="b"/>
              <a:pathLst>
                <a:path w="1830090" h="259950">
                  <a:moveTo>
                    <a:pt x="0" y="0"/>
                  </a:moveTo>
                  <a:lnTo>
                    <a:pt x="1830090" y="0"/>
                  </a:lnTo>
                  <a:lnTo>
                    <a:pt x="1830090" y="259950"/>
                  </a:lnTo>
                  <a:lnTo>
                    <a:pt x="0" y="259950"/>
                  </a:lnTo>
                  <a:close/>
                </a:path>
              </a:pathLst>
            </a:custGeom>
            <a:solidFill>
              <a:srgbClr val="303030"/>
            </a:solidFill>
          </p:spPr>
          <p:txBody>
            <a:bodyPr/>
            <a:lstStyle/>
            <a:p>
              <a:endParaRPr lang="en-US"/>
            </a:p>
          </p:txBody>
        </p:sp>
        <p:sp>
          <p:nvSpPr>
            <p:cNvPr id="11" name="TextBox 11"/>
            <p:cNvSpPr txBox="1"/>
            <p:nvPr/>
          </p:nvSpPr>
          <p:spPr>
            <a:xfrm>
              <a:off x="0" y="-76200"/>
              <a:ext cx="1830090" cy="33615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2904451"/>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Seek Help &amp; Protection</a:t>
            </a:r>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39122"/>
            <a:ext cx="15561955" cy="37401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Sextortion is a crime.</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Threats are manipulation tactics.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Trustworthy adults can take control of the situation.</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Images can be reported and removed.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Support is available for emotional healing.</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9" name="Group 9"/>
          <p:cNvGrpSpPr/>
          <p:nvPr/>
        </p:nvGrpSpPr>
        <p:grpSpPr>
          <a:xfrm>
            <a:off x="1566438" y="2842394"/>
            <a:ext cx="6948622" cy="986998"/>
            <a:chOff x="0" y="0"/>
            <a:chExt cx="1830090" cy="259950"/>
          </a:xfrm>
        </p:grpSpPr>
        <p:sp>
          <p:nvSpPr>
            <p:cNvPr id="10" name="Freeform 10"/>
            <p:cNvSpPr/>
            <p:nvPr/>
          </p:nvSpPr>
          <p:spPr>
            <a:xfrm>
              <a:off x="0" y="0"/>
              <a:ext cx="1830090" cy="259950"/>
            </a:xfrm>
            <a:custGeom>
              <a:avLst/>
              <a:gdLst/>
              <a:ahLst/>
              <a:cxnLst/>
              <a:rect l="l" t="t" r="r" b="b"/>
              <a:pathLst>
                <a:path w="1830090" h="259950">
                  <a:moveTo>
                    <a:pt x="0" y="0"/>
                  </a:moveTo>
                  <a:lnTo>
                    <a:pt x="1830090" y="0"/>
                  </a:lnTo>
                  <a:lnTo>
                    <a:pt x="1830090" y="259950"/>
                  </a:lnTo>
                  <a:lnTo>
                    <a:pt x="0" y="259950"/>
                  </a:lnTo>
                  <a:close/>
                </a:path>
              </a:pathLst>
            </a:custGeom>
            <a:solidFill>
              <a:srgbClr val="303030"/>
            </a:solidFill>
          </p:spPr>
          <p:txBody>
            <a:bodyPr/>
            <a:lstStyle/>
            <a:p>
              <a:endParaRPr lang="en-US"/>
            </a:p>
          </p:txBody>
        </p:sp>
        <p:sp>
          <p:nvSpPr>
            <p:cNvPr id="11" name="TextBox 11"/>
            <p:cNvSpPr txBox="1"/>
            <p:nvPr/>
          </p:nvSpPr>
          <p:spPr>
            <a:xfrm>
              <a:off x="0" y="-76200"/>
              <a:ext cx="1830090" cy="33615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9605" y="2904451"/>
            <a:ext cx="84990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Seek Help &amp; Protection</a:t>
            </a:r>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025" b="-1331"/>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id="4" name="Group 4"/>
          <p:cNvGrpSpPr/>
          <p:nvPr/>
        </p:nvGrpSpPr>
        <p:grpSpPr>
          <a:xfrm>
            <a:off x="5292786" y="8591854"/>
            <a:ext cx="8631917" cy="666446"/>
            <a:chOff x="0" y="0"/>
            <a:chExt cx="2663497" cy="205641"/>
          </a:xfrm>
        </p:grpSpPr>
        <p:sp>
          <p:nvSpPr>
            <p:cNvPr id="5" name="Freeform 5"/>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6" name="TextBox 6"/>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10"/>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 in to </a:t>
            </a:r>
            <a:r>
              <a:rPr lang="en-US" sz="2560" u="sng" dirty="0">
                <a:solidFill>
                  <a:srgbClr val="00B0F0"/>
                </a:solidFill>
                <a:latin typeface="Roboto"/>
                <a:ea typeface="Roboto"/>
                <a:cs typeface="Roboto"/>
                <a:sym typeface="Roboto"/>
                <a:hlinkClick r:id="rId4" tooltip="https://www.walkingwise.com">
                  <a:extLst>
                    <a:ext uri="{A12FA001-AC4F-418D-AE19-62706E023703}">
                      <ahyp:hlinkClr xmlns:ahyp="http://schemas.microsoft.com/office/drawing/2018/hyperlinkcolor" val="tx"/>
                    </a:ext>
                  </a:extLst>
                </a:hlinkClick>
              </a:rPr>
              <a:t>WalkingWise.com</a:t>
            </a:r>
            <a:r>
              <a:rPr lang="en-US" sz="2560" dirty="0">
                <a:solidFill>
                  <a:srgbClr val="FFFFFF"/>
                </a:solidFill>
                <a:latin typeface="Roboto"/>
                <a:ea typeface="Roboto"/>
                <a:cs typeface="Roboto"/>
                <a:sym typeface="Roboto"/>
              </a:rPr>
              <a:t> to access this animated video.</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532512"/>
          </a:xfrm>
          <a:custGeom>
            <a:avLst/>
            <a:gdLst/>
            <a:ahLst/>
            <a:cxnLst/>
            <a:rect l="l" t="t" r="r" b="b"/>
            <a:pathLst>
              <a:path w="17417056" h="9532512">
                <a:moveTo>
                  <a:pt x="0" y="0"/>
                </a:moveTo>
                <a:lnTo>
                  <a:pt x="17417056" y="0"/>
                </a:lnTo>
                <a:lnTo>
                  <a:pt x="17417056" y="9532512"/>
                </a:lnTo>
                <a:lnTo>
                  <a:pt x="0" y="9532512"/>
                </a:lnTo>
                <a:lnTo>
                  <a:pt x="0" y="0"/>
                </a:lnTo>
                <a:close/>
              </a:path>
            </a:pathLst>
          </a:custGeom>
          <a:blipFill>
            <a:blip r:embed="rId3"/>
            <a:stretch>
              <a:fillRect t="-2123" b="-652"/>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160</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161</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162</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163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41937" y="4516113"/>
            <a:ext cx="15404126"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act of creating a fake online identity to deceive someone, typically for personal gain, manipulation, or malicious intent. </a:t>
            </a:r>
          </a:p>
        </p:txBody>
      </p:sp>
      <p:grpSp>
        <p:nvGrpSpPr>
          <p:cNvPr id="7" name="Group 7"/>
          <p:cNvGrpSpPr/>
          <p:nvPr/>
        </p:nvGrpSpPr>
        <p:grpSpPr>
          <a:xfrm>
            <a:off x="1441937" y="3624926"/>
            <a:ext cx="5235780" cy="904943"/>
            <a:chOff x="0" y="0"/>
            <a:chExt cx="1378971" cy="238339"/>
          </a:xfrm>
        </p:grpSpPr>
        <p:sp>
          <p:nvSpPr>
            <p:cNvPr id="8" name="Freeform 8"/>
            <p:cNvSpPr/>
            <p:nvPr/>
          </p:nvSpPr>
          <p:spPr>
            <a:xfrm>
              <a:off x="0" y="0"/>
              <a:ext cx="1378971" cy="238339"/>
            </a:xfrm>
            <a:custGeom>
              <a:avLst/>
              <a:gdLst/>
              <a:ahLst/>
              <a:cxnLst/>
              <a:rect l="l" t="t" r="r" b="b"/>
              <a:pathLst>
                <a:path w="1378971" h="238339">
                  <a:moveTo>
                    <a:pt x="0" y="0"/>
                  </a:moveTo>
                  <a:lnTo>
                    <a:pt x="1378971" y="0"/>
                  </a:lnTo>
                  <a:lnTo>
                    <a:pt x="137897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37897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07232" y="3529676"/>
            <a:ext cx="4724239" cy="102865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CATFISHING</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35196"/>
            <a:ext cx="11680636" cy="1963245"/>
            <a:chOff x="0" y="0"/>
            <a:chExt cx="3076381" cy="517069"/>
          </a:xfrm>
        </p:grpSpPr>
        <p:sp>
          <p:nvSpPr>
            <p:cNvPr id="7" name="Freeform 7"/>
            <p:cNvSpPr/>
            <p:nvPr/>
          </p:nvSpPr>
          <p:spPr>
            <a:xfrm>
              <a:off x="0" y="0"/>
              <a:ext cx="3076381" cy="517069"/>
            </a:xfrm>
            <a:custGeom>
              <a:avLst/>
              <a:gdLst/>
              <a:ahLst/>
              <a:cxnLst/>
              <a:rect l="l" t="t" r="r" b="b"/>
              <a:pathLst>
                <a:path w="3076381" h="517069">
                  <a:moveTo>
                    <a:pt x="0" y="0"/>
                  </a:moveTo>
                  <a:lnTo>
                    <a:pt x="3076381" y="0"/>
                  </a:lnTo>
                  <a:lnTo>
                    <a:pt x="3076381" y="517069"/>
                  </a:lnTo>
                  <a:lnTo>
                    <a:pt x="0" y="517069"/>
                  </a:lnTo>
                  <a:close/>
                </a:path>
              </a:pathLst>
            </a:custGeom>
            <a:solidFill>
              <a:srgbClr val="303030"/>
            </a:solidFill>
          </p:spPr>
          <p:txBody>
            <a:bodyPr/>
            <a:lstStyle/>
            <a:p>
              <a:endParaRPr lang="en-US"/>
            </a:p>
          </p:txBody>
        </p:sp>
        <p:sp>
          <p:nvSpPr>
            <p:cNvPr id="8" name="TextBox 8"/>
            <p:cNvSpPr txBox="1"/>
            <p:nvPr/>
          </p:nvSpPr>
          <p:spPr>
            <a:xfrm>
              <a:off x="0" y="-76200"/>
              <a:ext cx="3076381" cy="59326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587" y="4576741"/>
            <a:ext cx="1141377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most predators get sexual images from victims?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499111"/>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Catfishing</a:t>
            </a:r>
          </a:p>
          <a:p>
            <a:pPr algn="l">
              <a:lnSpc>
                <a:spcPts val="6399"/>
              </a:lnSpc>
            </a:pPr>
            <a:r>
              <a:rPr lang="en-US" sz="3999" b="1">
                <a:solidFill>
                  <a:srgbClr val="FBFDFD"/>
                </a:solidFill>
                <a:latin typeface="Roboto Bold"/>
                <a:ea typeface="Roboto Bold"/>
                <a:cs typeface="Roboto Bold"/>
                <a:sym typeface="Roboto Bold"/>
              </a:rPr>
              <a:t>B)  Hacking Accounts &amp; Phones</a:t>
            </a:r>
          </a:p>
          <a:p>
            <a:pPr algn="l">
              <a:lnSpc>
                <a:spcPts val="6399"/>
              </a:lnSpc>
            </a:pPr>
            <a:r>
              <a:rPr lang="en-US" sz="3999" b="1">
                <a:solidFill>
                  <a:srgbClr val="FBFDFD"/>
                </a:solidFill>
                <a:latin typeface="Roboto Bold"/>
                <a:ea typeface="Roboto Bold"/>
                <a:cs typeface="Roboto Bold"/>
                <a:sym typeface="Roboto Bold"/>
              </a:rPr>
              <a:t>C)  AI Generation</a:t>
            </a:r>
          </a:p>
          <a:p>
            <a:pPr algn="l">
              <a:lnSpc>
                <a:spcPts val="6399"/>
              </a:lnSpc>
            </a:pPr>
            <a:r>
              <a:rPr lang="en-US" sz="3999" b="1">
                <a:solidFill>
                  <a:srgbClr val="FBFDFD"/>
                </a:solidFill>
                <a:latin typeface="Roboto Bold"/>
                <a:ea typeface="Roboto Bold"/>
                <a:cs typeface="Roboto Bold"/>
                <a:sym typeface="Roboto Bold"/>
              </a:rPr>
              <a:t>D)  Peers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222603" y="3409807"/>
            <a:ext cx="15841471" cy="1235075"/>
          </a:xfrm>
          <a:prstGeom prst="rect">
            <a:avLst/>
          </a:prstGeom>
        </p:spPr>
        <p:txBody>
          <a:bodyPr lIns="0" tIns="0" rIns="0" bIns="0" rtlCol="0" anchor="t">
            <a:spAutoFit/>
          </a:bodyPr>
          <a:lstStyle/>
          <a:p>
            <a:pPr algn="ctr">
              <a:lnSpc>
                <a:spcPts val="4900"/>
              </a:lnSpc>
            </a:pPr>
            <a:r>
              <a:rPr lang="en-US" sz="3500">
                <a:solidFill>
                  <a:srgbClr val="FFFFFF"/>
                </a:solidFill>
                <a:latin typeface="Roboto"/>
                <a:ea typeface="Roboto"/>
                <a:cs typeface="Roboto"/>
                <a:sym typeface="Roboto"/>
              </a:rPr>
              <a:t>How do most predators get sexual images from victims?</a:t>
            </a:r>
          </a:p>
          <a:p>
            <a:pPr algn="ctr">
              <a:lnSpc>
                <a:spcPts val="4900"/>
              </a:lnSpc>
            </a:pPr>
            <a:endParaRPr lang="en-US" sz="35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6045284" cy="7360921"/>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8" name="TextBox 8"/>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A</a:t>
            </a:r>
          </a:p>
        </p:txBody>
      </p:sp>
      <p:sp>
        <p:nvSpPr>
          <p:cNvPr id="9" name="TextBox 9"/>
          <p:cNvSpPr txBox="1"/>
          <p:nvPr/>
        </p:nvSpPr>
        <p:spPr>
          <a:xfrm>
            <a:off x="3095197" y="4276287"/>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Catfishing</a:t>
            </a:r>
            <a:r>
              <a:rPr lang="en-US" sz="5499">
                <a:solidFill>
                  <a:srgbClr val="303030"/>
                </a:solidFill>
                <a:latin typeface="Roboto"/>
                <a:ea typeface="Roboto"/>
                <a:cs typeface="Roboto"/>
                <a:sym typeface="Roboto"/>
              </a:rPr>
              <a:t> is currently the most frequent method for obtaining sexual images from victims.</a:t>
            </a:r>
            <a:r>
              <a:rPr lang="en-US" sz="5499">
                <a:solidFill>
                  <a:srgbClr val="9D1BE3"/>
                </a:solidFill>
                <a:latin typeface="Roboto"/>
                <a:ea typeface="Roboto"/>
                <a:cs typeface="Roboto"/>
                <a:sym typeface="Roboto"/>
              </a:rPr>
              <a:t>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427758"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35196"/>
            <a:ext cx="12859030" cy="1963245"/>
            <a:chOff x="0" y="0"/>
            <a:chExt cx="3386740" cy="517069"/>
          </a:xfrm>
        </p:grpSpPr>
        <p:sp>
          <p:nvSpPr>
            <p:cNvPr id="7" name="Freeform 7"/>
            <p:cNvSpPr/>
            <p:nvPr/>
          </p:nvSpPr>
          <p:spPr>
            <a:xfrm>
              <a:off x="0" y="0"/>
              <a:ext cx="3386740" cy="517069"/>
            </a:xfrm>
            <a:custGeom>
              <a:avLst/>
              <a:gdLst/>
              <a:ahLst/>
              <a:cxnLst/>
              <a:rect l="l" t="t" r="r" b="b"/>
              <a:pathLst>
                <a:path w="3386740" h="517069">
                  <a:moveTo>
                    <a:pt x="0" y="0"/>
                  </a:moveTo>
                  <a:lnTo>
                    <a:pt x="3386740" y="0"/>
                  </a:lnTo>
                  <a:lnTo>
                    <a:pt x="3386740" y="517069"/>
                  </a:lnTo>
                  <a:lnTo>
                    <a:pt x="0" y="517069"/>
                  </a:lnTo>
                  <a:close/>
                </a:path>
              </a:pathLst>
            </a:custGeom>
            <a:solidFill>
              <a:srgbClr val="303030"/>
            </a:solidFill>
          </p:spPr>
          <p:txBody>
            <a:bodyPr/>
            <a:lstStyle/>
            <a:p>
              <a:endParaRPr lang="en-US"/>
            </a:p>
          </p:txBody>
        </p:sp>
        <p:sp>
          <p:nvSpPr>
            <p:cNvPr id="8" name="TextBox 8"/>
            <p:cNvSpPr txBox="1"/>
            <p:nvPr/>
          </p:nvSpPr>
          <p:spPr>
            <a:xfrm>
              <a:off x="0" y="-76200"/>
              <a:ext cx="3386740" cy="59326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67966" y="4863378"/>
            <a:ext cx="1236923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usually does not begin with threats.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3326450"/>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1" name="TextBox 11"/>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3" name="TextBox 13"/>
          <p:cNvSpPr txBox="1"/>
          <p:nvPr/>
        </p:nvSpPr>
        <p:spPr>
          <a:xfrm>
            <a:off x="2060322" y="4640113"/>
            <a:ext cx="15284555" cy="15621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Make Contact:</a:t>
            </a:r>
            <a:r>
              <a:rPr lang="en-US" sz="4249" b="1">
                <a:solidFill>
                  <a:srgbClr val="004F59"/>
                </a:solidFill>
                <a:latin typeface="Roboto Bold"/>
                <a:ea typeface="Roboto Bold"/>
                <a:cs typeface="Roboto Bold"/>
                <a:sym typeface="Roboto Bold"/>
              </a:rPr>
              <a:t> A predator randomly follows, sends a friend request, or sends a direct message to people they target.</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grpSp>
        <p:nvGrpSpPr>
          <p:cNvPr id="8" name="Group 8"/>
          <p:cNvGrpSpPr/>
          <p:nvPr/>
        </p:nvGrpSpPr>
        <p:grpSpPr>
          <a:xfrm>
            <a:off x="1629079" y="3326450"/>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2" name="TextBox 12"/>
          <p:cNvSpPr txBox="1"/>
          <p:nvPr/>
        </p:nvSpPr>
        <p:spPr>
          <a:xfrm>
            <a:off x="2060322" y="4585371"/>
            <a:ext cx="15676621" cy="7620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Fake Identity:</a:t>
            </a:r>
            <a:r>
              <a:rPr lang="en-US" sz="4249" b="1">
                <a:solidFill>
                  <a:srgbClr val="004F59"/>
                </a:solidFill>
                <a:latin typeface="Roboto Bold"/>
                <a:ea typeface="Roboto Bold"/>
                <a:cs typeface="Roboto Bold"/>
                <a:sym typeface="Roboto Bold"/>
              </a:rPr>
              <a:t> The person pretends to be the same age.</a:t>
            </a:r>
          </a:p>
        </p:txBody>
      </p:sp>
      <p:sp>
        <p:nvSpPr>
          <p:cNvPr id="13" name="TextBox 13"/>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grpSp>
        <p:nvGrpSpPr>
          <p:cNvPr id="8" name="Group 8"/>
          <p:cNvGrpSpPr/>
          <p:nvPr/>
        </p:nvGrpSpPr>
        <p:grpSpPr>
          <a:xfrm>
            <a:off x="1629079" y="3326450"/>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2" name="TextBox 12"/>
          <p:cNvSpPr txBox="1"/>
          <p:nvPr/>
        </p:nvSpPr>
        <p:spPr>
          <a:xfrm>
            <a:off x="2060322" y="4640113"/>
            <a:ext cx="11781041" cy="15621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Build Trust:</a:t>
            </a:r>
            <a:r>
              <a:rPr lang="en-US" sz="4249" b="1">
                <a:solidFill>
                  <a:srgbClr val="004F59"/>
                </a:solidFill>
                <a:latin typeface="Roboto Bold"/>
                <a:ea typeface="Roboto Bold"/>
                <a:cs typeface="Roboto Bold"/>
                <a:sym typeface="Roboto Bold"/>
              </a:rPr>
              <a:t> They claim shared interests and send supportive messages.</a:t>
            </a:r>
          </a:p>
        </p:txBody>
      </p:sp>
      <p:sp>
        <p:nvSpPr>
          <p:cNvPr id="13" name="TextBox 13"/>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grpSp>
        <p:nvGrpSpPr>
          <p:cNvPr id="8" name="Group 8"/>
          <p:cNvGrpSpPr/>
          <p:nvPr/>
        </p:nvGrpSpPr>
        <p:grpSpPr>
          <a:xfrm>
            <a:off x="1629079" y="3326450"/>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2" name="TextBox 12"/>
          <p:cNvSpPr txBox="1"/>
          <p:nvPr/>
        </p:nvSpPr>
        <p:spPr>
          <a:xfrm>
            <a:off x="2060322" y="4640113"/>
            <a:ext cx="13261996" cy="15621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Create Romance:</a:t>
            </a:r>
            <a:r>
              <a:rPr lang="en-US" sz="4249" b="1">
                <a:solidFill>
                  <a:srgbClr val="004F59"/>
                </a:solidFill>
                <a:latin typeface="Roboto Bold"/>
                <a:ea typeface="Roboto Bold"/>
                <a:cs typeface="Roboto Bold"/>
                <a:sym typeface="Roboto Bold"/>
              </a:rPr>
              <a:t> They act flirty or express strong feelings quickly.</a:t>
            </a:r>
          </a:p>
        </p:txBody>
      </p:sp>
      <p:sp>
        <p:nvSpPr>
          <p:cNvPr id="13" name="TextBox 13"/>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grpSp>
        <p:nvGrpSpPr>
          <p:cNvPr id="8" name="Group 8"/>
          <p:cNvGrpSpPr/>
          <p:nvPr/>
        </p:nvGrpSpPr>
        <p:grpSpPr>
          <a:xfrm>
            <a:off x="1629079" y="3326450"/>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2" name="TextBox 12"/>
          <p:cNvSpPr txBox="1"/>
          <p:nvPr/>
        </p:nvSpPr>
        <p:spPr>
          <a:xfrm>
            <a:off x="2012697" y="4591952"/>
            <a:ext cx="11854802" cy="15621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Cross the Line:</a:t>
            </a:r>
            <a:r>
              <a:rPr lang="en-US" sz="4249" b="1">
                <a:solidFill>
                  <a:srgbClr val="004F59"/>
                </a:solidFill>
                <a:latin typeface="Roboto Bold"/>
                <a:ea typeface="Roboto Bold"/>
                <a:cs typeface="Roboto Bold"/>
                <a:sym typeface="Roboto Bold"/>
              </a:rPr>
              <a:t> They send a sexual image and ask for one back.</a:t>
            </a:r>
          </a:p>
        </p:txBody>
      </p:sp>
      <p:sp>
        <p:nvSpPr>
          <p:cNvPr id="13" name="TextBox 13"/>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grpSp>
        <p:nvGrpSpPr>
          <p:cNvPr id="8" name="Group 8"/>
          <p:cNvGrpSpPr/>
          <p:nvPr/>
        </p:nvGrpSpPr>
        <p:grpSpPr>
          <a:xfrm>
            <a:off x="1629079" y="3326450"/>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49853"/>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2" name="TextBox 12"/>
          <p:cNvSpPr txBox="1"/>
          <p:nvPr/>
        </p:nvSpPr>
        <p:spPr>
          <a:xfrm>
            <a:off x="2060322" y="4591952"/>
            <a:ext cx="13927695" cy="1562101"/>
          </a:xfrm>
          <a:prstGeom prst="rect">
            <a:avLst/>
          </a:prstGeom>
        </p:spPr>
        <p:txBody>
          <a:bodyPr lIns="0" tIns="0" rIns="0" bIns="0" rtlCol="0" anchor="t">
            <a:spAutoFit/>
          </a:bodyPr>
          <a:lstStyle/>
          <a:p>
            <a:pPr algn="l">
              <a:lnSpc>
                <a:spcPts val="6374"/>
              </a:lnSpc>
            </a:pPr>
            <a:r>
              <a:rPr lang="en-US" sz="4249" b="1">
                <a:solidFill>
                  <a:srgbClr val="9D1BE3"/>
                </a:solidFill>
                <a:latin typeface="Roboto Bold"/>
                <a:ea typeface="Roboto Bold"/>
                <a:cs typeface="Roboto Bold"/>
                <a:sym typeface="Roboto Bold"/>
              </a:rPr>
              <a:t>Escalation:</a:t>
            </a:r>
            <a:r>
              <a:rPr lang="en-US" sz="4249" b="1">
                <a:solidFill>
                  <a:srgbClr val="004F59"/>
                </a:solidFill>
                <a:latin typeface="Roboto Bold"/>
                <a:ea typeface="Roboto Bold"/>
                <a:cs typeface="Roboto Bold"/>
                <a:sym typeface="Roboto Bold"/>
              </a:rPr>
              <a:t> Predators often push for a private video chat and may pressure live nudity.</a:t>
            </a:r>
          </a:p>
        </p:txBody>
      </p:sp>
      <p:sp>
        <p:nvSpPr>
          <p:cNvPr id="13" name="TextBox 13"/>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id="12" name="Group 12"/>
          <p:cNvGrpSpPr/>
          <p:nvPr/>
        </p:nvGrpSpPr>
        <p:grpSpPr>
          <a:xfrm>
            <a:off x="1480713" y="4743258"/>
            <a:ext cx="10613556" cy="2034338"/>
            <a:chOff x="0" y="0"/>
            <a:chExt cx="2795340" cy="535793"/>
          </a:xfrm>
        </p:grpSpPr>
        <p:sp>
          <p:nvSpPr>
            <p:cNvPr id="13" name="Freeform 13"/>
            <p:cNvSpPr/>
            <p:nvPr/>
          </p:nvSpPr>
          <p:spPr>
            <a:xfrm>
              <a:off x="0" y="0"/>
              <a:ext cx="2795340" cy="535793"/>
            </a:xfrm>
            <a:custGeom>
              <a:avLst/>
              <a:gdLst/>
              <a:ahLst/>
              <a:cxnLst/>
              <a:rect l="l" t="t" r="r" b="b"/>
              <a:pathLst>
                <a:path w="2795340" h="535793">
                  <a:moveTo>
                    <a:pt x="0" y="0"/>
                  </a:moveTo>
                  <a:lnTo>
                    <a:pt x="2795340" y="0"/>
                  </a:lnTo>
                  <a:lnTo>
                    <a:pt x="2795340" y="535793"/>
                  </a:lnTo>
                  <a:lnTo>
                    <a:pt x="0" y="535793"/>
                  </a:lnTo>
                  <a:close/>
                </a:path>
              </a:pathLst>
            </a:custGeom>
            <a:solidFill>
              <a:srgbClr val="303030"/>
            </a:solidFill>
          </p:spPr>
          <p:txBody>
            <a:bodyPr/>
            <a:lstStyle/>
            <a:p>
              <a:endParaRPr lang="en-US"/>
            </a:p>
          </p:txBody>
        </p:sp>
        <p:sp>
          <p:nvSpPr>
            <p:cNvPr id="14" name="TextBox 14"/>
            <p:cNvSpPr txBox="1"/>
            <p:nvPr/>
          </p:nvSpPr>
          <p:spPr>
            <a:xfrm>
              <a:off x="0" y="-76200"/>
              <a:ext cx="2795340" cy="611993"/>
            </a:xfrm>
            <a:prstGeom prst="rect">
              <a:avLst/>
            </a:prstGeom>
          </p:spPr>
          <p:txBody>
            <a:bodyPr lIns="50800" tIns="50800" rIns="50800" bIns="50800" rtlCol="0" anchor="ctr"/>
            <a:lstStyle/>
            <a:p>
              <a:pPr algn="ctr">
                <a:lnSpc>
                  <a:spcPts val="3074"/>
                </a:lnSpc>
              </a:pPr>
              <a:endParaRPr/>
            </a:p>
          </p:txBody>
        </p:sp>
      </p:grpSp>
      <p:grpSp>
        <p:nvGrpSpPr>
          <p:cNvPr id="15" name="Group 15"/>
          <p:cNvGrpSpPr/>
          <p:nvPr/>
        </p:nvGrpSpPr>
        <p:grpSpPr>
          <a:xfrm>
            <a:off x="12757446" y="1028700"/>
            <a:ext cx="4501854" cy="4388119"/>
            <a:chOff x="0" y="0"/>
            <a:chExt cx="1439202" cy="1402842"/>
          </a:xfrm>
        </p:grpSpPr>
        <p:sp>
          <p:nvSpPr>
            <p:cNvPr id="16" name="Freeform 16"/>
            <p:cNvSpPr/>
            <p:nvPr/>
          </p:nvSpPr>
          <p:spPr>
            <a:xfrm>
              <a:off x="0" y="0"/>
              <a:ext cx="1439202" cy="1402842"/>
            </a:xfrm>
            <a:custGeom>
              <a:avLst/>
              <a:gdLst/>
              <a:ahLst/>
              <a:cxnLst/>
              <a:rect l="l" t="t" r="r" b="b"/>
              <a:pathLst>
                <a:path w="1439202" h="1402842">
                  <a:moveTo>
                    <a:pt x="0" y="0"/>
                  </a:moveTo>
                  <a:lnTo>
                    <a:pt x="1439202" y="0"/>
                  </a:lnTo>
                  <a:lnTo>
                    <a:pt x="1439202" y="1402842"/>
                  </a:lnTo>
                  <a:lnTo>
                    <a:pt x="0" y="1402842"/>
                  </a:lnTo>
                  <a:close/>
                </a:path>
              </a:pathLst>
            </a:custGeom>
            <a:solidFill>
              <a:srgbClr val="FFFFFF"/>
            </a:solidFill>
          </p:spPr>
          <p:txBody>
            <a:bodyPr/>
            <a:lstStyle/>
            <a:p>
              <a:endParaRPr lang="en-US"/>
            </a:p>
          </p:txBody>
        </p:sp>
        <p:sp>
          <p:nvSpPr>
            <p:cNvPr id="17" name="TextBox 17"/>
            <p:cNvSpPr txBox="1"/>
            <p:nvPr/>
          </p:nvSpPr>
          <p:spPr>
            <a:xfrm>
              <a:off x="0" y="-9525"/>
              <a:ext cx="1439202" cy="1412367"/>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18" name="Freeform 18"/>
          <p:cNvSpPr/>
          <p:nvPr/>
        </p:nvSpPr>
        <p:spPr>
          <a:xfrm>
            <a:off x="12952671" y="1233147"/>
            <a:ext cx="4111403" cy="3510110"/>
          </a:xfrm>
          <a:custGeom>
            <a:avLst/>
            <a:gdLst/>
            <a:ahLst/>
            <a:cxnLst/>
            <a:rect l="l" t="t" r="r" b="b"/>
            <a:pathLst>
              <a:path w="4111403" h="3510110">
                <a:moveTo>
                  <a:pt x="0" y="0"/>
                </a:moveTo>
                <a:lnTo>
                  <a:pt x="4111403" y="0"/>
                </a:lnTo>
                <a:lnTo>
                  <a:pt x="4111403" y="3510111"/>
                </a:lnTo>
                <a:lnTo>
                  <a:pt x="0" y="3510111"/>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1948901" y="4948068"/>
            <a:ext cx="1080854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Predators use a variety of methods to blackmail the people they target.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29079" y="3290106"/>
            <a:ext cx="9416620" cy="950719"/>
            <a:chOff x="0" y="0"/>
            <a:chExt cx="2480097" cy="250395"/>
          </a:xfrm>
        </p:grpSpPr>
        <p:sp>
          <p:nvSpPr>
            <p:cNvPr id="7" name="Freeform 7"/>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8" name="TextBox 8"/>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1" name="TextBox 11"/>
          <p:cNvSpPr txBox="1"/>
          <p:nvPr/>
        </p:nvSpPr>
        <p:spPr>
          <a:xfrm>
            <a:off x="2060322" y="4781768"/>
            <a:ext cx="13783351" cy="1268730"/>
          </a:xfrm>
          <a:prstGeom prst="rect">
            <a:avLst/>
          </a:prstGeom>
        </p:spPr>
        <p:txBody>
          <a:bodyPr lIns="0" tIns="0" rIns="0" bIns="0" rtlCol="0" anchor="t">
            <a:spAutoFit/>
          </a:bodyPr>
          <a:lstStyle/>
          <a:p>
            <a:pPr algn="l">
              <a:lnSpc>
                <a:spcPts val="4619"/>
              </a:lnSpc>
            </a:pPr>
            <a:r>
              <a:rPr lang="en-US" sz="4199" b="1">
                <a:solidFill>
                  <a:srgbClr val="9D1BE3"/>
                </a:solidFill>
                <a:latin typeface="Roboto Bold"/>
                <a:ea typeface="Roboto Bold"/>
                <a:cs typeface="Roboto Bold"/>
                <a:sym typeface="Roboto Bold"/>
              </a:rPr>
              <a:t>82% – Catfishing</a:t>
            </a:r>
          </a:p>
          <a:p>
            <a:pPr algn="l">
              <a:lnSpc>
                <a:spcPts val="5879"/>
              </a:lnSpc>
            </a:pPr>
            <a:r>
              <a:rPr lang="en-US" sz="4199" b="1">
                <a:solidFill>
                  <a:srgbClr val="004F59"/>
                </a:solidFill>
                <a:latin typeface="Roboto Bold"/>
                <a:ea typeface="Roboto Bold"/>
                <a:cs typeface="Roboto Bold"/>
                <a:sym typeface="Roboto Bold"/>
              </a:rPr>
              <a:t>Pretend to be someone else online to get sexual images.</a:t>
            </a:r>
          </a:p>
        </p:txBody>
      </p:sp>
      <p:sp>
        <p:nvSpPr>
          <p:cNvPr id="12" name="TextBox 12"/>
          <p:cNvSpPr txBox="1"/>
          <p:nvPr/>
        </p:nvSpPr>
        <p:spPr>
          <a:xfrm>
            <a:off x="4463184"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a:t>
            </a:r>
          </a:p>
        </p:txBody>
      </p:sp>
      <p:grpSp>
        <p:nvGrpSpPr>
          <p:cNvPr id="6" name="Group 6"/>
          <p:cNvGrpSpPr/>
          <p:nvPr/>
        </p:nvGrpSpPr>
        <p:grpSpPr>
          <a:xfrm>
            <a:off x="1480713" y="3019805"/>
            <a:ext cx="8313886" cy="904943"/>
            <a:chOff x="0" y="0"/>
            <a:chExt cx="2189665" cy="238339"/>
          </a:xfrm>
        </p:grpSpPr>
        <p:sp>
          <p:nvSpPr>
            <p:cNvPr id="7" name="Freeform 7"/>
            <p:cNvSpPr/>
            <p:nvPr/>
          </p:nvSpPr>
          <p:spPr>
            <a:xfrm>
              <a:off x="0" y="0"/>
              <a:ext cx="2189665" cy="238339"/>
            </a:xfrm>
            <a:custGeom>
              <a:avLst/>
              <a:gdLst/>
              <a:ahLst/>
              <a:cxnLst/>
              <a:rect l="l" t="t" r="r" b="b"/>
              <a:pathLst>
                <a:path w="2189665" h="238339">
                  <a:moveTo>
                    <a:pt x="0" y="0"/>
                  </a:moveTo>
                  <a:lnTo>
                    <a:pt x="2189665" y="0"/>
                  </a:lnTo>
                  <a:lnTo>
                    <a:pt x="2189665"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89665"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9496" y="3038851"/>
            <a:ext cx="83951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Study Results Can Vary</a:t>
            </a:r>
          </a:p>
        </p:txBody>
      </p:sp>
      <p:sp>
        <p:nvSpPr>
          <p:cNvPr id="10" name="TextBox 10"/>
          <p:cNvSpPr txBox="1"/>
          <p:nvPr/>
        </p:nvSpPr>
        <p:spPr>
          <a:xfrm>
            <a:off x="1480713" y="4141245"/>
            <a:ext cx="14679941" cy="37687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Small studies may not represent everyone.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grpSp>
        <p:nvGrpSpPr>
          <p:cNvPr id="8" name="Group 8"/>
          <p:cNvGrpSpPr/>
          <p:nvPr/>
        </p:nvGrpSpPr>
        <p:grpSpPr>
          <a:xfrm>
            <a:off x="1629079" y="3290106"/>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2060322" y="4667468"/>
            <a:ext cx="15773881" cy="1464945"/>
          </a:xfrm>
          <a:prstGeom prst="rect">
            <a:avLst/>
          </a:prstGeom>
        </p:spPr>
        <p:txBody>
          <a:bodyPr lIns="0" tIns="0" rIns="0" bIns="0" rtlCol="0" anchor="t">
            <a:spAutoFit/>
          </a:bodyPr>
          <a:lstStyle/>
          <a:p>
            <a:pPr algn="l">
              <a:lnSpc>
                <a:spcPts val="5879"/>
              </a:lnSpc>
            </a:pPr>
            <a:r>
              <a:rPr lang="en-US" sz="4199" b="1">
                <a:solidFill>
                  <a:srgbClr val="9D1BE3"/>
                </a:solidFill>
                <a:latin typeface="Roboto Bold"/>
                <a:ea typeface="Roboto Bold"/>
                <a:cs typeface="Roboto Bold"/>
                <a:sym typeface="Roboto Bold"/>
              </a:rPr>
              <a:t>11% – Fake Images</a:t>
            </a:r>
          </a:p>
          <a:p>
            <a:pPr algn="l">
              <a:lnSpc>
                <a:spcPts val="5879"/>
              </a:lnSpc>
            </a:pPr>
            <a:r>
              <a:rPr lang="en-US" sz="4199" b="1">
                <a:solidFill>
                  <a:srgbClr val="004F59"/>
                </a:solidFill>
                <a:latin typeface="Roboto Bold"/>
                <a:ea typeface="Roboto Bold"/>
                <a:cs typeface="Roboto Bold"/>
                <a:sym typeface="Roboto Bold"/>
              </a:rPr>
              <a:t>Use edited or AI photos to threaten or embarrass.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id="8" name="Group 8"/>
          <p:cNvGrpSpPr/>
          <p:nvPr/>
        </p:nvGrpSpPr>
        <p:grpSpPr>
          <a:xfrm>
            <a:off x="1629079" y="3290106"/>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2060322" y="4667468"/>
            <a:ext cx="15773881" cy="1464945"/>
          </a:xfrm>
          <a:prstGeom prst="rect">
            <a:avLst/>
          </a:prstGeom>
        </p:spPr>
        <p:txBody>
          <a:bodyPr lIns="0" tIns="0" rIns="0" bIns="0" rtlCol="0" anchor="t">
            <a:spAutoFit/>
          </a:bodyPr>
          <a:lstStyle/>
          <a:p>
            <a:pPr algn="l">
              <a:lnSpc>
                <a:spcPts val="5879"/>
              </a:lnSpc>
            </a:pPr>
            <a:r>
              <a:rPr lang="en-US" sz="4199" b="1">
                <a:solidFill>
                  <a:srgbClr val="9D1BE3"/>
                </a:solidFill>
                <a:latin typeface="Roboto Bold"/>
                <a:ea typeface="Roboto Bold"/>
                <a:cs typeface="Roboto Bold"/>
                <a:sym typeface="Roboto Bold"/>
              </a:rPr>
              <a:t>5.9% – Hacking Devices</a:t>
            </a:r>
          </a:p>
          <a:p>
            <a:pPr algn="l">
              <a:lnSpc>
                <a:spcPts val="5879"/>
              </a:lnSpc>
            </a:pPr>
            <a:r>
              <a:rPr lang="en-US" sz="4199" b="1">
                <a:solidFill>
                  <a:srgbClr val="004F59"/>
                </a:solidFill>
                <a:latin typeface="Roboto Bold"/>
                <a:ea typeface="Roboto Bold"/>
                <a:cs typeface="Roboto Bold"/>
                <a:sym typeface="Roboto Bold"/>
              </a:rPr>
              <a:t>Access photos from someone’s phone or Apps.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grpSp>
        <p:nvGrpSpPr>
          <p:cNvPr id="8" name="Group 8"/>
          <p:cNvGrpSpPr/>
          <p:nvPr/>
        </p:nvGrpSpPr>
        <p:grpSpPr>
          <a:xfrm>
            <a:off x="1629079" y="3290106"/>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2060322" y="4667468"/>
            <a:ext cx="15773881" cy="1383030"/>
          </a:xfrm>
          <a:prstGeom prst="rect">
            <a:avLst/>
          </a:prstGeom>
        </p:spPr>
        <p:txBody>
          <a:bodyPr lIns="0" tIns="0" rIns="0" bIns="0" rtlCol="0" anchor="t">
            <a:spAutoFit/>
          </a:bodyPr>
          <a:lstStyle/>
          <a:p>
            <a:pPr algn="l">
              <a:lnSpc>
                <a:spcPts val="5879"/>
              </a:lnSpc>
            </a:pPr>
            <a:r>
              <a:rPr lang="en-US" sz="4199" b="1">
                <a:solidFill>
                  <a:srgbClr val="9D1BE3"/>
                </a:solidFill>
                <a:latin typeface="Roboto Bold"/>
                <a:ea typeface="Roboto Bold"/>
                <a:cs typeface="Roboto Bold"/>
                <a:sym typeface="Roboto Bold"/>
              </a:rPr>
              <a:t>3.8%  – Threats of Harm</a:t>
            </a:r>
          </a:p>
          <a:p>
            <a:pPr algn="l">
              <a:lnSpc>
                <a:spcPts val="4619"/>
              </a:lnSpc>
            </a:pPr>
            <a:r>
              <a:rPr lang="en-US" sz="4199" b="1">
                <a:solidFill>
                  <a:srgbClr val="004F59"/>
                </a:solidFill>
                <a:latin typeface="Roboto Bold"/>
                <a:ea typeface="Roboto Bold"/>
                <a:cs typeface="Roboto Bold"/>
                <a:sym typeface="Roboto Bold"/>
              </a:rPr>
              <a:t>The use of fear, intimidation, or social threats.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grpSp>
        <p:nvGrpSpPr>
          <p:cNvPr id="8" name="Group 8"/>
          <p:cNvGrpSpPr/>
          <p:nvPr/>
        </p:nvGrpSpPr>
        <p:grpSpPr>
          <a:xfrm>
            <a:off x="1629079" y="3290106"/>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2041272" y="4667468"/>
            <a:ext cx="15773881" cy="1464945"/>
          </a:xfrm>
          <a:prstGeom prst="rect">
            <a:avLst/>
          </a:prstGeom>
        </p:spPr>
        <p:txBody>
          <a:bodyPr lIns="0" tIns="0" rIns="0" bIns="0" rtlCol="0" anchor="t">
            <a:spAutoFit/>
          </a:bodyPr>
          <a:lstStyle/>
          <a:p>
            <a:pPr algn="l">
              <a:lnSpc>
                <a:spcPts val="5879"/>
              </a:lnSpc>
            </a:pPr>
            <a:r>
              <a:rPr lang="en-US" sz="4199" b="1">
                <a:solidFill>
                  <a:srgbClr val="9D1BE3"/>
                </a:solidFill>
                <a:latin typeface="Roboto Bold"/>
                <a:ea typeface="Roboto Bold"/>
                <a:cs typeface="Roboto Bold"/>
                <a:sym typeface="Roboto Bold"/>
              </a:rPr>
              <a:t>1.4% – In-Person Grooming</a:t>
            </a:r>
          </a:p>
          <a:p>
            <a:pPr algn="l">
              <a:lnSpc>
                <a:spcPts val="5879"/>
              </a:lnSpc>
            </a:pPr>
            <a:r>
              <a:rPr lang="en-US" sz="4199" b="1">
                <a:solidFill>
                  <a:srgbClr val="004F59"/>
                </a:solidFill>
                <a:latin typeface="Roboto Bold"/>
                <a:ea typeface="Roboto Bold"/>
                <a:cs typeface="Roboto Bold"/>
                <a:sym typeface="Roboto Bold"/>
              </a:rPr>
              <a:t>Manipulate someone they know through “real-life” relationships.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5064299" y="9128794"/>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grpSp>
        <p:nvGrpSpPr>
          <p:cNvPr id="8" name="Group 8"/>
          <p:cNvGrpSpPr/>
          <p:nvPr/>
        </p:nvGrpSpPr>
        <p:grpSpPr>
          <a:xfrm>
            <a:off x="1629079" y="3290106"/>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60322" y="3355901"/>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2060322" y="4667468"/>
            <a:ext cx="15773881" cy="1464945"/>
          </a:xfrm>
          <a:prstGeom prst="rect">
            <a:avLst/>
          </a:prstGeom>
        </p:spPr>
        <p:txBody>
          <a:bodyPr lIns="0" tIns="0" rIns="0" bIns="0" rtlCol="0" anchor="t">
            <a:spAutoFit/>
          </a:bodyPr>
          <a:lstStyle/>
          <a:p>
            <a:pPr algn="l">
              <a:lnSpc>
                <a:spcPts val="5879"/>
              </a:lnSpc>
            </a:pPr>
            <a:r>
              <a:rPr lang="en-US" sz="4199" b="1">
                <a:solidFill>
                  <a:srgbClr val="9D1BE3"/>
                </a:solidFill>
                <a:latin typeface="Roboto Bold"/>
                <a:ea typeface="Roboto Bold"/>
                <a:cs typeface="Roboto Bold"/>
                <a:sym typeface="Roboto Bold"/>
              </a:rPr>
              <a:t>1.1% –</a:t>
            </a:r>
            <a:r>
              <a:rPr lang="en-US" sz="4199" b="1">
                <a:solidFill>
                  <a:srgbClr val="004F59"/>
                </a:solidFill>
                <a:latin typeface="Roboto Bold"/>
                <a:ea typeface="Roboto Bold"/>
                <a:cs typeface="Roboto Bold"/>
                <a:sym typeface="Roboto Bold"/>
              </a:rPr>
              <a:t> </a:t>
            </a:r>
            <a:r>
              <a:rPr lang="en-US" sz="4199" b="1">
                <a:solidFill>
                  <a:srgbClr val="9D1BE3"/>
                </a:solidFill>
                <a:latin typeface="Roboto Bold"/>
                <a:ea typeface="Roboto Bold"/>
                <a:cs typeface="Roboto Bold"/>
                <a:sym typeface="Roboto Bold"/>
              </a:rPr>
              <a:t>Offers to Buy Images</a:t>
            </a:r>
            <a:r>
              <a:rPr lang="en-US" sz="4199" b="1">
                <a:solidFill>
                  <a:srgbClr val="004F59"/>
                </a:solidFill>
                <a:latin typeface="Roboto Bold"/>
                <a:ea typeface="Roboto Bold"/>
                <a:cs typeface="Roboto Bold"/>
                <a:sym typeface="Roboto Bold"/>
              </a:rPr>
              <a:t> </a:t>
            </a:r>
          </a:p>
          <a:p>
            <a:pPr algn="l">
              <a:lnSpc>
                <a:spcPts val="5879"/>
              </a:lnSpc>
            </a:pPr>
            <a:r>
              <a:rPr lang="en-US" sz="4199" b="1">
                <a:solidFill>
                  <a:srgbClr val="004F59"/>
                </a:solidFill>
                <a:latin typeface="Roboto Bold"/>
                <a:ea typeface="Roboto Bold"/>
                <a:cs typeface="Roboto Bold"/>
                <a:sym typeface="Roboto Bold"/>
              </a:rPr>
              <a:t>Promises of money, game currency, or gift cards.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188021" y="4435196"/>
            <a:ext cx="11174550" cy="1963245"/>
            <a:chOff x="0" y="0"/>
            <a:chExt cx="2943091" cy="517069"/>
          </a:xfrm>
        </p:grpSpPr>
        <p:sp>
          <p:nvSpPr>
            <p:cNvPr id="7" name="Freeform 7"/>
            <p:cNvSpPr/>
            <p:nvPr/>
          </p:nvSpPr>
          <p:spPr>
            <a:xfrm>
              <a:off x="0" y="0"/>
              <a:ext cx="2943091" cy="517069"/>
            </a:xfrm>
            <a:custGeom>
              <a:avLst/>
              <a:gdLst/>
              <a:ahLst/>
              <a:cxnLst/>
              <a:rect l="l" t="t" r="r" b="b"/>
              <a:pathLst>
                <a:path w="2943091" h="517069">
                  <a:moveTo>
                    <a:pt x="0" y="0"/>
                  </a:moveTo>
                  <a:lnTo>
                    <a:pt x="2943091" y="0"/>
                  </a:lnTo>
                  <a:lnTo>
                    <a:pt x="2943091" y="517069"/>
                  </a:lnTo>
                  <a:lnTo>
                    <a:pt x="0" y="517069"/>
                  </a:lnTo>
                  <a:close/>
                </a:path>
              </a:pathLst>
            </a:custGeom>
            <a:solidFill>
              <a:srgbClr val="303030"/>
            </a:solidFill>
          </p:spPr>
          <p:txBody>
            <a:bodyPr/>
            <a:lstStyle/>
            <a:p>
              <a:endParaRPr lang="en-US"/>
            </a:p>
          </p:txBody>
        </p:sp>
        <p:sp>
          <p:nvSpPr>
            <p:cNvPr id="8" name="TextBox 8"/>
            <p:cNvSpPr txBox="1"/>
            <p:nvPr/>
          </p:nvSpPr>
          <p:spPr>
            <a:xfrm>
              <a:off x="0" y="-76200"/>
              <a:ext cx="2943091" cy="59326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654895" y="4576741"/>
            <a:ext cx="1177979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often do young people experience sextortion threats?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6" name="TextBox 6"/>
          <p:cNvSpPr txBox="1"/>
          <p:nvPr/>
        </p:nvSpPr>
        <p:spPr>
          <a:xfrm>
            <a:off x="2144551" y="4523597"/>
            <a:ext cx="15707976"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1 in 5 teens</a:t>
            </a:r>
            <a:r>
              <a:rPr lang="en-US" sz="4249" b="1">
                <a:solidFill>
                  <a:srgbClr val="004F59"/>
                </a:solidFill>
                <a:latin typeface="Roboto Bold"/>
                <a:ea typeface="Roboto Bold"/>
                <a:cs typeface="Roboto Bold"/>
                <a:sym typeface="Roboto Bold"/>
              </a:rPr>
              <a:t> report experiencing sextortion.</a:t>
            </a:r>
          </a:p>
        </p:txBody>
      </p:sp>
      <p:sp>
        <p:nvSpPr>
          <p:cNvPr id="7" name="TextBox 7"/>
          <p:cNvSpPr txBox="1"/>
          <p:nvPr/>
        </p:nvSpPr>
        <p:spPr>
          <a:xfrm>
            <a:off x="4584061" y="9229725"/>
            <a:ext cx="9338524"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(2025). Sexual Extortion &amp; Young People: Navigating threats in digital environments.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1" name="TextBox 11"/>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id="12" name="Group 12"/>
          <p:cNvGrpSpPr/>
          <p:nvPr/>
        </p:nvGrpSpPr>
        <p:grpSpPr>
          <a:xfrm>
            <a:off x="1629079" y="3381498"/>
            <a:ext cx="6214989" cy="913499"/>
            <a:chOff x="0" y="0"/>
            <a:chExt cx="1636870" cy="240592"/>
          </a:xfrm>
        </p:grpSpPr>
        <p:sp>
          <p:nvSpPr>
            <p:cNvPr id="13" name="Freeform 13"/>
            <p:cNvSpPr/>
            <p:nvPr/>
          </p:nvSpPr>
          <p:spPr>
            <a:xfrm>
              <a:off x="0" y="0"/>
              <a:ext cx="1636870" cy="240592"/>
            </a:xfrm>
            <a:custGeom>
              <a:avLst/>
              <a:gdLst/>
              <a:ahLst/>
              <a:cxnLst/>
              <a:rect l="l" t="t" r="r" b="b"/>
              <a:pathLst>
                <a:path w="1636870" h="240592">
                  <a:moveTo>
                    <a:pt x="0" y="0"/>
                  </a:moveTo>
                  <a:lnTo>
                    <a:pt x="1636870" y="0"/>
                  </a:lnTo>
                  <a:lnTo>
                    <a:pt x="1636870" y="240592"/>
                  </a:lnTo>
                  <a:lnTo>
                    <a:pt x="0" y="240592"/>
                  </a:lnTo>
                  <a:close/>
                </a:path>
              </a:pathLst>
            </a:custGeom>
            <a:solidFill>
              <a:srgbClr val="303030"/>
            </a:solidFill>
          </p:spPr>
          <p:txBody>
            <a:bodyPr/>
            <a:lstStyle/>
            <a:p>
              <a:endParaRPr lang="en-US"/>
            </a:p>
          </p:txBody>
        </p:sp>
        <p:sp>
          <p:nvSpPr>
            <p:cNvPr id="14" name="TextBox 14"/>
            <p:cNvSpPr txBox="1"/>
            <p:nvPr/>
          </p:nvSpPr>
          <p:spPr>
            <a:xfrm>
              <a:off x="0" y="-76200"/>
              <a:ext cx="1636870" cy="31679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060322" y="3410073"/>
            <a:ext cx="698021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Incidents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6" name="TextBox 6"/>
          <p:cNvSpPr txBox="1"/>
          <p:nvPr/>
        </p:nvSpPr>
        <p:spPr>
          <a:xfrm>
            <a:off x="2144551" y="4456922"/>
            <a:ext cx="1570797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812 reports are filed </a:t>
            </a:r>
            <a:r>
              <a:rPr lang="en-US" sz="4249" b="1">
                <a:solidFill>
                  <a:srgbClr val="9D1BE3"/>
                </a:solidFill>
                <a:latin typeface="Roboto Bold"/>
                <a:ea typeface="Roboto Bold"/>
                <a:cs typeface="Roboto Bold"/>
                <a:sym typeface="Roboto Bold"/>
              </a:rPr>
              <a:t>per week </a:t>
            </a:r>
            <a:r>
              <a:rPr lang="en-US" sz="4249">
                <a:solidFill>
                  <a:srgbClr val="004F59"/>
                </a:solidFill>
                <a:latin typeface="Roboto"/>
                <a:ea typeface="Roboto"/>
                <a:cs typeface="Roboto"/>
                <a:sym typeface="Roboto"/>
              </a:rPr>
              <a:t>(</a:t>
            </a:r>
            <a:r>
              <a:rPr lang="en-US" sz="4249" i="1">
                <a:solidFill>
                  <a:srgbClr val="004F59"/>
                </a:solidFill>
                <a:latin typeface="Roboto Italics"/>
                <a:ea typeface="Roboto Italics"/>
                <a:cs typeface="Roboto Italics"/>
                <a:sym typeface="Roboto Italics"/>
              </a:rPr>
              <a:t>2020 - 2023</a:t>
            </a:r>
            <a:r>
              <a:rPr lang="en-US" sz="4249">
                <a:solidFill>
                  <a:srgbClr val="004F59"/>
                </a:solidFill>
                <a:latin typeface="Roboto"/>
                <a:ea typeface="Roboto"/>
                <a:cs typeface="Roboto"/>
                <a:sym typeface="Roboto"/>
              </a:rPr>
              <a:t>).</a:t>
            </a:r>
          </a:p>
        </p:txBody>
      </p:sp>
      <p:sp>
        <p:nvSpPr>
          <p:cNvPr id="7" name="TextBox 7"/>
          <p:cNvSpPr txBox="1"/>
          <p:nvPr/>
        </p:nvSpPr>
        <p:spPr>
          <a:xfrm>
            <a:off x="4231982" y="9077203"/>
            <a:ext cx="9338524" cy="83659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1" name="TextBox 11"/>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id="12" name="Group 12"/>
          <p:cNvGrpSpPr/>
          <p:nvPr/>
        </p:nvGrpSpPr>
        <p:grpSpPr>
          <a:xfrm>
            <a:off x="1629079" y="3381498"/>
            <a:ext cx="6214989" cy="913499"/>
            <a:chOff x="0" y="0"/>
            <a:chExt cx="1636870" cy="240592"/>
          </a:xfrm>
        </p:grpSpPr>
        <p:sp>
          <p:nvSpPr>
            <p:cNvPr id="13" name="Freeform 13"/>
            <p:cNvSpPr/>
            <p:nvPr/>
          </p:nvSpPr>
          <p:spPr>
            <a:xfrm>
              <a:off x="0" y="0"/>
              <a:ext cx="1636870" cy="240592"/>
            </a:xfrm>
            <a:custGeom>
              <a:avLst/>
              <a:gdLst/>
              <a:ahLst/>
              <a:cxnLst/>
              <a:rect l="l" t="t" r="r" b="b"/>
              <a:pathLst>
                <a:path w="1636870" h="240592">
                  <a:moveTo>
                    <a:pt x="0" y="0"/>
                  </a:moveTo>
                  <a:lnTo>
                    <a:pt x="1636870" y="0"/>
                  </a:lnTo>
                  <a:lnTo>
                    <a:pt x="1636870" y="240592"/>
                  </a:lnTo>
                  <a:lnTo>
                    <a:pt x="0" y="240592"/>
                  </a:lnTo>
                  <a:close/>
                </a:path>
              </a:pathLst>
            </a:custGeom>
            <a:solidFill>
              <a:srgbClr val="303030"/>
            </a:solidFill>
          </p:spPr>
          <p:txBody>
            <a:bodyPr/>
            <a:lstStyle/>
            <a:p>
              <a:endParaRPr lang="en-US"/>
            </a:p>
          </p:txBody>
        </p:sp>
        <p:sp>
          <p:nvSpPr>
            <p:cNvPr id="14" name="TextBox 14"/>
            <p:cNvSpPr txBox="1"/>
            <p:nvPr/>
          </p:nvSpPr>
          <p:spPr>
            <a:xfrm>
              <a:off x="0" y="-76200"/>
              <a:ext cx="1636870" cy="31679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060322" y="3410073"/>
            <a:ext cx="698021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Incidents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387300"/>
            <a:ext cx="13369210" cy="1577960"/>
            <a:chOff x="0" y="0"/>
            <a:chExt cx="3521109" cy="415594"/>
          </a:xfrm>
        </p:grpSpPr>
        <p:sp>
          <p:nvSpPr>
            <p:cNvPr id="7" name="Freeform 7"/>
            <p:cNvSpPr/>
            <p:nvPr/>
          </p:nvSpPr>
          <p:spPr>
            <a:xfrm>
              <a:off x="0" y="0"/>
              <a:ext cx="3521109" cy="415594"/>
            </a:xfrm>
            <a:custGeom>
              <a:avLst/>
              <a:gdLst/>
              <a:ahLst/>
              <a:cxnLst/>
              <a:rect l="l" t="t" r="r" b="b"/>
              <a:pathLst>
                <a:path w="3521109" h="415594">
                  <a:moveTo>
                    <a:pt x="0" y="0"/>
                  </a:moveTo>
                  <a:lnTo>
                    <a:pt x="3521109" y="0"/>
                  </a:lnTo>
                  <a:lnTo>
                    <a:pt x="3521109" y="415594"/>
                  </a:lnTo>
                  <a:lnTo>
                    <a:pt x="0" y="415594"/>
                  </a:lnTo>
                  <a:close/>
                </a:path>
              </a:pathLst>
            </a:custGeom>
            <a:solidFill>
              <a:srgbClr val="303030"/>
            </a:solidFill>
          </p:spPr>
          <p:txBody>
            <a:bodyPr/>
            <a:lstStyle/>
            <a:p>
              <a:endParaRPr lang="en-US"/>
            </a:p>
          </p:txBody>
        </p:sp>
        <p:sp>
          <p:nvSpPr>
            <p:cNvPr id="8" name="TextBox 8"/>
            <p:cNvSpPr txBox="1"/>
            <p:nvPr/>
          </p:nvSpPr>
          <p:spPr>
            <a:xfrm>
              <a:off x="0" y="-76200"/>
              <a:ext cx="3521109" cy="49179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587" y="4742930"/>
            <a:ext cx="1319130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teens report sextortion crimes?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7" name="TextBox 7"/>
          <p:cNvSpPr txBox="1"/>
          <p:nvPr/>
        </p:nvSpPr>
        <p:spPr>
          <a:xfrm>
            <a:off x="1864295" y="4800104"/>
            <a:ext cx="15505798" cy="608620"/>
          </a:xfrm>
          <a:prstGeom prst="rect">
            <a:avLst/>
          </a:prstGeom>
        </p:spPr>
        <p:txBody>
          <a:bodyPr lIns="0" tIns="0" rIns="0" bIns="0" rtlCol="0" anchor="t">
            <a:spAutoFit/>
          </a:bodyPr>
          <a:lstStyle/>
          <a:p>
            <a:pPr algn="l">
              <a:lnSpc>
                <a:spcPts val="4674"/>
              </a:lnSpc>
            </a:pPr>
            <a:r>
              <a:rPr lang="en-US" sz="4249" b="1">
                <a:solidFill>
                  <a:srgbClr val="004F59"/>
                </a:solidFill>
                <a:latin typeface="Roboto Bold"/>
                <a:ea typeface="Roboto Bold"/>
                <a:cs typeface="Roboto Bold"/>
                <a:sym typeface="Roboto Bold"/>
              </a:rPr>
              <a:t>Most victims don’t report sextortion.</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id="10" name="Group 10"/>
          <p:cNvGrpSpPr/>
          <p:nvPr/>
        </p:nvGrpSpPr>
        <p:grpSpPr>
          <a:xfrm>
            <a:off x="1433052" y="3330870"/>
            <a:ext cx="7941237" cy="952027"/>
            <a:chOff x="0" y="0"/>
            <a:chExt cx="2091519" cy="250740"/>
          </a:xfrm>
        </p:grpSpPr>
        <p:sp>
          <p:nvSpPr>
            <p:cNvPr id="11" name="Freeform 11"/>
            <p:cNvSpPr/>
            <p:nvPr/>
          </p:nvSpPr>
          <p:spPr>
            <a:xfrm>
              <a:off x="0" y="0"/>
              <a:ext cx="2091519" cy="250740"/>
            </a:xfrm>
            <a:custGeom>
              <a:avLst/>
              <a:gdLst/>
              <a:ahLst/>
              <a:cxnLst/>
              <a:rect l="l" t="t" r="r" b="b"/>
              <a:pathLst>
                <a:path w="2091519" h="250740">
                  <a:moveTo>
                    <a:pt x="0" y="0"/>
                  </a:moveTo>
                  <a:lnTo>
                    <a:pt x="2091519" y="0"/>
                  </a:lnTo>
                  <a:lnTo>
                    <a:pt x="2091519" y="250740"/>
                  </a:lnTo>
                  <a:lnTo>
                    <a:pt x="0" y="250740"/>
                  </a:lnTo>
                  <a:close/>
                </a:path>
              </a:pathLst>
            </a:custGeom>
            <a:solidFill>
              <a:srgbClr val="303030"/>
            </a:solidFill>
          </p:spPr>
          <p:txBody>
            <a:bodyPr/>
            <a:lstStyle/>
            <a:p>
              <a:endParaRPr lang="en-US"/>
            </a:p>
          </p:txBody>
        </p:sp>
        <p:sp>
          <p:nvSpPr>
            <p:cNvPr id="12" name="TextBox 12"/>
            <p:cNvSpPr txBox="1"/>
            <p:nvPr/>
          </p:nvSpPr>
          <p:spPr>
            <a:xfrm>
              <a:off x="0" y="-76200"/>
              <a:ext cx="2091519" cy="32694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64295" y="3373533"/>
            <a:ext cx="77598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Goes Unreported</a:t>
            </a:r>
          </a:p>
        </p:txBody>
      </p:sp>
      <p:sp>
        <p:nvSpPr>
          <p:cNvPr id="14" name="TextBox 14"/>
          <p:cNvSpPr txBox="1"/>
          <p:nvPr/>
        </p:nvSpPr>
        <p:spPr>
          <a:xfrm>
            <a:off x="4652992" y="8991597"/>
            <a:ext cx="9480883"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sp>
        <p:nvSpPr>
          <p:cNvPr id="5" name="TextBox 5"/>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INTERACTIVE PARTICIPATION</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Freeform 7"/>
          <p:cNvSpPr/>
          <p:nvPr/>
        </p:nvSpPr>
        <p:spPr>
          <a:xfrm>
            <a:off x="7532229" y="4252833"/>
            <a:ext cx="6189586" cy="4433673"/>
          </a:xfrm>
          <a:custGeom>
            <a:avLst/>
            <a:gdLst/>
            <a:ahLst/>
            <a:cxnLst/>
            <a:rect l="l" t="t" r="r" b="b"/>
            <a:pathLst>
              <a:path w="6189586" h="4433673">
                <a:moveTo>
                  <a:pt x="0" y="0"/>
                </a:moveTo>
                <a:lnTo>
                  <a:pt x="6189586" y="0"/>
                </a:lnTo>
                <a:lnTo>
                  <a:pt x="6189586" y="4433673"/>
                </a:lnTo>
                <a:lnTo>
                  <a:pt x="0" y="4433673"/>
                </a:lnTo>
                <a:lnTo>
                  <a:pt x="0" y="0"/>
                </a:lnTo>
                <a:close/>
              </a:path>
            </a:pathLst>
          </a:custGeom>
          <a:blipFill>
            <a:blip r:embed="rId3"/>
            <a:stretch>
              <a:fillRect t="-22417" b="-17186"/>
            </a:stretch>
          </a:blipFill>
        </p:spPr>
        <p:txBody>
          <a:bodyPr/>
          <a:lstStyle/>
          <a:p>
            <a:endParaRPr lang="en-US"/>
          </a:p>
        </p:txBody>
      </p:sp>
      <p:grpSp>
        <p:nvGrpSpPr>
          <p:cNvPr id="8" name="Group 8"/>
          <p:cNvGrpSpPr/>
          <p:nvPr/>
        </p:nvGrpSpPr>
        <p:grpSpPr>
          <a:xfrm>
            <a:off x="3328672" y="2888981"/>
            <a:ext cx="10393144" cy="904943"/>
            <a:chOff x="0" y="0"/>
            <a:chExt cx="2737289" cy="238339"/>
          </a:xfrm>
        </p:grpSpPr>
        <p:sp>
          <p:nvSpPr>
            <p:cNvPr id="9" name="Freeform 9"/>
            <p:cNvSpPr/>
            <p:nvPr/>
          </p:nvSpPr>
          <p:spPr>
            <a:xfrm>
              <a:off x="0" y="0"/>
              <a:ext cx="2737289" cy="238339"/>
            </a:xfrm>
            <a:custGeom>
              <a:avLst/>
              <a:gdLst/>
              <a:ahLst/>
              <a:cxnLst/>
              <a:rect l="l" t="t" r="r" b="b"/>
              <a:pathLst>
                <a:path w="2737289" h="238339">
                  <a:moveTo>
                    <a:pt x="0" y="0"/>
                  </a:moveTo>
                  <a:lnTo>
                    <a:pt x="2737289" y="0"/>
                  </a:lnTo>
                  <a:lnTo>
                    <a:pt x="273728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73728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3847454" y="2908028"/>
            <a:ext cx="1111187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Slido for Anonymous Questions</a:t>
            </a:r>
          </a:p>
        </p:txBody>
      </p:sp>
      <p:sp>
        <p:nvSpPr>
          <p:cNvPr id="12" name="TextBox 12"/>
          <p:cNvSpPr txBox="1"/>
          <p:nvPr/>
        </p:nvSpPr>
        <p:spPr>
          <a:xfrm>
            <a:off x="3431971" y="4432099"/>
            <a:ext cx="3803915" cy="3489325"/>
          </a:xfrm>
          <a:prstGeom prst="rect">
            <a:avLst/>
          </a:prstGeom>
        </p:spPr>
        <p:txBody>
          <a:bodyPr lIns="0" tIns="0" rIns="0" bIns="0" rtlCol="0" anchor="t">
            <a:spAutoFit/>
          </a:bodyPr>
          <a:lstStyle/>
          <a:p>
            <a:pPr algn="ctr">
              <a:lnSpc>
                <a:spcPts val="3499"/>
              </a:lnSpc>
            </a:pPr>
            <a:r>
              <a:rPr lang="en-US" sz="2499" b="1" spc="107">
                <a:solidFill>
                  <a:srgbClr val="000000"/>
                </a:solidFill>
                <a:latin typeface="Roboto Bold"/>
                <a:ea typeface="Roboto Bold"/>
                <a:cs typeface="Roboto Bold"/>
                <a:sym typeface="Roboto Bold"/>
              </a:rPr>
              <a:t>Presenter Instruction</a:t>
            </a:r>
          </a:p>
          <a:p>
            <a:pPr algn="ctr">
              <a:lnSpc>
                <a:spcPts val="3499"/>
              </a:lnSpc>
            </a:pPr>
            <a:r>
              <a:rPr lang="en-US" sz="2499" spc="107">
                <a:solidFill>
                  <a:srgbClr val="000000"/>
                </a:solidFill>
                <a:latin typeface="Roboto"/>
                <a:ea typeface="Roboto"/>
                <a:cs typeface="Roboto"/>
                <a:sym typeface="Roboto"/>
              </a:rPr>
              <a:t>After setting up Slido for this lesson, add the assigned access code or QR code to this slide so participants can join at Slido.com using their computers or phones.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7" name="TextBox 7"/>
          <p:cNvSpPr txBox="1"/>
          <p:nvPr/>
        </p:nvSpPr>
        <p:spPr>
          <a:xfrm>
            <a:off x="1480713" y="4676279"/>
            <a:ext cx="16371815" cy="730251"/>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43%</a:t>
            </a:r>
            <a:r>
              <a:rPr lang="en-US" sz="4249" b="1">
                <a:solidFill>
                  <a:srgbClr val="004F59"/>
                </a:solidFill>
                <a:latin typeface="Roboto Bold"/>
                <a:ea typeface="Roboto Bold"/>
                <a:cs typeface="Roboto Bold"/>
                <a:sym typeface="Roboto Bold"/>
              </a:rPr>
              <a:t> who report blackmail or threats contact</a:t>
            </a:r>
            <a:r>
              <a:rPr lang="en-US" sz="4249" b="1">
                <a:solidFill>
                  <a:srgbClr val="9D1BE3"/>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the</a:t>
            </a:r>
            <a:r>
              <a:rPr lang="en-US" sz="4249" b="1">
                <a:solidFill>
                  <a:srgbClr val="9D1BE3"/>
                </a:solidFill>
                <a:latin typeface="Roboto Bold"/>
                <a:ea typeface="Roboto Bold"/>
                <a:cs typeface="Roboto Bold"/>
                <a:sym typeface="Roboto Bold"/>
              </a:rPr>
              <a:t> App. or platform.</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id="10" name="Group 10"/>
          <p:cNvGrpSpPr/>
          <p:nvPr/>
        </p:nvGrpSpPr>
        <p:grpSpPr>
          <a:xfrm>
            <a:off x="1433052" y="3330870"/>
            <a:ext cx="7941237" cy="952027"/>
            <a:chOff x="0" y="0"/>
            <a:chExt cx="2091519" cy="250740"/>
          </a:xfrm>
        </p:grpSpPr>
        <p:sp>
          <p:nvSpPr>
            <p:cNvPr id="11" name="Freeform 11"/>
            <p:cNvSpPr/>
            <p:nvPr/>
          </p:nvSpPr>
          <p:spPr>
            <a:xfrm>
              <a:off x="0" y="0"/>
              <a:ext cx="2091519" cy="250740"/>
            </a:xfrm>
            <a:custGeom>
              <a:avLst/>
              <a:gdLst/>
              <a:ahLst/>
              <a:cxnLst/>
              <a:rect l="l" t="t" r="r" b="b"/>
              <a:pathLst>
                <a:path w="2091519" h="250740">
                  <a:moveTo>
                    <a:pt x="0" y="0"/>
                  </a:moveTo>
                  <a:lnTo>
                    <a:pt x="2091519" y="0"/>
                  </a:lnTo>
                  <a:lnTo>
                    <a:pt x="2091519" y="250740"/>
                  </a:lnTo>
                  <a:lnTo>
                    <a:pt x="0" y="250740"/>
                  </a:lnTo>
                  <a:close/>
                </a:path>
              </a:pathLst>
            </a:custGeom>
            <a:solidFill>
              <a:srgbClr val="303030"/>
            </a:solidFill>
          </p:spPr>
          <p:txBody>
            <a:bodyPr/>
            <a:lstStyle/>
            <a:p>
              <a:endParaRPr lang="en-US"/>
            </a:p>
          </p:txBody>
        </p:sp>
        <p:sp>
          <p:nvSpPr>
            <p:cNvPr id="12" name="TextBox 12"/>
            <p:cNvSpPr txBox="1"/>
            <p:nvPr/>
          </p:nvSpPr>
          <p:spPr>
            <a:xfrm>
              <a:off x="0" y="-76200"/>
              <a:ext cx="2091519" cy="32694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64295" y="3373533"/>
            <a:ext cx="77598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Goes Unreported</a:t>
            </a:r>
          </a:p>
        </p:txBody>
      </p:sp>
      <p:sp>
        <p:nvSpPr>
          <p:cNvPr id="14" name="TextBox 14"/>
          <p:cNvSpPr txBox="1"/>
          <p:nvPr/>
        </p:nvSpPr>
        <p:spPr>
          <a:xfrm>
            <a:off x="4652992" y="8991597"/>
            <a:ext cx="9480883"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5947" y="400306"/>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4652992" y="8991597"/>
            <a:ext cx="9480883"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8" name="TextBox 8"/>
          <p:cNvSpPr txBox="1"/>
          <p:nvPr/>
        </p:nvSpPr>
        <p:spPr>
          <a:xfrm>
            <a:off x="1480713" y="4610018"/>
            <a:ext cx="15969908" cy="730251"/>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16% </a:t>
            </a:r>
            <a:r>
              <a:rPr lang="en-US" sz="4249" b="1">
                <a:solidFill>
                  <a:srgbClr val="004F59"/>
                </a:solidFill>
                <a:latin typeface="Roboto Bold"/>
                <a:ea typeface="Roboto Bold"/>
                <a:cs typeface="Roboto Bold"/>
                <a:sym typeface="Roboto Bold"/>
              </a:rPr>
              <a:t>who report blackmail or threats contact </a:t>
            </a:r>
            <a:r>
              <a:rPr lang="en-US" sz="4249" b="1">
                <a:solidFill>
                  <a:srgbClr val="9D1BE3"/>
                </a:solidFill>
                <a:latin typeface="Roboto Bold"/>
                <a:ea typeface="Roboto Bold"/>
                <a:cs typeface="Roboto Bold"/>
                <a:sym typeface="Roboto Bold"/>
              </a:rPr>
              <a:t>law enforcement.</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id="11" name="Group 11"/>
          <p:cNvGrpSpPr/>
          <p:nvPr/>
        </p:nvGrpSpPr>
        <p:grpSpPr>
          <a:xfrm>
            <a:off x="1433052" y="3330870"/>
            <a:ext cx="7941237" cy="952027"/>
            <a:chOff x="0" y="0"/>
            <a:chExt cx="2091519" cy="250740"/>
          </a:xfrm>
        </p:grpSpPr>
        <p:sp>
          <p:nvSpPr>
            <p:cNvPr id="12" name="Freeform 12"/>
            <p:cNvSpPr/>
            <p:nvPr/>
          </p:nvSpPr>
          <p:spPr>
            <a:xfrm>
              <a:off x="0" y="0"/>
              <a:ext cx="2091519" cy="250740"/>
            </a:xfrm>
            <a:custGeom>
              <a:avLst/>
              <a:gdLst/>
              <a:ahLst/>
              <a:cxnLst/>
              <a:rect l="l" t="t" r="r" b="b"/>
              <a:pathLst>
                <a:path w="2091519" h="250740">
                  <a:moveTo>
                    <a:pt x="0" y="0"/>
                  </a:moveTo>
                  <a:lnTo>
                    <a:pt x="2091519" y="0"/>
                  </a:lnTo>
                  <a:lnTo>
                    <a:pt x="2091519" y="250740"/>
                  </a:lnTo>
                  <a:lnTo>
                    <a:pt x="0" y="250740"/>
                  </a:lnTo>
                  <a:close/>
                </a:path>
              </a:pathLst>
            </a:custGeom>
            <a:solidFill>
              <a:srgbClr val="303030"/>
            </a:solidFill>
          </p:spPr>
          <p:txBody>
            <a:bodyPr/>
            <a:lstStyle/>
            <a:p>
              <a:endParaRPr lang="en-US"/>
            </a:p>
          </p:txBody>
        </p:sp>
        <p:sp>
          <p:nvSpPr>
            <p:cNvPr id="13" name="TextBox 13"/>
            <p:cNvSpPr txBox="1"/>
            <p:nvPr/>
          </p:nvSpPr>
          <p:spPr>
            <a:xfrm>
              <a:off x="0" y="-76200"/>
              <a:ext cx="2091519" cy="3269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64295" y="3373533"/>
            <a:ext cx="77598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Sextortion Goes Unreported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33052" y="3342854"/>
            <a:ext cx="9289819" cy="913499"/>
            <a:chOff x="0" y="0"/>
            <a:chExt cx="2446701" cy="240592"/>
          </a:xfrm>
        </p:grpSpPr>
        <p:sp>
          <p:nvSpPr>
            <p:cNvPr id="7" name="Freeform 7"/>
            <p:cNvSpPr/>
            <p:nvPr/>
          </p:nvSpPr>
          <p:spPr>
            <a:xfrm>
              <a:off x="0" y="0"/>
              <a:ext cx="2446701" cy="240592"/>
            </a:xfrm>
            <a:custGeom>
              <a:avLst/>
              <a:gdLst/>
              <a:ahLst/>
              <a:cxnLst/>
              <a:rect l="l" t="t" r="r" b="b"/>
              <a:pathLst>
                <a:path w="2446701" h="240592">
                  <a:moveTo>
                    <a:pt x="0" y="0"/>
                  </a:moveTo>
                  <a:lnTo>
                    <a:pt x="2446701" y="0"/>
                  </a:lnTo>
                  <a:lnTo>
                    <a:pt x="2446701" y="240592"/>
                  </a:lnTo>
                  <a:lnTo>
                    <a:pt x="0" y="240592"/>
                  </a:lnTo>
                  <a:close/>
                </a:path>
              </a:pathLst>
            </a:custGeom>
            <a:solidFill>
              <a:srgbClr val="303030"/>
            </a:solidFill>
          </p:spPr>
          <p:txBody>
            <a:bodyPr/>
            <a:lstStyle/>
            <a:p>
              <a:endParaRPr lang="en-US"/>
            </a:p>
          </p:txBody>
        </p:sp>
        <p:sp>
          <p:nvSpPr>
            <p:cNvPr id="8" name="TextBox 8"/>
            <p:cNvSpPr txBox="1"/>
            <p:nvPr/>
          </p:nvSpPr>
          <p:spPr>
            <a:xfrm>
              <a:off x="0" y="-76200"/>
              <a:ext cx="2446701" cy="3167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64295" y="3333329"/>
            <a:ext cx="938407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Sextortion Goes Unreported</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1" name="TextBox 11"/>
          <p:cNvSpPr txBox="1"/>
          <p:nvPr/>
        </p:nvSpPr>
        <p:spPr>
          <a:xfrm>
            <a:off x="1864295" y="4723904"/>
            <a:ext cx="15505798" cy="798317"/>
          </a:xfrm>
          <a:prstGeom prst="rect">
            <a:avLst/>
          </a:prstGeom>
        </p:spPr>
        <p:txBody>
          <a:bodyPr lIns="0" tIns="0" rIns="0" bIns="0" rtlCol="0" anchor="t">
            <a:spAutoFit/>
          </a:bodyPr>
          <a:lstStyle/>
          <a:p>
            <a:pPr algn="l">
              <a:lnSpc>
                <a:spcPts val="1280"/>
              </a:lnSpc>
            </a:pPr>
            <a:endParaRPr/>
          </a:p>
          <a:p>
            <a:pPr algn="l">
              <a:lnSpc>
                <a:spcPts val="4674"/>
              </a:lnSpc>
            </a:pPr>
            <a:r>
              <a:rPr lang="en-US" sz="4249" b="1">
                <a:solidFill>
                  <a:srgbClr val="004F59"/>
                </a:solidFill>
                <a:latin typeface="Roboto Bold"/>
                <a:ea typeface="Roboto Bold"/>
                <a:cs typeface="Roboto Bold"/>
                <a:sym typeface="Roboto Bold"/>
              </a:rPr>
              <a:t>Shame, fear, or not knowing sextortion is a crime.</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
        <p:nvSpPr>
          <p:cNvPr id="14" name="TextBox 14"/>
          <p:cNvSpPr txBox="1"/>
          <p:nvPr/>
        </p:nvSpPr>
        <p:spPr>
          <a:xfrm>
            <a:off x="4652992" y="8991597"/>
            <a:ext cx="9480883" cy="626745"/>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9270" y="4786978"/>
            <a:ext cx="15672878" cy="606350"/>
          </a:xfrm>
          <a:prstGeom prst="rect">
            <a:avLst/>
          </a:prstGeom>
        </p:spPr>
        <p:txBody>
          <a:bodyPr lIns="0" tIns="0" rIns="0" bIns="0" rtlCol="0" anchor="t">
            <a:spAutoFit/>
          </a:bodyPr>
          <a:lstStyle/>
          <a:p>
            <a:pPr algn="l">
              <a:lnSpc>
                <a:spcPts val="4674"/>
              </a:lnSpc>
            </a:pPr>
            <a:r>
              <a:rPr lang="en-US" sz="4249" b="1">
                <a:solidFill>
                  <a:srgbClr val="004F59"/>
                </a:solidFill>
                <a:latin typeface="Roboto Bold"/>
                <a:ea typeface="Roboto Bold"/>
                <a:cs typeface="Roboto Bold"/>
                <a:sym typeface="Roboto Bold"/>
              </a:rPr>
              <a:t>Children, teens, and adults are targets of sextortion.</a:t>
            </a:r>
          </a:p>
        </p:txBody>
      </p:sp>
      <p:grpSp>
        <p:nvGrpSpPr>
          <p:cNvPr id="7" name="Group 7"/>
          <p:cNvGrpSpPr/>
          <p:nvPr/>
        </p:nvGrpSpPr>
        <p:grpSpPr>
          <a:xfrm>
            <a:off x="1629079" y="3327968"/>
            <a:ext cx="5067050" cy="966707"/>
            <a:chOff x="0" y="0"/>
            <a:chExt cx="1334532" cy="254606"/>
          </a:xfrm>
        </p:grpSpPr>
        <p:sp>
          <p:nvSpPr>
            <p:cNvPr id="8" name="Freeform 8"/>
            <p:cNvSpPr/>
            <p:nvPr/>
          </p:nvSpPr>
          <p:spPr>
            <a:xfrm>
              <a:off x="0" y="0"/>
              <a:ext cx="1334532" cy="254606"/>
            </a:xfrm>
            <a:custGeom>
              <a:avLst/>
              <a:gdLst/>
              <a:ahLst/>
              <a:cxnLst/>
              <a:rect l="l" t="t" r="r" b="b"/>
              <a:pathLst>
                <a:path w="1334532" h="254606">
                  <a:moveTo>
                    <a:pt x="0" y="0"/>
                  </a:moveTo>
                  <a:lnTo>
                    <a:pt x="1334532" y="0"/>
                  </a:lnTo>
                  <a:lnTo>
                    <a:pt x="1334532" y="254606"/>
                  </a:lnTo>
                  <a:lnTo>
                    <a:pt x="0" y="254606"/>
                  </a:lnTo>
                  <a:close/>
                </a:path>
              </a:pathLst>
            </a:custGeom>
            <a:solidFill>
              <a:srgbClr val="303030"/>
            </a:solidFill>
          </p:spPr>
          <p:txBody>
            <a:bodyPr/>
            <a:lstStyle/>
            <a:p>
              <a:endParaRPr lang="en-US"/>
            </a:p>
          </p:txBody>
        </p:sp>
        <p:sp>
          <p:nvSpPr>
            <p:cNvPr id="9" name="TextBox 9"/>
            <p:cNvSpPr txBox="1"/>
            <p:nvPr/>
          </p:nvSpPr>
          <p:spPr>
            <a:xfrm>
              <a:off x="0" y="-76200"/>
              <a:ext cx="1334532" cy="330806"/>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29270" y="3392382"/>
            <a:ext cx="47668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Targeted Victims</a:t>
            </a:r>
          </a:p>
        </p:txBody>
      </p:sp>
      <p:sp>
        <p:nvSpPr>
          <p:cNvPr id="11" name="TextBox 11"/>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3" name="TextBox 13"/>
          <p:cNvSpPr txBox="1"/>
          <p:nvPr/>
        </p:nvSpPr>
        <p:spPr>
          <a:xfrm>
            <a:off x="4162604" y="9035388"/>
            <a:ext cx="889827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7" name="Freeform 17"/>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29270" y="4786978"/>
            <a:ext cx="13303378" cy="1196826"/>
          </a:xfrm>
          <a:prstGeom prst="rect">
            <a:avLst/>
          </a:prstGeom>
        </p:spPr>
        <p:txBody>
          <a:bodyPr lIns="0" tIns="0" rIns="0" bIns="0" rtlCol="0" anchor="t">
            <a:spAutoFit/>
          </a:bodyPr>
          <a:lstStyle/>
          <a:p>
            <a:pPr algn="l">
              <a:lnSpc>
                <a:spcPts val="4674"/>
              </a:lnSpc>
            </a:pPr>
            <a:r>
              <a:rPr lang="en-US" sz="4249" b="1">
                <a:solidFill>
                  <a:srgbClr val="004F59"/>
                </a:solidFill>
                <a:latin typeface="Roboto Bold"/>
                <a:ea typeface="Roboto Bold"/>
                <a:cs typeface="Roboto Bold"/>
                <a:sym typeface="Roboto Bold"/>
              </a:rPr>
              <a:t>Risk increases when sexual photos or videos are </a:t>
            </a:r>
            <a:r>
              <a:rPr lang="en-US" sz="4249" b="1">
                <a:solidFill>
                  <a:srgbClr val="9D1BE3"/>
                </a:solidFill>
                <a:latin typeface="Roboto Bold"/>
                <a:ea typeface="Roboto Bold"/>
                <a:cs typeface="Roboto Bold"/>
                <a:sym typeface="Roboto Bold"/>
              </a:rPr>
              <a:t>shared or stored online.</a:t>
            </a:r>
          </a:p>
        </p:txBody>
      </p:sp>
      <p:grpSp>
        <p:nvGrpSpPr>
          <p:cNvPr id="7" name="Group 7"/>
          <p:cNvGrpSpPr/>
          <p:nvPr/>
        </p:nvGrpSpPr>
        <p:grpSpPr>
          <a:xfrm>
            <a:off x="1629079" y="3327968"/>
            <a:ext cx="5067050" cy="966707"/>
            <a:chOff x="0" y="0"/>
            <a:chExt cx="1334532" cy="254606"/>
          </a:xfrm>
        </p:grpSpPr>
        <p:sp>
          <p:nvSpPr>
            <p:cNvPr id="8" name="Freeform 8"/>
            <p:cNvSpPr/>
            <p:nvPr/>
          </p:nvSpPr>
          <p:spPr>
            <a:xfrm>
              <a:off x="0" y="0"/>
              <a:ext cx="1334532" cy="254606"/>
            </a:xfrm>
            <a:custGeom>
              <a:avLst/>
              <a:gdLst/>
              <a:ahLst/>
              <a:cxnLst/>
              <a:rect l="l" t="t" r="r" b="b"/>
              <a:pathLst>
                <a:path w="1334532" h="254606">
                  <a:moveTo>
                    <a:pt x="0" y="0"/>
                  </a:moveTo>
                  <a:lnTo>
                    <a:pt x="1334532" y="0"/>
                  </a:lnTo>
                  <a:lnTo>
                    <a:pt x="1334532" y="254606"/>
                  </a:lnTo>
                  <a:lnTo>
                    <a:pt x="0" y="254606"/>
                  </a:lnTo>
                  <a:close/>
                </a:path>
              </a:pathLst>
            </a:custGeom>
            <a:solidFill>
              <a:srgbClr val="303030"/>
            </a:solidFill>
          </p:spPr>
          <p:txBody>
            <a:bodyPr/>
            <a:lstStyle/>
            <a:p>
              <a:endParaRPr lang="en-US"/>
            </a:p>
          </p:txBody>
        </p:sp>
        <p:sp>
          <p:nvSpPr>
            <p:cNvPr id="9" name="TextBox 9"/>
            <p:cNvSpPr txBox="1"/>
            <p:nvPr/>
          </p:nvSpPr>
          <p:spPr>
            <a:xfrm>
              <a:off x="0" y="-76200"/>
              <a:ext cx="1334532" cy="330806"/>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29270" y="3392382"/>
            <a:ext cx="47668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Targeted Victims</a:t>
            </a:r>
          </a:p>
        </p:txBody>
      </p:sp>
      <p:sp>
        <p:nvSpPr>
          <p:cNvPr id="11" name="TextBox 11"/>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4162604" y="9035388"/>
            <a:ext cx="889827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209036" y="4780881"/>
            <a:ext cx="10209083" cy="1996714"/>
            <a:chOff x="0" y="0"/>
            <a:chExt cx="2688812" cy="525883"/>
          </a:xfrm>
        </p:grpSpPr>
        <p:sp>
          <p:nvSpPr>
            <p:cNvPr id="7" name="Freeform 7"/>
            <p:cNvSpPr/>
            <p:nvPr/>
          </p:nvSpPr>
          <p:spPr>
            <a:xfrm>
              <a:off x="0" y="0"/>
              <a:ext cx="2688812" cy="525884"/>
            </a:xfrm>
            <a:custGeom>
              <a:avLst/>
              <a:gdLst/>
              <a:ahLst/>
              <a:cxnLst/>
              <a:rect l="l" t="t" r="r" b="b"/>
              <a:pathLst>
                <a:path w="2688812" h="525884">
                  <a:moveTo>
                    <a:pt x="0" y="0"/>
                  </a:moveTo>
                  <a:lnTo>
                    <a:pt x="2688812" y="0"/>
                  </a:lnTo>
                  <a:lnTo>
                    <a:pt x="2688812" y="525884"/>
                  </a:lnTo>
                  <a:lnTo>
                    <a:pt x="0" y="525884"/>
                  </a:lnTo>
                  <a:close/>
                </a:path>
              </a:pathLst>
            </a:custGeom>
            <a:solidFill>
              <a:srgbClr val="303030"/>
            </a:solidFill>
          </p:spPr>
          <p:txBody>
            <a:bodyPr/>
            <a:lstStyle/>
            <a:p>
              <a:endParaRPr lang="en-US"/>
            </a:p>
          </p:txBody>
        </p:sp>
        <p:sp>
          <p:nvSpPr>
            <p:cNvPr id="8" name="TextBox 8"/>
            <p:cNvSpPr txBox="1"/>
            <p:nvPr/>
          </p:nvSpPr>
          <p:spPr>
            <a:xfrm>
              <a:off x="0" y="-76200"/>
              <a:ext cx="2688812" cy="60208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638054" y="4950590"/>
            <a:ext cx="998703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teenage </a:t>
            </a:r>
            <a:r>
              <a:rPr lang="en-US" sz="4499" b="1">
                <a:solidFill>
                  <a:srgbClr val="7ED957"/>
                </a:solidFill>
                <a:latin typeface="Roboto Bold"/>
                <a:ea typeface="Roboto Bold"/>
                <a:cs typeface="Roboto Bold"/>
                <a:sym typeface="Roboto Bold"/>
              </a:rPr>
              <a:t>MALES</a:t>
            </a:r>
            <a:r>
              <a:rPr lang="en-US" sz="4499" b="1">
                <a:solidFill>
                  <a:srgbClr val="FFFFFF"/>
                </a:solidFill>
                <a:latin typeface="Roboto Bold"/>
                <a:ea typeface="Roboto Bold"/>
                <a:cs typeface="Roboto Bold"/>
                <a:sym typeface="Roboto Bold"/>
              </a:rPr>
              <a:t> most often victimized by sextortionists?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5657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Demands for Sexual Image</a:t>
            </a:r>
          </a:p>
          <a:p>
            <a:pPr algn="l">
              <a:lnSpc>
                <a:spcPts val="6399"/>
              </a:lnSpc>
            </a:pPr>
            <a:r>
              <a:rPr lang="en-US" sz="3999" b="1">
                <a:solidFill>
                  <a:srgbClr val="FBFDFD"/>
                </a:solidFill>
                <a:latin typeface="Roboto Bold"/>
                <a:ea typeface="Roboto Bold"/>
                <a:cs typeface="Roboto Bold"/>
                <a:sym typeface="Roboto Bold"/>
              </a:rPr>
              <a:t>B) Demands for Money</a:t>
            </a:r>
          </a:p>
          <a:p>
            <a:pPr algn="l">
              <a:lnSpc>
                <a:spcPts val="6399"/>
              </a:lnSpc>
            </a:pPr>
            <a:r>
              <a:rPr lang="en-US" sz="3999" b="1">
                <a:solidFill>
                  <a:srgbClr val="FBFDFD"/>
                </a:solidFill>
                <a:latin typeface="Roboto Bold"/>
                <a:ea typeface="Roboto Bold"/>
                <a:cs typeface="Roboto Bold"/>
                <a:sym typeface="Roboto Bold"/>
              </a:rPr>
              <a:t>C) Demands for Sexual Activity </a:t>
            </a:r>
          </a:p>
          <a:p>
            <a:pPr algn="l">
              <a:lnSpc>
                <a:spcPts val="6399"/>
              </a:lnSpc>
            </a:pPr>
            <a:r>
              <a:rPr lang="en-US" sz="3999" b="1">
                <a:solidFill>
                  <a:srgbClr val="FBFDFD"/>
                </a:solidFill>
                <a:latin typeface="Roboto Bold"/>
                <a:ea typeface="Roboto Bold"/>
                <a:cs typeface="Roboto Bold"/>
                <a:sym typeface="Roboto Bold"/>
              </a:rPr>
              <a:t>D) Demands by Peer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222603" y="3409807"/>
            <a:ext cx="15841471" cy="615950"/>
          </a:xfrm>
          <a:prstGeom prst="rect">
            <a:avLst/>
          </a:prstGeom>
        </p:spPr>
        <p:txBody>
          <a:bodyPr lIns="0" tIns="0" rIns="0" bIns="0" rtlCol="0" anchor="t">
            <a:spAutoFit/>
          </a:bodyPr>
          <a:lstStyle/>
          <a:p>
            <a:pPr algn="ctr">
              <a:lnSpc>
                <a:spcPts val="4900"/>
              </a:lnSpc>
            </a:pPr>
            <a:r>
              <a:rPr lang="en-US" sz="3500">
                <a:solidFill>
                  <a:srgbClr val="FFFFFF"/>
                </a:solidFill>
                <a:latin typeface="Roboto"/>
                <a:ea typeface="Roboto"/>
                <a:cs typeface="Roboto"/>
                <a:sym typeface="Roboto"/>
              </a:rPr>
              <a:t>How are teenage MALES most often victimized by sextortionists?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8" name="TextBox 8"/>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B</a:t>
            </a:r>
          </a:p>
        </p:txBody>
      </p:sp>
      <p:sp>
        <p:nvSpPr>
          <p:cNvPr id="9" name="TextBox 9"/>
          <p:cNvSpPr txBox="1"/>
          <p:nvPr/>
        </p:nvSpPr>
        <p:spPr>
          <a:xfrm>
            <a:off x="3095197" y="4276287"/>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Demand for Money</a:t>
            </a:r>
            <a:r>
              <a:rPr lang="en-US" sz="5499" b="1">
                <a:solidFill>
                  <a:srgbClr val="303030"/>
                </a:solidFill>
                <a:latin typeface="Roboto Bold"/>
                <a:ea typeface="Roboto Bold"/>
                <a:cs typeface="Roboto Bold"/>
                <a:sym typeface="Roboto Bold"/>
              </a:rPr>
              <a:t> </a:t>
            </a:r>
            <a:r>
              <a:rPr lang="en-US" sz="5499">
                <a:solidFill>
                  <a:srgbClr val="303030"/>
                </a:solidFill>
                <a:latin typeface="Roboto"/>
                <a:ea typeface="Roboto"/>
                <a:cs typeface="Roboto"/>
                <a:sym typeface="Roboto"/>
              </a:rPr>
              <a:t>is how teenage males are most often victimized in sextortion cases.</a:t>
            </a:r>
            <a:r>
              <a:rPr lang="en-US" sz="5499">
                <a:solidFill>
                  <a:srgbClr val="9D1BE3"/>
                </a:solidFill>
                <a:latin typeface="Roboto"/>
                <a:ea typeface="Roboto"/>
                <a:cs typeface="Roboto"/>
                <a:sym typeface="Roboto"/>
              </a:rPr>
              <a:t>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959197" y="4605749"/>
            <a:ext cx="15385679"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90% of financial sextortion</a:t>
            </a:r>
            <a:r>
              <a:rPr lang="en-US" sz="4249" b="1">
                <a:solidFill>
                  <a:srgbClr val="004F59"/>
                </a:solidFill>
                <a:latin typeface="Roboto Bold"/>
                <a:ea typeface="Roboto Bold"/>
                <a:cs typeface="Roboto Bold"/>
                <a:sym typeface="Roboto Bold"/>
              </a:rPr>
              <a:t> victims are teenage males.</a:t>
            </a:r>
          </a:p>
        </p:txBody>
      </p:sp>
      <p:sp>
        <p:nvSpPr>
          <p:cNvPr id="10" name="TextBox 10"/>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2" name="TextBox 12"/>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3305235"/>
            <a:ext cx="4790762" cy="995179"/>
            <a:chOff x="0" y="0"/>
            <a:chExt cx="1261764" cy="262105"/>
          </a:xfrm>
        </p:grpSpPr>
        <p:sp>
          <p:nvSpPr>
            <p:cNvPr id="15" name="Freeform 15"/>
            <p:cNvSpPr/>
            <p:nvPr/>
          </p:nvSpPr>
          <p:spPr>
            <a:xfrm>
              <a:off x="0" y="0"/>
              <a:ext cx="1261764" cy="262105"/>
            </a:xfrm>
            <a:custGeom>
              <a:avLst/>
              <a:gdLst/>
              <a:ahLst/>
              <a:cxnLst/>
              <a:rect l="l" t="t" r="r" b="b"/>
              <a:pathLst>
                <a:path w="1261764" h="262105">
                  <a:moveTo>
                    <a:pt x="0" y="0"/>
                  </a:moveTo>
                  <a:lnTo>
                    <a:pt x="1261764" y="0"/>
                  </a:lnTo>
                  <a:lnTo>
                    <a:pt x="1261764" y="262105"/>
                  </a:lnTo>
                  <a:lnTo>
                    <a:pt x="0" y="262105"/>
                  </a:lnTo>
                  <a:close/>
                </a:path>
              </a:pathLst>
            </a:custGeom>
            <a:solidFill>
              <a:srgbClr val="303030"/>
            </a:solidFill>
          </p:spPr>
          <p:txBody>
            <a:bodyPr/>
            <a:lstStyle/>
            <a:p>
              <a:endParaRPr lang="en-US"/>
            </a:p>
          </p:txBody>
        </p:sp>
        <p:sp>
          <p:nvSpPr>
            <p:cNvPr id="16" name="TextBox 16"/>
            <p:cNvSpPr txBox="1"/>
            <p:nvPr/>
          </p:nvSpPr>
          <p:spPr>
            <a:xfrm>
              <a:off x="0" y="-76200"/>
              <a:ext cx="1261764" cy="33830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3369437"/>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959197" y="4605749"/>
            <a:ext cx="15385679"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Most targeted males are </a:t>
            </a:r>
            <a:r>
              <a:rPr lang="en-US" sz="4249" b="1">
                <a:solidFill>
                  <a:srgbClr val="9D1BE3"/>
                </a:solidFill>
                <a:latin typeface="Roboto Bold"/>
                <a:ea typeface="Roboto Bold"/>
                <a:cs typeface="Roboto Bold"/>
                <a:sym typeface="Roboto Bold"/>
              </a:rPr>
              <a:t>ages 14–17.</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TextBox 11"/>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3" name="Group 13"/>
          <p:cNvGrpSpPr/>
          <p:nvPr/>
        </p:nvGrpSpPr>
        <p:grpSpPr>
          <a:xfrm>
            <a:off x="1613679" y="3305235"/>
            <a:ext cx="4790762" cy="995179"/>
            <a:chOff x="0" y="0"/>
            <a:chExt cx="1261764" cy="262105"/>
          </a:xfrm>
        </p:grpSpPr>
        <p:sp>
          <p:nvSpPr>
            <p:cNvPr id="14" name="Freeform 14"/>
            <p:cNvSpPr/>
            <p:nvPr/>
          </p:nvSpPr>
          <p:spPr>
            <a:xfrm>
              <a:off x="0" y="0"/>
              <a:ext cx="1261764" cy="262105"/>
            </a:xfrm>
            <a:custGeom>
              <a:avLst/>
              <a:gdLst/>
              <a:ahLst/>
              <a:cxnLst/>
              <a:rect l="l" t="t" r="r" b="b"/>
              <a:pathLst>
                <a:path w="1261764" h="262105">
                  <a:moveTo>
                    <a:pt x="0" y="0"/>
                  </a:moveTo>
                  <a:lnTo>
                    <a:pt x="1261764" y="0"/>
                  </a:lnTo>
                  <a:lnTo>
                    <a:pt x="1261764" y="262105"/>
                  </a:lnTo>
                  <a:lnTo>
                    <a:pt x="0" y="262105"/>
                  </a:lnTo>
                  <a:close/>
                </a:path>
              </a:pathLst>
            </a:custGeom>
            <a:solidFill>
              <a:srgbClr val="303030"/>
            </a:solidFill>
          </p:spPr>
          <p:txBody>
            <a:bodyPr/>
            <a:lstStyle/>
            <a:p>
              <a:endParaRPr lang="en-US"/>
            </a:p>
          </p:txBody>
        </p:sp>
        <p:sp>
          <p:nvSpPr>
            <p:cNvPr id="15" name="TextBox 15"/>
            <p:cNvSpPr txBox="1"/>
            <p:nvPr/>
          </p:nvSpPr>
          <p:spPr>
            <a:xfrm>
              <a:off x="0" y="-76200"/>
              <a:ext cx="1261764" cy="338305"/>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959197" y="3369437"/>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1899120" y="3478836"/>
            <a:ext cx="14908859" cy="4493897"/>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alone—help is available.</a:t>
            </a:r>
          </a:p>
        </p:txBody>
      </p:sp>
      <p:sp>
        <p:nvSpPr>
          <p:cNvPr id="10" name="TextBox 10"/>
          <p:cNvSpPr txBox="1"/>
          <p:nvPr/>
        </p:nvSpPr>
        <p:spPr>
          <a:xfrm>
            <a:off x="980285" y="1430861"/>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959197" y="4605749"/>
            <a:ext cx="15385679"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Reports show a growing impact among young men 18+.</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1" name="TextBox 11"/>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3" name="Group 13"/>
          <p:cNvGrpSpPr/>
          <p:nvPr/>
        </p:nvGrpSpPr>
        <p:grpSpPr>
          <a:xfrm>
            <a:off x="1613679" y="3305235"/>
            <a:ext cx="4790762" cy="995179"/>
            <a:chOff x="0" y="0"/>
            <a:chExt cx="1261764" cy="262105"/>
          </a:xfrm>
        </p:grpSpPr>
        <p:sp>
          <p:nvSpPr>
            <p:cNvPr id="14" name="Freeform 14"/>
            <p:cNvSpPr/>
            <p:nvPr/>
          </p:nvSpPr>
          <p:spPr>
            <a:xfrm>
              <a:off x="0" y="0"/>
              <a:ext cx="1261764" cy="262105"/>
            </a:xfrm>
            <a:custGeom>
              <a:avLst/>
              <a:gdLst/>
              <a:ahLst/>
              <a:cxnLst/>
              <a:rect l="l" t="t" r="r" b="b"/>
              <a:pathLst>
                <a:path w="1261764" h="262105">
                  <a:moveTo>
                    <a:pt x="0" y="0"/>
                  </a:moveTo>
                  <a:lnTo>
                    <a:pt x="1261764" y="0"/>
                  </a:lnTo>
                  <a:lnTo>
                    <a:pt x="1261764" y="262105"/>
                  </a:lnTo>
                  <a:lnTo>
                    <a:pt x="0" y="262105"/>
                  </a:lnTo>
                  <a:close/>
                </a:path>
              </a:pathLst>
            </a:custGeom>
            <a:solidFill>
              <a:srgbClr val="303030"/>
            </a:solidFill>
          </p:spPr>
          <p:txBody>
            <a:bodyPr/>
            <a:lstStyle/>
            <a:p>
              <a:endParaRPr lang="en-US"/>
            </a:p>
          </p:txBody>
        </p:sp>
        <p:sp>
          <p:nvSpPr>
            <p:cNvPr id="15" name="TextBox 15"/>
            <p:cNvSpPr txBox="1"/>
            <p:nvPr/>
          </p:nvSpPr>
          <p:spPr>
            <a:xfrm>
              <a:off x="0" y="-76200"/>
              <a:ext cx="1261764" cy="338305"/>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959197" y="3369437"/>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24114" y="4506512"/>
            <a:ext cx="10734707" cy="2090766"/>
            <a:chOff x="0" y="0"/>
            <a:chExt cx="2827248" cy="550654"/>
          </a:xfrm>
        </p:grpSpPr>
        <p:sp>
          <p:nvSpPr>
            <p:cNvPr id="7" name="Freeform 7"/>
            <p:cNvSpPr/>
            <p:nvPr/>
          </p:nvSpPr>
          <p:spPr>
            <a:xfrm>
              <a:off x="0" y="0"/>
              <a:ext cx="2827248" cy="550654"/>
            </a:xfrm>
            <a:custGeom>
              <a:avLst/>
              <a:gdLst/>
              <a:ahLst/>
              <a:cxnLst/>
              <a:rect l="l" t="t" r="r" b="b"/>
              <a:pathLst>
                <a:path w="2827248" h="550654">
                  <a:moveTo>
                    <a:pt x="0" y="0"/>
                  </a:moveTo>
                  <a:lnTo>
                    <a:pt x="2827248" y="0"/>
                  </a:lnTo>
                  <a:lnTo>
                    <a:pt x="2827248" y="550654"/>
                  </a:lnTo>
                  <a:lnTo>
                    <a:pt x="0" y="550654"/>
                  </a:lnTo>
                  <a:close/>
                </a:path>
              </a:pathLst>
            </a:custGeom>
            <a:solidFill>
              <a:srgbClr val="303030"/>
            </a:solidFill>
          </p:spPr>
          <p:txBody>
            <a:bodyPr/>
            <a:lstStyle/>
            <a:p>
              <a:endParaRPr lang="en-US"/>
            </a:p>
          </p:txBody>
        </p:sp>
        <p:sp>
          <p:nvSpPr>
            <p:cNvPr id="8" name="TextBox 8"/>
            <p:cNvSpPr txBox="1"/>
            <p:nvPr/>
          </p:nvSpPr>
          <p:spPr>
            <a:xfrm>
              <a:off x="0" y="-76200"/>
              <a:ext cx="2827248" cy="62685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238832" y="4676882"/>
            <a:ext cx="10201647"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teenage </a:t>
            </a:r>
            <a:r>
              <a:rPr lang="en-US" sz="4499" b="1">
                <a:solidFill>
                  <a:srgbClr val="7ED957"/>
                </a:solidFill>
                <a:latin typeface="Roboto Bold"/>
                <a:ea typeface="Roboto Bold"/>
                <a:cs typeface="Roboto Bold"/>
                <a:sym typeface="Roboto Bold"/>
              </a:rPr>
              <a:t>FEMALES</a:t>
            </a:r>
            <a:r>
              <a:rPr lang="en-US" sz="4499" b="1">
                <a:solidFill>
                  <a:srgbClr val="FFFFFF"/>
                </a:solidFill>
                <a:latin typeface="Roboto Bold"/>
                <a:ea typeface="Roboto Bold"/>
                <a:cs typeface="Roboto Bold"/>
                <a:sym typeface="Roboto Bold"/>
              </a:rPr>
              <a:t> most often victimized by sextortionists?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4" name="Freeform 14"/>
          <p:cNvSpPr/>
          <p:nvPr/>
        </p:nvSpPr>
        <p:spPr>
          <a:xfrm>
            <a:off x="14785368" y="1028700"/>
            <a:ext cx="2473932" cy="4221570"/>
          </a:xfrm>
          <a:custGeom>
            <a:avLst/>
            <a:gdLst/>
            <a:ahLst/>
            <a:cxnLst/>
            <a:rect l="l" t="t" r="r" b="b"/>
            <a:pathLst>
              <a:path w="2473932" h="4221570">
                <a:moveTo>
                  <a:pt x="0" y="0"/>
                </a:moveTo>
                <a:lnTo>
                  <a:pt x="2473932" y="0"/>
                </a:lnTo>
                <a:lnTo>
                  <a:pt x="2473932" y="4221570"/>
                </a:lnTo>
                <a:lnTo>
                  <a:pt x="0" y="4221570"/>
                </a:lnTo>
                <a:lnTo>
                  <a:pt x="0" y="0"/>
                </a:lnTo>
                <a:close/>
              </a:path>
            </a:pathLst>
          </a:custGeom>
          <a:blipFill>
            <a:blip r:embed="rId6"/>
            <a:stretch>
              <a:fillRect l="-37150" r="-33491"/>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5657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Demands for Sexual Image</a:t>
            </a:r>
          </a:p>
          <a:p>
            <a:pPr algn="l">
              <a:lnSpc>
                <a:spcPts val="6399"/>
              </a:lnSpc>
            </a:pPr>
            <a:r>
              <a:rPr lang="en-US" sz="3999" b="1">
                <a:solidFill>
                  <a:srgbClr val="FBFDFD"/>
                </a:solidFill>
                <a:latin typeface="Roboto Bold"/>
                <a:ea typeface="Roboto Bold"/>
                <a:cs typeface="Roboto Bold"/>
                <a:sym typeface="Roboto Bold"/>
              </a:rPr>
              <a:t>B) Demands for Money</a:t>
            </a:r>
          </a:p>
          <a:p>
            <a:pPr algn="l">
              <a:lnSpc>
                <a:spcPts val="6399"/>
              </a:lnSpc>
            </a:pPr>
            <a:r>
              <a:rPr lang="en-US" sz="3999" b="1">
                <a:solidFill>
                  <a:srgbClr val="FBFDFD"/>
                </a:solidFill>
                <a:latin typeface="Roboto Bold"/>
                <a:ea typeface="Roboto Bold"/>
                <a:cs typeface="Roboto Bold"/>
                <a:sym typeface="Roboto Bold"/>
              </a:rPr>
              <a:t>C) Demands for Sexual Activity </a:t>
            </a:r>
          </a:p>
          <a:p>
            <a:pPr algn="l">
              <a:lnSpc>
                <a:spcPts val="6399"/>
              </a:lnSpc>
            </a:pPr>
            <a:r>
              <a:rPr lang="en-US" sz="3999" b="1">
                <a:solidFill>
                  <a:srgbClr val="FBFDFD"/>
                </a:solidFill>
                <a:latin typeface="Roboto Bold"/>
                <a:ea typeface="Roboto Bold"/>
                <a:cs typeface="Roboto Bold"/>
                <a:sym typeface="Roboto Bold"/>
              </a:rPr>
              <a:t>D) Demands made by a Boyfriend or Peer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222603" y="3409807"/>
            <a:ext cx="15841471" cy="615950"/>
          </a:xfrm>
          <a:prstGeom prst="rect">
            <a:avLst/>
          </a:prstGeom>
        </p:spPr>
        <p:txBody>
          <a:bodyPr lIns="0" tIns="0" rIns="0" bIns="0" rtlCol="0" anchor="t">
            <a:spAutoFit/>
          </a:bodyPr>
          <a:lstStyle/>
          <a:p>
            <a:pPr algn="ctr">
              <a:lnSpc>
                <a:spcPts val="4900"/>
              </a:lnSpc>
            </a:pPr>
            <a:r>
              <a:rPr lang="en-US" sz="3500">
                <a:solidFill>
                  <a:srgbClr val="FFFFFF"/>
                </a:solidFill>
                <a:latin typeface="Roboto"/>
                <a:ea typeface="Roboto"/>
                <a:cs typeface="Roboto"/>
                <a:sym typeface="Roboto"/>
              </a:rPr>
              <a:t>How are teenage FEMALES most often victimized by sextortionists?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8" name="TextBox 8"/>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A, C, D</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id="12" name="TextBox 12"/>
          <p:cNvSpPr txBox="1"/>
          <p:nvPr/>
        </p:nvSpPr>
        <p:spPr>
          <a:xfrm>
            <a:off x="2267798" y="4276287"/>
            <a:ext cx="13752403"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Demands for sexual content, sexual activity, and demands made by a boyfriend or peer </a:t>
            </a:r>
            <a:r>
              <a:rPr lang="en-US" sz="5499">
                <a:solidFill>
                  <a:srgbClr val="303030"/>
                </a:solidFill>
                <a:latin typeface="Roboto"/>
                <a:ea typeface="Roboto"/>
                <a:cs typeface="Roboto"/>
                <a:sym typeface="Roboto"/>
              </a:rPr>
              <a:t>most often impact females.</a:t>
            </a:r>
            <a:r>
              <a:rPr lang="en-US" sz="5499">
                <a:solidFill>
                  <a:srgbClr val="9D1BE3"/>
                </a:solidFill>
                <a:latin typeface="Roboto"/>
                <a:ea typeface="Roboto"/>
                <a:cs typeface="Roboto"/>
                <a:sym typeface="Roboto"/>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862324" y="4698897"/>
            <a:ext cx="12129464" cy="1482875"/>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Most female victims are pressured to provide </a:t>
            </a:r>
            <a:r>
              <a:rPr lang="en-US" sz="4249" b="1">
                <a:solidFill>
                  <a:srgbClr val="9D1BE3"/>
                </a:solidFill>
                <a:latin typeface="Roboto Bold"/>
                <a:ea typeface="Roboto Bold"/>
                <a:cs typeface="Roboto Bold"/>
                <a:sym typeface="Roboto Bold"/>
              </a:rPr>
              <a:t>sexual images or videos.</a:t>
            </a:r>
          </a:p>
        </p:txBody>
      </p:sp>
      <p:grpSp>
        <p:nvGrpSpPr>
          <p:cNvPr id="7" name="Group 7"/>
          <p:cNvGrpSpPr/>
          <p:nvPr/>
        </p:nvGrpSpPr>
        <p:grpSpPr>
          <a:xfrm>
            <a:off x="1642254" y="3337695"/>
            <a:ext cx="5280619" cy="913527"/>
            <a:chOff x="0" y="0"/>
            <a:chExt cx="1390780" cy="240600"/>
          </a:xfrm>
        </p:grpSpPr>
        <p:sp>
          <p:nvSpPr>
            <p:cNvPr id="8" name="Freeform 8"/>
            <p:cNvSpPr/>
            <p:nvPr/>
          </p:nvSpPr>
          <p:spPr>
            <a:xfrm>
              <a:off x="0" y="0"/>
              <a:ext cx="1390780" cy="240600"/>
            </a:xfrm>
            <a:custGeom>
              <a:avLst/>
              <a:gdLst/>
              <a:ahLst/>
              <a:cxnLst/>
              <a:rect l="l" t="t" r="r" b="b"/>
              <a:pathLst>
                <a:path w="1390780" h="240600">
                  <a:moveTo>
                    <a:pt x="0" y="0"/>
                  </a:moveTo>
                  <a:lnTo>
                    <a:pt x="1390780" y="0"/>
                  </a:lnTo>
                  <a:lnTo>
                    <a:pt x="1390780" y="240600"/>
                  </a:lnTo>
                  <a:lnTo>
                    <a:pt x="0" y="240600"/>
                  </a:lnTo>
                  <a:close/>
                </a:path>
              </a:pathLst>
            </a:custGeom>
            <a:solidFill>
              <a:srgbClr val="303030"/>
            </a:solidFill>
          </p:spPr>
          <p:txBody>
            <a:bodyPr/>
            <a:lstStyle/>
            <a:p>
              <a:endParaRPr lang="en-US"/>
            </a:p>
          </p:txBody>
        </p:sp>
        <p:sp>
          <p:nvSpPr>
            <p:cNvPr id="9" name="TextBox 9"/>
            <p:cNvSpPr txBox="1"/>
            <p:nvPr/>
          </p:nvSpPr>
          <p:spPr>
            <a:xfrm>
              <a:off x="0" y="-76200"/>
              <a:ext cx="1390780" cy="316800"/>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90899" y="3361054"/>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2" name="TextBox 12"/>
          <p:cNvSpPr txBox="1"/>
          <p:nvPr/>
        </p:nvSpPr>
        <p:spPr>
          <a:xfrm>
            <a:off x="5064299"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862324" y="4698897"/>
            <a:ext cx="12129464" cy="1482875"/>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Some are targeted using </a:t>
            </a:r>
            <a:r>
              <a:rPr lang="en-US" sz="4249" b="1">
                <a:solidFill>
                  <a:srgbClr val="9D1BE3"/>
                </a:solidFill>
                <a:latin typeface="Roboto Bold"/>
                <a:ea typeface="Roboto Bold"/>
                <a:cs typeface="Roboto Bold"/>
                <a:sym typeface="Roboto Bold"/>
              </a:rPr>
              <a:t>romantic pressure</a:t>
            </a:r>
            <a:r>
              <a:rPr lang="en-US" sz="4249" b="1">
                <a:solidFill>
                  <a:srgbClr val="004F59"/>
                </a:solidFill>
                <a:latin typeface="Roboto Bold"/>
                <a:ea typeface="Roboto Bold"/>
                <a:cs typeface="Roboto Bold"/>
                <a:sym typeface="Roboto Bold"/>
              </a:rPr>
              <a:t> or relationship demands.</a:t>
            </a:r>
          </a:p>
        </p:txBody>
      </p:sp>
      <p:grpSp>
        <p:nvGrpSpPr>
          <p:cNvPr id="7" name="Group 7"/>
          <p:cNvGrpSpPr/>
          <p:nvPr/>
        </p:nvGrpSpPr>
        <p:grpSpPr>
          <a:xfrm>
            <a:off x="1642254" y="3337695"/>
            <a:ext cx="5280619" cy="913527"/>
            <a:chOff x="0" y="0"/>
            <a:chExt cx="1390780" cy="240600"/>
          </a:xfrm>
        </p:grpSpPr>
        <p:sp>
          <p:nvSpPr>
            <p:cNvPr id="8" name="Freeform 8"/>
            <p:cNvSpPr/>
            <p:nvPr/>
          </p:nvSpPr>
          <p:spPr>
            <a:xfrm>
              <a:off x="0" y="0"/>
              <a:ext cx="1390780" cy="240600"/>
            </a:xfrm>
            <a:custGeom>
              <a:avLst/>
              <a:gdLst/>
              <a:ahLst/>
              <a:cxnLst/>
              <a:rect l="l" t="t" r="r" b="b"/>
              <a:pathLst>
                <a:path w="1390780" h="240600">
                  <a:moveTo>
                    <a:pt x="0" y="0"/>
                  </a:moveTo>
                  <a:lnTo>
                    <a:pt x="1390780" y="0"/>
                  </a:lnTo>
                  <a:lnTo>
                    <a:pt x="1390780" y="240600"/>
                  </a:lnTo>
                  <a:lnTo>
                    <a:pt x="0" y="240600"/>
                  </a:lnTo>
                  <a:close/>
                </a:path>
              </a:pathLst>
            </a:custGeom>
            <a:solidFill>
              <a:srgbClr val="303030"/>
            </a:solidFill>
          </p:spPr>
          <p:txBody>
            <a:bodyPr/>
            <a:lstStyle/>
            <a:p>
              <a:endParaRPr lang="en-US"/>
            </a:p>
          </p:txBody>
        </p:sp>
        <p:sp>
          <p:nvSpPr>
            <p:cNvPr id="9" name="TextBox 9"/>
            <p:cNvSpPr txBox="1"/>
            <p:nvPr/>
          </p:nvSpPr>
          <p:spPr>
            <a:xfrm>
              <a:off x="0" y="-76200"/>
              <a:ext cx="1390780" cy="316800"/>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90899" y="3361054"/>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2" name="TextBox 12"/>
          <p:cNvSpPr txBox="1"/>
          <p:nvPr/>
        </p:nvSpPr>
        <p:spPr>
          <a:xfrm>
            <a:off x="5064299"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862324" y="4698897"/>
            <a:ext cx="14008525"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About half of females are exploited by </a:t>
            </a:r>
            <a:r>
              <a:rPr lang="en-US" sz="4249" b="1">
                <a:solidFill>
                  <a:srgbClr val="9D1BE3"/>
                </a:solidFill>
                <a:latin typeface="Roboto Bold"/>
                <a:ea typeface="Roboto Bold"/>
                <a:cs typeface="Roboto Bold"/>
                <a:sym typeface="Roboto Bold"/>
              </a:rPr>
              <a:t>online predators,</a:t>
            </a:r>
            <a:r>
              <a:rPr lang="en-US" sz="4249" b="1">
                <a:solidFill>
                  <a:srgbClr val="004F59"/>
                </a:solidFill>
                <a:latin typeface="Roboto Bold"/>
                <a:ea typeface="Roboto Bold"/>
                <a:cs typeface="Roboto Bold"/>
                <a:sym typeface="Roboto Bold"/>
              </a:rPr>
              <a:t> while the other half are harmed by </a:t>
            </a:r>
            <a:r>
              <a:rPr lang="en-US" sz="4249" b="1">
                <a:solidFill>
                  <a:srgbClr val="9D1BE3"/>
                </a:solidFill>
                <a:latin typeface="Roboto Bold"/>
                <a:ea typeface="Roboto Bold"/>
                <a:cs typeface="Roboto Bold"/>
                <a:sym typeface="Roboto Bold"/>
              </a:rPr>
              <a:t>someone they know.</a:t>
            </a:r>
          </a:p>
        </p:txBody>
      </p:sp>
      <p:grpSp>
        <p:nvGrpSpPr>
          <p:cNvPr id="7" name="Group 7"/>
          <p:cNvGrpSpPr/>
          <p:nvPr/>
        </p:nvGrpSpPr>
        <p:grpSpPr>
          <a:xfrm>
            <a:off x="1642254" y="3337695"/>
            <a:ext cx="5280619" cy="913527"/>
            <a:chOff x="0" y="0"/>
            <a:chExt cx="1390780" cy="240600"/>
          </a:xfrm>
        </p:grpSpPr>
        <p:sp>
          <p:nvSpPr>
            <p:cNvPr id="8" name="Freeform 8"/>
            <p:cNvSpPr/>
            <p:nvPr/>
          </p:nvSpPr>
          <p:spPr>
            <a:xfrm>
              <a:off x="0" y="0"/>
              <a:ext cx="1390780" cy="240600"/>
            </a:xfrm>
            <a:custGeom>
              <a:avLst/>
              <a:gdLst/>
              <a:ahLst/>
              <a:cxnLst/>
              <a:rect l="l" t="t" r="r" b="b"/>
              <a:pathLst>
                <a:path w="1390780" h="240600">
                  <a:moveTo>
                    <a:pt x="0" y="0"/>
                  </a:moveTo>
                  <a:lnTo>
                    <a:pt x="1390780" y="0"/>
                  </a:lnTo>
                  <a:lnTo>
                    <a:pt x="1390780" y="240600"/>
                  </a:lnTo>
                  <a:lnTo>
                    <a:pt x="0" y="240600"/>
                  </a:lnTo>
                  <a:close/>
                </a:path>
              </a:pathLst>
            </a:custGeom>
            <a:solidFill>
              <a:srgbClr val="303030"/>
            </a:solidFill>
          </p:spPr>
          <p:txBody>
            <a:bodyPr/>
            <a:lstStyle/>
            <a:p>
              <a:endParaRPr lang="en-US"/>
            </a:p>
          </p:txBody>
        </p:sp>
        <p:sp>
          <p:nvSpPr>
            <p:cNvPr id="9" name="TextBox 9"/>
            <p:cNvSpPr txBox="1"/>
            <p:nvPr/>
          </p:nvSpPr>
          <p:spPr>
            <a:xfrm>
              <a:off x="0" y="-76200"/>
              <a:ext cx="1390780" cy="316800"/>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90899" y="3361054"/>
            <a:ext cx="47833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2" name="TextBox 12"/>
          <p:cNvSpPr txBox="1"/>
          <p:nvPr/>
        </p:nvSpPr>
        <p:spPr>
          <a:xfrm>
            <a:off x="5064299"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19951" y="4504208"/>
            <a:ext cx="11083741" cy="1825018"/>
            <a:chOff x="0" y="0"/>
            <a:chExt cx="2919175" cy="480663"/>
          </a:xfrm>
        </p:grpSpPr>
        <p:sp>
          <p:nvSpPr>
            <p:cNvPr id="7" name="Freeform 7"/>
            <p:cNvSpPr/>
            <p:nvPr/>
          </p:nvSpPr>
          <p:spPr>
            <a:xfrm>
              <a:off x="0" y="0"/>
              <a:ext cx="2919175" cy="480663"/>
            </a:xfrm>
            <a:custGeom>
              <a:avLst/>
              <a:gdLst/>
              <a:ahLst/>
              <a:cxnLst/>
              <a:rect l="l" t="t" r="r" b="b"/>
              <a:pathLst>
                <a:path w="2919175" h="480663">
                  <a:moveTo>
                    <a:pt x="0" y="0"/>
                  </a:moveTo>
                  <a:lnTo>
                    <a:pt x="2919175" y="0"/>
                  </a:lnTo>
                  <a:lnTo>
                    <a:pt x="2919175" y="480663"/>
                  </a:lnTo>
                  <a:lnTo>
                    <a:pt x="0" y="480663"/>
                  </a:lnTo>
                  <a:close/>
                </a:path>
              </a:pathLst>
            </a:custGeom>
            <a:solidFill>
              <a:srgbClr val="303030"/>
            </a:solidFill>
          </p:spPr>
          <p:txBody>
            <a:bodyPr/>
            <a:lstStyle/>
            <a:p>
              <a:endParaRPr lang="en-US"/>
            </a:p>
          </p:txBody>
        </p:sp>
        <p:sp>
          <p:nvSpPr>
            <p:cNvPr id="8" name="TextBox 8"/>
            <p:cNvSpPr txBox="1"/>
            <p:nvPr/>
          </p:nvSpPr>
          <p:spPr>
            <a:xfrm>
              <a:off x="0" y="-76200"/>
              <a:ext cx="2919175" cy="55686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7577061"/>
            <a:ext cx="2949672" cy="1119570"/>
          </a:xfrm>
          <a:custGeom>
            <a:avLst/>
            <a:gdLst/>
            <a:ahLst/>
            <a:cxnLst/>
            <a:rect l="l" t="t" r="r" b="b"/>
            <a:pathLst>
              <a:path w="2949672" h="1119570">
                <a:moveTo>
                  <a:pt x="0" y="0"/>
                </a:moveTo>
                <a:lnTo>
                  <a:pt x="2949671" y="0"/>
                </a:lnTo>
                <a:lnTo>
                  <a:pt x="2949671" y="1119570"/>
                </a:lnTo>
                <a:lnTo>
                  <a:pt x="0" y="1119570"/>
                </a:lnTo>
                <a:lnTo>
                  <a:pt x="0" y="0"/>
                </a:lnTo>
                <a:close/>
              </a:path>
            </a:pathLst>
          </a:custGeom>
          <a:blipFill>
            <a:blip r:embed="rId5"/>
            <a:stretch>
              <a:fillRect t="-71408" b="-92056"/>
            </a:stretch>
          </a:blipFill>
        </p:spPr>
        <p:txBody>
          <a:bodyPr/>
          <a:lstStyle/>
          <a:p>
            <a:endParaRPr lang="en-US"/>
          </a:p>
        </p:txBody>
      </p:sp>
      <p:sp>
        <p:nvSpPr>
          <p:cNvPr id="12" name="TextBox 12"/>
          <p:cNvSpPr txBox="1"/>
          <p:nvPr/>
        </p:nvSpPr>
        <p:spPr>
          <a:xfrm>
            <a:off x="2313599" y="4588069"/>
            <a:ext cx="1083822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a:t>
            </a:r>
            <a:r>
              <a:rPr lang="en-US" sz="4499" b="1">
                <a:solidFill>
                  <a:srgbClr val="7ED957"/>
                </a:solidFill>
                <a:latin typeface="Roboto Bold"/>
                <a:ea typeface="Roboto Bold"/>
                <a:cs typeface="Roboto Bold"/>
                <a:sym typeface="Roboto Bold"/>
              </a:rPr>
              <a:t>LGBTQ+</a:t>
            </a:r>
            <a:r>
              <a:rPr lang="en-US" sz="4499" b="1">
                <a:solidFill>
                  <a:srgbClr val="FFFFFF"/>
                </a:solidFill>
                <a:latin typeface="Roboto Bold"/>
                <a:ea typeface="Roboto Bold"/>
                <a:cs typeface="Roboto Bold"/>
                <a:sym typeface="Roboto Bold"/>
              </a:rPr>
              <a:t> teens often targeted in sextortion cases?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36821" y="4653013"/>
            <a:ext cx="14880576" cy="1411606"/>
          </a:xfrm>
          <a:prstGeom prst="rect">
            <a:avLst/>
          </a:prstGeom>
        </p:spPr>
        <p:txBody>
          <a:bodyPr lIns="0" tIns="0" rIns="0" bIns="0" rtlCol="0" anchor="t">
            <a:spAutoFit/>
          </a:bodyPr>
          <a:lstStyle/>
          <a:p>
            <a:pPr algn="l">
              <a:lnSpc>
                <a:spcPts val="5669"/>
              </a:lnSpc>
            </a:pPr>
            <a:r>
              <a:rPr lang="en-US" sz="4049" b="1">
                <a:solidFill>
                  <a:srgbClr val="004F59"/>
                </a:solidFill>
                <a:latin typeface="Roboto Bold"/>
                <a:ea typeface="Roboto Bold"/>
                <a:cs typeface="Roboto Bold"/>
                <a:sym typeface="Roboto Bold"/>
              </a:rPr>
              <a:t>Predators may threaten to </a:t>
            </a:r>
            <a:r>
              <a:rPr lang="en-US" sz="4049" b="1">
                <a:solidFill>
                  <a:srgbClr val="9D1BE3"/>
                </a:solidFill>
                <a:latin typeface="Roboto Bold"/>
                <a:ea typeface="Roboto Bold"/>
                <a:cs typeface="Roboto Bold"/>
                <a:sym typeface="Roboto Bold"/>
              </a:rPr>
              <a:t>expose personal information</a:t>
            </a:r>
            <a:r>
              <a:rPr lang="en-US" sz="4049" b="1">
                <a:solidFill>
                  <a:srgbClr val="004F59"/>
                </a:solidFill>
                <a:latin typeface="Roboto Bold"/>
                <a:ea typeface="Roboto Bold"/>
                <a:cs typeface="Roboto Bold"/>
                <a:sym typeface="Roboto Bold"/>
              </a:rPr>
              <a:t> to family, friends, and peers.</a:t>
            </a:r>
          </a:p>
        </p:txBody>
      </p:sp>
      <p:grpSp>
        <p:nvGrpSpPr>
          <p:cNvPr id="7" name="Group 7"/>
          <p:cNvGrpSpPr/>
          <p:nvPr/>
        </p:nvGrpSpPr>
        <p:grpSpPr>
          <a:xfrm>
            <a:off x="1490238" y="3352366"/>
            <a:ext cx="4790762" cy="1035159"/>
            <a:chOff x="0" y="0"/>
            <a:chExt cx="1261764" cy="272634"/>
          </a:xfrm>
        </p:grpSpPr>
        <p:sp>
          <p:nvSpPr>
            <p:cNvPr id="8" name="Freeform 8"/>
            <p:cNvSpPr/>
            <p:nvPr/>
          </p:nvSpPr>
          <p:spPr>
            <a:xfrm>
              <a:off x="0" y="0"/>
              <a:ext cx="1261764" cy="272634"/>
            </a:xfrm>
            <a:custGeom>
              <a:avLst/>
              <a:gdLst/>
              <a:ahLst/>
              <a:cxnLst/>
              <a:rect l="l" t="t" r="r" b="b"/>
              <a:pathLst>
                <a:path w="1261764" h="272634">
                  <a:moveTo>
                    <a:pt x="0" y="0"/>
                  </a:moveTo>
                  <a:lnTo>
                    <a:pt x="1261764" y="0"/>
                  </a:lnTo>
                  <a:lnTo>
                    <a:pt x="1261764" y="272634"/>
                  </a:lnTo>
                  <a:lnTo>
                    <a:pt x="0" y="272634"/>
                  </a:lnTo>
                  <a:close/>
                </a:path>
              </a:pathLst>
            </a:custGeom>
            <a:solidFill>
              <a:srgbClr val="303030"/>
            </a:solidFill>
          </p:spPr>
          <p:txBody>
            <a:bodyPr/>
            <a:lstStyle/>
            <a:p>
              <a:endParaRPr lang="en-US"/>
            </a:p>
          </p:txBody>
        </p:sp>
        <p:sp>
          <p:nvSpPr>
            <p:cNvPr id="9" name="TextBox 9"/>
            <p:cNvSpPr txBox="1"/>
            <p:nvPr/>
          </p:nvSpPr>
          <p:spPr>
            <a:xfrm>
              <a:off x="0" y="-76200"/>
              <a:ext cx="1261764" cy="34883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35756" y="3436521"/>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3817026" y="916244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673382"/>
            <a:ext cx="2949672" cy="1100306"/>
          </a:xfrm>
          <a:custGeom>
            <a:avLst/>
            <a:gdLst/>
            <a:ahLst/>
            <a:cxnLst/>
            <a:rect l="l" t="t" r="r" b="b"/>
            <a:pathLst>
              <a:path w="2949672" h="1100306">
                <a:moveTo>
                  <a:pt x="0" y="0"/>
                </a:moveTo>
                <a:lnTo>
                  <a:pt x="2949671" y="0"/>
                </a:lnTo>
                <a:lnTo>
                  <a:pt x="2949671" y="1100306"/>
                </a:lnTo>
                <a:lnTo>
                  <a:pt x="0" y="1100306"/>
                </a:lnTo>
                <a:lnTo>
                  <a:pt x="0" y="0"/>
                </a:lnTo>
                <a:close/>
              </a:path>
            </a:pathLst>
          </a:custGeom>
          <a:blipFill>
            <a:blip r:embed="rId5"/>
            <a:stretch>
              <a:fillRect t="-81412" b="-86664"/>
            </a:stretch>
          </a:blipFill>
        </p:spPr>
        <p:txBody>
          <a:bodyPr/>
          <a:lstStyle/>
          <a:p>
            <a:endParaRPr lang="en-US"/>
          </a:p>
        </p:txBody>
      </p:sp>
      <p:sp>
        <p:nvSpPr>
          <p:cNvPr id="17" name="TextBox 1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36821" y="4653013"/>
            <a:ext cx="14880576" cy="1411606"/>
          </a:xfrm>
          <a:prstGeom prst="rect">
            <a:avLst/>
          </a:prstGeom>
        </p:spPr>
        <p:txBody>
          <a:bodyPr lIns="0" tIns="0" rIns="0" bIns="0" rtlCol="0" anchor="t">
            <a:spAutoFit/>
          </a:bodyPr>
          <a:lstStyle/>
          <a:p>
            <a:pPr algn="l">
              <a:lnSpc>
                <a:spcPts val="5669"/>
              </a:lnSpc>
            </a:pPr>
            <a:r>
              <a:rPr lang="en-US" sz="4049" b="1">
                <a:solidFill>
                  <a:srgbClr val="004F59"/>
                </a:solidFill>
                <a:latin typeface="Roboto Bold"/>
                <a:ea typeface="Roboto Bold"/>
                <a:cs typeface="Roboto Bold"/>
                <a:sym typeface="Roboto Bold"/>
              </a:rPr>
              <a:t>Some LGBTQ+ teens spend </a:t>
            </a:r>
            <a:r>
              <a:rPr lang="en-US" sz="4049" b="1">
                <a:solidFill>
                  <a:srgbClr val="9D1BE3"/>
                </a:solidFill>
                <a:latin typeface="Roboto Bold"/>
                <a:ea typeface="Roboto Bold"/>
                <a:cs typeface="Roboto Bold"/>
                <a:sym typeface="Roboto Bold"/>
              </a:rPr>
              <a:t>more time in online spaces</a:t>
            </a:r>
            <a:r>
              <a:rPr lang="en-US" sz="4049" b="1">
                <a:solidFill>
                  <a:srgbClr val="004F59"/>
                </a:solidFill>
                <a:latin typeface="Roboto Bold"/>
                <a:ea typeface="Roboto Bold"/>
                <a:cs typeface="Roboto Bold"/>
                <a:sym typeface="Roboto Bold"/>
              </a:rPr>
              <a:t>, increasing their exposure to strangers with harmful intentions. </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3817026" y="916244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7673382"/>
            <a:ext cx="2949672" cy="1100306"/>
          </a:xfrm>
          <a:custGeom>
            <a:avLst/>
            <a:gdLst/>
            <a:ahLst/>
            <a:cxnLst/>
            <a:rect l="l" t="t" r="r" b="b"/>
            <a:pathLst>
              <a:path w="2949672" h="1100306">
                <a:moveTo>
                  <a:pt x="0" y="0"/>
                </a:moveTo>
                <a:lnTo>
                  <a:pt x="2949671" y="0"/>
                </a:lnTo>
                <a:lnTo>
                  <a:pt x="2949671" y="1100306"/>
                </a:lnTo>
                <a:lnTo>
                  <a:pt x="0" y="1100306"/>
                </a:lnTo>
                <a:lnTo>
                  <a:pt x="0" y="0"/>
                </a:lnTo>
                <a:close/>
              </a:path>
            </a:pathLst>
          </a:custGeom>
          <a:blipFill>
            <a:blip r:embed="rId5"/>
            <a:stretch>
              <a:fillRect t="-81412" b="-86664"/>
            </a:stretch>
          </a:blipFill>
        </p:spPr>
        <p:txBody>
          <a:bodyPr/>
          <a:lstStyle/>
          <a:p>
            <a:endParaRPr lang="en-US"/>
          </a:p>
        </p:txBody>
      </p:sp>
      <p:sp>
        <p:nvSpPr>
          <p:cNvPr id="13" name="TextBox 13"/>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grpSp>
        <p:nvGrpSpPr>
          <p:cNvPr id="14" name="Group 14"/>
          <p:cNvGrpSpPr/>
          <p:nvPr/>
        </p:nvGrpSpPr>
        <p:grpSpPr>
          <a:xfrm>
            <a:off x="1490238" y="3352366"/>
            <a:ext cx="4790762" cy="1035159"/>
            <a:chOff x="0" y="0"/>
            <a:chExt cx="1261764" cy="272634"/>
          </a:xfrm>
        </p:grpSpPr>
        <p:sp>
          <p:nvSpPr>
            <p:cNvPr id="15" name="Freeform 15"/>
            <p:cNvSpPr/>
            <p:nvPr/>
          </p:nvSpPr>
          <p:spPr>
            <a:xfrm>
              <a:off x="0" y="0"/>
              <a:ext cx="1261764" cy="272634"/>
            </a:xfrm>
            <a:custGeom>
              <a:avLst/>
              <a:gdLst/>
              <a:ahLst/>
              <a:cxnLst/>
              <a:rect l="l" t="t" r="r" b="b"/>
              <a:pathLst>
                <a:path w="1261764" h="272634">
                  <a:moveTo>
                    <a:pt x="0" y="0"/>
                  </a:moveTo>
                  <a:lnTo>
                    <a:pt x="1261764" y="0"/>
                  </a:lnTo>
                  <a:lnTo>
                    <a:pt x="1261764" y="272634"/>
                  </a:lnTo>
                  <a:lnTo>
                    <a:pt x="0" y="272634"/>
                  </a:lnTo>
                  <a:close/>
                </a:path>
              </a:pathLst>
            </a:custGeom>
            <a:solidFill>
              <a:srgbClr val="303030"/>
            </a:solidFill>
          </p:spPr>
          <p:txBody>
            <a:bodyPr/>
            <a:lstStyle/>
            <a:p>
              <a:endParaRPr lang="en-US"/>
            </a:p>
          </p:txBody>
        </p:sp>
        <p:sp>
          <p:nvSpPr>
            <p:cNvPr id="16" name="TextBox 16"/>
            <p:cNvSpPr txBox="1"/>
            <p:nvPr/>
          </p:nvSpPr>
          <p:spPr>
            <a:xfrm>
              <a:off x="0" y="-76200"/>
              <a:ext cx="1261764" cy="348834"/>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835756" y="3436521"/>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000999" y="5026145"/>
            <a:ext cx="7209551" cy="2215350"/>
          </a:xfrm>
          <a:prstGeom prst="rect">
            <a:avLst/>
          </a:prstGeom>
        </p:spPr>
        <p:txBody>
          <a:bodyPr wrap="square" lIns="0" tIns="0" rIns="0" bIns="0" rtlCol="0" anchor="t">
            <a:spAutoFit/>
          </a:bodyPr>
          <a:lstStyle/>
          <a:p>
            <a:pPr algn="ctr">
              <a:lnSpc>
                <a:spcPts val="5879"/>
              </a:lnSpc>
            </a:pPr>
            <a:r>
              <a:rPr lang="en-US" sz="4199" b="1" dirty="0">
                <a:solidFill>
                  <a:srgbClr val="303030"/>
                </a:solidFill>
                <a:latin typeface="Roboto Bold"/>
                <a:ea typeface="Roboto Bold"/>
                <a:cs typeface="Roboto Bold"/>
                <a:sym typeface="Roboto Bold"/>
              </a:rPr>
              <a:t>KNOWLEDGE </a:t>
            </a:r>
            <a:r>
              <a:rPr lang="en-US" sz="4199" dirty="0">
                <a:solidFill>
                  <a:srgbClr val="004F59"/>
                </a:solidFill>
                <a:latin typeface="Roboto"/>
                <a:ea typeface="Roboto"/>
                <a:cs typeface="Roboto"/>
                <a:sym typeface="Roboto"/>
              </a:rPr>
              <a:t>is one of the best protections against sextortion.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id="14" name="Freeform 14"/>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36821" y="4653013"/>
            <a:ext cx="13272228" cy="1411606"/>
          </a:xfrm>
          <a:prstGeom prst="rect">
            <a:avLst/>
          </a:prstGeom>
        </p:spPr>
        <p:txBody>
          <a:bodyPr lIns="0" tIns="0" rIns="0" bIns="0" rtlCol="0" anchor="t">
            <a:spAutoFit/>
          </a:bodyPr>
          <a:lstStyle/>
          <a:p>
            <a:pPr algn="l">
              <a:lnSpc>
                <a:spcPts val="5669"/>
              </a:lnSpc>
            </a:pPr>
            <a:r>
              <a:rPr lang="en-US" sz="4049" b="1">
                <a:solidFill>
                  <a:srgbClr val="004F59"/>
                </a:solidFill>
                <a:latin typeface="Roboto Bold"/>
                <a:ea typeface="Roboto Bold"/>
                <a:cs typeface="Roboto Bold"/>
                <a:sym typeface="Roboto Bold"/>
              </a:rPr>
              <a:t>Fear of judgment, rejection, or family conflict often </a:t>
            </a:r>
            <a:r>
              <a:rPr lang="en-US" sz="4049" b="1">
                <a:solidFill>
                  <a:srgbClr val="9D1BE3"/>
                </a:solidFill>
                <a:latin typeface="Roboto Bold"/>
                <a:ea typeface="Roboto Bold"/>
                <a:cs typeface="Roboto Bold"/>
                <a:sym typeface="Roboto Bold"/>
              </a:rPr>
              <a:t>makes reporting more difficult. </a:t>
            </a:r>
          </a:p>
        </p:txBody>
      </p:sp>
      <p:sp>
        <p:nvSpPr>
          <p:cNvPr id="7" name="TextBox 7"/>
          <p:cNvSpPr txBox="1"/>
          <p:nvPr/>
        </p:nvSpPr>
        <p:spPr>
          <a:xfrm>
            <a:off x="3817026" y="916244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7673382"/>
            <a:ext cx="2949672" cy="1100306"/>
          </a:xfrm>
          <a:custGeom>
            <a:avLst/>
            <a:gdLst/>
            <a:ahLst/>
            <a:cxnLst/>
            <a:rect l="l" t="t" r="r" b="b"/>
            <a:pathLst>
              <a:path w="2949672" h="1100306">
                <a:moveTo>
                  <a:pt x="0" y="0"/>
                </a:moveTo>
                <a:lnTo>
                  <a:pt x="2949671" y="0"/>
                </a:lnTo>
                <a:lnTo>
                  <a:pt x="2949671" y="1100306"/>
                </a:lnTo>
                <a:lnTo>
                  <a:pt x="0" y="1100306"/>
                </a:lnTo>
                <a:lnTo>
                  <a:pt x="0" y="0"/>
                </a:lnTo>
                <a:close/>
              </a:path>
            </a:pathLst>
          </a:custGeom>
          <a:blipFill>
            <a:blip r:embed="rId5"/>
            <a:stretch>
              <a:fillRect t="-81412" b="-86664"/>
            </a:stretch>
          </a:blipFill>
        </p:spPr>
        <p:txBody>
          <a:bodyPr/>
          <a:lstStyle/>
          <a:p>
            <a:endParaRPr lang="en-US"/>
          </a:p>
        </p:txBody>
      </p:sp>
      <p:sp>
        <p:nvSpPr>
          <p:cNvPr id="13" name="TextBox 13"/>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grpSp>
        <p:nvGrpSpPr>
          <p:cNvPr id="14" name="Group 14"/>
          <p:cNvGrpSpPr/>
          <p:nvPr/>
        </p:nvGrpSpPr>
        <p:grpSpPr>
          <a:xfrm>
            <a:off x="1490238" y="3352366"/>
            <a:ext cx="4790762" cy="1035159"/>
            <a:chOff x="0" y="0"/>
            <a:chExt cx="1261764" cy="272634"/>
          </a:xfrm>
        </p:grpSpPr>
        <p:sp>
          <p:nvSpPr>
            <p:cNvPr id="15" name="Freeform 15"/>
            <p:cNvSpPr/>
            <p:nvPr/>
          </p:nvSpPr>
          <p:spPr>
            <a:xfrm>
              <a:off x="0" y="0"/>
              <a:ext cx="1261764" cy="272634"/>
            </a:xfrm>
            <a:custGeom>
              <a:avLst/>
              <a:gdLst/>
              <a:ahLst/>
              <a:cxnLst/>
              <a:rect l="l" t="t" r="r" b="b"/>
              <a:pathLst>
                <a:path w="1261764" h="272634">
                  <a:moveTo>
                    <a:pt x="0" y="0"/>
                  </a:moveTo>
                  <a:lnTo>
                    <a:pt x="1261764" y="0"/>
                  </a:lnTo>
                  <a:lnTo>
                    <a:pt x="1261764" y="272634"/>
                  </a:lnTo>
                  <a:lnTo>
                    <a:pt x="0" y="272634"/>
                  </a:lnTo>
                  <a:close/>
                </a:path>
              </a:pathLst>
            </a:custGeom>
            <a:solidFill>
              <a:srgbClr val="303030"/>
            </a:solidFill>
          </p:spPr>
          <p:txBody>
            <a:bodyPr/>
            <a:lstStyle/>
            <a:p>
              <a:endParaRPr lang="en-US"/>
            </a:p>
          </p:txBody>
        </p:sp>
        <p:sp>
          <p:nvSpPr>
            <p:cNvPr id="16" name="TextBox 16"/>
            <p:cNvSpPr txBox="1"/>
            <p:nvPr/>
          </p:nvSpPr>
          <p:spPr>
            <a:xfrm>
              <a:off x="0" y="-76200"/>
              <a:ext cx="1261764" cy="348834"/>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835756" y="3436521"/>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06274" y="4806917"/>
            <a:ext cx="11543532" cy="1315054"/>
            <a:chOff x="0" y="0"/>
            <a:chExt cx="3040272" cy="346352"/>
          </a:xfrm>
        </p:grpSpPr>
        <p:sp>
          <p:nvSpPr>
            <p:cNvPr id="7" name="Freeform 7"/>
            <p:cNvSpPr/>
            <p:nvPr/>
          </p:nvSpPr>
          <p:spPr>
            <a:xfrm>
              <a:off x="0" y="0"/>
              <a:ext cx="3040272" cy="346352"/>
            </a:xfrm>
            <a:custGeom>
              <a:avLst/>
              <a:gdLst/>
              <a:ahLst/>
              <a:cxnLst/>
              <a:rect l="l" t="t" r="r" b="b"/>
              <a:pathLst>
                <a:path w="3040272" h="346352">
                  <a:moveTo>
                    <a:pt x="0" y="0"/>
                  </a:moveTo>
                  <a:lnTo>
                    <a:pt x="3040272" y="0"/>
                  </a:lnTo>
                  <a:lnTo>
                    <a:pt x="3040272" y="346352"/>
                  </a:lnTo>
                  <a:lnTo>
                    <a:pt x="0" y="346352"/>
                  </a:lnTo>
                  <a:close/>
                </a:path>
              </a:pathLst>
            </a:custGeom>
            <a:solidFill>
              <a:srgbClr val="303030"/>
            </a:solidFill>
          </p:spPr>
          <p:txBody>
            <a:bodyPr/>
            <a:lstStyle/>
            <a:p>
              <a:endParaRPr lang="en-US"/>
            </a:p>
          </p:txBody>
        </p:sp>
        <p:sp>
          <p:nvSpPr>
            <p:cNvPr id="8" name="TextBox 8"/>
            <p:cNvSpPr txBox="1"/>
            <p:nvPr/>
          </p:nvSpPr>
          <p:spPr>
            <a:xfrm>
              <a:off x="0" y="-76200"/>
              <a:ext cx="3040272" cy="42255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87404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3" name="TextBox 13"/>
          <p:cNvSpPr txBox="1"/>
          <p:nvPr/>
        </p:nvSpPr>
        <p:spPr>
          <a:xfrm>
            <a:off x="2067812" y="5040341"/>
            <a:ext cx="1331165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Where does sextortion most often begin?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1" name="TextBox 11"/>
          <p:cNvSpPr txBox="1"/>
          <p:nvPr/>
        </p:nvSpPr>
        <p:spPr>
          <a:xfrm>
            <a:off x="4654966" y="91773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2" name="TextBox 12"/>
          <p:cNvSpPr txBox="1"/>
          <p:nvPr/>
        </p:nvSpPr>
        <p:spPr>
          <a:xfrm>
            <a:off x="1959197" y="4104089"/>
            <a:ext cx="8209642" cy="7302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Social media platforms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1" name="TextBox 11"/>
          <p:cNvSpPr txBox="1"/>
          <p:nvPr/>
        </p:nvSpPr>
        <p:spPr>
          <a:xfrm>
            <a:off x="1959197" y="4104089"/>
            <a:ext cx="9020127" cy="37401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media platforms </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Online gaming platforms</a:t>
            </a: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p:txBody>
      </p:sp>
      <p:sp>
        <p:nvSpPr>
          <p:cNvPr id="12" name="TextBox 12"/>
          <p:cNvSpPr txBox="1"/>
          <p:nvPr/>
        </p:nvSpPr>
        <p:spPr>
          <a:xfrm>
            <a:off x="4807366" y="93297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1" name="TextBox 11"/>
          <p:cNvSpPr txBox="1"/>
          <p:nvPr/>
        </p:nvSpPr>
        <p:spPr>
          <a:xfrm>
            <a:off x="1959197" y="4104089"/>
            <a:ext cx="12732127" cy="37401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media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platforms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Dating Apps (teens often pretend to be older)</a:t>
            </a: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p:txBody>
      </p:sp>
      <p:sp>
        <p:nvSpPr>
          <p:cNvPr id="12" name="TextBox 12"/>
          <p:cNvSpPr txBox="1"/>
          <p:nvPr/>
        </p:nvSpPr>
        <p:spPr>
          <a:xfrm>
            <a:off x="4807366" y="93297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1" name="TextBox 11"/>
          <p:cNvSpPr txBox="1"/>
          <p:nvPr/>
        </p:nvSpPr>
        <p:spPr>
          <a:xfrm>
            <a:off x="1959197" y="4104089"/>
            <a:ext cx="13363120" cy="37401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media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 (teens often pretend to be older)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Messaging Apps</a:t>
            </a:r>
          </a:p>
          <a:p>
            <a:pPr algn="l">
              <a:lnSpc>
                <a:spcPts val="5949"/>
              </a:lnSpc>
            </a:pPr>
            <a:endParaRPr lang="en-US" sz="4249" b="1">
              <a:solidFill>
                <a:srgbClr val="004F59"/>
              </a:solidFill>
              <a:latin typeface="Roboto Bold"/>
              <a:ea typeface="Roboto Bold"/>
              <a:cs typeface="Roboto Bold"/>
              <a:sym typeface="Roboto Bold"/>
            </a:endParaRPr>
          </a:p>
        </p:txBody>
      </p:sp>
      <p:sp>
        <p:nvSpPr>
          <p:cNvPr id="12" name="TextBox 12"/>
          <p:cNvSpPr txBox="1"/>
          <p:nvPr/>
        </p:nvSpPr>
        <p:spPr>
          <a:xfrm>
            <a:off x="4807366" y="93297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1" name="TextBox 11"/>
          <p:cNvSpPr txBox="1"/>
          <p:nvPr/>
        </p:nvSpPr>
        <p:spPr>
          <a:xfrm>
            <a:off x="1959197" y="4104089"/>
            <a:ext cx="13179690" cy="44926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media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 (teens often pretend to be older)</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Messaging Apps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Photo &amp; video sharing platforms</a:t>
            </a:r>
          </a:p>
          <a:p>
            <a:pPr algn="l">
              <a:lnSpc>
                <a:spcPts val="5949"/>
              </a:lnSpc>
            </a:pPr>
            <a:endParaRPr lang="en-US" sz="4249" b="1">
              <a:solidFill>
                <a:srgbClr val="004F59"/>
              </a:solidFill>
              <a:latin typeface="Roboto Bold"/>
              <a:ea typeface="Roboto Bold"/>
              <a:cs typeface="Roboto Bold"/>
              <a:sym typeface="Roboto Bold"/>
            </a:endParaRPr>
          </a:p>
        </p:txBody>
      </p:sp>
      <p:sp>
        <p:nvSpPr>
          <p:cNvPr id="12" name="TextBox 12"/>
          <p:cNvSpPr txBox="1"/>
          <p:nvPr/>
        </p:nvSpPr>
        <p:spPr>
          <a:xfrm>
            <a:off x="4807366" y="93297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673382"/>
            <a:ext cx="2949672" cy="1100306"/>
          </a:xfrm>
          <a:custGeom>
            <a:avLst/>
            <a:gdLst/>
            <a:ahLst/>
            <a:cxnLst/>
            <a:rect l="l" t="t" r="r" b="b"/>
            <a:pathLst>
              <a:path w="2949672" h="1100306">
                <a:moveTo>
                  <a:pt x="0" y="0"/>
                </a:moveTo>
                <a:lnTo>
                  <a:pt x="2949671" y="0"/>
                </a:lnTo>
                <a:lnTo>
                  <a:pt x="2949671" y="1100306"/>
                </a:lnTo>
                <a:lnTo>
                  <a:pt x="0" y="1100306"/>
                </a:lnTo>
                <a:lnTo>
                  <a:pt x="0" y="0"/>
                </a:lnTo>
                <a:close/>
              </a:path>
            </a:pathLst>
          </a:custGeom>
          <a:blipFill>
            <a:blip r:embed="rId5"/>
            <a:stretch>
              <a:fillRect t="-81412" b="-86664"/>
            </a:stretch>
          </a:blipFill>
        </p:spPr>
        <p:txBody>
          <a:bodyPr/>
          <a:lstStyle/>
          <a:p>
            <a:endParaRPr lang="en-US"/>
          </a:p>
        </p:txBody>
      </p:sp>
      <p:sp>
        <p:nvSpPr>
          <p:cNvPr id="9" name="TextBox 9"/>
          <p:cNvSpPr txBox="1"/>
          <p:nvPr/>
        </p:nvSpPr>
        <p:spPr>
          <a:xfrm>
            <a:off x="1959197" y="4104089"/>
            <a:ext cx="13503734" cy="524510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media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 (teens often pretend to be older)</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Messaging Apps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Photo &amp; video sharing platforms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Live streaming platforms</a:t>
            </a:r>
          </a:p>
          <a:p>
            <a:pPr algn="l">
              <a:lnSpc>
                <a:spcPts val="5949"/>
              </a:lnSpc>
            </a:pPr>
            <a:endParaRPr lang="en-US" sz="4249" b="1">
              <a:solidFill>
                <a:srgbClr val="004F59"/>
              </a:solidFill>
              <a:latin typeface="Roboto Bold"/>
              <a:ea typeface="Roboto Bold"/>
              <a:cs typeface="Roboto Bold"/>
              <a:sym typeface="Roboto Bold"/>
            </a:endParaRPr>
          </a:p>
        </p:txBody>
      </p:sp>
      <p:sp>
        <p:nvSpPr>
          <p:cNvPr id="10" name="TextBox 10"/>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2" name="TextBox 12"/>
          <p:cNvSpPr txBox="1"/>
          <p:nvPr/>
        </p:nvSpPr>
        <p:spPr>
          <a:xfrm>
            <a:off x="4807366" y="932978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2766118"/>
            <a:ext cx="5231019" cy="1019441"/>
            <a:chOff x="0" y="0"/>
            <a:chExt cx="1377717" cy="268495"/>
          </a:xfrm>
        </p:grpSpPr>
        <p:sp>
          <p:nvSpPr>
            <p:cNvPr id="15" name="Freeform 15"/>
            <p:cNvSpPr/>
            <p:nvPr/>
          </p:nvSpPr>
          <p:spPr>
            <a:xfrm>
              <a:off x="0" y="0"/>
              <a:ext cx="1377717" cy="268495"/>
            </a:xfrm>
            <a:custGeom>
              <a:avLst/>
              <a:gdLst/>
              <a:ahLst/>
              <a:cxnLst/>
              <a:rect l="l" t="t" r="r" b="b"/>
              <a:pathLst>
                <a:path w="1377717" h="268495">
                  <a:moveTo>
                    <a:pt x="0" y="0"/>
                  </a:moveTo>
                  <a:lnTo>
                    <a:pt x="1377717" y="0"/>
                  </a:lnTo>
                  <a:lnTo>
                    <a:pt x="1377717" y="268495"/>
                  </a:lnTo>
                  <a:lnTo>
                    <a:pt x="0" y="268495"/>
                  </a:lnTo>
                  <a:close/>
                </a:path>
              </a:pathLst>
            </a:custGeom>
            <a:solidFill>
              <a:srgbClr val="303030"/>
            </a:solidFill>
          </p:spPr>
          <p:txBody>
            <a:bodyPr/>
            <a:lstStyle/>
            <a:p>
              <a:endParaRPr lang="en-US"/>
            </a:p>
          </p:txBody>
        </p:sp>
        <p:sp>
          <p:nvSpPr>
            <p:cNvPr id="16" name="TextBox 16"/>
            <p:cNvSpPr txBox="1"/>
            <p:nvPr/>
          </p:nvSpPr>
          <p:spPr>
            <a:xfrm>
              <a:off x="0" y="-76200"/>
              <a:ext cx="1377717" cy="344695"/>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842451"/>
            <a:ext cx="535140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Platforms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73372"/>
            <a:ext cx="12420068" cy="2108987"/>
            <a:chOff x="0" y="0"/>
            <a:chExt cx="3271129" cy="555453"/>
          </a:xfrm>
        </p:grpSpPr>
        <p:sp>
          <p:nvSpPr>
            <p:cNvPr id="7" name="Freeform 7"/>
            <p:cNvSpPr/>
            <p:nvPr/>
          </p:nvSpPr>
          <p:spPr>
            <a:xfrm>
              <a:off x="0" y="0"/>
              <a:ext cx="3271129" cy="555453"/>
            </a:xfrm>
            <a:custGeom>
              <a:avLst/>
              <a:gdLst/>
              <a:ahLst/>
              <a:cxnLst/>
              <a:rect l="l" t="t" r="r" b="b"/>
              <a:pathLst>
                <a:path w="3271129" h="555453">
                  <a:moveTo>
                    <a:pt x="0" y="0"/>
                  </a:moveTo>
                  <a:lnTo>
                    <a:pt x="3271129" y="0"/>
                  </a:lnTo>
                  <a:lnTo>
                    <a:pt x="3271129" y="555453"/>
                  </a:lnTo>
                  <a:lnTo>
                    <a:pt x="0" y="555453"/>
                  </a:lnTo>
                  <a:close/>
                </a:path>
              </a:pathLst>
            </a:custGeom>
            <a:solidFill>
              <a:srgbClr val="303030"/>
            </a:solidFill>
          </p:spPr>
          <p:txBody>
            <a:bodyPr/>
            <a:lstStyle/>
            <a:p>
              <a:endParaRPr lang="en-US"/>
            </a:p>
          </p:txBody>
        </p:sp>
        <p:sp>
          <p:nvSpPr>
            <p:cNvPr id="8" name="TextBox 8"/>
            <p:cNvSpPr txBox="1"/>
            <p:nvPr/>
          </p:nvSpPr>
          <p:spPr>
            <a:xfrm>
              <a:off x="0" y="-76200"/>
              <a:ext cx="3271129" cy="63165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2" name="TextBox 12"/>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5" name="TextBox 15"/>
          <p:cNvSpPr txBox="1"/>
          <p:nvPr/>
        </p:nvSpPr>
        <p:spPr>
          <a:xfrm>
            <a:off x="1814088" y="4707890"/>
            <a:ext cx="1200000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predators ask teens to move from direct messages to a private chat?</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27711"/>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25%</a:t>
            </a:r>
          </a:p>
          <a:p>
            <a:pPr algn="l">
              <a:lnSpc>
                <a:spcPts val="6399"/>
              </a:lnSpc>
            </a:pPr>
            <a:r>
              <a:rPr lang="en-US" sz="3999" b="1">
                <a:solidFill>
                  <a:srgbClr val="FBFDFD"/>
                </a:solidFill>
                <a:latin typeface="Roboto Bold"/>
                <a:ea typeface="Roboto Bold"/>
                <a:cs typeface="Roboto Bold"/>
                <a:sym typeface="Roboto Bold"/>
              </a:rPr>
              <a:t>B)  45%</a:t>
            </a:r>
          </a:p>
          <a:p>
            <a:pPr algn="l">
              <a:lnSpc>
                <a:spcPts val="6399"/>
              </a:lnSpc>
            </a:pPr>
            <a:r>
              <a:rPr lang="en-US" sz="3999" b="1">
                <a:solidFill>
                  <a:srgbClr val="FBFDFD"/>
                </a:solidFill>
                <a:latin typeface="Roboto Bold"/>
                <a:ea typeface="Roboto Bold"/>
                <a:cs typeface="Roboto Bold"/>
                <a:sym typeface="Roboto Bold"/>
              </a:rPr>
              <a:t>C)  65%</a:t>
            </a:r>
          </a:p>
          <a:p>
            <a:pPr algn="l">
              <a:lnSpc>
                <a:spcPts val="6399"/>
              </a:lnSpc>
            </a:pPr>
            <a:r>
              <a:rPr lang="en-US" sz="3999" b="1">
                <a:solidFill>
                  <a:srgbClr val="FBFDFD"/>
                </a:solidFill>
                <a:latin typeface="Roboto Bold"/>
                <a:ea typeface="Roboto Bold"/>
                <a:cs typeface="Roboto Bold"/>
                <a:sym typeface="Roboto Bold"/>
              </a:rPr>
              <a:t>D)  85%</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009441" y="3476482"/>
            <a:ext cx="12541829" cy="10858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percentage of predators ask teens to move from direct messages to a private chat?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8" name="TextBox 8"/>
          <p:cNvSpPr txBox="1"/>
          <p:nvPr/>
        </p:nvSpPr>
        <p:spPr>
          <a:xfrm>
            <a:off x="1028700" y="885919"/>
            <a:ext cx="14546262" cy="547296"/>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SLIDO.COM: C</a:t>
            </a:r>
          </a:p>
        </p:txBody>
      </p:sp>
      <p:sp>
        <p:nvSpPr>
          <p:cNvPr id="9" name="TextBox 9"/>
          <p:cNvSpPr txBox="1"/>
          <p:nvPr/>
        </p:nvSpPr>
        <p:spPr>
          <a:xfrm>
            <a:off x="3095197" y="4276287"/>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65% </a:t>
            </a:r>
            <a:r>
              <a:rPr lang="en-US" sz="5499">
                <a:solidFill>
                  <a:srgbClr val="303030"/>
                </a:solidFill>
                <a:latin typeface="Roboto"/>
                <a:ea typeface="Roboto"/>
                <a:cs typeface="Roboto"/>
                <a:sym typeface="Roboto"/>
              </a:rPr>
              <a:t>of victims were asked to move from the initial point of contact to another App for a private conversation.</a:t>
            </a:r>
            <a:r>
              <a:rPr lang="en-US" sz="5499">
                <a:solidFill>
                  <a:srgbClr val="9D1BE3"/>
                </a:solidFill>
                <a:latin typeface="Roboto"/>
                <a:ea typeface="Roboto"/>
                <a:cs typeface="Roboto"/>
                <a:sym typeface="Roboto"/>
              </a:rPr>
              <a:t>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1024959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1" name="TextBox 11"/>
          <p:cNvSpPr txBox="1"/>
          <p:nvPr/>
        </p:nvSpPr>
        <p:spPr>
          <a:xfrm>
            <a:off x="1613679" y="4788908"/>
            <a:ext cx="15300103"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Some platforms are </a:t>
            </a:r>
            <a:r>
              <a:rPr lang="en-US" sz="4249" b="1">
                <a:solidFill>
                  <a:srgbClr val="9D1BE3"/>
                </a:solidFill>
                <a:latin typeface="Roboto Bold"/>
                <a:ea typeface="Roboto Bold"/>
                <a:cs typeface="Roboto Bold"/>
                <a:sym typeface="Roboto Bold"/>
              </a:rPr>
              <a:t>less likely to detect</a:t>
            </a:r>
            <a:r>
              <a:rPr lang="en-US" sz="4249" b="1">
                <a:solidFill>
                  <a:srgbClr val="004F59"/>
                </a:solidFill>
                <a:latin typeface="Roboto Bold"/>
                <a:ea typeface="Roboto Bold"/>
                <a:cs typeface="Roboto Bold"/>
                <a:sym typeface="Roboto Bold"/>
              </a:rPr>
              <a:t> harmful behavior.</a:t>
            </a:r>
          </a:p>
        </p:txBody>
      </p:sp>
      <p:sp>
        <p:nvSpPr>
          <p:cNvPr id="12" name="TextBox 12"/>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3335673"/>
            <a:ext cx="8138221" cy="1058068"/>
            <a:chOff x="0" y="0"/>
            <a:chExt cx="2143400" cy="278668"/>
          </a:xfrm>
        </p:grpSpPr>
        <p:sp>
          <p:nvSpPr>
            <p:cNvPr id="15" name="Freeform 15"/>
            <p:cNvSpPr/>
            <p:nvPr/>
          </p:nvSpPr>
          <p:spPr>
            <a:xfrm>
              <a:off x="0" y="0"/>
              <a:ext cx="2143400" cy="278668"/>
            </a:xfrm>
            <a:custGeom>
              <a:avLst/>
              <a:gdLst/>
              <a:ahLst/>
              <a:cxnLst/>
              <a:rect l="l" t="t" r="r" b="b"/>
              <a:pathLst>
                <a:path w="2143400" h="278668">
                  <a:moveTo>
                    <a:pt x="0" y="0"/>
                  </a:moveTo>
                  <a:lnTo>
                    <a:pt x="2143400" y="0"/>
                  </a:lnTo>
                  <a:lnTo>
                    <a:pt x="2143400"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2143400"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3439568"/>
            <a:ext cx="814184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Moving to a Private Platform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1024959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1" name="TextBox 11"/>
          <p:cNvSpPr txBox="1"/>
          <p:nvPr/>
        </p:nvSpPr>
        <p:spPr>
          <a:xfrm>
            <a:off x="1613679" y="4788908"/>
            <a:ext cx="15300103"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Predators use private chats to increase </a:t>
            </a:r>
            <a:r>
              <a:rPr lang="en-US" sz="4249" b="1">
                <a:solidFill>
                  <a:srgbClr val="9D1BE3"/>
                </a:solidFill>
                <a:latin typeface="Roboto Bold"/>
                <a:ea typeface="Roboto Bold"/>
                <a:cs typeface="Roboto Bold"/>
                <a:sym typeface="Roboto Bold"/>
              </a:rPr>
              <a:t>secrecy and pressure.</a:t>
            </a:r>
          </a:p>
        </p:txBody>
      </p:sp>
      <p:sp>
        <p:nvSpPr>
          <p:cNvPr id="12" name="TextBox 12"/>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3335673"/>
            <a:ext cx="8138221" cy="1058068"/>
            <a:chOff x="0" y="0"/>
            <a:chExt cx="2143400" cy="278668"/>
          </a:xfrm>
        </p:grpSpPr>
        <p:sp>
          <p:nvSpPr>
            <p:cNvPr id="15" name="Freeform 15"/>
            <p:cNvSpPr/>
            <p:nvPr/>
          </p:nvSpPr>
          <p:spPr>
            <a:xfrm>
              <a:off x="0" y="0"/>
              <a:ext cx="2143400" cy="278668"/>
            </a:xfrm>
            <a:custGeom>
              <a:avLst/>
              <a:gdLst/>
              <a:ahLst/>
              <a:cxnLst/>
              <a:rect l="l" t="t" r="r" b="b"/>
              <a:pathLst>
                <a:path w="2143400" h="278668">
                  <a:moveTo>
                    <a:pt x="0" y="0"/>
                  </a:moveTo>
                  <a:lnTo>
                    <a:pt x="2143400" y="0"/>
                  </a:lnTo>
                  <a:lnTo>
                    <a:pt x="2143400"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2143400"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3439568"/>
            <a:ext cx="814184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Moving to a Private Platform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1024959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1" name="TextBox 11"/>
          <p:cNvSpPr txBox="1"/>
          <p:nvPr/>
        </p:nvSpPr>
        <p:spPr>
          <a:xfrm>
            <a:off x="1613679" y="4788908"/>
            <a:ext cx="15300103"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Conversations may shift to apps with </a:t>
            </a:r>
            <a:r>
              <a:rPr lang="en-US" sz="4249" b="1">
                <a:solidFill>
                  <a:srgbClr val="9D1BE3"/>
                </a:solidFill>
                <a:latin typeface="Roboto Bold"/>
                <a:ea typeface="Roboto Bold"/>
                <a:cs typeface="Roboto Bold"/>
                <a:sym typeface="Roboto Bold"/>
              </a:rPr>
              <a:t>disappearing messaging.</a:t>
            </a:r>
          </a:p>
        </p:txBody>
      </p:sp>
      <p:sp>
        <p:nvSpPr>
          <p:cNvPr id="12" name="TextBox 12"/>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613679" y="3335673"/>
            <a:ext cx="8138221" cy="1058068"/>
            <a:chOff x="0" y="0"/>
            <a:chExt cx="2143400" cy="278668"/>
          </a:xfrm>
        </p:grpSpPr>
        <p:sp>
          <p:nvSpPr>
            <p:cNvPr id="15" name="Freeform 15"/>
            <p:cNvSpPr/>
            <p:nvPr/>
          </p:nvSpPr>
          <p:spPr>
            <a:xfrm>
              <a:off x="0" y="0"/>
              <a:ext cx="2143400" cy="278668"/>
            </a:xfrm>
            <a:custGeom>
              <a:avLst/>
              <a:gdLst/>
              <a:ahLst/>
              <a:cxnLst/>
              <a:rect l="l" t="t" r="r" b="b"/>
              <a:pathLst>
                <a:path w="2143400" h="278668">
                  <a:moveTo>
                    <a:pt x="0" y="0"/>
                  </a:moveTo>
                  <a:lnTo>
                    <a:pt x="2143400" y="0"/>
                  </a:lnTo>
                  <a:lnTo>
                    <a:pt x="2143400"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2143400"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3439568"/>
            <a:ext cx="814184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Moving to a Private Platform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8" name="TextBox 8"/>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9" name="TextBox 9"/>
          <p:cNvSpPr txBox="1"/>
          <p:nvPr/>
        </p:nvSpPr>
        <p:spPr>
          <a:xfrm>
            <a:off x="1480713" y="4301609"/>
            <a:ext cx="8617600" cy="73032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35.8% - Snapchat</a:t>
            </a:r>
          </a:p>
        </p:txBody>
      </p:sp>
      <p:grpSp>
        <p:nvGrpSpPr>
          <p:cNvPr id="10" name="Group 10"/>
          <p:cNvGrpSpPr/>
          <p:nvPr/>
        </p:nvGrpSpPr>
        <p:grpSpPr>
          <a:xfrm>
            <a:off x="1680354" y="3084189"/>
            <a:ext cx="7737083" cy="1073845"/>
            <a:chOff x="0" y="0"/>
            <a:chExt cx="2037750" cy="282823"/>
          </a:xfrm>
        </p:grpSpPr>
        <p:sp>
          <p:nvSpPr>
            <p:cNvPr id="11" name="Freeform 11"/>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2" name="TextBox 12"/>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78212"/>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7" name="TextBox 17"/>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0289970" y="9196000"/>
            <a:ext cx="4606632" cy="398781"/>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n = 869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8" name="TextBox 8"/>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9" name="TextBox 9"/>
          <p:cNvSpPr txBox="1"/>
          <p:nvPr/>
        </p:nvSpPr>
        <p:spPr>
          <a:xfrm>
            <a:off x="1480713" y="4301609"/>
            <a:ext cx="8617600" cy="148287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23.8% - Google Platforms</a:t>
            </a:r>
          </a:p>
        </p:txBody>
      </p:sp>
      <p:grpSp>
        <p:nvGrpSpPr>
          <p:cNvPr id="10" name="Group 10"/>
          <p:cNvGrpSpPr/>
          <p:nvPr/>
        </p:nvGrpSpPr>
        <p:grpSpPr>
          <a:xfrm>
            <a:off x="1680354" y="3084189"/>
            <a:ext cx="7737083" cy="1073845"/>
            <a:chOff x="0" y="0"/>
            <a:chExt cx="2037750" cy="282823"/>
          </a:xfrm>
        </p:grpSpPr>
        <p:sp>
          <p:nvSpPr>
            <p:cNvPr id="11" name="Freeform 11"/>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2" name="TextBox 12"/>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78212"/>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7" name="TextBox 17"/>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0289970" y="9196000"/>
            <a:ext cx="4606632" cy="398781"/>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n = 869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8" name="TextBox 8"/>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9" name="TextBox 9"/>
          <p:cNvSpPr txBox="1"/>
          <p:nvPr/>
        </p:nvSpPr>
        <p:spPr>
          <a:xfrm>
            <a:off x="1480713" y="4301609"/>
            <a:ext cx="8617600" cy="2235424"/>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14.0% - WhatsApp</a:t>
            </a:r>
          </a:p>
        </p:txBody>
      </p:sp>
      <p:grpSp>
        <p:nvGrpSpPr>
          <p:cNvPr id="10" name="Group 10"/>
          <p:cNvGrpSpPr/>
          <p:nvPr/>
        </p:nvGrpSpPr>
        <p:grpSpPr>
          <a:xfrm>
            <a:off x="1680354" y="3084189"/>
            <a:ext cx="7737083" cy="1073845"/>
            <a:chOff x="0" y="0"/>
            <a:chExt cx="2037750" cy="282823"/>
          </a:xfrm>
        </p:grpSpPr>
        <p:sp>
          <p:nvSpPr>
            <p:cNvPr id="11" name="Freeform 11"/>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2" name="TextBox 12"/>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78212"/>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7" name="TextBox 17"/>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0289970" y="9196000"/>
            <a:ext cx="4606632" cy="398781"/>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n = 869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8" name="TextBox 8"/>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9" name="TextBox 9"/>
          <p:cNvSpPr txBox="1"/>
          <p:nvPr/>
        </p:nvSpPr>
        <p:spPr>
          <a:xfrm>
            <a:off x="1480713" y="4301609"/>
            <a:ext cx="8617600" cy="298797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14.0% - WhatsApp</a:t>
            </a:r>
          </a:p>
          <a:p>
            <a:pPr marL="917569" lvl="1" indent="-458785" algn="l">
              <a:lnSpc>
                <a:spcPts val="5949"/>
              </a:lnSpc>
              <a:buFont typeface="Arial"/>
              <a:buChar char="•"/>
            </a:pPr>
            <a:r>
              <a:rPr lang="en-US" sz="4249">
                <a:solidFill>
                  <a:srgbClr val="004F59"/>
                </a:solidFill>
                <a:latin typeface="Roboto"/>
                <a:ea typeface="Roboto"/>
                <a:cs typeface="Roboto"/>
                <a:sym typeface="Roboto"/>
              </a:rPr>
              <a:t>  </a:t>
            </a:r>
            <a:r>
              <a:rPr lang="en-US" sz="4249" b="1">
                <a:solidFill>
                  <a:srgbClr val="004F59"/>
                </a:solidFill>
                <a:latin typeface="Roboto Bold"/>
                <a:ea typeface="Roboto Bold"/>
                <a:cs typeface="Roboto Bold"/>
                <a:sym typeface="Roboto Bold"/>
              </a:rPr>
              <a:t>8.1% - iMessage (Texting)</a:t>
            </a:r>
          </a:p>
        </p:txBody>
      </p:sp>
      <p:grpSp>
        <p:nvGrpSpPr>
          <p:cNvPr id="10" name="Group 10"/>
          <p:cNvGrpSpPr/>
          <p:nvPr/>
        </p:nvGrpSpPr>
        <p:grpSpPr>
          <a:xfrm>
            <a:off x="1680354" y="3084189"/>
            <a:ext cx="7737083" cy="1073845"/>
            <a:chOff x="0" y="0"/>
            <a:chExt cx="2037750" cy="282823"/>
          </a:xfrm>
        </p:grpSpPr>
        <p:sp>
          <p:nvSpPr>
            <p:cNvPr id="11" name="Freeform 11"/>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2" name="TextBox 12"/>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78212"/>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7" name="TextBox 17"/>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0289970" y="9196000"/>
            <a:ext cx="4606632" cy="398781"/>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n = 869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8" name="TextBox 8"/>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9" name="TextBox 9"/>
          <p:cNvSpPr txBox="1"/>
          <p:nvPr/>
        </p:nvSpPr>
        <p:spPr>
          <a:xfrm>
            <a:off x="1480713" y="4301609"/>
            <a:ext cx="8617600" cy="374052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14.0% - WhatsApp</a:t>
            </a:r>
          </a:p>
          <a:p>
            <a:pPr marL="917569" lvl="1" indent="-458785" algn="l">
              <a:lnSpc>
                <a:spcPts val="5949"/>
              </a:lnSpc>
              <a:buFont typeface="Arial"/>
              <a:buChar char="•"/>
            </a:pPr>
            <a:r>
              <a:rPr lang="en-US" sz="4249">
                <a:solidFill>
                  <a:srgbClr val="FFFFFF"/>
                </a:solidFill>
                <a:latin typeface="Roboto"/>
                <a:ea typeface="Roboto"/>
                <a:cs typeface="Roboto"/>
                <a:sym typeface="Roboto"/>
              </a:rPr>
              <a:t>  </a:t>
            </a:r>
            <a:r>
              <a:rPr lang="en-US" sz="4249" b="1">
                <a:solidFill>
                  <a:srgbClr val="FFFFFF"/>
                </a:solidFill>
                <a:latin typeface="Roboto Bold"/>
                <a:ea typeface="Roboto Bold"/>
                <a:cs typeface="Roboto Bold"/>
                <a:sym typeface="Roboto Bold"/>
              </a:rPr>
              <a:t>8.1% - iMessage (Texting)</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  7.5% - Telegram</a:t>
            </a:r>
          </a:p>
        </p:txBody>
      </p:sp>
      <p:grpSp>
        <p:nvGrpSpPr>
          <p:cNvPr id="10" name="Group 10"/>
          <p:cNvGrpSpPr/>
          <p:nvPr/>
        </p:nvGrpSpPr>
        <p:grpSpPr>
          <a:xfrm>
            <a:off x="1680354" y="3084189"/>
            <a:ext cx="7737083" cy="1073845"/>
            <a:chOff x="0" y="0"/>
            <a:chExt cx="2037750" cy="282823"/>
          </a:xfrm>
        </p:grpSpPr>
        <p:sp>
          <p:nvSpPr>
            <p:cNvPr id="11" name="Freeform 11"/>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2" name="TextBox 12"/>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78212"/>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094035" y="7596325"/>
            <a:ext cx="2949672" cy="1177362"/>
          </a:xfrm>
          <a:custGeom>
            <a:avLst/>
            <a:gdLst/>
            <a:ahLst/>
            <a:cxnLst/>
            <a:rect l="l" t="t" r="r" b="b"/>
            <a:pathLst>
              <a:path w="2949672" h="1177362">
                <a:moveTo>
                  <a:pt x="0" y="0"/>
                </a:moveTo>
                <a:lnTo>
                  <a:pt x="2949671" y="0"/>
                </a:lnTo>
                <a:lnTo>
                  <a:pt x="2949671" y="1177363"/>
                </a:lnTo>
                <a:lnTo>
                  <a:pt x="0" y="1177363"/>
                </a:lnTo>
                <a:lnTo>
                  <a:pt x="0" y="0"/>
                </a:lnTo>
                <a:close/>
              </a:path>
            </a:pathLst>
          </a:custGeom>
          <a:blipFill>
            <a:blip r:embed="rId5"/>
            <a:stretch>
              <a:fillRect t="-69539" b="-80992"/>
            </a:stretch>
          </a:blipFill>
        </p:spPr>
        <p:txBody>
          <a:bodyPr/>
          <a:lstStyle/>
          <a:p>
            <a:endParaRPr lang="en-US"/>
          </a:p>
        </p:txBody>
      </p:sp>
      <p:sp>
        <p:nvSpPr>
          <p:cNvPr id="17" name="TextBox 17"/>
          <p:cNvSpPr txBox="1"/>
          <p:nvPr/>
        </p:nvSpPr>
        <p:spPr>
          <a:xfrm>
            <a:off x="4604905" y="9177436"/>
            <a:ext cx="699764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0289970" y="9196000"/>
            <a:ext cx="4606632" cy="398781"/>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n = 869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174914"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someone’s behavior or decisions in a deceptive or unfair way, often for personal gain.</a:t>
            </a:r>
          </a:p>
        </p:txBody>
      </p:sp>
      <p:grpSp>
        <p:nvGrpSpPr>
          <p:cNvPr id="7" name="Group 7"/>
          <p:cNvGrpSpPr/>
          <p:nvPr/>
        </p:nvGrpSpPr>
        <p:grpSpPr>
          <a:xfrm>
            <a:off x="1965967" y="3624926"/>
            <a:ext cx="6335864" cy="904943"/>
            <a:chOff x="0" y="0"/>
            <a:chExt cx="1668705" cy="238339"/>
          </a:xfrm>
        </p:grpSpPr>
        <p:sp>
          <p:nvSpPr>
            <p:cNvPr id="8" name="Freeform 8"/>
            <p:cNvSpPr/>
            <p:nvPr/>
          </p:nvSpPr>
          <p:spPr>
            <a:xfrm>
              <a:off x="0" y="0"/>
              <a:ext cx="1668705" cy="238339"/>
            </a:xfrm>
            <a:custGeom>
              <a:avLst/>
              <a:gdLst/>
              <a:ahLst/>
              <a:cxnLst/>
              <a:rect l="l" t="t" r="r" b="b"/>
              <a:pathLst>
                <a:path w="1668705" h="238339">
                  <a:moveTo>
                    <a:pt x="0" y="0"/>
                  </a:moveTo>
                  <a:lnTo>
                    <a:pt x="1668705" y="0"/>
                  </a:lnTo>
                  <a:lnTo>
                    <a:pt x="166870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6870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326512" y="3529676"/>
            <a:ext cx="5773933"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MANIPULATION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14" name="TextBox 14"/>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Sexting</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Sextortion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Extortion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Blackmail</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423249"/>
            <a:ext cx="5505084" cy="295084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Catfishing</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Manipulative</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Intimidation</a:t>
            </a:r>
          </a:p>
          <a:p>
            <a:pPr algn="l">
              <a:lnSpc>
                <a:spcPts val="5879"/>
              </a:lnSpc>
            </a:pPr>
            <a:endParaRPr lang="en-US" sz="4199" b="1">
              <a:solidFill>
                <a:srgbClr val="004F59"/>
              </a:solidFill>
              <a:latin typeface="Roboto Bold"/>
              <a:ea typeface="Roboto Bold"/>
              <a:cs typeface="Roboto Bold"/>
              <a:sym typeface="Roboto Bold"/>
            </a:endParaRP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Freeform 1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5241520"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another person’s actions or behavior by causing fear. </a:t>
            </a:r>
          </a:p>
        </p:txBody>
      </p:sp>
      <p:grpSp>
        <p:nvGrpSpPr>
          <p:cNvPr id="7" name="Group 7"/>
          <p:cNvGrpSpPr/>
          <p:nvPr/>
        </p:nvGrpSpPr>
        <p:grpSpPr>
          <a:xfrm>
            <a:off x="1965967" y="3624926"/>
            <a:ext cx="5795616" cy="904943"/>
            <a:chOff x="0" y="0"/>
            <a:chExt cx="1526417" cy="238339"/>
          </a:xfrm>
        </p:grpSpPr>
        <p:sp>
          <p:nvSpPr>
            <p:cNvPr id="8" name="Freeform 8"/>
            <p:cNvSpPr/>
            <p:nvPr/>
          </p:nvSpPr>
          <p:spPr>
            <a:xfrm>
              <a:off x="0" y="0"/>
              <a:ext cx="1526417" cy="238339"/>
            </a:xfrm>
            <a:custGeom>
              <a:avLst/>
              <a:gdLst/>
              <a:ahLst/>
              <a:cxnLst/>
              <a:rect l="l" t="t" r="r" b="b"/>
              <a:pathLst>
                <a:path w="1526417" h="238339">
                  <a:moveTo>
                    <a:pt x="0" y="0"/>
                  </a:moveTo>
                  <a:lnTo>
                    <a:pt x="1526417" y="0"/>
                  </a:lnTo>
                  <a:lnTo>
                    <a:pt x="152641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2641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69362" y="3529676"/>
            <a:ext cx="5144117"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INTIMIDATION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711910"/>
            <a:ext cx="2949672" cy="1081041"/>
          </a:xfrm>
          <a:custGeom>
            <a:avLst/>
            <a:gdLst/>
            <a:ahLst/>
            <a:cxnLst/>
            <a:rect l="l" t="t" r="r" b="b"/>
            <a:pathLst>
              <a:path w="2949672" h="1081041">
                <a:moveTo>
                  <a:pt x="0" y="0"/>
                </a:moveTo>
                <a:lnTo>
                  <a:pt x="2949671" y="0"/>
                </a:lnTo>
                <a:lnTo>
                  <a:pt x="2949671" y="1081042"/>
                </a:lnTo>
                <a:lnTo>
                  <a:pt x="0" y="1081042"/>
                </a:lnTo>
                <a:lnTo>
                  <a:pt x="0" y="0"/>
                </a:lnTo>
                <a:close/>
              </a:path>
            </a:pathLst>
          </a:custGeom>
          <a:blipFill>
            <a:blip r:embed="rId5"/>
            <a:stretch>
              <a:fillRect t="-86427" b="-86427"/>
            </a:stretch>
          </a:blipFill>
        </p:spPr>
        <p:txBody>
          <a:bodyPr/>
          <a:lstStyle/>
          <a:p>
            <a:endParaRPr lang="en-US"/>
          </a:p>
        </p:txBody>
      </p:sp>
      <p:sp>
        <p:nvSpPr>
          <p:cNvPr id="9" name="TextBox 9"/>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grpSp>
        <p:nvGrpSpPr>
          <p:cNvPr id="11" name="Group 11"/>
          <p:cNvGrpSpPr/>
          <p:nvPr/>
        </p:nvGrpSpPr>
        <p:grpSpPr>
          <a:xfrm>
            <a:off x="1480713" y="4703873"/>
            <a:ext cx="13117674" cy="2196665"/>
            <a:chOff x="0" y="0"/>
            <a:chExt cx="3454861" cy="578545"/>
          </a:xfrm>
        </p:grpSpPr>
        <p:sp>
          <p:nvSpPr>
            <p:cNvPr id="12" name="Freeform 12"/>
            <p:cNvSpPr/>
            <p:nvPr/>
          </p:nvSpPr>
          <p:spPr>
            <a:xfrm>
              <a:off x="0" y="0"/>
              <a:ext cx="3454860" cy="578546"/>
            </a:xfrm>
            <a:custGeom>
              <a:avLst/>
              <a:gdLst/>
              <a:ahLst/>
              <a:cxnLst/>
              <a:rect l="l" t="t" r="r" b="b"/>
              <a:pathLst>
                <a:path w="3454860" h="578546">
                  <a:moveTo>
                    <a:pt x="0" y="0"/>
                  </a:moveTo>
                  <a:lnTo>
                    <a:pt x="3454860" y="0"/>
                  </a:lnTo>
                  <a:lnTo>
                    <a:pt x="3454860" y="578546"/>
                  </a:lnTo>
                  <a:lnTo>
                    <a:pt x="0" y="578546"/>
                  </a:lnTo>
                  <a:close/>
                </a:path>
              </a:pathLst>
            </a:custGeom>
            <a:solidFill>
              <a:srgbClr val="303030"/>
            </a:solidFill>
          </p:spPr>
          <p:txBody>
            <a:bodyPr/>
            <a:lstStyle/>
            <a:p>
              <a:endParaRPr lang="en-US"/>
            </a:p>
          </p:txBody>
        </p:sp>
        <p:sp>
          <p:nvSpPr>
            <p:cNvPr id="13" name="TextBox 13"/>
            <p:cNvSpPr txBox="1"/>
            <p:nvPr/>
          </p:nvSpPr>
          <p:spPr>
            <a:xfrm>
              <a:off x="0" y="-76200"/>
              <a:ext cx="3454861" cy="654745"/>
            </a:xfrm>
            <a:prstGeom prst="rect">
              <a:avLst/>
            </a:prstGeom>
          </p:spPr>
          <p:txBody>
            <a:bodyPr lIns="50800" tIns="50800" rIns="50800" bIns="50800" rtlCol="0" anchor="ctr"/>
            <a:lstStyle/>
            <a:p>
              <a:pPr algn="ctr">
                <a:lnSpc>
                  <a:spcPts val="3074"/>
                </a:lnSpc>
              </a:pPr>
              <a:endParaRPr/>
            </a:p>
          </p:txBody>
        </p:sp>
      </p:grpSp>
      <p:grpSp>
        <p:nvGrpSpPr>
          <p:cNvPr id="14" name="Group 14"/>
          <p:cNvGrpSpPr/>
          <p:nvPr/>
        </p:nvGrpSpPr>
        <p:grpSpPr>
          <a:xfrm>
            <a:off x="11956523" y="1161492"/>
            <a:ext cx="5283727" cy="3157244"/>
            <a:chOff x="0" y="0"/>
            <a:chExt cx="1259467" cy="752583"/>
          </a:xfrm>
        </p:grpSpPr>
        <p:sp>
          <p:nvSpPr>
            <p:cNvPr id="15" name="Freeform 15"/>
            <p:cNvSpPr/>
            <p:nvPr/>
          </p:nvSpPr>
          <p:spPr>
            <a:xfrm>
              <a:off x="0" y="0"/>
              <a:ext cx="1259467" cy="752583"/>
            </a:xfrm>
            <a:custGeom>
              <a:avLst/>
              <a:gdLst/>
              <a:ahLst/>
              <a:cxnLst/>
              <a:rect l="l" t="t" r="r" b="b"/>
              <a:pathLst>
                <a:path w="1259467" h="752583">
                  <a:moveTo>
                    <a:pt x="0" y="0"/>
                  </a:moveTo>
                  <a:lnTo>
                    <a:pt x="1259467" y="0"/>
                  </a:lnTo>
                  <a:lnTo>
                    <a:pt x="1259467" y="752583"/>
                  </a:lnTo>
                  <a:lnTo>
                    <a:pt x="0" y="752583"/>
                  </a:lnTo>
                  <a:close/>
                </a:path>
              </a:pathLst>
            </a:custGeom>
            <a:solidFill>
              <a:srgbClr val="FFFFFF"/>
            </a:solidFill>
          </p:spPr>
          <p:txBody>
            <a:bodyPr/>
            <a:lstStyle/>
            <a:p>
              <a:endParaRPr lang="en-US"/>
            </a:p>
          </p:txBody>
        </p:sp>
        <p:sp>
          <p:nvSpPr>
            <p:cNvPr id="16" name="TextBox 16"/>
            <p:cNvSpPr txBox="1"/>
            <p:nvPr/>
          </p:nvSpPr>
          <p:spPr>
            <a:xfrm>
              <a:off x="0" y="-38100"/>
              <a:ext cx="1259467" cy="790683"/>
            </a:xfrm>
            <a:prstGeom prst="rect">
              <a:avLst/>
            </a:prstGeom>
          </p:spPr>
          <p:txBody>
            <a:bodyPr lIns="50800" tIns="50800" rIns="50800" bIns="50800" rtlCol="0" anchor="ctr"/>
            <a:lstStyle/>
            <a:p>
              <a:pPr algn="ctr">
                <a:lnSpc>
                  <a:spcPts val="2899"/>
                </a:lnSpc>
              </a:pPr>
              <a:endParaRPr/>
            </a:p>
          </p:txBody>
        </p:sp>
      </p:grpSp>
      <p:sp>
        <p:nvSpPr>
          <p:cNvPr id="17" name="Freeform 17"/>
          <p:cNvSpPr/>
          <p:nvPr/>
        </p:nvSpPr>
        <p:spPr>
          <a:xfrm>
            <a:off x="12113664" y="1322615"/>
            <a:ext cx="4969445" cy="2813948"/>
          </a:xfrm>
          <a:custGeom>
            <a:avLst/>
            <a:gdLst/>
            <a:ahLst/>
            <a:cxnLst/>
            <a:rect l="l" t="t" r="r" b="b"/>
            <a:pathLst>
              <a:path w="4969445" h="2813948">
                <a:moveTo>
                  <a:pt x="0" y="0"/>
                </a:moveTo>
                <a:lnTo>
                  <a:pt x="4969445" y="0"/>
                </a:lnTo>
                <a:lnTo>
                  <a:pt x="4969445" y="2813948"/>
                </a:lnTo>
                <a:lnTo>
                  <a:pt x="0" y="2813948"/>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2063724" y="4973558"/>
            <a:ext cx="12189084"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Verbal threats are commonly used to pressure a young person into complying with demands.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8" name="TextBox 8"/>
          <p:cNvSpPr txBox="1"/>
          <p:nvPr/>
        </p:nvSpPr>
        <p:spPr>
          <a:xfrm>
            <a:off x="1959197" y="4123139"/>
            <a:ext cx="1547125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Threats often start within the </a:t>
            </a:r>
            <a:r>
              <a:rPr lang="en-US" sz="4249" b="1">
                <a:solidFill>
                  <a:srgbClr val="9D1BE3"/>
                </a:solidFill>
                <a:latin typeface="Roboto Bold"/>
                <a:ea typeface="Roboto Bold"/>
                <a:cs typeface="Roboto Bold"/>
                <a:sym typeface="Roboto Bold"/>
              </a:rPr>
              <a:t>first hours</a:t>
            </a:r>
            <a:r>
              <a:rPr lang="en-US" sz="4249" b="1">
                <a:solidFill>
                  <a:srgbClr val="004F59"/>
                </a:solidFill>
                <a:latin typeface="Roboto Bold"/>
                <a:ea typeface="Roboto Bold"/>
                <a:cs typeface="Roboto Bold"/>
                <a:sym typeface="Roboto Bold"/>
              </a:rPr>
              <a:t> of contact.</a:t>
            </a:r>
          </a:p>
        </p:txBody>
      </p:sp>
      <p:sp>
        <p:nvSpPr>
          <p:cNvPr id="9" name="TextBox 9"/>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8" name="TextBox 8"/>
          <p:cNvSpPr txBox="1"/>
          <p:nvPr/>
        </p:nvSpPr>
        <p:spPr>
          <a:xfrm>
            <a:off x="1959197" y="4123139"/>
            <a:ext cx="1547125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Predators make </a:t>
            </a:r>
            <a:r>
              <a:rPr lang="en-US" sz="4249" b="1">
                <a:solidFill>
                  <a:srgbClr val="9D1BE3"/>
                </a:solidFill>
                <a:latin typeface="Roboto Bold"/>
                <a:ea typeface="Roboto Bold"/>
                <a:cs typeface="Roboto Bold"/>
                <a:sym typeface="Roboto Bold"/>
              </a:rPr>
              <a:t>rapid, repeated demands.</a:t>
            </a:r>
            <a:r>
              <a:rPr lang="en-US" sz="4249" b="1">
                <a:solidFill>
                  <a:srgbClr val="004F59"/>
                </a:solidFill>
                <a:latin typeface="Roboto Bold"/>
                <a:ea typeface="Roboto Bold"/>
                <a:cs typeface="Roboto Bold"/>
                <a:sym typeface="Roboto Bold"/>
              </a:rPr>
              <a:t> </a:t>
            </a:r>
          </a:p>
        </p:txBody>
      </p:sp>
      <p:sp>
        <p:nvSpPr>
          <p:cNvPr id="9" name="TextBox 9"/>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grpSp>
        <p:nvGrpSpPr>
          <p:cNvPr id="8" name="Group 8"/>
          <p:cNvGrpSpPr/>
          <p:nvPr/>
        </p:nvGrpSpPr>
        <p:grpSpPr>
          <a:xfrm>
            <a:off x="1613679" y="3004476"/>
            <a:ext cx="10039288" cy="913499"/>
            <a:chOff x="0" y="0"/>
            <a:chExt cx="2644092" cy="240592"/>
          </a:xfrm>
        </p:grpSpPr>
        <p:sp>
          <p:nvSpPr>
            <p:cNvPr id="9" name="Freeform 9"/>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0" name="TextBox 10"/>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
        <p:nvSpPr>
          <p:cNvPr id="12" name="TextBox 12"/>
          <p:cNvSpPr txBox="1"/>
          <p:nvPr/>
        </p:nvSpPr>
        <p:spPr>
          <a:xfrm>
            <a:off x="1959197" y="4123139"/>
            <a:ext cx="1547125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Short deadlines and constant messaging </a:t>
            </a:r>
            <a:r>
              <a:rPr lang="en-US" sz="4249" b="1">
                <a:solidFill>
                  <a:srgbClr val="9D1BE3"/>
                </a:solidFill>
                <a:latin typeface="Roboto Bold"/>
                <a:ea typeface="Roboto Bold"/>
                <a:cs typeface="Roboto Bold"/>
                <a:sym typeface="Roboto Bold"/>
              </a:rPr>
              <a:t>increase pressure.</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grpSp>
        <p:nvGrpSpPr>
          <p:cNvPr id="8" name="Group 8"/>
          <p:cNvGrpSpPr/>
          <p:nvPr/>
        </p:nvGrpSpPr>
        <p:grpSpPr>
          <a:xfrm>
            <a:off x="1613679" y="3004476"/>
            <a:ext cx="10039288" cy="913499"/>
            <a:chOff x="0" y="0"/>
            <a:chExt cx="2644092" cy="240592"/>
          </a:xfrm>
        </p:grpSpPr>
        <p:sp>
          <p:nvSpPr>
            <p:cNvPr id="9" name="Freeform 9"/>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0" name="TextBox 10"/>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
        <p:nvSpPr>
          <p:cNvPr id="12" name="TextBox 12"/>
          <p:cNvSpPr txBox="1"/>
          <p:nvPr/>
        </p:nvSpPr>
        <p:spPr>
          <a:xfrm>
            <a:off x="1959197" y="4123139"/>
            <a:ext cx="1547125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Predators create </a:t>
            </a:r>
            <a:r>
              <a:rPr lang="en-US" sz="4249" b="1">
                <a:solidFill>
                  <a:srgbClr val="9D1BE3"/>
                </a:solidFill>
                <a:latin typeface="Roboto Bold"/>
                <a:ea typeface="Roboto Bold"/>
                <a:cs typeface="Roboto Bold"/>
                <a:sym typeface="Roboto Bold"/>
              </a:rPr>
              <a:t>confusion, panic, and fear.</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grpSp>
        <p:nvGrpSpPr>
          <p:cNvPr id="8" name="Group 8"/>
          <p:cNvGrpSpPr/>
          <p:nvPr/>
        </p:nvGrpSpPr>
        <p:grpSpPr>
          <a:xfrm>
            <a:off x="1613679" y="3004476"/>
            <a:ext cx="10039288" cy="913499"/>
            <a:chOff x="0" y="0"/>
            <a:chExt cx="2644092" cy="240592"/>
          </a:xfrm>
        </p:grpSpPr>
        <p:sp>
          <p:nvSpPr>
            <p:cNvPr id="9" name="Freeform 9"/>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0" name="TextBox 10"/>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
        <p:nvSpPr>
          <p:cNvPr id="12" name="TextBox 12"/>
          <p:cNvSpPr txBox="1"/>
          <p:nvPr/>
        </p:nvSpPr>
        <p:spPr>
          <a:xfrm>
            <a:off x="1959197" y="4123139"/>
            <a:ext cx="14420255" cy="166052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Predators’ Goal: </a:t>
            </a:r>
            <a:r>
              <a:rPr lang="en-US" sz="4249" b="1">
                <a:solidFill>
                  <a:srgbClr val="004F59"/>
                </a:solidFill>
                <a:latin typeface="Roboto Bold"/>
                <a:ea typeface="Roboto Bold"/>
                <a:cs typeface="Roboto Bold"/>
                <a:sym typeface="Roboto Bold"/>
              </a:rPr>
              <a:t>Prevent victims from thinking clearly or considering asking for help.</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7711910"/>
            <a:ext cx="2949672" cy="1081041"/>
          </a:xfrm>
          <a:custGeom>
            <a:avLst/>
            <a:gdLst/>
            <a:ahLst/>
            <a:cxnLst/>
            <a:rect l="l" t="t" r="r" b="b"/>
            <a:pathLst>
              <a:path w="2949672" h="1081041">
                <a:moveTo>
                  <a:pt x="0" y="0"/>
                </a:moveTo>
                <a:lnTo>
                  <a:pt x="2949671" y="0"/>
                </a:lnTo>
                <a:lnTo>
                  <a:pt x="2949671" y="1081042"/>
                </a:lnTo>
                <a:lnTo>
                  <a:pt x="0" y="1081042"/>
                </a:lnTo>
                <a:lnTo>
                  <a:pt x="0" y="0"/>
                </a:lnTo>
                <a:close/>
              </a:path>
            </a:pathLst>
          </a:custGeom>
          <a:blipFill>
            <a:blip r:embed="rId5"/>
            <a:stretch>
              <a:fillRect t="-86427" b="-86427"/>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grpSp>
        <p:nvGrpSpPr>
          <p:cNvPr id="10" name="Group 10"/>
          <p:cNvGrpSpPr/>
          <p:nvPr/>
        </p:nvGrpSpPr>
        <p:grpSpPr>
          <a:xfrm>
            <a:off x="1480713" y="4703873"/>
            <a:ext cx="13117674" cy="2196665"/>
            <a:chOff x="0" y="0"/>
            <a:chExt cx="3454861" cy="578545"/>
          </a:xfrm>
        </p:grpSpPr>
        <p:sp>
          <p:nvSpPr>
            <p:cNvPr id="11" name="Freeform 11"/>
            <p:cNvSpPr/>
            <p:nvPr/>
          </p:nvSpPr>
          <p:spPr>
            <a:xfrm>
              <a:off x="0" y="0"/>
              <a:ext cx="3454860" cy="578546"/>
            </a:xfrm>
            <a:custGeom>
              <a:avLst/>
              <a:gdLst/>
              <a:ahLst/>
              <a:cxnLst/>
              <a:rect l="l" t="t" r="r" b="b"/>
              <a:pathLst>
                <a:path w="3454860" h="578546">
                  <a:moveTo>
                    <a:pt x="0" y="0"/>
                  </a:moveTo>
                  <a:lnTo>
                    <a:pt x="3454860" y="0"/>
                  </a:lnTo>
                  <a:lnTo>
                    <a:pt x="3454860" y="578546"/>
                  </a:lnTo>
                  <a:lnTo>
                    <a:pt x="0" y="578546"/>
                  </a:lnTo>
                  <a:close/>
                </a:path>
              </a:pathLst>
            </a:custGeom>
            <a:solidFill>
              <a:srgbClr val="303030"/>
            </a:solidFill>
          </p:spPr>
          <p:txBody>
            <a:bodyPr/>
            <a:lstStyle/>
            <a:p>
              <a:endParaRPr lang="en-US"/>
            </a:p>
          </p:txBody>
        </p:sp>
        <p:sp>
          <p:nvSpPr>
            <p:cNvPr id="12" name="TextBox 12"/>
            <p:cNvSpPr txBox="1"/>
            <p:nvPr/>
          </p:nvSpPr>
          <p:spPr>
            <a:xfrm>
              <a:off x="0" y="-76200"/>
              <a:ext cx="3454861" cy="654745"/>
            </a:xfrm>
            <a:prstGeom prst="rect">
              <a:avLst/>
            </a:prstGeom>
          </p:spPr>
          <p:txBody>
            <a:bodyPr lIns="50800" tIns="50800" rIns="50800" bIns="50800" rtlCol="0" anchor="ctr"/>
            <a:lstStyle/>
            <a:p>
              <a:pPr algn="ctr">
                <a:lnSpc>
                  <a:spcPts val="3074"/>
                </a:lnSpc>
              </a:pPr>
              <a:endParaRPr/>
            </a:p>
          </p:txBody>
        </p:sp>
      </p:grpSp>
      <p:grpSp>
        <p:nvGrpSpPr>
          <p:cNvPr id="13" name="Group 13"/>
          <p:cNvGrpSpPr/>
          <p:nvPr/>
        </p:nvGrpSpPr>
        <p:grpSpPr>
          <a:xfrm>
            <a:off x="11956523" y="1161492"/>
            <a:ext cx="5283727" cy="3157244"/>
            <a:chOff x="0" y="0"/>
            <a:chExt cx="1259467" cy="752583"/>
          </a:xfrm>
        </p:grpSpPr>
        <p:sp>
          <p:nvSpPr>
            <p:cNvPr id="14" name="Freeform 14"/>
            <p:cNvSpPr/>
            <p:nvPr/>
          </p:nvSpPr>
          <p:spPr>
            <a:xfrm>
              <a:off x="0" y="0"/>
              <a:ext cx="1259467" cy="752583"/>
            </a:xfrm>
            <a:custGeom>
              <a:avLst/>
              <a:gdLst/>
              <a:ahLst/>
              <a:cxnLst/>
              <a:rect l="l" t="t" r="r" b="b"/>
              <a:pathLst>
                <a:path w="1259467" h="752583">
                  <a:moveTo>
                    <a:pt x="0" y="0"/>
                  </a:moveTo>
                  <a:lnTo>
                    <a:pt x="1259467" y="0"/>
                  </a:lnTo>
                  <a:lnTo>
                    <a:pt x="1259467" y="752583"/>
                  </a:lnTo>
                  <a:lnTo>
                    <a:pt x="0" y="752583"/>
                  </a:lnTo>
                  <a:close/>
                </a:path>
              </a:pathLst>
            </a:custGeom>
            <a:solidFill>
              <a:srgbClr val="FFFFFF"/>
            </a:solidFill>
          </p:spPr>
          <p:txBody>
            <a:bodyPr/>
            <a:lstStyle/>
            <a:p>
              <a:endParaRPr lang="en-US"/>
            </a:p>
          </p:txBody>
        </p:sp>
        <p:sp>
          <p:nvSpPr>
            <p:cNvPr id="15" name="TextBox 15"/>
            <p:cNvSpPr txBox="1"/>
            <p:nvPr/>
          </p:nvSpPr>
          <p:spPr>
            <a:xfrm>
              <a:off x="0" y="-38100"/>
              <a:ext cx="1259467" cy="790683"/>
            </a:xfrm>
            <a:prstGeom prst="rect">
              <a:avLst/>
            </a:prstGeom>
          </p:spPr>
          <p:txBody>
            <a:bodyPr lIns="50800" tIns="50800" rIns="50800" bIns="50800" rtlCol="0" anchor="ctr"/>
            <a:lstStyle/>
            <a:p>
              <a:pPr algn="ctr">
                <a:lnSpc>
                  <a:spcPts val="2899"/>
                </a:lnSpc>
              </a:pPr>
              <a:endParaRPr/>
            </a:p>
          </p:txBody>
        </p:sp>
      </p:grpSp>
      <p:sp>
        <p:nvSpPr>
          <p:cNvPr id="16" name="Freeform 16"/>
          <p:cNvSpPr/>
          <p:nvPr/>
        </p:nvSpPr>
        <p:spPr>
          <a:xfrm>
            <a:off x="12113664" y="1322615"/>
            <a:ext cx="4969445" cy="2813948"/>
          </a:xfrm>
          <a:custGeom>
            <a:avLst/>
            <a:gdLst/>
            <a:ahLst/>
            <a:cxnLst/>
            <a:rect l="l" t="t" r="r" b="b"/>
            <a:pathLst>
              <a:path w="4969445" h="2813948">
                <a:moveTo>
                  <a:pt x="0" y="0"/>
                </a:moveTo>
                <a:lnTo>
                  <a:pt x="4969445" y="0"/>
                </a:lnTo>
                <a:lnTo>
                  <a:pt x="4969445" y="2813948"/>
                </a:lnTo>
                <a:lnTo>
                  <a:pt x="0" y="2813948"/>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TextBox 18"/>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9" name="TextBox 19"/>
          <p:cNvSpPr txBox="1"/>
          <p:nvPr/>
        </p:nvSpPr>
        <p:spPr>
          <a:xfrm>
            <a:off x="2063724" y="4973558"/>
            <a:ext cx="12189084"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Predators often use the same script or pattern when making threats.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04089"/>
            <a:ext cx="15444327" cy="73032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life will be ruined.”</a:t>
            </a:r>
          </a:p>
        </p:txBody>
      </p:sp>
      <p:grpSp>
        <p:nvGrpSpPr>
          <p:cNvPr id="7" name="Group 7"/>
          <p:cNvGrpSpPr/>
          <p:nvPr/>
        </p:nvGrpSpPr>
        <p:grpSpPr>
          <a:xfrm>
            <a:off x="1613679" y="2859906"/>
            <a:ext cx="5952860" cy="1058068"/>
            <a:chOff x="0" y="0"/>
            <a:chExt cx="1567831" cy="278668"/>
          </a:xfrm>
        </p:grpSpPr>
        <p:sp>
          <p:nvSpPr>
            <p:cNvPr id="8" name="Freeform 8"/>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9" name="TextBox 9"/>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2955536"/>
            <a:ext cx="6342634" cy="771526"/>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Threats of Rejection</a:t>
            </a:r>
          </a:p>
        </p:txBody>
      </p:sp>
      <p:sp>
        <p:nvSpPr>
          <p:cNvPr id="11" name="TextBox 11"/>
          <p:cNvSpPr txBox="1"/>
          <p:nvPr/>
        </p:nvSpPr>
        <p:spPr>
          <a:xfrm>
            <a:off x="1131441" y="1109322"/>
            <a:ext cx="1111318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8" name="TextBox 8"/>
          <p:cNvSpPr txBox="1"/>
          <p:nvPr/>
        </p:nvSpPr>
        <p:spPr>
          <a:xfrm>
            <a:off x="1613679" y="4104089"/>
            <a:ext cx="15444327" cy="14827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“Everyone is going to think you’re a slut.” </a:t>
            </a:r>
          </a:p>
        </p:txBody>
      </p:sp>
      <p:grpSp>
        <p:nvGrpSpPr>
          <p:cNvPr id="9" name="Group 9"/>
          <p:cNvGrpSpPr/>
          <p:nvPr/>
        </p:nvGrpSpPr>
        <p:grpSpPr>
          <a:xfrm>
            <a:off x="1613679" y="2859906"/>
            <a:ext cx="5952860" cy="1058068"/>
            <a:chOff x="0" y="0"/>
            <a:chExt cx="1567831" cy="278668"/>
          </a:xfrm>
        </p:grpSpPr>
        <p:sp>
          <p:nvSpPr>
            <p:cNvPr id="10" name="Freeform 10"/>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5098645"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Sending, receiving, or sharing sexual content, typically using smartphones. </a:t>
            </a:r>
          </a:p>
        </p:txBody>
      </p:sp>
      <p:grpSp>
        <p:nvGrpSpPr>
          <p:cNvPr id="7" name="Group 7"/>
          <p:cNvGrpSpPr/>
          <p:nvPr/>
        </p:nvGrpSpPr>
        <p:grpSpPr>
          <a:xfrm>
            <a:off x="1965967" y="3624926"/>
            <a:ext cx="3864180" cy="904943"/>
            <a:chOff x="0" y="0"/>
            <a:chExt cx="1017726" cy="238339"/>
          </a:xfrm>
        </p:grpSpPr>
        <p:sp>
          <p:nvSpPr>
            <p:cNvPr id="8" name="Freeform 8"/>
            <p:cNvSpPr/>
            <p:nvPr/>
          </p:nvSpPr>
          <p:spPr>
            <a:xfrm>
              <a:off x="0" y="0"/>
              <a:ext cx="1017726" cy="238339"/>
            </a:xfrm>
            <a:custGeom>
              <a:avLst/>
              <a:gdLst/>
              <a:ahLst/>
              <a:cxnLst/>
              <a:rect l="l" t="t" r="r" b="b"/>
              <a:pathLst>
                <a:path w="1017726" h="238339">
                  <a:moveTo>
                    <a:pt x="0" y="0"/>
                  </a:moveTo>
                  <a:lnTo>
                    <a:pt x="1017726" y="0"/>
                  </a:lnTo>
                  <a:lnTo>
                    <a:pt x="1017726"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017726"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1262" y="3510626"/>
            <a:ext cx="3380631"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SEXTING</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8" name="TextBox 8"/>
          <p:cNvSpPr txBox="1"/>
          <p:nvPr/>
        </p:nvSpPr>
        <p:spPr>
          <a:xfrm>
            <a:off x="1613679" y="4104089"/>
            <a:ext cx="15444327" cy="223520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family, friends &amp; followers will judge you.”</a:t>
            </a:r>
          </a:p>
        </p:txBody>
      </p:sp>
      <p:grpSp>
        <p:nvGrpSpPr>
          <p:cNvPr id="9" name="Group 9"/>
          <p:cNvGrpSpPr/>
          <p:nvPr/>
        </p:nvGrpSpPr>
        <p:grpSpPr>
          <a:xfrm>
            <a:off x="1613679" y="2859906"/>
            <a:ext cx="5952860" cy="1058068"/>
            <a:chOff x="0" y="0"/>
            <a:chExt cx="1567831" cy="278668"/>
          </a:xfrm>
        </p:grpSpPr>
        <p:sp>
          <p:nvSpPr>
            <p:cNvPr id="10" name="Freeform 10"/>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8" name="TextBox 8"/>
          <p:cNvSpPr txBox="1"/>
          <p:nvPr/>
        </p:nvSpPr>
        <p:spPr>
          <a:xfrm>
            <a:off x="1613679" y="4104089"/>
            <a:ext cx="15444327" cy="298767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parents won’t love you.”</a:t>
            </a:r>
          </a:p>
        </p:txBody>
      </p:sp>
      <p:grpSp>
        <p:nvGrpSpPr>
          <p:cNvPr id="9" name="Group 9"/>
          <p:cNvGrpSpPr/>
          <p:nvPr/>
        </p:nvGrpSpPr>
        <p:grpSpPr>
          <a:xfrm>
            <a:off x="1613679" y="2859906"/>
            <a:ext cx="5952860" cy="1058068"/>
            <a:chOff x="0" y="0"/>
            <a:chExt cx="1567831" cy="278668"/>
          </a:xfrm>
        </p:grpSpPr>
        <p:sp>
          <p:nvSpPr>
            <p:cNvPr id="10" name="Freeform 10"/>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8" name="TextBox 8"/>
          <p:cNvSpPr txBox="1"/>
          <p:nvPr/>
        </p:nvSpPr>
        <p:spPr>
          <a:xfrm>
            <a:off x="1613679" y="4104089"/>
            <a:ext cx="15444327" cy="374015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parents won’t love you.”</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“We’ll kill your sister...your brother...your pet.”</a:t>
            </a:r>
          </a:p>
        </p:txBody>
      </p:sp>
      <p:grpSp>
        <p:nvGrpSpPr>
          <p:cNvPr id="9" name="Group 9"/>
          <p:cNvGrpSpPr/>
          <p:nvPr/>
        </p:nvGrpSpPr>
        <p:grpSpPr>
          <a:xfrm>
            <a:off x="1613679" y="2859906"/>
            <a:ext cx="5952860" cy="1058068"/>
            <a:chOff x="0" y="0"/>
            <a:chExt cx="1567831" cy="278668"/>
          </a:xfrm>
        </p:grpSpPr>
        <p:sp>
          <p:nvSpPr>
            <p:cNvPr id="10" name="Freeform 10"/>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04089"/>
            <a:ext cx="15444327" cy="44926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parents won’t love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“We’ll kill your sister...your brother...your pet.”</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 may as well kill yourself.”</a:t>
            </a:r>
          </a:p>
        </p:txBody>
      </p:sp>
      <p:sp>
        <p:nvSpPr>
          <p:cNvPr id="7" name="TextBox 7"/>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grpSp>
        <p:nvGrpSpPr>
          <p:cNvPr id="9" name="Group 9"/>
          <p:cNvGrpSpPr/>
          <p:nvPr/>
        </p:nvGrpSpPr>
        <p:grpSpPr>
          <a:xfrm>
            <a:off x="1613679" y="2859906"/>
            <a:ext cx="5952860" cy="1058068"/>
            <a:chOff x="0" y="0"/>
            <a:chExt cx="1567831" cy="278668"/>
          </a:xfrm>
        </p:grpSpPr>
        <p:sp>
          <p:nvSpPr>
            <p:cNvPr id="10" name="Freeform 10"/>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89306"/>
            <a:ext cx="15645621"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“Your images will be shared with everyone you know.”</a:t>
            </a:r>
          </a:p>
        </p:txBody>
      </p:sp>
      <p:grpSp>
        <p:nvGrpSpPr>
          <p:cNvPr id="7" name="Group 7"/>
          <p:cNvGrpSpPr/>
          <p:nvPr/>
        </p:nvGrpSpPr>
        <p:grpSpPr>
          <a:xfrm>
            <a:off x="1613679" y="2859906"/>
            <a:ext cx="5345541" cy="1058068"/>
            <a:chOff x="0" y="0"/>
            <a:chExt cx="1407879" cy="278668"/>
          </a:xfrm>
        </p:grpSpPr>
        <p:sp>
          <p:nvSpPr>
            <p:cNvPr id="8" name="Freeform 8"/>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9" name="TextBox 9"/>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2955536"/>
            <a:ext cx="5607342" cy="771526"/>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Threats of Failure</a:t>
            </a:r>
          </a:p>
        </p:txBody>
      </p:sp>
      <p:sp>
        <p:nvSpPr>
          <p:cNvPr id="11" name="TextBox 11"/>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8" name="TextBox 8"/>
          <p:cNvSpPr txBox="1"/>
          <p:nvPr/>
        </p:nvSpPr>
        <p:spPr>
          <a:xfrm>
            <a:off x="1613679" y="4189306"/>
            <a:ext cx="15645621"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be expelled from school.”</a:t>
            </a:r>
          </a:p>
        </p:txBody>
      </p:sp>
      <p:grpSp>
        <p:nvGrpSpPr>
          <p:cNvPr id="9" name="Group 9"/>
          <p:cNvGrpSpPr/>
          <p:nvPr/>
        </p:nvGrpSpPr>
        <p:grpSpPr>
          <a:xfrm>
            <a:off x="1613679" y="2859906"/>
            <a:ext cx="5345541" cy="1058068"/>
            <a:chOff x="0" y="0"/>
            <a:chExt cx="1407879" cy="278668"/>
          </a:xfrm>
        </p:grpSpPr>
        <p:sp>
          <p:nvSpPr>
            <p:cNvPr id="10" name="Freeform 10"/>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8" name="TextBox 8"/>
          <p:cNvSpPr txBox="1"/>
          <p:nvPr/>
        </p:nvSpPr>
        <p:spPr>
          <a:xfrm>
            <a:off x="1613679" y="4189306"/>
            <a:ext cx="15645621"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expelled from school.”</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 won’t get into college.”</a:t>
            </a:r>
          </a:p>
        </p:txBody>
      </p:sp>
      <p:grpSp>
        <p:nvGrpSpPr>
          <p:cNvPr id="9" name="Group 9"/>
          <p:cNvGrpSpPr/>
          <p:nvPr/>
        </p:nvGrpSpPr>
        <p:grpSpPr>
          <a:xfrm>
            <a:off x="1613679" y="2859906"/>
            <a:ext cx="5345541" cy="1058068"/>
            <a:chOff x="0" y="0"/>
            <a:chExt cx="1407879" cy="278668"/>
          </a:xfrm>
        </p:grpSpPr>
        <p:sp>
          <p:nvSpPr>
            <p:cNvPr id="10" name="Freeform 10"/>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89306"/>
            <a:ext cx="15645621"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expelled from school.”</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 won’t get into college.”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never get a job.”</a:t>
            </a:r>
          </a:p>
        </p:txBody>
      </p:sp>
      <p:sp>
        <p:nvSpPr>
          <p:cNvPr id="7" name="TextBox 7"/>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grpSp>
        <p:nvGrpSpPr>
          <p:cNvPr id="9" name="Group 9"/>
          <p:cNvGrpSpPr/>
          <p:nvPr/>
        </p:nvGrpSpPr>
        <p:grpSpPr>
          <a:xfrm>
            <a:off x="1613679" y="2859906"/>
            <a:ext cx="5345541" cy="1058068"/>
            <a:chOff x="0" y="0"/>
            <a:chExt cx="1407879" cy="278668"/>
          </a:xfrm>
        </p:grpSpPr>
        <p:sp>
          <p:nvSpPr>
            <p:cNvPr id="10" name="Freeform 10"/>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1" name="TextBox 11"/>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318025"/>
            <a:ext cx="15731197"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be the one to get into trouble for this.”</a:t>
            </a:r>
          </a:p>
        </p:txBody>
      </p:sp>
      <p:grpSp>
        <p:nvGrpSpPr>
          <p:cNvPr id="7" name="Group 7"/>
          <p:cNvGrpSpPr/>
          <p:nvPr/>
        </p:nvGrpSpPr>
        <p:grpSpPr>
          <a:xfrm>
            <a:off x="1613679" y="2878442"/>
            <a:ext cx="4286105" cy="1039533"/>
            <a:chOff x="0" y="0"/>
            <a:chExt cx="1128851" cy="273786"/>
          </a:xfrm>
        </p:grpSpPr>
        <p:sp>
          <p:nvSpPr>
            <p:cNvPr id="8" name="Freeform 8"/>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9" name="TextBox 9"/>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2974329"/>
            <a:ext cx="5607342" cy="771526"/>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Legal Threats</a:t>
            </a:r>
          </a:p>
        </p:txBody>
      </p:sp>
      <p:sp>
        <p:nvSpPr>
          <p:cNvPr id="11" name="TextBox 11"/>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318025"/>
            <a:ext cx="1573119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the one to get into trouble for this.”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“You’re the one who broke the law.”</a:t>
            </a:r>
          </a:p>
        </p:txBody>
      </p:sp>
      <p:sp>
        <p:nvSpPr>
          <p:cNvPr id="7" name="TextBox 7"/>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grpSp>
        <p:nvGrpSpPr>
          <p:cNvPr id="9" name="Group 9"/>
          <p:cNvGrpSpPr/>
          <p:nvPr/>
        </p:nvGrpSpPr>
        <p:grpSpPr>
          <a:xfrm>
            <a:off x="1613679" y="2878442"/>
            <a:ext cx="4286105" cy="1039533"/>
            <a:chOff x="0" y="0"/>
            <a:chExt cx="1128851" cy="273786"/>
          </a:xfrm>
        </p:grpSpPr>
        <p:sp>
          <p:nvSpPr>
            <p:cNvPr id="10" name="Freeform 10"/>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11" name="TextBox 11"/>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9197" y="2974329"/>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Threats</a:t>
            </a:r>
          </a:p>
        </p:txBody>
      </p:sp>
      <p:sp>
        <p:nvSpPr>
          <p:cNvPr id="13" name="TextBox 13"/>
          <p:cNvSpPr txBox="1"/>
          <p:nvPr/>
        </p:nvSpPr>
        <p:spPr>
          <a:xfrm>
            <a:off x="4900553" y="9162149"/>
            <a:ext cx="704608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1273968" y="1145316"/>
            <a:ext cx="4111024" cy="860425"/>
          </a:xfrm>
          <a:prstGeom prst="rect">
            <a:avLst/>
          </a:prstGeom>
        </p:spPr>
        <p:txBody>
          <a:bodyPr lIns="0" tIns="0" rIns="0" bIns="0" rtlCol="0" anchor="t">
            <a:spAutoFit/>
          </a:bodyPr>
          <a:lstStyle/>
          <a:p>
            <a:pPr algn="ctr">
              <a:lnSpc>
                <a:spcPts val="3499"/>
              </a:lnSpc>
            </a:pPr>
            <a:r>
              <a:rPr lang="en-US" sz="2499">
                <a:solidFill>
                  <a:srgbClr val="9D1BE3"/>
                </a:solidFill>
                <a:latin typeface="Roboto"/>
                <a:ea typeface="Roboto"/>
                <a:cs typeface="Roboto"/>
                <a:sym typeface="Roboto"/>
              </a:rPr>
              <a:t>Recognizing the pattern helps stop the crime sooner.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23607</Words>
  <Application>Microsoft Office PowerPoint</Application>
  <PresentationFormat>Custom</PresentationFormat>
  <Paragraphs>2845</Paragraphs>
  <Slides>163</Slides>
  <Notes>163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163</vt:i4>
      </vt:variant>
    </vt:vector>
  </HeadingPairs>
  <TitlesOfParts>
    <vt:vector size="174" baseType="lpstr">
      <vt:lpstr>Cooperative Bold</vt:lpstr>
      <vt:lpstr>Calibri</vt:lpstr>
      <vt:lpstr>Arial</vt:lpstr>
      <vt:lpstr>Roboto Bold</vt:lpstr>
      <vt:lpstr>Roboto Italics</vt:lpstr>
      <vt:lpstr>League Spartan</vt:lpstr>
      <vt:lpstr>Roboto</vt:lpstr>
      <vt:lpstr>Poppins Medium 2</vt:lpstr>
      <vt:lpstr>Poppins Medium 1</vt:lpstr>
      <vt:lpstr>Bebas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PowerPoint-Sextortion_Scheme_WalkingWise-3-15-2026</dc:title>
  <cp:lastModifiedBy>Karla Highman</cp:lastModifiedBy>
  <cp:revision>1</cp:revision>
  <dcterms:created xsi:type="dcterms:W3CDTF">2006-08-16T00:00:00Z</dcterms:created>
  <dcterms:modified xsi:type="dcterms:W3CDTF">2026-03-15T17:32:10Z</dcterms:modified>
  <dc:identifier>DAGaaiCSdec</dc:identifier>
</cp:coreProperties>
</file>