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0.xml"/>
  <Override ContentType="application/vnd.openxmlformats-officedocument.presentationml.notesSlide+xml" PartName="/ppt/notesSlides/notesSlide121.xml"/>
  <Override ContentType="application/vnd.openxmlformats-officedocument.presentationml.notesSlide+xml" PartName="/ppt/notesSlides/notesSlide122.xml"/>
  <Override ContentType="application/vnd.openxmlformats-officedocument.presentationml.notesSlide+xml" PartName="/ppt/notesSlides/notesSlide123.xml"/>
  <Override ContentType="application/vnd.openxmlformats-officedocument.presentationml.notesSlide+xml" PartName="/ppt/notesSlides/notesSlide124.xml"/>
  <Override ContentType="application/vnd.openxmlformats-officedocument.presentationml.notesSlide+xml" PartName="/ppt/notesSlides/notesSlide125.xml"/>
  <Override ContentType="application/vnd.openxmlformats-officedocument.presentationml.notesSlide+xml" PartName="/ppt/notesSlides/notesSlide126.xml"/>
  <Override ContentType="application/vnd.openxmlformats-officedocument.presentationml.notesSlide+xml" PartName="/ppt/notesSlides/notesSlide127.xml"/>
  <Override ContentType="application/vnd.openxmlformats-officedocument.presentationml.notesSlide+xml" PartName="/ppt/notesSlides/notesSlide128.xml"/>
  <Override ContentType="application/vnd.openxmlformats-officedocument.presentationml.notesSlide+xml" PartName="/ppt/notesSlides/notesSlide129.xml"/>
  <Override ContentType="application/vnd.openxmlformats-officedocument.presentationml.notesSlide+xml" PartName="/ppt/notesSlides/notesSlide130.xml"/>
  <Override ContentType="application/vnd.openxmlformats-officedocument.presentationml.notesSlide+xml" PartName="/ppt/notesSlides/notesSlide131.xml"/>
  <Override ContentType="application/vnd.openxmlformats-officedocument.presentationml.notesSlide+xml" PartName="/ppt/notesSlides/notesSlide132.xml"/>
  <Override ContentType="application/vnd.openxmlformats-officedocument.presentationml.notesSlide+xml" PartName="/ppt/notesSlides/notesSlide133.xml"/>
  <Override ContentType="application/vnd.openxmlformats-officedocument.presentationml.notesSlide+xml" PartName="/ppt/notesSlides/notesSlide134.xml"/>
  <Override ContentType="application/vnd.openxmlformats-officedocument.presentationml.notesSlide+xml" PartName="/ppt/notesSlides/notesSlide135.xml"/>
  <Override ContentType="application/vnd.openxmlformats-officedocument.presentationml.notesSlide+xml" PartName="/ppt/notesSlides/notesSlide136.xml"/>
  <Override ContentType="application/vnd.openxmlformats-officedocument.presentationml.notesSlide+xml" PartName="/ppt/notesSlides/notesSlide137.xml"/>
  <Override ContentType="application/vnd.openxmlformats-officedocument.presentationml.notesSlide+xml" PartName="/ppt/notesSlides/notesSlide138.xml"/>
  <Override ContentType="application/vnd.openxmlformats-officedocument.presentationml.notesSlide+xml" PartName="/ppt/notesSlides/notesSlide139.xml"/>
  <Override ContentType="application/vnd.openxmlformats-officedocument.presentationml.notesSlide+xml" PartName="/ppt/notesSlides/notesSlide140.xml"/>
  <Override ContentType="application/vnd.openxmlformats-officedocument.presentationml.notesSlide+xml" PartName="/ppt/notesSlides/notesSlide141.xml"/>
  <Override ContentType="application/vnd.openxmlformats-officedocument.presentationml.notesSlide+xml" PartName="/ppt/notesSlides/notesSlide142.xml"/>
  <Override ContentType="application/vnd.openxmlformats-officedocument.presentationml.notesSlide+xml" PartName="/ppt/notesSlides/notesSlide143.xml"/>
  <Override ContentType="application/vnd.openxmlformats-officedocument.presentationml.notesSlide+xml" PartName="/ppt/notesSlides/notesSlide144.xml"/>
  <Override ContentType="application/vnd.openxmlformats-officedocument.presentationml.notesSlide+xml" PartName="/ppt/notesSlides/notesSlide145.xml"/>
  <Override ContentType="application/vnd.openxmlformats-officedocument.presentationml.notesSlide+xml" PartName="/ppt/notesSlides/notesSlide146.xml"/>
  <Override ContentType="application/vnd.openxmlformats-officedocument.presentationml.notesSlide+xml" PartName="/ppt/notesSlides/notesSlide147.xml"/>
  <Override ContentType="application/vnd.openxmlformats-officedocument.presentationml.notesSlide+xml" PartName="/ppt/notesSlides/notesSlide148.xml"/>
  <Override ContentType="application/vnd.openxmlformats-officedocument.presentationml.notesSlide+xml" PartName="/ppt/notesSlides/notesSlide14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5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Lst>
  <p:sldSz cx="18288000" cy="10287000"/>
  <p:notesSz cx="6858000" cy="9144000"/>
  <p:embeddedFontLst>
    <p:embeddedFont>
      <p:font typeface="League Spartan" charset="1" panose="00000800000000000000"/>
      <p:regular r:id="rId158"/>
    </p:embeddedFont>
    <p:embeddedFont>
      <p:font typeface="Cooperative Bold" charset="1" panose="00000800000000000000"/>
      <p:regular r:id="rId159"/>
    </p:embeddedFont>
    <p:embeddedFont>
      <p:font typeface="Poppins Medium 1" charset="1" panose="00000600000000000000"/>
      <p:regular r:id="rId160"/>
    </p:embeddedFont>
    <p:embeddedFont>
      <p:font typeface="Poppins Medium 2" charset="1" panose="02000000000000000000"/>
      <p:regular r:id="rId161"/>
    </p:embeddedFont>
    <p:embeddedFont>
      <p:font typeface="Roboto" charset="1" panose="02000000000000000000"/>
      <p:regular r:id="rId163"/>
    </p:embeddedFont>
    <p:embeddedFont>
      <p:font typeface="Roboto Bold Italics" charset="1" panose="02000000000000000000"/>
      <p:regular r:id="rId164"/>
    </p:embeddedFont>
    <p:embeddedFont>
      <p:font typeface="Cooperative" charset="1" panose="00000500000000000000"/>
      <p:regular r:id="rId165"/>
    </p:embeddedFont>
    <p:embeddedFont>
      <p:font typeface="Roboto Bold" charset="1" panose="02000000000000000000"/>
      <p:regular r:id="rId166"/>
    </p:embeddedFont>
    <p:embeddedFont>
      <p:font typeface="Bebas Neue" charset="1" panose="00000500000000000000"/>
      <p:regular r:id="rId1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slides/slide95.xml" Type="http://schemas.openxmlformats.org/officeDocument/2006/relationships/slide"/><Relationship Id="rId101" Target="slides/slide96.xml" Type="http://schemas.openxmlformats.org/officeDocument/2006/relationships/slide"/><Relationship Id="rId102" Target="slides/slide97.xml" Type="http://schemas.openxmlformats.org/officeDocument/2006/relationships/slide"/><Relationship Id="rId103" Target="slides/slide98.xml" Type="http://schemas.openxmlformats.org/officeDocument/2006/relationships/slide"/><Relationship Id="rId104" Target="slides/slide99.xml" Type="http://schemas.openxmlformats.org/officeDocument/2006/relationships/slide"/><Relationship Id="rId105" Target="slides/slide100.xml" Type="http://schemas.openxmlformats.org/officeDocument/2006/relationships/slide"/><Relationship Id="rId106" Target="slides/slide101.xml" Type="http://schemas.openxmlformats.org/officeDocument/2006/relationships/slide"/><Relationship Id="rId107" Target="slides/slide102.xml" Type="http://schemas.openxmlformats.org/officeDocument/2006/relationships/slide"/><Relationship Id="rId108" Target="slides/slide103.xml" Type="http://schemas.openxmlformats.org/officeDocument/2006/relationships/slide"/><Relationship Id="rId109" Target="slides/slide104.xml" Type="http://schemas.openxmlformats.org/officeDocument/2006/relationships/slide"/><Relationship Id="rId11" Target="slides/slide6.xml" Type="http://schemas.openxmlformats.org/officeDocument/2006/relationships/slide"/><Relationship Id="rId110" Target="slides/slide105.xml" Type="http://schemas.openxmlformats.org/officeDocument/2006/relationships/slide"/><Relationship Id="rId111" Target="slides/slide106.xml" Type="http://schemas.openxmlformats.org/officeDocument/2006/relationships/slide"/><Relationship Id="rId112" Target="slides/slide107.xml" Type="http://schemas.openxmlformats.org/officeDocument/2006/relationships/slide"/><Relationship Id="rId113" Target="slides/slide108.xml" Type="http://schemas.openxmlformats.org/officeDocument/2006/relationships/slide"/><Relationship Id="rId114" Target="slides/slide109.xml" Type="http://schemas.openxmlformats.org/officeDocument/2006/relationships/slide"/><Relationship Id="rId115" Target="slides/slide110.xml" Type="http://schemas.openxmlformats.org/officeDocument/2006/relationships/slide"/><Relationship Id="rId116" Target="slides/slide111.xml" Type="http://schemas.openxmlformats.org/officeDocument/2006/relationships/slide"/><Relationship Id="rId117" Target="slides/slide112.xml" Type="http://schemas.openxmlformats.org/officeDocument/2006/relationships/slide"/><Relationship Id="rId118" Target="slides/slide113.xml" Type="http://schemas.openxmlformats.org/officeDocument/2006/relationships/slide"/><Relationship Id="rId119" Target="slides/slide114.xml" Type="http://schemas.openxmlformats.org/officeDocument/2006/relationships/slide"/><Relationship Id="rId12" Target="slides/slide7.xml" Type="http://schemas.openxmlformats.org/officeDocument/2006/relationships/slide"/><Relationship Id="rId120" Target="slides/slide115.xml" Type="http://schemas.openxmlformats.org/officeDocument/2006/relationships/slide"/><Relationship Id="rId121" Target="slides/slide116.xml" Type="http://schemas.openxmlformats.org/officeDocument/2006/relationships/slide"/><Relationship Id="rId122" Target="slides/slide117.xml" Type="http://schemas.openxmlformats.org/officeDocument/2006/relationships/slide"/><Relationship Id="rId123" Target="slides/slide118.xml" Type="http://schemas.openxmlformats.org/officeDocument/2006/relationships/slide"/><Relationship Id="rId124" Target="slides/slide119.xml" Type="http://schemas.openxmlformats.org/officeDocument/2006/relationships/slide"/><Relationship Id="rId125" Target="slides/slide120.xml" Type="http://schemas.openxmlformats.org/officeDocument/2006/relationships/slide"/><Relationship Id="rId126" Target="slides/slide121.xml" Type="http://schemas.openxmlformats.org/officeDocument/2006/relationships/slide"/><Relationship Id="rId127" Target="slides/slide122.xml" Type="http://schemas.openxmlformats.org/officeDocument/2006/relationships/slide"/><Relationship Id="rId128" Target="slides/slide123.xml" Type="http://schemas.openxmlformats.org/officeDocument/2006/relationships/slide"/><Relationship Id="rId129" Target="slides/slide124.xml" Type="http://schemas.openxmlformats.org/officeDocument/2006/relationships/slide"/><Relationship Id="rId13" Target="slides/slide8.xml" Type="http://schemas.openxmlformats.org/officeDocument/2006/relationships/slide"/><Relationship Id="rId130" Target="slides/slide125.xml" Type="http://schemas.openxmlformats.org/officeDocument/2006/relationships/slide"/><Relationship Id="rId131" Target="slides/slide126.xml" Type="http://schemas.openxmlformats.org/officeDocument/2006/relationships/slide"/><Relationship Id="rId132" Target="slides/slide127.xml" Type="http://schemas.openxmlformats.org/officeDocument/2006/relationships/slide"/><Relationship Id="rId133" Target="slides/slide128.xml" Type="http://schemas.openxmlformats.org/officeDocument/2006/relationships/slide"/><Relationship Id="rId134" Target="slides/slide129.xml" Type="http://schemas.openxmlformats.org/officeDocument/2006/relationships/slide"/><Relationship Id="rId135" Target="slides/slide130.xml" Type="http://schemas.openxmlformats.org/officeDocument/2006/relationships/slide"/><Relationship Id="rId136" Target="slides/slide131.xml" Type="http://schemas.openxmlformats.org/officeDocument/2006/relationships/slide"/><Relationship Id="rId137" Target="slides/slide132.xml" Type="http://schemas.openxmlformats.org/officeDocument/2006/relationships/slide"/><Relationship Id="rId138" Target="slides/slide133.xml" Type="http://schemas.openxmlformats.org/officeDocument/2006/relationships/slide"/><Relationship Id="rId139" Target="slides/slide134.xml" Type="http://schemas.openxmlformats.org/officeDocument/2006/relationships/slide"/><Relationship Id="rId14" Target="slides/slide9.xml" Type="http://schemas.openxmlformats.org/officeDocument/2006/relationships/slide"/><Relationship Id="rId140" Target="slides/slide135.xml" Type="http://schemas.openxmlformats.org/officeDocument/2006/relationships/slide"/><Relationship Id="rId141" Target="slides/slide136.xml" Type="http://schemas.openxmlformats.org/officeDocument/2006/relationships/slide"/><Relationship Id="rId142" Target="slides/slide137.xml" Type="http://schemas.openxmlformats.org/officeDocument/2006/relationships/slide"/><Relationship Id="rId143" Target="slides/slide138.xml" Type="http://schemas.openxmlformats.org/officeDocument/2006/relationships/slide"/><Relationship Id="rId144" Target="slides/slide139.xml" Type="http://schemas.openxmlformats.org/officeDocument/2006/relationships/slide"/><Relationship Id="rId145" Target="slides/slide140.xml" Type="http://schemas.openxmlformats.org/officeDocument/2006/relationships/slide"/><Relationship Id="rId146" Target="slides/slide141.xml" Type="http://schemas.openxmlformats.org/officeDocument/2006/relationships/slide"/><Relationship Id="rId147" Target="slides/slide142.xml" Type="http://schemas.openxmlformats.org/officeDocument/2006/relationships/slide"/><Relationship Id="rId148" Target="slides/slide143.xml" Type="http://schemas.openxmlformats.org/officeDocument/2006/relationships/slide"/><Relationship Id="rId149" Target="slides/slide144.xml" Type="http://schemas.openxmlformats.org/officeDocument/2006/relationships/slide"/><Relationship Id="rId15" Target="slides/slide10.xml" Type="http://schemas.openxmlformats.org/officeDocument/2006/relationships/slide"/><Relationship Id="rId150" Target="slides/slide145.xml" Type="http://schemas.openxmlformats.org/officeDocument/2006/relationships/slide"/><Relationship Id="rId151" Target="slides/slide146.xml" Type="http://schemas.openxmlformats.org/officeDocument/2006/relationships/slide"/><Relationship Id="rId152" Target="slides/slide147.xml" Type="http://schemas.openxmlformats.org/officeDocument/2006/relationships/slide"/><Relationship Id="rId153" Target="slides/slide148.xml" Type="http://schemas.openxmlformats.org/officeDocument/2006/relationships/slide"/><Relationship Id="rId154" Target="slides/slide149.xml" Type="http://schemas.openxmlformats.org/officeDocument/2006/relationships/slide"/><Relationship Id="rId155" Target="notesMasters/notesMaster1.xml" Type="http://schemas.openxmlformats.org/officeDocument/2006/relationships/notesMaster"/><Relationship Id="rId156" Target="theme/theme2.xml" Type="http://schemas.openxmlformats.org/officeDocument/2006/relationships/theme"/><Relationship Id="rId157" Target="notesSlides/notesSlide1.xml" Type="http://schemas.openxmlformats.org/officeDocument/2006/relationships/notesSlide"/><Relationship Id="rId158" Target="fonts/font158.fntdata" Type="http://schemas.openxmlformats.org/officeDocument/2006/relationships/font"/><Relationship Id="rId159" Target="fonts/font159.fntdata" Type="http://schemas.openxmlformats.org/officeDocument/2006/relationships/font"/><Relationship Id="rId16" Target="slides/slide11.xml" Type="http://schemas.openxmlformats.org/officeDocument/2006/relationships/slide"/><Relationship Id="rId160" Target="fonts/font160.fntdata" Type="http://schemas.openxmlformats.org/officeDocument/2006/relationships/font"/><Relationship Id="rId161" Target="fonts/font161.fntdata" Type="http://schemas.openxmlformats.org/officeDocument/2006/relationships/font"/><Relationship Id="rId162" Target="notesSlides/notesSlide2.xml" Type="http://schemas.openxmlformats.org/officeDocument/2006/relationships/notesSlide"/><Relationship Id="rId163" Target="fonts/font163.fntdata" Type="http://schemas.openxmlformats.org/officeDocument/2006/relationships/font"/><Relationship Id="rId164" Target="fonts/font164.fntdata" Type="http://schemas.openxmlformats.org/officeDocument/2006/relationships/font"/><Relationship Id="rId165" Target="fonts/font165.fntdata" Type="http://schemas.openxmlformats.org/officeDocument/2006/relationships/font"/><Relationship Id="rId166" Target="fonts/font166.fntdata" Type="http://schemas.openxmlformats.org/officeDocument/2006/relationships/font"/><Relationship Id="rId167" Target="notesSlides/notesSlide3.xml" Type="http://schemas.openxmlformats.org/officeDocument/2006/relationships/notesSlide"/><Relationship Id="rId168" Target="notesSlides/notesSlide4.xml" Type="http://schemas.openxmlformats.org/officeDocument/2006/relationships/notesSlide"/><Relationship Id="rId169" Target="notesSlides/notesSlide5.xml" Type="http://schemas.openxmlformats.org/officeDocument/2006/relationships/notesSlide"/><Relationship Id="rId17" Target="slides/slide12.xml" Type="http://schemas.openxmlformats.org/officeDocument/2006/relationships/slide"/><Relationship Id="rId170" Target="notesSlides/notesSlide6.xml" Type="http://schemas.openxmlformats.org/officeDocument/2006/relationships/notesSlide"/><Relationship Id="rId171" Target="notesSlides/notesSlide7.xml" Type="http://schemas.openxmlformats.org/officeDocument/2006/relationships/notesSlide"/><Relationship Id="rId172" Target="notesSlides/notesSlide8.xml" Type="http://schemas.openxmlformats.org/officeDocument/2006/relationships/notesSlide"/><Relationship Id="rId173" Target="fonts/font173.fntdata" Type="http://schemas.openxmlformats.org/officeDocument/2006/relationships/font"/><Relationship Id="rId174" Target="notesSlides/notesSlide9.xml" Type="http://schemas.openxmlformats.org/officeDocument/2006/relationships/notesSlide"/><Relationship Id="rId175" Target="notesSlides/notesSlide10.xml" Type="http://schemas.openxmlformats.org/officeDocument/2006/relationships/notesSlide"/><Relationship Id="rId176" Target="notesSlides/notesSlide11.xml" Type="http://schemas.openxmlformats.org/officeDocument/2006/relationships/notesSlide"/><Relationship Id="rId177" Target="notesSlides/notesSlide12.xml" Type="http://schemas.openxmlformats.org/officeDocument/2006/relationships/notesSlide"/><Relationship Id="rId178" Target="notesSlides/notesSlide13.xml" Type="http://schemas.openxmlformats.org/officeDocument/2006/relationships/notesSlide"/><Relationship Id="rId179" Target="notesSlides/notesSlide14.xml" Type="http://schemas.openxmlformats.org/officeDocument/2006/relationships/notesSlide"/><Relationship Id="rId18" Target="slides/slide13.xml" Type="http://schemas.openxmlformats.org/officeDocument/2006/relationships/slide"/><Relationship Id="rId180" Target="notesSlides/notesSlide15.xml" Type="http://schemas.openxmlformats.org/officeDocument/2006/relationships/notesSlide"/><Relationship Id="rId181" Target="notesSlides/notesSlide16.xml" Type="http://schemas.openxmlformats.org/officeDocument/2006/relationships/notesSlide"/><Relationship Id="rId182" Target="notesSlides/notesSlide17.xml" Type="http://schemas.openxmlformats.org/officeDocument/2006/relationships/notesSlide"/><Relationship Id="rId183" Target="notesSlides/notesSlide18.xml" Type="http://schemas.openxmlformats.org/officeDocument/2006/relationships/notesSlide"/><Relationship Id="rId184" Target="notesSlides/notesSlide19.xml" Type="http://schemas.openxmlformats.org/officeDocument/2006/relationships/notesSlide"/><Relationship Id="rId185" Target="notesSlides/notesSlide20.xml" Type="http://schemas.openxmlformats.org/officeDocument/2006/relationships/notesSlide"/><Relationship Id="rId186" Target="notesSlides/notesSlide21.xml" Type="http://schemas.openxmlformats.org/officeDocument/2006/relationships/notesSlide"/><Relationship Id="rId187" Target="notesSlides/notesSlide22.xml" Type="http://schemas.openxmlformats.org/officeDocument/2006/relationships/notesSlide"/><Relationship Id="rId188" Target="notesSlides/notesSlide23.xml" Type="http://schemas.openxmlformats.org/officeDocument/2006/relationships/notesSlide"/><Relationship Id="rId189" Target="notesSlides/notesSlide24.xml" Type="http://schemas.openxmlformats.org/officeDocument/2006/relationships/notesSlide"/><Relationship Id="rId19" Target="slides/slide14.xml" Type="http://schemas.openxmlformats.org/officeDocument/2006/relationships/slide"/><Relationship Id="rId190" Target="notesSlides/notesSlide25.xml" Type="http://schemas.openxmlformats.org/officeDocument/2006/relationships/notesSlide"/><Relationship Id="rId191" Target="notesSlides/notesSlide26.xml" Type="http://schemas.openxmlformats.org/officeDocument/2006/relationships/notesSlide"/><Relationship Id="rId192" Target="notesSlides/notesSlide27.xml" Type="http://schemas.openxmlformats.org/officeDocument/2006/relationships/notesSlide"/><Relationship Id="rId193" Target="notesSlides/notesSlide28.xml" Type="http://schemas.openxmlformats.org/officeDocument/2006/relationships/notesSlide"/><Relationship Id="rId194" Target="notesSlides/notesSlide29.xml" Type="http://schemas.openxmlformats.org/officeDocument/2006/relationships/notesSlide"/><Relationship Id="rId195" Target="notesSlides/notesSlide30.xml" Type="http://schemas.openxmlformats.org/officeDocument/2006/relationships/notesSlide"/><Relationship Id="rId196" Target="notesSlides/notesSlide31.xml" Type="http://schemas.openxmlformats.org/officeDocument/2006/relationships/notesSlide"/><Relationship Id="rId197" Target="notesSlides/notesSlide32.xml" Type="http://schemas.openxmlformats.org/officeDocument/2006/relationships/notesSlide"/><Relationship Id="rId198" Target="notesSlides/notesSlide33.xml" Type="http://schemas.openxmlformats.org/officeDocument/2006/relationships/notesSlide"/><Relationship Id="rId199" Target="notesSlides/notesSlide34.xml" Type="http://schemas.openxmlformats.org/officeDocument/2006/relationships/notesSlide"/><Relationship Id="rId2" Target="presProps.xml" Type="http://schemas.openxmlformats.org/officeDocument/2006/relationships/presProps"/><Relationship Id="rId20" Target="slides/slide15.xml" Type="http://schemas.openxmlformats.org/officeDocument/2006/relationships/slide"/><Relationship Id="rId200" Target="notesSlides/notesSlide35.xml" Type="http://schemas.openxmlformats.org/officeDocument/2006/relationships/notesSlide"/><Relationship Id="rId201" Target="notesSlides/notesSlide36.xml" Type="http://schemas.openxmlformats.org/officeDocument/2006/relationships/notesSlide"/><Relationship Id="rId202" Target="notesSlides/notesSlide37.xml" Type="http://schemas.openxmlformats.org/officeDocument/2006/relationships/notesSlide"/><Relationship Id="rId203" Target="notesSlides/notesSlide38.xml" Type="http://schemas.openxmlformats.org/officeDocument/2006/relationships/notesSlide"/><Relationship Id="rId204" Target="notesSlides/notesSlide39.xml" Type="http://schemas.openxmlformats.org/officeDocument/2006/relationships/notesSlide"/><Relationship Id="rId205" Target="notesSlides/notesSlide40.xml" Type="http://schemas.openxmlformats.org/officeDocument/2006/relationships/notesSlide"/><Relationship Id="rId206" Target="notesSlides/notesSlide41.xml" Type="http://schemas.openxmlformats.org/officeDocument/2006/relationships/notesSlide"/><Relationship Id="rId207" Target="notesSlides/notesSlide42.xml" Type="http://schemas.openxmlformats.org/officeDocument/2006/relationships/notesSlide"/><Relationship Id="rId208" Target="notesSlides/notesSlide43.xml" Type="http://schemas.openxmlformats.org/officeDocument/2006/relationships/notesSlide"/><Relationship Id="rId209" Target="notesSlides/notesSlide44.xml" Type="http://schemas.openxmlformats.org/officeDocument/2006/relationships/notesSlide"/><Relationship Id="rId21" Target="slides/slide16.xml" Type="http://schemas.openxmlformats.org/officeDocument/2006/relationships/slide"/><Relationship Id="rId210" Target="notesSlides/notesSlide45.xml" Type="http://schemas.openxmlformats.org/officeDocument/2006/relationships/notesSlide"/><Relationship Id="rId211" Target="notesSlides/notesSlide46.xml" Type="http://schemas.openxmlformats.org/officeDocument/2006/relationships/notesSlide"/><Relationship Id="rId212" Target="notesSlides/notesSlide47.xml" Type="http://schemas.openxmlformats.org/officeDocument/2006/relationships/notesSlide"/><Relationship Id="rId213" Target="notesSlides/notesSlide48.xml" Type="http://schemas.openxmlformats.org/officeDocument/2006/relationships/notesSlide"/><Relationship Id="rId214" Target="notesSlides/notesSlide49.xml" Type="http://schemas.openxmlformats.org/officeDocument/2006/relationships/notesSlide"/><Relationship Id="rId215" Target="notesSlides/notesSlide50.xml" Type="http://schemas.openxmlformats.org/officeDocument/2006/relationships/notesSlide"/><Relationship Id="rId216" Target="notesSlides/notesSlide51.xml" Type="http://schemas.openxmlformats.org/officeDocument/2006/relationships/notesSlide"/><Relationship Id="rId217" Target="notesSlides/notesSlide52.xml" Type="http://schemas.openxmlformats.org/officeDocument/2006/relationships/notesSlide"/><Relationship Id="rId218" Target="notesSlides/notesSlide53.xml" Type="http://schemas.openxmlformats.org/officeDocument/2006/relationships/notesSlide"/><Relationship Id="rId219" Target="notesSlides/notesSlide54.xml" Type="http://schemas.openxmlformats.org/officeDocument/2006/relationships/notesSlide"/><Relationship Id="rId22" Target="slides/slide17.xml" Type="http://schemas.openxmlformats.org/officeDocument/2006/relationships/slide"/><Relationship Id="rId220" Target="notesSlides/notesSlide55.xml" Type="http://schemas.openxmlformats.org/officeDocument/2006/relationships/notesSlide"/><Relationship Id="rId221" Target="notesSlides/notesSlide56.xml" Type="http://schemas.openxmlformats.org/officeDocument/2006/relationships/notesSlide"/><Relationship Id="rId222" Target="notesSlides/notesSlide57.xml" Type="http://schemas.openxmlformats.org/officeDocument/2006/relationships/notesSlide"/><Relationship Id="rId223" Target="notesSlides/notesSlide58.xml" Type="http://schemas.openxmlformats.org/officeDocument/2006/relationships/notesSlide"/><Relationship Id="rId224" Target="notesSlides/notesSlide59.xml" Type="http://schemas.openxmlformats.org/officeDocument/2006/relationships/notesSlide"/><Relationship Id="rId225" Target="notesSlides/notesSlide60.xml" Type="http://schemas.openxmlformats.org/officeDocument/2006/relationships/notesSlide"/><Relationship Id="rId226" Target="notesSlides/notesSlide61.xml" Type="http://schemas.openxmlformats.org/officeDocument/2006/relationships/notesSlide"/><Relationship Id="rId227" Target="notesSlides/notesSlide62.xml" Type="http://schemas.openxmlformats.org/officeDocument/2006/relationships/notesSlide"/><Relationship Id="rId228" Target="notesSlides/notesSlide63.xml" Type="http://schemas.openxmlformats.org/officeDocument/2006/relationships/notesSlide"/><Relationship Id="rId229" Target="notesSlides/notesSlide64.xml" Type="http://schemas.openxmlformats.org/officeDocument/2006/relationships/notesSlide"/><Relationship Id="rId23" Target="slides/slide18.xml" Type="http://schemas.openxmlformats.org/officeDocument/2006/relationships/slide"/><Relationship Id="rId230" Target="notesSlides/notesSlide65.xml" Type="http://schemas.openxmlformats.org/officeDocument/2006/relationships/notesSlide"/><Relationship Id="rId231" Target="notesSlides/notesSlide66.xml" Type="http://schemas.openxmlformats.org/officeDocument/2006/relationships/notesSlide"/><Relationship Id="rId232" Target="notesSlides/notesSlide67.xml" Type="http://schemas.openxmlformats.org/officeDocument/2006/relationships/notesSlide"/><Relationship Id="rId233" Target="notesSlides/notesSlide68.xml" Type="http://schemas.openxmlformats.org/officeDocument/2006/relationships/notesSlide"/><Relationship Id="rId234" Target="notesSlides/notesSlide69.xml" Type="http://schemas.openxmlformats.org/officeDocument/2006/relationships/notesSlide"/><Relationship Id="rId235" Target="notesSlides/notesSlide70.xml" Type="http://schemas.openxmlformats.org/officeDocument/2006/relationships/notesSlide"/><Relationship Id="rId236" Target="notesSlides/notesSlide71.xml" Type="http://schemas.openxmlformats.org/officeDocument/2006/relationships/notesSlide"/><Relationship Id="rId237" Target="notesSlides/notesSlide72.xml" Type="http://schemas.openxmlformats.org/officeDocument/2006/relationships/notesSlide"/><Relationship Id="rId238" Target="notesSlides/notesSlide73.xml" Type="http://schemas.openxmlformats.org/officeDocument/2006/relationships/notesSlide"/><Relationship Id="rId239" Target="notesSlides/notesSlide74.xml" Type="http://schemas.openxmlformats.org/officeDocument/2006/relationships/notesSlide"/><Relationship Id="rId24" Target="slides/slide19.xml" Type="http://schemas.openxmlformats.org/officeDocument/2006/relationships/slide"/><Relationship Id="rId240" Target="notesSlides/notesSlide75.xml" Type="http://schemas.openxmlformats.org/officeDocument/2006/relationships/notesSlide"/><Relationship Id="rId241" Target="notesSlides/notesSlide76.xml" Type="http://schemas.openxmlformats.org/officeDocument/2006/relationships/notesSlide"/><Relationship Id="rId242" Target="notesSlides/notesSlide77.xml" Type="http://schemas.openxmlformats.org/officeDocument/2006/relationships/notesSlide"/><Relationship Id="rId243" Target="notesSlides/notesSlide78.xml" Type="http://schemas.openxmlformats.org/officeDocument/2006/relationships/notesSlide"/><Relationship Id="rId244" Target="notesSlides/notesSlide79.xml" Type="http://schemas.openxmlformats.org/officeDocument/2006/relationships/notesSlide"/><Relationship Id="rId245" Target="notesSlides/notesSlide80.xml" Type="http://schemas.openxmlformats.org/officeDocument/2006/relationships/notesSlide"/><Relationship Id="rId246" Target="notesSlides/notesSlide81.xml" Type="http://schemas.openxmlformats.org/officeDocument/2006/relationships/notesSlide"/><Relationship Id="rId247" Target="notesSlides/notesSlide82.xml" Type="http://schemas.openxmlformats.org/officeDocument/2006/relationships/notesSlide"/><Relationship Id="rId248" Target="notesSlides/notesSlide83.xml" Type="http://schemas.openxmlformats.org/officeDocument/2006/relationships/notesSlide"/><Relationship Id="rId249" Target="notesSlides/notesSlide84.xml" Type="http://schemas.openxmlformats.org/officeDocument/2006/relationships/notesSlide"/><Relationship Id="rId25" Target="slides/slide20.xml" Type="http://schemas.openxmlformats.org/officeDocument/2006/relationships/slide"/><Relationship Id="rId250" Target="notesSlides/notesSlide85.xml" Type="http://schemas.openxmlformats.org/officeDocument/2006/relationships/notesSlide"/><Relationship Id="rId251" Target="notesSlides/notesSlide86.xml" Type="http://schemas.openxmlformats.org/officeDocument/2006/relationships/notesSlide"/><Relationship Id="rId252" Target="notesSlides/notesSlide87.xml" Type="http://schemas.openxmlformats.org/officeDocument/2006/relationships/notesSlide"/><Relationship Id="rId253" Target="notesSlides/notesSlide88.xml" Type="http://schemas.openxmlformats.org/officeDocument/2006/relationships/notesSlide"/><Relationship Id="rId254" Target="notesSlides/notesSlide89.xml" Type="http://schemas.openxmlformats.org/officeDocument/2006/relationships/notesSlide"/><Relationship Id="rId255" Target="notesSlides/notesSlide90.xml" Type="http://schemas.openxmlformats.org/officeDocument/2006/relationships/notesSlide"/><Relationship Id="rId256" Target="notesSlides/notesSlide91.xml" Type="http://schemas.openxmlformats.org/officeDocument/2006/relationships/notesSlide"/><Relationship Id="rId257" Target="notesSlides/notesSlide92.xml" Type="http://schemas.openxmlformats.org/officeDocument/2006/relationships/notesSlide"/><Relationship Id="rId258" Target="notesSlides/notesSlide93.xml" Type="http://schemas.openxmlformats.org/officeDocument/2006/relationships/notesSlide"/><Relationship Id="rId259" Target="notesSlides/notesSlide94.xml" Type="http://schemas.openxmlformats.org/officeDocument/2006/relationships/notesSlide"/><Relationship Id="rId26" Target="slides/slide21.xml" Type="http://schemas.openxmlformats.org/officeDocument/2006/relationships/slide"/><Relationship Id="rId260" Target="notesSlides/notesSlide95.xml" Type="http://schemas.openxmlformats.org/officeDocument/2006/relationships/notesSlide"/><Relationship Id="rId261" Target="notesSlides/notesSlide96.xml" Type="http://schemas.openxmlformats.org/officeDocument/2006/relationships/notesSlide"/><Relationship Id="rId262" Target="notesSlides/notesSlide97.xml" Type="http://schemas.openxmlformats.org/officeDocument/2006/relationships/notesSlide"/><Relationship Id="rId263" Target="notesSlides/notesSlide98.xml" Type="http://schemas.openxmlformats.org/officeDocument/2006/relationships/notesSlide"/><Relationship Id="rId264" Target="notesSlides/notesSlide99.xml" Type="http://schemas.openxmlformats.org/officeDocument/2006/relationships/notesSlide"/><Relationship Id="rId265" Target="notesSlides/notesSlide100.xml" Type="http://schemas.openxmlformats.org/officeDocument/2006/relationships/notesSlide"/><Relationship Id="rId266" Target="notesSlides/notesSlide101.xml" Type="http://schemas.openxmlformats.org/officeDocument/2006/relationships/notesSlide"/><Relationship Id="rId267" Target="notesSlides/notesSlide102.xml" Type="http://schemas.openxmlformats.org/officeDocument/2006/relationships/notesSlide"/><Relationship Id="rId268" Target="notesSlides/notesSlide103.xml" Type="http://schemas.openxmlformats.org/officeDocument/2006/relationships/notesSlide"/><Relationship Id="rId269" Target="notesSlides/notesSlide104.xml" Type="http://schemas.openxmlformats.org/officeDocument/2006/relationships/notesSlide"/><Relationship Id="rId27" Target="slides/slide22.xml" Type="http://schemas.openxmlformats.org/officeDocument/2006/relationships/slide"/><Relationship Id="rId270" Target="notesSlides/notesSlide105.xml" Type="http://schemas.openxmlformats.org/officeDocument/2006/relationships/notesSlide"/><Relationship Id="rId271" Target="notesSlides/notesSlide106.xml" Type="http://schemas.openxmlformats.org/officeDocument/2006/relationships/notesSlide"/><Relationship Id="rId272" Target="notesSlides/notesSlide107.xml" Type="http://schemas.openxmlformats.org/officeDocument/2006/relationships/notesSlide"/><Relationship Id="rId273" Target="notesSlides/notesSlide108.xml" Type="http://schemas.openxmlformats.org/officeDocument/2006/relationships/notesSlide"/><Relationship Id="rId274" Target="notesSlides/notesSlide109.xml" Type="http://schemas.openxmlformats.org/officeDocument/2006/relationships/notesSlide"/><Relationship Id="rId275" Target="notesSlides/notesSlide110.xml" Type="http://schemas.openxmlformats.org/officeDocument/2006/relationships/notesSlide"/><Relationship Id="rId276" Target="notesSlides/notesSlide111.xml" Type="http://schemas.openxmlformats.org/officeDocument/2006/relationships/notesSlide"/><Relationship Id="rId277" Target="notesSlides/notesSlide112.xml" Type="http://schemas.openxmlformats.org/officeDocument/2006/relationships/notesSlide"/><Relationship Id="rId278" Target="notesSlides/notesSlide113.xml" Type="http://schemas.openxmlformats.org/officeDocument/2006/relationships/notesSlide"/><Relationship Id="rId279" Target="notesSlides/notesSlide114.xml" Type="http://schemas.openxmlformats.org/officeDocument/2006/relationships/notesSlide"/><Relationship Id="rId28" Target="slides/slide23.xml" Type="http://schemas.openxmlformats.org/officeDocument/2006/relationships/slide"/><Relationship Id="rId280" Target="notesSlides/notesSlide115.xml" Type="http://schemas.openxmlformats.org/officeDocument/2006/relationships/notesSlide"/><Relationship Id="rId281" Target="notesSlides/notesSlide116.xml" Type="http://schemas.openxmlformats.org/officeDocument/2006/relationships/notesSlide"/><Relationship Id="rId282" Target="notesSlides/notesSlide117.xml" Type="http://schemas.openxmlformats.org/officeDocument/2006/relationships/notesSlide"/><Relationship Id="rId283" Target="notesSlides/notesSlide118.xml" Type="http://schemas.openxmlformats.org/officeDocument/2006/relationships/notesSlide"/><Relationship Id="rId284" Target="notesSlides/notesSlide119.xml" Type="http://schemas.openxmlformats.org/officeDocument/2006/relationships/notesSlide"/><Relationship Id="rId285" Target="notesSlides/notesSlide120.xml" Type="http://schemas.openxmlformats.org/officeDocument/2006/relationships/notesSlide"/><Relationship Id="rId286" Target="notesSlides/notesSlide121.xml" Type="http://schemas.openxmlformats.org/officeDocument/2006/relationships/notesSlide"/><Relationship Id="rId287" Target="notesSlides/notesSlide122.xml" Type="http://schemas.openxmlformats.org/officeDocument/2006/relationships/notesSlide"/><Relationship Id="rId288" Target="notesSlides/notesSlide123.xml" Type="http://schemas.openxmlformats.org/officeDocument/2006/relationships/notesSlide"/><Relationship Id="rId289" Target="notesSlides/notesSlide124.xml" Type="http://schemas.openxmlformats.org/officeDocument/2006/relationships/notesSlide"/><Relationship Id="rId29" Target="slides/slide24.xml" Type="http://schemas.openxmlformats.org/officeDocument/2006/relationships/slide"/><Relationship Id="rId290" Target="notesSlides/notesSlide125.xml" Type="http://schemas.openxmlformats.org/officeDocument/2006/relationships/notesSlide"/><Relationship Id="rId291" Target="notesSlides/notesSlide126.xml" Type="http://schemas.openxmlformats.org/officeDocument/2006/relationships/notesSlide"/><Relationship Id="rId292" Target="notesSlides/notesSlide127.xml" Type="http://schemas.openxmlformats.org/officeDocument/2006/relationships/notesSlide"/><Relationship Id="rId293" Target="notesSlides/notesSlide128.xml" Type="http://schemas.openxmlformats.org/officeDocument/2006/relationships/notesSlide"/><Relationship Id="rId294" Target="notesSlides/notesSlide129.xml" Type="http://schemas.openxmlformats.org/officeDocument/2006/relationships/notesSlide"/><Relationship Id="rId295" Target="notesSlides/notesSlide130.xml" Type="http://schemas.openxmlformats.org/officeDocument/2006/relationships/notesSlide"/><Relationship Id="rId296" Target="notesSlides/notesSlide131.xml" Type="http://schemas.openxmlformats.org/officeDocument/2006/relationships/notesSlide"/><Relationship Id="rId297" Target="notesSlides/notesSlide132.xml" Type="http://schemas.openxmlformats.org/officeDocument/2006/relationships/notesSlide"/><Relationship Id="rId298" Target="notesSlides/notesSlide133.xml" Type="http://schemas.openxmlformats.org/officeDocument/2006/relationships/notesSlide"/><Relationship Id="rId299" Target="notesSlides/notesSlide134.xml" Type="http://schemas.openxmlformats.org/officeDocument/2006/relationships/notesSlide"/><Relationship Id="rId3" Target="viewProps.xml" Type="http://schemas.openxmlformats.org/officeDocument/2006/relationships/viewProps"/><Relationship Id="rId30" Target="slides/slide25.xml" Type="http://schemas.openxmlformats.org/officeDocument/2006/relationships/slide"/><Relationship Id="rId300" Target="notesSlides/notesSlide135.xml" Type="http://schemas.openxmlformats.org/officeDocument/2006/relationships/notesSlide"/><Relationship Id="rId301" Target="notesSlides/notesSlide136.xml" Type="http://schemas.openxmlformats.org/officeDocument/2006/relationships/notesSlide"/><Relationship Id="rId302" Target="notesSlides/notesSlide137.xml" Type="http://schemas.openxmlformats.org/officeDocument/2006/relationships/notesSlide"/><Relationship Id="rId303" Target="notesSlides/notesSlide138.xml" Type="http://schemas.openxmlformats.org/officeDocument/2006/relationships/notesSlide"/><Relationship Id="rId304" Target="notesSlides/notesSlide139.xml" Type="http://schemas.openxmlformats.org/officeDocument/2006/relationships/notesSlide"/><Relationship Id="rId305" Target="notesSlides/notesSlide140.xml" Type="http://schemas.openxmlformats.org/officeDocument/2006/relationships/notesSlide"/><Relationship Id="rId306" Target="notesSlides/notesSlide141.xml" Type="http://schemas.openxmlformats.org/officeDocument/2006/relationships/notesSlide"/><Relationship Id="rId307" Target="notesSlides/notesSlide142.xml" Type="http://schemas.openxmlformats.org/officeDocument/2006/relationships/notesSlide"/><Relationship Id="rId308" Target="notesSlides/notesSlide143.xml" Type="http://schemas.openxmlformats.org/officeDocument/2006/relationships/notesSlide"/><Relationship Id="rId309" Target="notesSlides/notesSlide144.xml" Type="http://schemas.openxmlformats.org/officeDocument/2006/relationships/notesSlide"/><Relationship Id="rId31" Target="slides/slide26.xml" Type="http://schemas.openxmlformats.org/officeDocument/2006/relationships/slide"/><Relationship Id="rId310" Target="notesSlides/notesSlide145.xml" Type="http://schemas.openxmlformats.org/officeDocument/2006/relationships/notesSlide"/><Relationship Id="rId311" Target="notesSlides/notesSlide146.xml" Type="http://schemas.openxmlformats.org/officeDocument/2006/relationships/notesSlide"/><Relationship Id="rId312" Target="notesSlides/notesSlide147.xml" Type="http://schemas.openxmlformats.org/officeDocument/2006/relationships/notesSlide"/><Relationship Id="rId313" Target="notesSlides/notesSlide148.xml" Type="http://schemas.openxmlformats.org/officeDocument/2006/relationships/notesSlide"/><Relationship Id="rId314" Target="notesSlides/notesSlide149.xml" Type="http://schemas.openxmlformats.org/officeDocument/2006/relationships/note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slides/slide90.xml" Type="http://schemas.openxmlformats.org/officeDocument/2006/relationships/slide"/><Relationship Id="rId96" Target="slides/slide91.xml" Type="http://schemas.openxmlformats.org/officeDocument/2006/relationships/slide"/><Relationship Id="rId97" Target="slides/slide92.xml" Type="http://schemas.openxmlformats.org/officeDocument/2006/relationships/slide"/><Relationship Id="rId98" Target="slides/slide93.xml" Type="http://schemas.openxmlformats.org/officeDocument/2006/relationships/slide"/><Relationship Id="rId99" Target="slides/slide9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0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0.xml" Type="http://schemas.openxmlformats.org/officeDocument/2006/relationships/slide"/></Relationships>
</file>

<file path=ppt/notesSlides/_rels/notesSlide10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1.xml" Type="http://schemas.openxmlformats.org/officeDocument/2006/relationships/slide"/></Relationships>
</file>

<file path=ppt/notesSlides/_rels/notesSlide10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2.xml" Type="http://schemas.openxmlformats.org/officeDocument/2006/relationships/slide"/></Relationships>
</file>

<file path=ppt/notesSlides/_rels/notesSlide10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3.xml" Type="http://schemas.openxmlformats.org/officeDocument/2006/relationships/slide"/></Relationships>
</file>

<file path=ppt/notesSlides/_rels/notesSlide10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4.xml" Type="http://schemas.openxmlformats.org/officeDocument/2006/relationships/slide"/></Relationships>
</file>

<file path=ppt/notesSlides/_rels/notesSlide10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5.xml" Type="http://schemas.openxmlformats.org/officeDocument/2006/relationships/slide"/></Relationships>
</file>

<file path=ppt/notesSlides/_rels/notesSlide10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6.xml" Type="http://schemas.openxmlformats.org/officeDocument/2006/relationships/slide"/></Relationships>
</file>

<file path=ppt/notesSlides/_rels/notesSlide10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7.xml" Type="http://schemas.openxmlformats.org/officeDocument/2006/relationships/slide"/></Relationships>
</file>

<file path=ppt/notesSlides/_rels/notesSlide10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8.xml" Type="http://schemas.openxmlformats.org/officeDocument/2006/relationships/slide"/></Relationships>
</file>

<file path=ppt/notesSlides/_rels/notesSlide10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9.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0.xml" Type="http://schemas.openxmlformats.org/officeDocument/2006/relationships/slide"/></Relationships>
</file>

<file path=ppt/notesSlides/_rels/notesSlide1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1.xml" Type="http://schemas.openxmlformats.org/officeDocument/2006/relationships/slide"/></Relationships>
</file>

<file path=ppt/notesSlides/_rels/notesSlide1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2.xml" Type="http://schemas.openxmlformats.org/officeDocument/2006/relationships/slide"/></Relationships>
</file>

<file path=ppt/notesSlides/_rels/notesSlide1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3.xml" Type="http://schemas.openxmlformats.org/officeDocument/2006/relationships/slide"/></Relationships>
</file>

<file path=ppt/notesSlides/_rels/notesSlide1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4.xml" Type="http://schemas.openxmlformats.org/officeDocument/2006/relationships/slide"/></Relationships>
</file>

<file path=ppt/notesSlides/_rels/notesSlide1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5.xml" Type="http://schemas.openxmlformats.org/officeDocument/2006/relationships/slide"/></Relationships>
</file>

<file path=ppt/notesSlides/_rels/notesSlide1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6.xml" Type="http://schemas.openxmlformats.org/officeDocument/2006/relationships/slide"/></Relationships>
</file>

<file path=ppt/notesSlides/_rels/notesSlide1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7.xml" Type="http://schemas.openxmlformats.org/officeDocument/2006/relationships/slide"/></Relationships>
</file>

<file path=ppt/notesSlides/_rels/notesSlide1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8.xml" Type="http://schemas.openxmlformats.org/officeDocument/2006/relationships/slide"/></Relationships>
</file>

<file path=ppt/notesSlides/_rels/notesSlide1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9.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0.xml" Type="http://schemas.openxmlformats.org/officeDocument/2006/relationships/slide"/></Relationships>
</file>

<file path=ppt/notesSlides/_rels/notesSlide1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1.xml" Type="http://schemas.openxmlformats.org/officeDocument/2006/relationships/slide"/></Relationships>
</file>

<file path=ppt/notesSlides/_rels/notesSlide1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2.xml" Type="http://schemas.openxmlformats.org/officeDocument/2006/relationships/slide"/></Relationships>
</file>

<file path=ppt/notesSlides/_rels/notesSlide1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3.xml" Type="http://schemas.openxmlformats.org/officeDocument/2006/relationships/slide"/></Relationships>
</file>

<file path=ppt/notesSlides/_rels/notesSlide1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4.xml" Type="http://schemas.openxmlformats.org/officeDocument/2006/relationships/slide"/></Relationships>
</file>

<file path=ppt/notesSlides/_rels/notesSlide1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5.xml" Type="http://schemas.openxmlformats.org/officeDocument/2006/relationships/slide"/></Relationships>
</file>

<file path=ppt/notesSlides/_rels/notesSlide1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6.xml" Type="http://schemas.openxmlformats.org/officeDocument/2006/relationships/slide"/></Relationships>
</file>

<file path=ppt/notesSlides/_rels/notesSlide1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7.xml" Type="http://schemas.openxmlformats.org/officeDocument/2006/relationships/slide"/></Relationships>
</file>

<file path=ppt/notesSlides/_rels/notesSlide1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8.xml" Type="http://schemas.openxmlformats.org/officeDocument/2006/relationships/slide"/></Relationships>
</file>

<file path=ppt/notesSlides/_rels/notesSlide1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9.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0.xml" Type="http://schemas.openxmlformats.org/officeDocument/2006/relationships/slide"/></Relationships>
</file>

<file path=ppt/notesSlides/_rels/notesSlide1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1.xml" Type="http://schemas.openxmlformats.org/officeDocument/2006/relationships/slide"/></Relationships>
</file>

<file path=ppt/notesSlides/_rels/notesSlide1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2.xml" Type="http://schemas.openxmlformats.org/officeDocument/2006/relationships/slide"/></Relationships>
</file>

<file path=ppt/notesSlides/_rels/notesSlide1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3.xml" Type="http://schemas.openxmlformats.org/officeDocument/2006/relationships/slide"/></Relationships>
</file>

<file path=ppt/notesSlides/_rels/notesSlide1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4.xml" Type="http://schemas.openxmlformats.org/officeDocument/2006/relationships/slide"/></Relationships>
</file>

<file path=ppt/notesSlides/_rels/notesSlide1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5.xml" Type="http://schemas.openxmlformats.org/officeDocument/2006/relationships/slide"/></Relationships>
</file>

<file path=ppt/notesSlides/_rels/notesSlide1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6.xml" Type="http://schemas.openxmlformats.org/officeDocument/2006/relationships/slide"/></Relationships>
</file>

<file path=ppt/notesSlides/_rels/notesSlide1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7.xml" Type="http://schemas.openxmlformats.org/officeDocument/2006/relationships/slide"/></Relationships>
</file>

<file path=ppt/notesSlides/_rels/notesSlide1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8.xml" Type="http://schemas.openxmlformats.org/officeDocument/2006/relationships/slide"/></Relationships>
</file>

<file path=ppt/notesSlides/_rels/notesSlide1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9.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0.xml" Type="http://schemas.openxmlformats.org/officeDocument/2006/relationships/slide"/></Relationships>
</file>

<file path=ppt/notesSlides/_rels/notesSlide1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1.xml" Type="http://schemas.openxmlformats.org/officeDocument/2006/relationships/slide"/></Relationships>
</file>

<file path=ppt/notesSlides/_rels/notesSlide1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2.xml" Type="http://schemas.openxmlformats.org/officeDocument/2006/relationships/slide"/></Relationships>
</file>

<file path=ppt/notesSlides/_rels/notesSlide1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3.xml" Type="http://schemas.openxmlformats.org/officeDocument/2006/relationships/slide"/></Relationships>
</file>

<file path=ppt/notesSlides/_rels/notesSlide1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4.xml" Type="http://schemas.openxmlformats.org/officeDocument/2006/relationships/slide"/></Relationships>
</file>

<file path=ppt/notesSlides/_rels/notesSlide1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5.xml" Type="http://schemas.openxmlformats.org/officeDocument/2006/relationships/slide"/></Relationships>
</file>

<file path=ppt/notesSlides/_rels/notesSlide1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6.xml" Type="http://schemas.openxmlformats.org/officeDocument/2006/relationships/slide"/></Relationships>
</file>

<file path=ppt/notesSlides/_rels/notesSlide1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7.xml" Type="http://schemas.openxmlformats.org/officeDocument/2006/relationships/slide"/></Relationships>
</file>

<file path=ppt/notesSlides/_rels/notesSlide1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8.xml" Type="http://schemas.openxmlformats.org/officeDocument/2006/relationships/slide"/></Relationships>
</file>

<file path=ppt/notesSlides/_rels/notesSlide1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9.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_rels/notesSlide9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4.xml" Type="http://schemas.openxmlformats.org/officeDocument/2006/relationships/slide"/></Relationships>
</file>

<file path=ppt/notesSlides/_rels/notesSlide9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5.xml" Type="http://schemas.openxmlformats.org/officeDocument/2006/relationships/slide"/></Relationships>
</file>

<file path=ppt/notesSlides/_rels/notesSlide9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6.xml" Type="http://schemas.openxmlformats.org/officeDocument/2006/relationships/slide"/></Relationships>
</file>

<file path=ppt/notesSlides/_rels/notesSlide9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7.xml" Type="http://schemas.openxmlformats.org/officeDocument/2006/relationships/slide"/></Relationships>
</file>

<file path=ppt/notesSlides/_rels/notesSlide9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8.xml" Type="http://schemas.openxmlformats.org/officeDocument/2006/relationships/slide"/></Relationships>
</file>

<file path=ppt/notesSlides/_rels/notesSlide9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page 3 to align with your school policies, specific age groups, and the involvement of at-risk audiences.</a:t>
            </a:r>
          </a:p>
          <a:p>
            <a:r>
              <a:rPr lang="en-US"/>
              <a:t/>
            </a:r>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median amount actually paid is closer to $100. This suggests that some victims make partial payments to stop the threats.</a:t>
            </a:r>
          </a:p>
          <a:p>
            <a:r>
              <a:rPr lang="en-US"/>
              <a:t/>
            </a:r>
          </a:p>
          <a:p>
            <a:r>
              <a:rPr lang="en-US"/>
              <a:t>The safest course of action is not to negotiate or send money, but to stop communication and seek help from a trusted adult or law enforcement.</a:t>
            </a:r>
          </a:p>
          <a:p>
            <a:r>
              <a:rPr lang="en-US"/>
              <a:t/>
            </a:r>
          </a:p>
          <a:p>
            <a:r>
              <a:rPr lang="en-US"/>
              <a:t>Source</a:t>
            </a:r>
          </a:p>
          <a:p>
            <a:r>
              <a:rPr lang="en-US"/>
              <a:t>Thorn and the National Center for Missing and Exploited Children (NCMEC). (2024). Trends in Financial Sextortion: An investigation of sextortion reports in NCMEC CyberTipline data, p. 19.</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Predators prefer payment methods that are fast and difficult to reverse. Gift cards and digital payment apps allow money to be transferred quickly.</a:t>
            </a:r>
          </a:p>
          <a:p>
            <a:r>
              <a:rPr lang="en-US"/>
              <a:t/>
            </a:r>
          </a:p>
          <a:p>
            <a:r>
              <a:rPr lang="en-US"/>
              <a:t>Gift cards are particularly attractive to offenders because the codes can be sent digitally and redeemed quickly, often without identification. </a:t>
            </a:r>
          </a:p>
          <a:p>
            <a:r>
              <a:rPr lang="en-US"/>
              <a:t/>
            </a:r>
          </a:p>
          <a:p>
            <a:r>
              <a:rPr lang="en-US"/>
              <a:t>Peer-to-peer payment apps allow immediate transfers, which supports the offender’s use of urgency and pressure.</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22.</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most cases, offenders do not follow through on threats to widely distribute images. The primary goal is control and financial gain, not exposure.</a:t>
            </a:r>
          </a:p>
          <a:p>
            <a:r>
              <a:rPr lang="en-US"/>
              <a:t/>
            </a:r>
          </a:p>
          <a:p>
            <a:r>
              <a:rPr lang="en-US"/>
              <a:t/>
            </a:r>
          </a:p>
          <a:p>
            <a:r>
              <a:rPr lang="en-US"/>
              <a:t>Source</a:t>
            </a:r>
          </a:p>
          <a:p>
            <a:r>
              <a:rPr lang="en-US"/>
              <a:t>1. Thorn. (2025). Sexual Extortion &amp; Young People: Navigating threats in digital environments. Retrieved January 16, 2016, from https://www.thorn.org/research/library/sexual-extortion-young-people/</a:t>
            </a:r>
          </a:p>
          <a:p>
            <a:r>
              <a:rPr lang="en-US"/>
              <a:t/>
            </a:r>
          </a:p>
          <a:p>
            <a:r>
              <a:rPr lang="en-US"/>
              <a:t>2. 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Approximately one in six victims reported that images were shared. </a:t>
            </a:r>
          </a:p>
          <a:p>
            <a:r>
              <a:rPr lang="en-US"/>
              <a:t/>
            </a:r>
          </a:p>
          <a:p>
            <a:r>
              <a:rPr lang="en-US"/>
              <a:t>While this number is serious, it also means that most threats are not carried out. </a:t>
            </a:r>
          </a:p>
          <a:p>
            <a:r>
              <a:rPr lang="en-US"/>
              <a:t/>
            </a:r>
          </a:p>
          <a:p>
            <a:r>
              <a:rPr lang="en-US"/>
              <a:t>Offenders rely heavily on the victim's fear of exposure to pressure cooperation.</a:t>
            </a:r>
          </a:p>
          <a:p>
            <a:r>
              <a:rPr lang="en-US"/>
              <a:t/>
            </a:r>
          </a:p>
          <a:p>
            <a:r>
              <a:rPr lang="en-US"/>
              <a:t/>
            </a:r>
          </a:p>
          <a:p>
            <a:r>
              <a:rPr lang="en-US"/>
              <a:t>Source</a:t>
            </a:r>
          </a:p>
          <a:p>
            <a:r>
              <a:rPr lang="en-US"/>
              <a:t>1. Thorn. (2025). Sexual Extortion &amp; Young People: Navigating threats in digital environments. Retrieved January 16, 2016, from https://www.thorn.org/research/library/sexual-extortion-young-people/</a:t>
            </a:r>
          </a:p>
          <a:p>
            <a:r>
              <a:rPr lang="en-US"/>
              <a:t/>
            </a:r>
          </a:p>
          <a:p>
            <a:r>
              <a:rPr lang="en-US"/>
              <a:t>2. 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images are released, reports indicate they are typically sent to a limited number of contacts rather than broadly distributed. This reinforces that the threat is often exaggerated to create panic.</a:t>
            </a:r>
          </a:p>
          <a:p>
            <a:r>
              <a:rPr lang="en-US"/>
              <a:t/>
            </a:r>
          </a:p>
          <a:p>
            <a:r>
              <a:rPr lang="en-US"/>
              <a:t/>
            </a:r>
          </a:p>
          <a:p>
            <a:r>
              <a:rPr lang="en-US"/>
              <a:t>Source</a:t>
            </a:r>
          </a:p>
          <a:p>
            <a:r>
              <a:rPr lang="en-US"/>
              <a:t>1. Thorn. (2025). Sexual Extortion &amp; Young People: Navigating threats in digital environments. Retrieved January 16, 2016, from https://www.thorn.org/research/library/sexual-extortion-young-people/</a:t>
            </a:r>
          </a:p>
          <a:p>
            <a:r>
              <a:rPr lang="en-US"/>
              <a:t/>
            </a:r>
          </a:p>
          <a:p>
            <a:r>
              <a:rPr lang="en-US"/>
              <a:t>2. 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 is not only a financial or digital crime, but it can also have serious psychological consequences. Offenders intentionally use shame, fear, and isolation to create emotional distress and maintain control.</a:t>
            </a:r>
          </a:p>
          <a:p>
            <a:r>
              <a:rPr lang="en-US"/>
              <a:t/>
            </a:r>
          </a:p>
          <a:p>
            <a:r>
              <a:rPr lang="en-US"/>
              <a:t>Loss of self-worth and lowered self-esteem are common reactions. Victims may internalize blame or feel responsible for what occurred, even though responsibility lies solely with the offender.</a:t>
            </a:r>
          </a:p>
          <a:p>
            <a:r>
              <a:rPr lang="en-US"/>
              <a:t/>
            </a:r>
          </a:p>
          <a:p>
            <a:r>
              <a:rPr lang="en-US"/>
              <a:t>Depression and anxiety may develop as a result of ongoing threats. Fear of exposure can lead to hypervigilance, sleep disruption, and withdrawal from friends or activities.</a:t>
            </a:r>
          </a:p>
          <a:p>
            <a:r>
              <a:rPr lang="en-US"/>
              <a:t/>
            </a:r>
          </a:p>
          <a:p>
            <a:r>
              <a:rPr lang="en-US"/>
              <a:t>In some cases, individuals experience symptoms consistent with Post-Traumatic Stress Disorder, including intrusive thoughts, distressing memories, or heightened emotional reactions.</a:t>
            </a:r>
          </a:p>
          <a:p>
            <a:r>
              <a:rPr lang="en-US"/>
              <a:t/>
            </a:r>
          </a:p>
          <a:p>
            <a:r>
              <a:rPr lang="en-US"/>
              <a:t>Thoughts of suicide have been reported in some sextortion cases. These situations require immediate adult intervention. Educators should clearly reinforce that no image or threat is worth a life, and that support is available.</a:t>
            </a:r>
          </a:p>
          <a:p>
            <a:r>
              <a:rPr lang="en-US"/>
              <a:t/>
            </a:r>
          </a:p>
          <a:p>
            <a:r>
              <a:rPr lang="en-US"/>
              <a:t>STUDENT SAFETY STATEMENT (Again, the presenter should consider making a safety statement following this slide.)</a:t>
            </a:r>
          </a:p>
          <a:p>
            <a:r>
              <a:rPr lang="en-US"/>
              <a:t/>
            </a:r>
          </a:p>
          <a:p>
            <a:r>
              <a:rPr lang="en-US"/>
              <a:t>“If anyone ever feels overwhelmed or unsafe, immediate support from a trusted adult or the 988 Suicide &amp; Crisis Lifeline is available.”</a:t>
            </a:r>
          </a:p>
          <a:p>
            <a:r>
              <a:rPr lang="en-US"/>
              <a:t/>
            </a:r>
          </a:p>
          <a:p>
            <a:r>
              <a:rPr lang="en-US"/>
              <a:t/>
            </a:r>
          </a:p>
          <a:p>
            <a:r>
              <a:rPr lang="en-US"/>
              <a:t>Source</a:t>
            </a:r>
          </a:p>
          <a:p>
            <a:r>
              <a:rPr lang="en-US"/>
              <a:t>Harter et al., 2003; Mann et al., 2017; McCauley,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HISTORY</a:t>
            </a:r>
          </a:p>
          <a:p>
            <a:r>
              <a:rPr lang="en-US"/>
              <a:t>Wireless phone service providers began to connect their networks for text messaging in 2001.</a:t>
            </a:r>
          </a:p>
          <a:p>
            <a:r>
              <a:rPr lang="en-US"/>
              <a:t/>
            </a:r>
          </a:p>
          <a:p>
            <a:r>
              <a:rPr lang="en-US"/>
              <a:t>Sexting emerged in 2009.</a:t>
            </a:r>
          </a:p>
          <a:p>
            <a:r>
              <a:rPr lang="en-US"/>
              <a:t/>
            </a:r>
          </a:p>
          <a:p>
            <a:r>
              <a:rPr lang="en-US"/>
              <a:t>The term 'sextortion' was coined in 2009 in a webinar hosted by the International Association of Women Judges.</a:t>
            </a:r>
          </a:p>
          <a:p>
            <a:r>
              <a:rPr lang="en-US"/>
              <a:t/>
            </a:r>
          </a:p>
          <a:p>
            <a:r>
              <a:rPr lang="en-US"/>
              <a:t>Source</a:t>
            </a:r>
          </a:p>
          <a:p>
            <a:r>
              <a:rPr lang="en-US"/>
              <a:t>SendHub (n.d.). When Did Texting Start? Retrieved November 22, 2024, from https://www.sendhub.com/when-did-texting-start/</a:t>
            </a:r>
          </a:p>
          <a:p>
            <a:r>
              <a:rPr lang="en-US"/>
              <a:t/>
            </a:r>
          </a:p>
          <a:p>
            <a:r>
              <a:rPr lang="en-US"/>
              <a:t>International Association of Women Judges (2023, March). Sextortion: The Impact on Judging and Courts. Retrieved November 22, 2024, from https://www.iawj.org/sextortion-impact-on-judging-and-courts-asean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law recognizes that minors are still developing and may not fully understand the risks of sexual activity or image sharing.</a:t>
            </a:r>
          </a:p>
          <a:p>
            <a:r>
              <a:rPr lang="en-US"/>
              <a:t/>
            </a:r>
          </a:p>
          <a:p>
            <a:r>
              <a:rPr lang="en-US"/>
              <a:t/>
            </a:r>
          </a:p>
          <a:p>
            <a:r>
              <a:rPr lang="en-US"/>
              <a:t>Source</a:t>
            </a:r>
          </a:p>
          <a:p>
            <a:r>
              <a:rPr lang="en-US"/>
              <a:t>1. FBI (n.d.). How We Can Help You. fbi.gov. Retrieved November 22, 2024, from https://www.fbi.gov/how-we-can-help-you/safety-resources/scams-and-safety/common-scams-and-crimes/sextortion</a:t>
            </a:r>
          </a:p>
          <a:p>
            <a:r>
              <a:rPr lang="en-US"/>
              <a:t/>
            </a:r>
          </a:p>
          <a:p>
            <a:r>
              <a:rPr lang="en-US"/>
              <a:t>2. RAINN (2023, April). Consent Laws. apps.rainn.org. Retrieved November 22, 2024, from https://apps.rainn.org/policy/compare/consent-laws.cfm?_ga=2.98895902.1228014705.1714664121-2040521015.1714504137</a:t>
            </a:r>
          </a:p>
          <a:p>
            <a:r>
              <a:rPr lang="en-US"/>
              <a:t/>
            </a:r>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law recognizes that minors are still developing and may not fully understand the risks of sexual activity or image sharing.</a:t>
            </a:r>
          </a:p>
          <a:p>
            <a:r>
              <a:rPr lang="en-US"/>
              <a:t/>
            </a:r>
          </a:p>
          <a:p>
            <a:r>
              <a:rPr lang="en-US"/>
              <a:t/>
            </a:r>
          </a:p>
          <a:p>
            <a:r>
              <a:rPr lang="en-US"/>
              <a:t>Source</a:t>
            </a:r>
          </a:p>
          <a:p>
            <a:r>
              <a:rPr lang="en-US"/>
              <a:t>1. FBI (n.d.). How We Can Help You. fbi.gov. Retrieved November 22, 2024, from https://www.fbi.gov/how-we-can-help-you/safety-resources/scams-and-safety/common-scams-and-crimes/sextortion</a:t>
            </a:r>
          </a:p>
          <a:p>
            <a:r>
              <a:rPr lang="en-US"/>
              <a:t/>
            </a:r>
          </a:p>
          <a:p>
            <a:r>
              <a:rPr lang="en-US"/>
              <a:t>2. RAINN (2023, April). Consent Laws. apps.rainn.org. Retrieved November 22, 2024, from https://apps.rainn.org/policy/compare/consent-laws.cfm?_ga=2.98895902.1228014705.1714664121-2040521015.1714504137</a:t>
            </a:r>
          </a:p>
          <a:p>
            <a:r>
              <a:rPr lang="en-US"/>
              <a:t/>
            </a:r>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law recognizes that minors are still developing and may not fully understand the risks of sexual activity or image sharing.</a:t>
            </a:r>
          </a:p>
          <a:p>
            <a:r>
              <a:rPr lang="en-US"/>
              <a:t/>
            </a:r>
          </a:p>
          <a:p>
            <a:r>
              <a:rPr lang="en-US"/>
              <a:t/>
            </a:r>
          </a:p>
          <a:p>
            <a:r>
              <a:rPr lang="en-US"/>
              <a:t>Source</a:t>
            </a:r>
          </a:p>
          <a:p>
            <a:r>
              <a:rPr lang="en-US"/>
              <a:t>1. FBI (n.d.). How We Can Help You. fbi.gov. Retrieved November 22, 2024, from https://www.fbi.gov/how-we-can-help-you/safety-resources/scams-and-safety/common-scams-and-crimes/sextortion</a:t>
            </a:r>
          </a:p>
          <a:p>
            <a:r>
              <a:rPr lang="en-US"/>
              <a:t/>
            </a:r>
          </a:p>
          <a:p>
            <a:r>
              <a:rPr lang="en-US"/>
              <a:t>2. RAINN (2023, April). Consent Laws. apps.rainn.org. Retrieved November 22, 2024, from https://apps.rainn.org/policy/compare/consent-laws.cfm?_ga=2.98895902.1228014705.1714664121-2040521015.1714504137</a:t>
            </a:r>
          </a:p>
          <a:p>
            <a:r>
              <a:rPr lang="en-US"/>
              <a:t/>
            </a:r>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r>
              <a:rPr lang="en-US"/>
              <a:t/>
            </a:r>
          </a:p>
          <a:p>
            <a:r>
              <a:rPr lang="en-US"/>
              <a:t>2. RAINN (2023, April). Consent Laws. apps.rainn.org. Retrieved November 22, 2024, from https://apps.rainn.org/policy/compare/consent-laws.cfm?_ga=2.98895902.1228014705.1714664121-2040521015.1714504137</a:t>
            </a:r>
          </a:p>
          <a:p>
            <a:r>
              <a:rPr lang="en-US"/>
              <a:t/>
            </a:r>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r>
              <a:rPr lang="en-US"/>
              <a:t/>
            </a:r>
          </a:p>
          <a:p>
            <a:r>
              <a:rPr lang="en-US"/>
              <a:t>2. RAINN (2023, April). Consent Laws. apps.rainn.org. Retrieved November 22, 2024, from https://apps.rainn.org/policy/compare/consent-laws.cfm?_ga=2.98895902.1228014705.1714664121-2040521015.1714504137</a:t>
            </a:r>
          </a:p>
          <a:p>
            <a:r>
              <a:rPr lang="en-US"/>
              <a:t/>
            </a:r>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Passing sexual images of minors between friends is illegal, even for teens. The safest response is to delete the image and report it.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Passing sexual images of minors between friends is illegal, even for teens. The safest response is to delete the image and report it.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Passing sexual images of minors between friends is illegal, even for teens. The safest response is to delete the image and report it.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sextortion occurs, it's important to remember that panic benefits the predator. Instead, calm, immediate action reduces their control and limits escalation.</a:t>
            </a:r>
          </a:p>
          <a:p>
            <a:r>
              <a:rPr lang="en-US"/>
              <a:t/>
            </a:r>
          </a:p>
          <a:p>
            <a:r>
              <a:rPr lang="en-US"/>
              <a:t>Victims should not send money or additional images. Payment or cooperation typically increases demands rather than resolving the situation.</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communication should stop immediately. Continuing to respond gives the offender leverage and confirms the targeted person is engaged.</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Blocking the offender on every platform is an important step. </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Usernames and privacy settings should also be updated to reduce further contact.</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sextortion occurs, preserving evidence is critical.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instinct may be to delete everything out of fear or embarrassment, doing so can remove valuable evidence.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Law enforcement relies on online conversations, transaction records, and images to investigate and identify offenders, increasing the likelihood of stopping them.</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TAKE IT DOWN ACT</a:t>
            </a:r>
          </a:p>
          <a:p>
            <a:r>
              <a:rPr lang="en-US"/>
              <a:t>The Take It Down Act is a federal law passed by Congress and signed by the President on May 19, 2025. </a:t>
            </a:r>
          </a:p>
          <a:p>
            <a:r>
              <a:rPr lang="en-US"/>
              <a:t/>
            </a:r>
          </a:p>
          <a:p>
            <a:r>
              <a:rPr lang="en-US"/>
              <a:t>It makes it a crime to publish or share sexual images of someone without their consent, including AI‑generated “deepfake” images, and requires websites and social media platforms to remove these images quickly when a victim asks. </a:t>
            </a:r>
          </a:p>
          <a:p>
            <a:r>
              <a:rPr lang="en-US"/>
              <a:t/>
            </a:r>
          </a:p>
          <a:p>
            <a:r>
              <a:rPr lang="en-US"/>
              <a:t>The law aims to protect people, especially young people, from online exploitation and gives law enforcement and platforms tools to stop harmful content.</a:t>
            </a:r>
          </a:p>
          <a:p>
            <a:r>
              <a:rPr lang="en-US"/>
              <a:t/>
            </a:r>
          </a:p>
          <a:p>
            <a:r>
              <a:rPr lang="en-US"/>
              <a:t>Source</a:t>
            </a:r>
          </a:p>
          <a:p>
            <a:r>
              <a:rPr lang="en-US"/>
              <a:t>Congress.gov (2025, April 28). The Take It Down Act: A Federal Law Prohibiting the Nonconsensual Publication of Intimate Images. Retrieved on January 13, 2026, from https://www.congress.gov/crs-product/LSB11314?utm_source=chatgpt.com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National Center for Missing &amp; Exploited Children (NCMEC) operates a free service called Take It Down, designed to help remove online sexual images involving minors.</a:t>
            </a:r>
          </a:p>
          <a:p>
            <a:r>
              <a:rPr lang="en-US"/>
              <a:t/>
            </a:r>
          </a:p>
          <a:p>
            <a:r>
              <a:rPr lang="en-US"/>
              <a:t/>
            </a:r>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process is anonymous and available to minors under 18. It provides a proactive way to reduce further distribution and restore a sense of control.</a:t>
            </a:r>
          </a:p>
          <a:p>
            <a:r>
              <a:rPr lang="en-US"/>
              <a:t/>
            </a:r>
          </a:p>
          <a:p>
            <a:r>
              <a:rPr lang="en-US"/>
              <a:t/>
            </a:r>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Take It Down service creates a unique digital code, called a hash, from the image. This code acts like a fingerprint for that specific photo. The actual image is not uploaded, copied, or stored by NCMEC. </a:t>
            </a:r>
          </a:p>
          <a:p>
            <a:r>
              <a:rPr lang="en-US"/>
              <a:t/>
            </a:r>
          </a:p>
          <a:p>
            <a:r>
              <a:rPr lang="en-US"/>
              <a:t/>
            </a:r>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Only the digital fingerprint is securely shared with online platforms to help detect and remove matching images. </a:t>
            </a:r>
          </a:p>
          <a:p>
            <a:r>
              <a:rPr lang="en-US"/>
              <a:t/>
            </a:r>
          </a:p>
          <a:p>
            <a:r>
              <a:rPr lang="en-US"/>
              <a:t>If the image is uploaded or shared, the platform can detect the match and remove the image.</a:t>
            </a:r>
          </a:p>
          <a:p>
            <a:r>
              <a:rPr lang="en-US"/>
              <a:t/>
            </a:r>
          </a:p>
          <a:p>
            <a:r>
              <a:rPr lang="en-US"/>
              <a:t/>
            </a:r>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Risk reduction does not eliminate the possibility of exploitation, but it significantly decreases exposure to offenders.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Limiting public posting and oversharing reduces the visibility and personal information available to someone with harmful intent. </a:t>
            </a:r>
          </a:p>
          <a:p>
            <a:r>
              <a:rPr lang="en-US"/>
              <a:t/>
            </a:r>
          </a:p>
          <a:p>
            <a:r>
              <a:rPr lang="en-US"/>
              <a:t>Offenders often study profiles to identify interests, routines, and vulnerabilities.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Strong privacy settings create an additional barrier. </a:t>
            </a:r>
          </a:p>
          <a:p>
            <a:r>
              <a:rPr lang="en-US"/>
              <a:t/>
            </a:r>
          </a:p>
          <a:p>
            <a:r>
              <a:rPr lang="en-US"/>
              <a:t>Accounts set to private and restricted messaging features make unsolicited contact more difficult.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Establishing personal boundaries around photo sharing is critical. </a:t>
            </a:r>
          </a:p>
          <a:p>
            <a:r>
              <a:rPr lang="en-US"/>
              <a:t/>
            </a:r>
          </a:p>
          <a:p>
            <a:r>
              <a:rPr lang="en-US"/>
              <a:t>Decide for yourself the type of photos and videos you will make and share.</a:t>
            </a:r>
          </a:p>
          <a:p>
            <a:r>
              <a:rPr lang="en-US"/>
              <a:t/>
            </a:r>
          </a:p>
          <a:p>
            <a:r>
              <a:rPr lang="en-US"/>
              <a:t>Once an image is sent digitally, control over that image is lost.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Connecting only with people known offline reduces the likelihood of interacting with a fake profile. </a:t>
            </a:r>
          </a:p>
          <a:p>
            <a:r>
              <a:rPr lang="en-US"/>
              <a:t/>
            </a:r>
          </a:p>
          <a:p>
            <a:r>
              <a:rPr lang="en-US"/>
              <a:t>Predators frequently rely on deception and stolen images.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Awareness is a protective skill. </a:t>
            </a:r>
          </a:p>
          <a:p>
            <a:r>
              <a:rPr lang="en-US"/>
              <a:t/>
            </a:r>
          </a:p>
          <a:p>
            <a:r>
              <a:rPr lang="en-US"/>
              <a:t>Sudden flattery, fast romantic language, requests to move to private apps, or pressure to share images are significant red flags.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have procedures for stopping the spread of private images and supporting students.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have procedures for stopping the spread of images and supporting students.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have procedures for stopping the spread of images and supporting students.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Schools have procedures for stopping the spread of images and supporting students.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teens should know is how to ask for help.</a:t>
            </a:r>
          </a:p>
          <a:p>
            <a:r>
              <a:rPr lang="en-US"/>
              <a:t/>
            </a:r>
          </a:p>
          <a:p>
            <a:r>
              <a:rPr lang="en-US"/>
              <a:t>At the top of their list:  </a:t>
            </a:r>
          </a:p>
          <a:p>
            <a:r>
              <a:rPr lang="en-US"/>
              <a:t>Tell a TRUSTWORTHY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closing slides are designed to restore a sense of safety and control. </a:t>
            </a:r>
          </a:p>
          <a:p>
            <a:r>
              <a:rPr lang="en-US"/>
              <a:t/>
            </a:r>
          </a:p>
          <a:p>
            <a:r>
              <a:rPr lang="en-US"/>
              <a:t>After discussing threats and trauma, it is critical to end with reassurance and clarity.</a:t>
            </a:r>
          </a:p>
          <a:p>
            <a:r>
              <a:rPr lang="en-US"/>
              <a:t/>
            </a:r>
          </a:p>
          <a:p>
            <a:r>
              <a:rPr lang="en-US"/>
              <a:t>Sextortion is a crime. Responsibility always lies with the predator, never the victim.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Threats are designed to create panic and eliminate clear thinking.</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Trusted adults can provide protection. </a:t>
            </a:r>
          </a:p>
          <a:p>
            <a:r>
              <a:rPr lang="en-US"/>
              <a:t/>
            </a:r>
          </a:p>
          <a:p>
            <a:r>
              <a:rPr lang="en-US"/>
              <a:t>This includes parents, guardians, the school nurse, the social worker, the resource officer, the counselor, administrators, and law enforcement. </a:t>
            </a:r>
          </a:p>
          <a:p>
            <a:r>
              <a:rPr lang="en-US"/>
              <a:t/>
            </a:r>
          </a:p>
          <a:p>
            <a:r>
              <a:rPr lang="en-US"/>
              <a:t>Reporting shifts power away from the predator.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Tools such as NCMEC’s Take It Down service provide real options for limiting online distribution of images.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Emotional support from counselors and trusted adults helps young people recover and move forward.</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about sextortion, please refer to the last page of Lesson Plan #5 on the Walking Wise Learning Platform. </a:t>
            </a:r>
          </a:p>
          <a:p>
            <a:r>
              <a:rPr lang="en-US"/>
              <a:t/>
            </a:r>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Yes, even 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Thorn's 2025 research found that almost all sextortion threats happened via digital tools like social media or messaging.</a:t>
            </a:r>
          </a:p>
          <a:p>
            <a:r>
              <a:rPr lang="en-US"/>
              <a:t/>
            </a:r>
          </a:p>
          <a:p>
            <a:r>
              <a:rPr lang="en-US"/>
              <a:t>TECHOLOGY</a:t>
            </a:r>
          </a:p>
          <a:p>
            <a:r>
              <a:rPr lang="en-US"/>
              <a:t>Thorn.org was founded in 2009 by actor Ashton Kutcher. Thorn uses technology to combat online sexual exploitation of children and raises awareness about issues like sextortion and child sexual abuse material (aka, child pornography). Thorn's digital tools have had a significant impact, assisting in the identification of thousands of child victims and contributing to numerous arrests of sexual predators. </a:t>
            </a:r>
          </a:p>
          <a:p>
            <a:r>
              <a:rPr lang="en-US"/>
              <a:t/>
            </a:r>
          </a:p>
          <a:p>
            <a:r>
              <a:rPr lang="en-US"/>
              <a:t>NCMEC &amp; THORN 2024 STUDY</a:t>
            </a:r>
          </a:p>
          <a:p>
            <a:r>
              <a:rPr lang="en-US"/>
              <a:t>Thorn analyzed data provided by the National Center for Missing and Exploited Children (NCMEC), which compiles reports of sextortion from individuals and online platforms. Out of approximately 118 million child sexual exploitation reports submitted between 2020 and 2023, Thorn examined a sample of 15 million reports. The analysis revealed that NCMEC received an average of 812 sextortion reports per week.</a:t>
            </a:r>
          </a:p>
          <a:p>
            <a:r>
              <a:rPr lang="en-US"/>
              <a:t/>
            </a:r>
          </a:p>
          <a:p>
            <a:r>
              <a:rPr lang="en-US"/>
              <a:t/>
            </a:r>
          </a:p>
          <a:p>
            <a:r>
              <a:rPr lang="en-US"/>
              <a:t>Source: </a:t>
            </a:r>
          </a:p>
          <a:p>
            <a:r>
              <a:rPr lang="en-US"/>
              <a:t>1. Thorn. (2025). Sexual Extortion &amp; Young People: Navigating threats in digital environments, pp. 4, 13. Retrieved January 16, 2016, from https://www.thorn.org/research/library/sexual-extortion-young-people/</a:t>
            </a:r>
          </a:p>
          <a:p>
            <a:r>
              <a:rPr lang="en-US"/>
              <a:t/>
            </a:r>
          </a:p>
          <a:p>
            <a:r>
              <a:rPr lang="en-US"/>
              <a:t>2. Thorn and the National Center for Missing and Exploited Children (NCMEC). (2024). Trends in Financial Sextortion: An investigation of sextortion reports in NCMEC CyberTipline data, pp. 4, 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Thorn's 2025 research found that almost all sextortion threats happened via digital tools like social media or messaging.</a:t>
            </a:r>
          </a:p>
          <a:p>
            <a:r>
              <a:rPr lang="en-US"/>
              <a:t/>
            </a:r>
          </a:p>
          <a:p>
            <a:r>
              <a:rPr lang="en-US"/>
              <a:t>TECHOLOGY</a:t>
            </a:r>
          </a:p>
          <a:p>
            <a:r>
              <a:rPr lang="en-US"/>
              <a:t>Thorn.org was founded in 2009 by actor Ashton Kutcher. Thorn uses technology to combat online sexual exploitation of children and raises awareness about issues like sextortion and child sexual abuse material (aka, child pornography). Thorn's digital tools have had a significant impact, assisting in the identification of thousands of child victims and contributing to numerous arrests of sexual predators. </a:t>
            </a:r>
          </a:p>
          <a:p>
            <a:r>
              <a:rPr lang="en-US"/>
              <a:t/>
            </a:r>
          </a:p>
          <a:p>
            <a:r>
              <a:rPr lang="en-US"/>
              <a:t>NCMEC &amp; THORN 2024 STUDY</a:t>
            </a:r>
          </a:p>
          <a:p>
            <a:r>
              <a:rPr lang="en-US"/>
              <a:t>Thorn analyzed data provided by the National Center for Missing and Exploited Children (NCMEC), which compiles reports of sextortion from individuals and online platforms. Out of approximately 118 million child sexual exploitation reports submitted between 2020 and 2023, Thorn examined a sample of 15 million reports. The analysis revealed that NCMEC received an average of 812 sextortion reports per week.</a:t>
            </a:r>
          </a:p>
          <a:p>
            <a:r>
              <a:rPr lang="en-US"/>
              <a:t/>
            </a:r>
          </a:p>
          <a:p>
            <a:r>
              <a:rPr lang="en-US"/>
              <a:t/>
            </a:r>
          </a:p>
          <a:p>
            <a:r>
              <a:rPr lang="en-US"/>
              <a:t>Source: </a:t>
            </a:r>
          </a:p>
          <a:p>
            <a:r>
              <a:rPr lang="en-US"/>
              <a:t>1. Thorn. (2025). Sexual Extortion &amp; Young People: Navigating threats in digital environments, pp. 4, 13. Retrieved January 16, 2016, from https://www.thorn.org/research/library/sexual-extortion-young-people/</a:t>
            </a:r>
          </a:p>
          <a:p>
            <a:r>
              <a:rPr lang="en-US"/>
              <a:t/>
            </a:r>
          </a:p>
          <a:p>
            <a:r>
              <a:rPr lang="en-US"/>
              <a:t>2. Thorn and the National Center for Missing and Exploited Children (NCMEC). (2024). Trends in Financial Sextortion: An investigation of sextortion reports in NCMEC CyberTipline data, pp. 4, 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Thorn's 2025 research found that almost all sextortion threats happened via digital tools like social media or messaging.</a:t>
            </a:r>
          </a:p>
          <a:p>
            <a:r>
              <a:rPr lang="en-US"/>
              <a:t/>
            </a:r>
          </a:p>
          <a:p>
            <a:r>
              <a:rPr lang="en-US"/>
              <a:t>TECHOLOGY</a:t>
            </a:r>
          </a:p>
          <a:p>
            <a:r>
              <a:rPr lang="en-US"/>
              <a:t>Thorn.org was founded in 2009 by actor Ashton Kutcher. Thorn uses technology to combat online sexual exploitation of children and raises awareness about issues like sextortion and child sexual abuse material (aka, child pornography). Thorn's digital tools have had a significant impact, assisting in the identification of thousands of child victims and contributing to numerous arrests of sexual predators. </a:t>
            </a:r>
          </a:p>
          <a:p>
            <a:r>
              <a:rPr lang="en-US"/>
              <a:t/>
            </a:r>
          </a:p>
          <a:p>
            <a:r>
              <a:rPr lang="en-US"/>
              <a:t>NCMEC &amp; THORN 2024 STUDY</a:t>
            </a:r>
          </a:p>
          <a:p>
            <a:r>
              <a:rPr lang="en-US"/>
              <a:t>Thorn analyzed data provided by the National Center for Missing and Exploited Children (NCMEC), which compiles reports of sextortion from individuals and online platforms. Out of approximately 118 million child sexual exploitation reports submitted between 2020 and 2023, Thorn examined a sample of 15 million reports. The analysis revealed that NCMEC received an average of 812 sextortion reports per week.</a:t>
            </a:r>
          </a:p>
          <a:p>
            <a:r>
              <a:rPr lang="en-US"/>
              <a:t/>
            </a:r>
          </a:p>
          <a:p>
            <a:r>
              <a:rPr lang="en-US"/>
              <a:t/>
            </a:r>
          </a:p>
          <a:p>
            <a:r>
              <a:rPr lang="en-US"/>
              <a:t>Source: </a:t>
            </a:r>
          </a:p>
          <a:p>
            <a:r>
              <a:rPr lang="en-US"/>
              <a:t>1. Thorn. (2025). Sexual Extortion &amp; Young People: Navigating threats in digital environments, pp. 4, 13. Retrieved January 16, 2016, from https://www.thorn.org/research/library/sexual-extortion-young-people/</a:t>
            </a:r>
          </a:p>
          <a:p>
            <a:r>
              <a:rPr lang="en-US"/>
              <a:t/>
            </a:r>
          </a:p>
          <a:p>
            <a:r>
              <a:rPr lang="en-US"/>
              <a:t>2. Thorn and the National Center for Missing and Exploited Children (NCMEC). (2024). Trends in Financial Sextortion: An investigation of sextortion reports in NCMEC CyberTipline data, pp. 4, 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victims do not report sextortion right away because they feel embarrassed or afraid of getting into trouble. </a:t>
            </a:r>
          </a:p>
          <a:p>
            <a:r>
              <a:rPr lang="en-US"/>
              <a:t/>
            </a:r>
          </a:p>
          <a:p>
            <a:r>
              <a:rPr lang="en-US"/>
              <a:t>Predators intentionally use shame and threats to keep victims silent. </a:t>
            </a:r>
          </a:p>
          <a:p>
            <a:r>
              <a:rPr lang="en-US"/>
              <a:t/>
            </a:r>
          </a:p>
          <a:p>
            <a:r>
              <a:rPr lang="en-US"/>
              <a:t>It's important to understand that these feelings are common, but reporting to a trusted adult is the safest step because predators rely on secrecy, and speaking up helps stop the crime.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victims do not report sextortion right away because they feel embarrassed or afraid of getting into trouble. </a:t>
            </a:r>
          </a:p>
          <a:p>
            <a:r>
              <a:rPr lang="en-US"/>
              <a:t/>
            </a:r>
          </a:p>
          <a:p>
            <a:r>
              <a:rPr lang="en-US"/>
              <a:t>Predators intentionally use shame and threats to keep victims silent. </a:t>
            </a:r>
          </a:p>
          <a:p>
            <a:r>
              <a:rPr lang="en-US"/>
              <a:t/>
            </a:r>
          </a:p>
          <a:p>
            <a:r>
              <a:rPr lang="en-US"/>
              <a:t>It's important to understand that these feelings are common, but reporting to a trusted adult is the safest step because predators rely on secrecy, and speaking up helps stop the crime.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victims do not report sextortion right away because they feel embarrassed or afraid of getting into trouble. </a:t>
            </a:r>
          </a:p>
          <a:p>
            <a:r>
              <a:rPr lang="en-US"/>
              <a:t/>
            </a:r>
          </a:p>
          <a:p>
            <a:r>
              <a:rPr lang="en-US"/>
              <a:t>Predators intentionally use shame and threats to keep victims silent. </a:t>
            </a:r>
          </a:p>
          <a:p>
            <a:r>
              <a:rPr lang="en-US"/>
              <a:t/>
            </a:r>
          </a:p>
          <a:p>
            <a:r>
              <a:rPr lang="en-US"/>
              <a:t>It's important to understand that these feelings are common, but reporting to a trusted adult is the safest step because predators rely on secrecy, and speaking up helps stop the crime.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victims do not report sextortion right away because they feel embarrassed or afraid of getting into trouble. </a:t>
            </a:r>
          </a:p>
          <a:p>
            <a:r>
              <a:rPr lang="en-US"/>
              <a:t/>
            </a:r>
          </a:p>
          <a:p>
            <a:r>
              <a:rPr lang="en-US"/>
              <a:t>Predators intentionally use shame and threats to keep victims silent. </a:t>
            </a:r>
          </a:p>
          <a:p>
            <a:r>
              <a:rPr lang="en-US"/>
              <a:t/>
            </a:r>
          </a:p>
          <a:p>
            <a:r>
              <a:rPr lang="en-US"/>
              <a:t>It's important to understand that these feelings are common, but reporting to a trusted adult is the safest step because predators rely on secrecy, and speaking up helps stop the crime.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victims do not report sextortion right away because they feel embarrassed or afraid of getting into trouble. </a:t>
            </a:r>
          </a:p>
          <a:p>
            <a:r>
              <a:rPr lang="en-US"/>
              <a:t/>
            </a:r>
          </a:p>
          <a:p>
            <a:r>
              <a:rPr lang="en-US"/>
              <a:t>Predators intentionally use shame and threats to keep victims silent. </a:t>
            </a:r>
          </a:p>
          <a:p>
            <a:r>
              <a:rPr lang="en-US"/>
              <a:t/>
            </a:r>
          </a:p>
          <a:p>
            <a:r>
              <a:rPr lang="en-US"/>
              <a:t>It's important to understand that these feelings are common, but reporting to a trusted adult is the safest step because predators rely on secrecy, and speaking up helps stop the crime.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9, 12, 13, 25, 34</a:t>
            </a:r>
          </a:p>
          <a:p>
            <a:r>
              <a:rPr lang="en-US"/>
              <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This presentation is part of the Walking Wise curriculum for middle and high school students. </a:t>
            </a:r>
          </a:p>
          <a:p>
            <a:r>
              <a:rPr lang="en-US"/>
              <a:t/>
            </a:r>
          </a:p>
          <a:p>
            <a:r>
              <a:rPr lang="en-US"/>
              <a:t>Schools may adapt the presentation to match their policies and available class time.</a:t>
            </a:r>
          </a:p>
          <a:p>
            <a:r>
              <a:rPr lang="en-US"/>
              <a:t/>
            </a:r>
          </a:p>
          <a:p>
            <a:r>
              <a:rPr lang="en-US"/>
              <a:t>The goal is to introduce difficult topics gradually so students build awareness and confidence over time.</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Most sextortion cases begin with deception. Predators pretend to be someone else online to gain trust. In some cases, they also claim they hacked a device, even when that claim is false. The goal is always the same: obtain images that can later be used for threats.</a:t>
            </a:r>
          </a:p>
          <a:p>
            <a:r>
              <a:rPr lang="en-US"/>
              <a:t/>
            </a:r>
          </a:p>
          <a:p>
            <a:r>
              <a:rPr lang="en-US"/>
              <a:t>Source</a:t>
            </a:r>
          </a:p>
          <a:p>
            <a:r>
              <a:rPr lang="en-US"/>
              <a:t>Thorn and the National Center for Missing and Exploited Children (NCMEC). (2024). Trends in Financial Sextortion: An investigation of sextortion reports in NCMEC CyberTipline data, pp. 9, 12, 13, 25, 34</a:t>
            </a:r>
          </a:p>
          <a:p>
            <a:r>
              <a:rPr lang="en-US"/>
              <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COMMON MYTH: </a:t>
            </a:r>
          </a:p>
          <a:p>
            <a:r>
              <a:rPr lang="en-US"/>
              <a:t>Teens often assume sextortion is caused by hackers breaking into devices. Research shows most cases begin with manipulation, not technology. However, more recently, predators are starting by presenting victims with fake, AI-generated images. </a:t>
            </a:r>
          </a:p>
          <a:p>
            <a:r>
              <a:rPr lang="en-US"/>
              <a:t/>
            </a:r>
          </a:p>
          <a:p>
            <a:r>
              <a:rPr lang="en-US"/>
              <a:t>CATFISHING</a:t>
            </a:r>
          </a:p>
          <a:p>
            <a:r>
              <a:rPr lang="en-US"/>
              <a:t>Predators often create fake online identities to deceive potential victims. </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FAKE IMAGES</a:t>
            </a:r>
          </a:p>
          <a:p>
            <a:r>
              <a:rPr lang="en-US"/>
              <a:t>Predators may threaten victims with sexual photos of other people who resemble the victim, altering those images with editing software, or using “nudifying Apps.” These tools use AI to generate nude images from clothed photos. </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HACKING DEVICES</a:t>
            </a:r>
          </a:p>
          <a:p>
            <a:r>
              <a:rPr lang="en-US"/>
              <a:t>Sextortionists claim they have gained access to the victim's private photos or videos by hacking into their electronic devices, which can be particularly threatening if the victim has stored self-generated nude images of themself. Offenders often lie about hacking to create fear.</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THREATS of HARM</a:t>
            </a:r>
          </a:p>
          <a:p>
            <a:r>
              <a:rPr lang="en-US"/>
              <a:t>Sextortionists may threaten violence against the victim or their loved ones to scare them into sending sexual photos or videos.</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INTIMATE RELATIONSHIP</a:t>
            </a:r>
          </a:p>
          <a:p>
            <a:r>
              <a:rPr lang="en-US"/>
              <a:t>A romantic partner threatens to share sexual photos or videos of the victim to force them into providing: </a:t>
            </a:r>
          </a:p>
          <a:p>
            <a:r>
              <a:rPr lang="en-US"/>
              <a:t>1) more explicit content</a:t>
            </a:r>
          </a:p>
          <a:p>
            <a:r>
              <a:rPr lang="en-US"/>
              <a:t>2) stay in the relationship </a:t>
            </a:r>
          </a:p>
          <a:p>
            <a:r>
              <a:rPr lang="en-US"/>
              <a:t>3) revenge over a breakup, which is sometimes referred to as "revenge porn" in the media. </a:t>
            </a:r>
          </a:p>
          <a:p>
            <a:r>
              <a:rPr lang="en-US"/>
              <a:t>4) sex with other people, leading to sex trafficking.</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OFFERS TO BUY IMAGES</a:t>
            </a:r>
          </a:p>
          <a:p>
            <a:r>
              <a:rPr lang="en-US"/>
              <a:t>Promises predators make to buy images are rarely delivered.</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GROOMING</a:t>
            </a:r>
          </a:p>
          <a:p>
            <a:r>
              <a:rPr lang="en-US"/>
              <a:t>-Sextortion usually does not begin with threats; instead, it begins with a strategy. </a:t>
            </a:r>
          </a:p>
          <a:p>
            <a:r>
              <a:rPr lang="en-US"/>
              <a:t/>
            </a:r>
          </a:p>
          <a:p>
            <a:r>
              <a:rPr lang="en-US"/>
              <a:t>-Offenders follow steps designed to build trust and lower defenses. </a:t>
            </a:r>
          </a:p>
          <a:p>
            <a:r>
              <a:rPr lang="en-US"/>
              <a:t/>
            </a:r>
          </a:p>
          <a:p>
            <a:r>
              <a:rPr lang="en-US"/>
              <a:t>-Recognizing the pattern makes it easier to interrupt sexual extortion early.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MAKE CONTACT</a:t>
            </a:r>
          </a:p>
          <a:p>
            <a:r>
              <a:rPr lang="en-US"/>
              <a:t>-Sextortionists often cast a wide net by sending messages to dozens of people at once.</a:t>
            </a:r>
          </a:p>
          <a:p>
            <a:r>
              <a:rPr lang="en-US"/>
              <a:t>-Contact often starts with a random follow, friend request, or direct message.</a:t>
            </a:r>
          </a:p>
          <a:p>
            <a:r>
              <a:rPr lang="en-US"/>
              <a:t>-Offenders send messages to many young people, hoping someone responds.</a:t>
            </a:r>
          </a:p>
          <a:p>
            <a:r>
              <a:rPr lang="en-US"/>
              <a:t>-The first interaction usually seems casual and harmless.</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FALSE IDENTITY</a:t>
            </a:r>
          </a:p>
          <a:p>
            <a:r>
              <a:rPr lang="en-US"/>
              <a:t>-Most sextortion offenders pretend to be teenagers.</a:t>
            </a:r>
          </a:p>
          <a:p>
            <a:r>
              <a:rPr lang="en-US"/>
              <a:t>-Their profile photos are often stolen.</a:t>
            </a:r>
          </a:p>
          <a:p>
            <a:r>
              <a:rPr lang="en-US"/>
              <a:t>-Accounts may look realistic, but are carefully constructed.</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BUILD TRUST</a:t>
            </a:r>
          </a:p>
          <a:p>
            <a:r>
              <a:rPr lang="en-US"/>
              <a:t>-Offenders study social media profiles.</a:t>
            </a:r>
          </a:p>
          <a:p>
            <a:r>
              <a:rPr lang="en-US"/>
              <a:t>-They mention hobbies, sports, music, or shared experiences.</a:t>
            </a:r>
          </a:p>
          <a:p>
            <a:r>
              <a:rPr lang="en-US"/>
              <a:t>-They position themselves as understanding and supportive.</a:t>
            </a:r>
          </a:p>
          <a:p>
            <a:r>
              <a:rPr lang="en-US"/>
              <a:t>-Definition: Grooming is the process of building trust with the intent of exploiting or abusing someone.</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CREATE ROMANCE</a:t>
            </a:r>
          </a:p>
          <a:p>
            <a:r>
              <a:rPr lang="en-US"/>
              <a:t>-Strong feelings are expressed very quickly.</a:t>
            </a:r>
          </a:p>
          <a:p>
            <a:r>
              <a:rPr lang="en-US"/>
              <a:t>-Statements like “no one understands me like you” are common.</a:t>
            </a:r>
          </a:p>
          <a:p>
            <a:r>
              <a:rPr lang="en-US"/>
              <a:t>-Flattery and attention are used strategically.</a:t>
            </a:r>
          </a:p>
          <a:p>
            <a:r>
              <a:rPr lang="en-US"/>
              <a:t>-Key message: Healthy relationships develop over time. Fast emotional intensity from a stranger is a warning sign.</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CROSS THE LINE</a:t>
            </a:r>
          </a:p>
          <a:p>
            <a:r>
              <a:rPr lang="en-US"/>
              <a:t>-The offender often sends a sexual image first.</a:t>
            </a:r>
          </a:p>
          <a:p>
            <a:r>
              <a:rPr lang="en-US"/>
              <a:t>-This lowers resistance and creates pressure.</a:t>
            </a:r>
          </a:p>
          <a:p>
            <a:r>
              <a:rPr lang="en-US"/>
              <a:t>-The goal is to obtain an image in return.</a:t>
            </a:r>
          </a:p>
          <a:p>
            <a:r>
              <a:rPr lang="en-US"/>
              <a:t>-Red Flag: The shift from flirting to pressure marks a turning point in the scheme.</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ESCALATION</a:t>
            </a:r>
          </a:p>
          <a:p>
            <a:r>
              <a:rPr lang="en-US"/>
              <a:t>-The offender suggests moving to a more private platform.</a:t>
            </a:r>
          </a:p>
          <a:p>
            <a:r>
              <a:rPr lang="en-US"/>
              <a:t>-Pressure increases for live video or explicit behavior.</a:t>
            </a:r>
          </a:p>
          <a:p>
            <a:r>
              <a:rPr lang="en-US"/>
              <a:t>-Once images or videos are obtained, threats often begin.</a:t>
            </a:r>
          </a:p>
          <a:p>
            <a:r>
              <a:rPr lang="en-US"/>
              <a:t>-Key Message: Responsibility always lies with the offender; the victim is not to be blamed.</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9, 11, 23.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9, 11, 23.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r>
              <a:rPr lang="en-US"/>
              <a:t/>
            </a:r>
          </a:p>
          <a:p>
            <a:r>
              <a:rPr lang="en-US"/>
              <a:t>Here are a few reasons:</a:t>
            </a:r>
          </a:p>
          <a:p>
            <a:r>
              <a:rPr lang="en-US"/>
              <a:t/>
            </a:r>
          </a:p>
          <a:p>
            <a:r>
              <a:rPr lang="en-US"/>
              <a:t>UNREPORTED</a:t>
            </a:r>
          </a:p>
          <a:p>
            <a:r>
              <a:rPr lang="en-US"/>
              <a:t>Victims often do not report the crimes committed against them due to fear, shame, retaliation, or manipulation. Also, many don’t realize that what is happening to them is a crime.</a:t>
            </a:r>
          </a:p>
          <a:p>
            <a:r>
              <a:rPr lang="en-US"/>
              <a:t/>
            </a:r>
          </a:p>
          <a:p>
            <a:r>
              <a:rPr lang="en-US"/>
              <a:t>INCONSISTENT COLLECTION</a:t>
            </a:r>
          </a:p>
          <a:p>
            <a:r>
              <a:rPr lang="en-US"/>
              <a:t>Areas may define sexual crimes in various ways or use different methods to collect data, making it hard to compare information.</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Financial sextortion most often targets teenage males. In these cases, offenders pose as teenage girls and send a sexual image first. This is designed to lower suspicion and trigger curiosity or impulsive decision-making. The tactic moves quickly before the target has time to think critically.</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Most male victims are between the ages of 14 and 17. Adolescence is a stage when social approval, attraction, and risk-taking behaviors are heightened, which offenders exploit intentionally.</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Reports also show a growing number of cases among young men 18 and older. Although current trends highlight teenage males in financial sextortion, anyone can be targeted.</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Data shows that about half of female victims are exploited by online offenders, while about half are harmed by someone they know, such as a dating partner or peer. </a:t>
            </a:r>
          </a:p>
          <a:p>
            <a:r>
              <a:rPr lang="en-US"/>
              <a:t/>
            </a:r>
          </a:p>
          <a:p>
            <a:r>
              <a:rPr lang="en-US"/>
              <a:t>This highlights that exploitation can occur both online and within real-life relationships, and can lead to youth being trafficked.</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predators threaten to expose a teen’s sexual orientation or gender identity to family or peers. </a:t>
            </a:r>
          </a:p>
          <a:p>
            <a:r>
              <a:rPr lang="en-US"/>
              <a:t/>
            </a:r>
          </a:p>
          <a:p>
            <a:r>
              <a:rPr lang="en-US"/>
              <a:t>This threat can create intense fear and silence victims. </a:t>
            </a:r>
          </a:p>
          <a:p>
            <a:r>
              <a:rPr lang="en-US"/>
              <a:t>Traffickers can also use this information to pressure the victim into sex trafficking.</a:t>
            </a:r>
          </a:p>
          <a:p>
            <a:r>
              <a:rPr lang="en-US"/>
              <a:t/>
            </a:r>
          </a:p>
          <a:p>
            <a:r>
              <a:rPr lang="en-US"/>
              <a:t/>
            </a:r>
          </a:p>
          <a:p>
            <a:r>
              <a:rPr lang="en-US"/>
              <a:t/>
            </a:r>
          </a:p>
          <a:p>
            <a:r>
              <a:rPr lang="en-US"/>
              <a:t>Source</a:t>
            </a:r>
          </a:p>
          <a:p>
            <a:r>
              <a:rPr lang="en-US"/>
              <a:t>Canadian Center for Child Protection. (2021). Online sextortion: Examining the prevalence and impact on LGBTQ+ youth. Canadian Center for Child Protection.</a:t>
            </a:r>
          </a:p>
          <a:p>
            <a:r>
              <a:rPr lang="en-US"/>
              <a:t>https://www.protectchildren.ca</a:t>
            </a:r>
          </a:p>
          <a:p>
            <a:r>
              <a:rPr lang="en-US"/>
              <a:t/>
            </a:r>
          </a:p>
          <a:p>
            <a:r>
              <a:rPr lang="en-US"/>
              <a:t>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Research shows that many LGBTQ+ young people rely on digital spaces for connection and support. </a:t>
            </a:r>
          </a:p>
          <a:p>
            <a:r>
              <a:rPr lang="en-US"/>
              <a:t/>
            </a:r>
          </a:p>
          <a:p>
            <a:r>
              <a:rPr lang="en-US"/>
              <a:t>The 2023 Thorn study reports, “Many LGBTQ+ participants reported digital forums as places where they can be their true and authentic selves, compared to engaging with people offline.” </a:t>
            </a:r>
          </a:p>
          <a:p>
            <a:r>
              <a:rPr lang="en-US"/>
              <a:t/>
            </a:r>
          </a:p>
          <a:p>
            <a:r>
              <a:rPr lang="en-US"/>
              <a:t>While these spaces can provide community, they can also increase exposure to strangers with harmful intentions.</a:t>
            </a:r>
          </a:p>
          <a:p>
            <a:r>
              <a:rPr lang="en-US"/>
              <a:t/>
            </a:r>
          </a:p>
          <a:p>
            <a:r>
              <a:rPr lang="en-US"/>
              <a:t/>
            </a:r>
          </a:p>
          <a:p>
            <a:r>
              <a:rPr lang="en-US"/>
              <a:t>Source</a:t>
            </a:r>
          </a:p>
          <a:p>
            <a:r>
              <a:rPr lang="en-US"/>
              <a:t>Canadian Center for Child Protection. (2021). Online sextortion: Examining the prevalence and impact on LGBTQ+ youth. Canadian Centre for Child Protection.</a:t>
            </a:r>
          </a:p>
          <a:p>
            <a:r>
              <a:rPr lang="en-US"/>
              <a:t>https://www.protectchildren.ca</a:t>
            </a:r>
          </a:p>
          <a:p>
            <a:r>
              <a:rPr lang="en-US"/>
              <a:t/>
            </a:r>
          </a:p>
          <a:p>
            <a:r>
              <a:rPr lang="en-US"/>
              <a:t>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preventing exploitation. </a:t>
            </a:r>
          </a:p>
          <a:p>
            <a:r>
              <a:rPr lang="en-US"/>
              <a:t/>
            </a:r>
          </a:p>
          <a:p>
            <a:r>
              <a:rPr lang="en-US"/>
              <a:t>When young people understand how predators operate, they are better able to recognize manipulation and avoid dangerous situations. </a:t>
            </a:r>
          </a:p>
          <a:p>
            <a:r>
              <a:rPr lang="en-US"/>
              <a:t/>
            </a:r>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Fear of judgment, rejection, or family conflict may make reporting more difficult. This does not reflect weakness; it reflects real social pressures. Supportive adults, affirming environments, and clear reporting pathways are especially important protective factors for LGBTQ+ youth.</a:t>
            </a:r>
          </a:p>
          <a:p>
            <a:r>
              <a:rPr lang="en-US"/>
              <a:t/>
            </a:r>
          </a:p>
          <a:p>
            <a:r>
              <a:rPr lang="en-US"/>
              <a:t>Source</a:t>
            </a:r>
          </a:p>
          <a:p>
            <a:r>
              <a:rPr lang="en-US"/>
              <a:t>Canadian Center for Child Protection. (2021). Online sextortion: Examining the prevalence and impact on LGBTQ+ youth. Canadian Centre for Child Protection.</a:t>
            </a:r>
          </a:p>
          <a:p>
            <a:r>
              <a:rPr lang="en-US"/>
              <a:t>https://www.protectchildren.ca</a:t>
            </a:r>
          </a:p>
          <a:p>
            <a:r>
              <a:rPr lang="en-US"/>
              <a:t/>
            </a:r>
          </a:p>
          <a:p>
            <a:r>
              <a:rPr lang="en-US"/>
              <a:t>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Most sextortion cases begin on common online platforms used for communication and entertainment. Predators often send messages to many users, hoping someone will respond.</a:t>
            </a:r>
          </a:p>
          <a:p>
            <a:r>
              <a:rPr lang="en-US"/>
              <a:t/>
            </a:r>
          </a:p>
          <a:p>
            <a:r>
              <a:rPr lang="en-US"/>
              <a:t>SOCIAL MEDIA PLATFORMS</a:t>
            </a:r>
          </a:p>
          <a:p>
            <a:r>
              <a:rPr lang="en-US"/>
              <a:t>Example: Facebook, Whisper, WeChat, Voxer</a:t>
            </a:r>
          </a:p>
          <a:p>
            <a:r>
              <a:rPr lang="en-US"/>
              <a:t>Users on these platforms may be more likely to maintain long-term connections, allowing sextortionists to groom victims over extended periods and multiple victims at the same time.</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ONLINE GAMING PLATFORMS</a:t>
            </a:r>
          </a:p>
          <a:p>
            <a:r>
              <a:rPr lang="en-US"/>
              <a:t>Example: Fortnight, Roblox</a:t>
            </a:r>
          </a:p>
          <a:p>
            <a:r>
              <a:rPr lang="en-US"/>
              <a:t>Gaming platforms allow real-time interaction, which can make conversations feel personal. These platforms often attract young users who might be more naive and less experienced in recognizing potential threats, making them easier targets.</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MESSAGING APPS</a:t>
            </a:r>
          </a:p>
          <a:p>
            <a:r>
              <a:rPr lang="en-US"/>
              <a:t>Example: Snapchat, Telegram, Kik, Tubler, Yik Yak, Facebook Messenger, Reddit</a:t>
            </a:r>
          </a:p>
          <a:p>
            <a:r>
              <a:rPr lang="en-US"/>
              <a:t>Messaging apps are often used to move conversations into more private spaces. The apps have features that allow messages to disappear, which sextortionists often exploit. This technology can also make it difficult for victims to gather evidence or report the crime.</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&amp; VIDEO SHARING PLATFORMS</a:t>
            </a:r>
          </a:p>
          <a:p>
            <a:r>
              <a:rPr lang="en-US"/>
              <a:t>Example: Instagram, Flickr</a:t>
            </a:r>
          </a:p>
          <a:p>
            <a:r>
              <a:rPr lang="en-US"/>
              <a:t>The visual nature of these platforms can facilitate the exchange of explicit images or the manipulation of images using AI technology and photo/video editing software.</a:t>
            </a:r>
          </a:p>
          <a:p>
            <a:r>
              <a:rPr lang="en-US"/>
              <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DATING APPS</a:t>
            </a:r>
          </a:p>
          <a:p>
            <a:r>
              <a:rPr lang="en-US"/>
              <a:t>Example: Tinder, Blendr, Hoop</a:t>
            </a:r>
          </a:p>
          <a:p>
            <a:r>
              <a:rPr lang="en-US"/>
              <a:t>People on dating apps are often open to building trust with potential partners, making them receptive to sharing personal information and intimate content. Some teens create profiles on dating apps by misrepresenting their age. </a:t>
            </a:r>
          </a:p>
          <a:p>
            <a:r>
              <a:rPr lang="en-US"/>
              <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LIVE STREAMING PLATFORMS</a:t>
            </a:r>
          </a:p>
          <a:p>
            <a:r>
              <a:rPr lang="en-US"/>
              <a:t>Example: YouTube, TikTok, Periscope, Spotify</a:t>
            </a:r>
          </a:p>
          <a:p>
            <a:r>
              <a:rPr lang="en-US"/>
              <a:t>Live streaming services enable real-time interaction and also make conversations feel personal and intimate. The visual nature of these platforms can facilitate the exchange of explicit images or the manipulation of images using AI technology and photo/video editing software.</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a:t>
            </a:r>
          </a:p>
          <a:p>
            <a:r>
              <a:rPr lang="en-US"/>
              <a:t>Taking advantage of another person for their own benefit, especially in a sexual way, often using pressure, tricks, or control. </a:t>
            </a:r>
          </a:p>
          <a:p>
            <a:r>
              <a:rPr lang="en-US"/>
              <a:t/>
            </a:r>
          </a:p>
          <a:p>
            <a:r>
              <a:rPr lang="en-US"/>
              <a:t>Below are different forms of exploitation:</a:t>
            </a:r>
          </a:p>
          <a:p>
            <a:r>
              <a:rPr lang="en-US"/>
              <a:t/>
            </a:r>
          </a:p>
          <a:p>
            <a:r>
              <a:rPr lang="en-US"/>
              <a:t>GROOMING</a:t>
            </a:r>
          </a:p>
          <a:p>
            <a:r>
              <a:rPr lang="en-US"/>
              <a:t>Building trust, dependency, or an emotional connection to manipulate someone.</a:t>
            </a:r>
          </a:p>
          <a:p>
            <a:r>
              <a:rPr lang="en-US"/>
              <a:t/>
            </a:r>
          </a:p>
          <a:p>
            <a:r>
              <a:rPr lang="en-US"/>
              <a:t>SEXTORTION</a:t>
            </a:r>
          </a:p>
          <a:p>
            <a:r>
              <a:rPr lang="en-US"/>
              <a:t>Threatening to share embarrassing or sexual images, videos, or information to pressure someone into following demands.</a:t>
            </a:r>
          </a:p>
          <a:p>
            <a:r>
              <a:rPr lang="en-US"/>
              <a:t/>
            </a:r>
          </a:p>
          <a:p>
            <a:r>
              <a:rPr lang="en-US"/>
              <a:t>PORNOGRAPHY</a:t>
            </a:r>
          </a:p>
          <a:p>
            <a:r>
              <a:rPr lang="en-US"/>
              <a:t>Involving someone in creating sexual images who is under 18, or someone who is pressured, or unable/unwilling to give consent.</a:t>
            </a:r>
          </a:p>
          <a:p>
            <a:r>
              <a:rPr lang="en-US"/>
              <a:t/>
            </a:r>
          </a:p>
          <a:p>
            <a:r>
              <a:rPr lang="en-US"/>
              <a:t>SEX TRAFFICKING</a:t>
            </a:r>
          </a:p>
          <a:p>
            <a:r>
              <a:rPr lang="en-US"/>
              <a:t>Manipulating or forcing someone into sexual activity in exchange for money or something of value.</a:t>
            </a:r>
          </a:p>
          <a:p>
            <a:r>
              <a:rPr lang="en-US"/>
              <a:t/>
            </a:r>
          </a:p>
          <a:p>
            <a:r>
              <a:rPr lang="en-US"/>
              <a:t>Trafficking and Violence Protection Act (TVPA) of 2000 (Legal Definition):</a:t>
            </a:r>
          </a:p>
          <a:p>
            <a:r>
              <a:rPr lang="en-US"/>
              <a:t>SEX TRAFFICKING is the recruitment, harboring, transportation, provision, obtaining, patronizing, or soliciting of a person under the age of 18 for the purpose of a commercial sex act.</a:t>
            </a:r>
          </a:p>
          <a:p>
            <a:r>
              <a:rPr lang="en-US"/>
              <a:t/>
            </a:r>
          </a:p>
          <a:p>
            <a:r>
              <a:rPr lang="en-US"/>
              <a:t>TVPA link: Retrieved April 14,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Predators often ask victims to move conversations to a private platform. This step reduces oversight and increases secrecy. Moving to a second location is a major warning sign.</a:t>
            </a:r>
          </a:p>
          <a:p>
            <a:r>
              <a:rPr lang="en-US"/>
              <a:t/>
            </a:r>
          </a:p>
          <a:p>
            <a:r>
              <a:rPr lang="en-US"/>
              <a:t>This shift is intentional. Private messaging platforms may have fewer safety filters, encrypted communication, or disappearing message features. Offenders use these tools to reduce detection and increase secrecy.</a:t>
            </a:r>
          </a:p>
          <a:p>
            <a:r>
              <a:rPr lang="en-US"/>
              <a:t/>
            </a:r>
          </a:p>
          <a:p>
            <a:r>
              <a:rPr lang="en-US"/>
              <a:t>Teaching students to recognize this “second location” tactic is critical to disrupting the grooming process. The risk increases when an offender attempts to isolate a teen in a less monitored digital space. Moving to a private App early in a conversation is a significant red flag.</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Snapchat Risks</a:t>
            </a:r>
          </a:p>
          <a:p>
            <a:r>
              <a:rPr lang="en-US"/>
              <a:t>Disappearing messages, rapid image exchange, and location sharing</a:t>
            </a:r>
          </a:p>
          <a:p>
            <a:r>
              <a:rPr lang="en-US"/>
              <a:t/>
            </a:r>
          </a:p>
          <a:p>
            <a:r>
              <a:rPr lang="en-US"/>
              <a:t>Higher Risk Google Platforms:</a:t>
            </a:r>
          </a:p>
          <a:p>
            <a:r>
              <a:rPr lang="en-US"/>
              <a:t>Google Chat (direct messaging), Gmail (private communication), Google Meet (live video), Google Voice (texting/calling)</a:t>
            </a:r>
          </a:p>
          <a:p>
            <a:r>
              <a:rPr lang="en-US"/>
              <a:t/>
            </a:r>
          </a:p>
          <a:p>
            <a:r>
              <a:rPr lang="en-US"/>
              <a:t>WhatsApp Risks</a:t>
            </a:r>
          </a:p>
          <a:p>
            <a:r>
              <a:rPr lang="en-US"/>
              <a:t>Limited platform moderation, phone number required, international communication, and easy and high-quality media sharing</a:t>
            </a:r>
          </a:p>
          <a:p>
            <a:r>
              <a:rPr lang="en-US"/>
              <a:t/>
            </a:r>
          </a:p>
          <a:p>
            <a:r>
              <a:rPr lang="en-US"/>
              <a:t>Telegram Risks</a:t>
            </a:r>
          </a:p>
          <a:p>
            <a:r>
              <a:rPr lang="en-US"/>
              <a:t>High anonymity, secret chats with self-destruct timers, can distribute content widely, and minimal content moderation</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Predators often move quickly once they obtain an image. </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Rapid and repeated demands create intentional pressure, designed to force quick decisions.</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Urgent deadlines are meant to overwhelm the victim emotionally. This tactic discourages victims from seeking help.</a:t>
            </a:r>
          </a:p>
          <a:p>
            <a:r>
              <a:rPr lang="en-US"/>
              <a:t/>
            </a:r>
          </a:p>
          <a:p>
            <a:r>
              <a:rPr lang="en-US"/>
              <a:t>Their goal is to create panic before the victim has time to think clearly.</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statements on the following slides are commonly identified as patterns of threats in sextortion cases.  </a:t>
            </a:r>
          </a:p>
          <a:p>
            <a:r>
              <a:rPr lang="en-US"/>
              <a:t/>
            </a:r>
          </a:p>
          <a:p>
            <a:r>
              <a:rPr lang="en-US"/>
              <a:t>The purpose is not to frighten students but to help them recognize manipulation tactics.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Investigators have found that predators often repeat the same threats across many cases. These threats are designed to create shame and fear. Recognizing these patterns helps students understand that the predator is following a script.</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r>
              <a:rPr lang="en-US"/>
              <a:t/>
            </a:r>
          </a:p>
          <a:p>
            <a:r>
              <a:rPr lang="en-US"/>
              <a:t>The purpose is not to frighten students but to help them recognize manipulation tactics.</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r>
              <a:rPr lang="en-US"/>
              <a:t/>
            </a:r>
          </a:p>
          <a:p>
            <a:r>
              <a:rPr lang="en-US"/>
              <a:t>The purpose is not to frighten students but to help them recognize manipulation tactics.</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r>
              <a:rPr lang="en-US"/>
              <a:t/>
            </a:r>
          </a:p>
          <a:p>
            <a:r>
              <a:rPr lang="en-US"/>
              <a:t>The purpose is not to frighten students but to help them recognize manipulation tactics.</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STUDENT SAFETY STATEMENT (It is strongly recommended that the presenter make a safety statement following this slide.)</a:t>
            </a:r>
          </a:p>
          <a:p>
            <a:r>
              <a:rPr lang="en-US"/>
              <a:t/>
            </a:r>
          </a:p>
          <a:p>
            <a:r>
              <a:rPr lang="en-US"/>
              <a:t>Possible Statement: “If anyone ever feels overwhelmed or unsafe, immediate support from a trusted adult or the 988 Suicide &amp; Crisis Lifeline is available.”</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According to the FBI, at least three dozen deaths by suicide have been linked to sextortion cases in recent years. In some investigations, offenders escalated their threats by encouraging self-harm to increase panic and control.</a:t>
            </a:r>
          </a:p>
          <a:p>
            <a:r>
              <a:rPr lang="en-US"/>
              <a:t/>
            </a:r>
          </a:p>
          <a:p>
            <a:r>
              <a:rPr lang="en-US"/>
              <a:t>STUDENT SAFETY STATEMENT (It is strongly recommended that the presenter make a safety statement following this slide.)</a:t>
            </a:r>
          </a:p>
          <a:p>
            <a:r>
              <a:rPr lang="en-US"/>
              <a:t/>
            </a:r>
          </a:p>
          <a:p>
            <a:r>
              <a:rPr lang="en-US"/>
              <a:t>Possible Statement: “If anyone ever feels overwhelmed or unsafe, immediate support from a trusted adult or the 988 Suicide &amp; Crisis Lifeline is available.”</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r>
              <a:rPr lang="en-US"/>
              <a:t/>
            </a:r>
          </a:p>
          <a:p>
            <a:r>
              <a:rPr lang="en-US"/>
              <a:t>The purpose is not to frighten students but to help them recognize manipulation tactics.</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r>
              <a:rPr lang="en-US"/>
              <a:t/>
            </a:r>
          </a:p>
          <a:p>
            <a:r>
              <a:rPr lang="en-US"/>
              <a:t>The purpose is not to frighten students but to help them recognize manipulation tactics.</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r>
              <a:rPr lang="en-US"/>
              <a:t/>
            </a:r>
          </a:p>
          <a:p>
            <a:r>
              <a:rPr lang="en-US"/>
              <a:t>The purpose is not to frighten students but to help them recognize manipulation tactics.</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r>
              <a:rPr lang="en-US"/>
              <a:t/>
            </a:r>
          </a:p>
          <a:p>
            <a:r>
              <a:rPr lang="en-US"/>
              <a:t>The purpose is not to frighten students but to help them recognize manipulation tactics.</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r>
              <a:rPr lang="en-US"/>
              <a:t/>
            </a:r>
          </a:p>
          <a:p>
            <a:r>
              <a:rPr lang="en-US"/>
              <a:t>The purpose is not to frighten students but to help them recognize manipulation tactics.</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r>
              <a:rPr lang="en-US"/>
              <a:t/>
            </a:r>
          </a:p>
          <a:p>
            <a:r>
              <a:rPr lang="en-US"/>
              <a:t>The purpose is not to frighten students but to help them recognize manipulation tactics.</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statements are commonly identified as patterns of threats in sextortion cases.  </a:t>
            </a:r>
          </a:p>
          <a:p>
            <a:r>
              <a:rPr lang="en-US"/>
              <a:t/>
            </a:r>
          </a:p>
          <a:p>
            <a:r>
              <a:rPr lang="en-US"/>
              <a:t>The purpose is not to frighten students but to help them recognize manipulation tactics.</a:t>
            </a:r>
          </a:p>
          <a:p>
            <a:r>
              <a:rPr lang="en-US"/>
              <a:t/>
            </a:r>
          </a:p>
          <a:p>
            <a:r>
              <a:rPr lang="en-US"/>
              <a:t>Source</a:t>
            </a:r>
          </a:p>
          <a:p>
            <a:r>
              <a:rPr lang="en-US"/>
              <a:t>Thorn and the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offender is always the person who is held accountable.</a:t>
            </a:r>
          </a:p>
          <a:p>
            <a:r>
              <a:rPr lang="en-US"/>
              <a:t/>
            </a:r>
          </a:p>
          <a:p>
            <a:r>
              <a:rPr lang="en-US"/>
              <a:t>Source</a:t>
            </a:r>
          </a:p>
          <a:p>
            <a:r>
              <a:rPr lang="en-US"/>
              <a:t>Maria Elvira Salazar (2025, May 19). Take It Down Act Officially Signed Into Law By President Trump. Salazar.house.gov. Retrieved May 23, 2025, from https://salazar.house.gov/media/press-releases/take-it-down-act-officially-signed-law-president-trump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 is important to remember that it's fear and pressure that cause victims to send money.</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19.</a:t>
            </a:r>
          </a:p>
          <a:p>
            <a:r>
              <a:rPr lang="en-US"/>
              <a:t>https://info.thorn.org/hubfs/Research/Thorn_TrendsInFinancialSextortion_June2024.pdff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the National Center for Missing and Exploited Children (NCMEC). (2024). Trends in Financial Sextortion: An investigation of sextortion reports in NCMEC CyberTipline data, p. 19.</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People may believe sending money will solve the problem. However, research shows that payment often leads to additional demands.</a:t>
            </a:r>
          </a:p>
          <a:p>
            <a:r>
              <a:rPr lang="en-US"/>
              <a:t/>
            </a:r>
          </a:p>
          <a:p>
            <a:r>
              <a:rPr lang="en-US"/>
              <a:t>Sending money often signals to the offender that the target is fearful and responsive, which can increase repeated threats. </a:t>
            </a:r>
          </a:p>
          <a:p>
            <a:r>
              <a:rPr lang="en-US"/>
              <a:t/>
            </a:r>
          </a:p>
          <a:p>
            <a:r>
              <a:rPr lang="en-US"/>
              <a:t>Sextortion is about control. Payment often increases the predator's leverage.</a:t>
            </a:r>
          </a:p>
          <a:p>
            <a:r>
              <a:rPr lang="en-US"/>
              <a:t/>
            </a:r>
          </a:p>
          <a:p>
            <a:r>
              <a:rPr lang="en-US"/>
              <a:t/>
            </a:r>
          </a:p>
          <a:p>
            <a:r>
              <a:rPr lang="en-US"/>
              <a:t>Source</a:t>
            </a:r>
          </a:p>
          <a:p>
            <a:r>
              <a:rPr lang="en-US"/>
              <a:t>Thorn and the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0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0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0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0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0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5.xml" Type="http://schemas.openxmlformats.org/officeDocument/2006/relationships/notesSlide"/></Relationships>
</file>

<file path=ppt/slides/_rels/slide10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6.xml" Type="http://schemas.openxmlformats.org/officeDocument/2006/relationships/notesSlide"/></Relationships>
</file>

<file path=ppt/slides/_rels/slide10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7.xml" Type="http://schemas.openxmlformats.org/officeDocument/2006/relationships/notesSlide"/></Relationships>
</file>

<file path=ppt/slides/_rels/slide10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0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5.png" Type="http://schemas.openxmlformats.org/officeDocument/2006/relationships/image"/></Relationships>
</file>

<file path=ppt/slides/_rels/slide1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1.xml" Type="http://schemas.openxmlformats.org/officeDocument/2006/relationships/notesSlide"/></Relationships>
</file>

<file path=ppt/slides/_rels/slide1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2.xml" Type="http://schemas.openxmlformats.org/officeDocument/2006/relationships/notesSlide"/></Relationships>
</file>

<file path=ppt/slides/_rels/slide1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3.xml" Type="http://schemas.openxmlformats.org/officeDocument/2006/relationships/notesSlide"/></Relationships>
</file>

<file path=ppt/slides/_rels/slide1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4.xml" Type="http://schemas.openxmlformats.org/officeDocument/2006/relationships/notesSlide"/></Relationships>
</file>

<file path=ppt/slides/_rels/slide1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5.xml" Type="http://schemas.openxmlformats.org/officeDocument/2006/relationships/notesSlide"/></Relationships>
</file>

<file path=ppt/slides/_rels/slide1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9.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0.xml" Type="http://schemas.openxmlformats.org/officeDocument/2006/relationships/notesSlide"/></Relationships>
</file>

<file path=ppt/slides/_rels/slide1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1.xml" Type="http://schemas.openxmlformats.org/officeDocument/2006/relationships/notesSlide"/></Relationships>
</file>

<file path=ppt/slides/_rels/slide1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2.xml" Type="http://schemas.openxmlformats.org/officeDocument/2006/relationships/notesSlide"/></Relationships>
</file>

<file path=ppt/slides/_rels/slide1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3.xml" Type="http://schemas.openxmlformats.org/officeDocument/2006/relationships/notesSlide"/></Relationships>
</file>

<file path=ppt/slides/_rels/slide1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4.xml" Type="http://schemas.openxmlformats.org/officeDocument/2006/relationships/notesSlide"/></Relationships>
</file>

<file path=ppt/slides/_rels/slide1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5.xml" Type="http://schemas.openxmlformats.org/officeDocument/2006/relationships/notesSlide"/></Relationships>
</file>

<file path=ppt/slides/_rels/slide1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6.png" Type="http://schemas.openxmlformats.org/officeDocument/2006/relationships/image"/></Relationships>
</file>

<file path=ppt/slides/_rels/slide1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7.xml" Type="http://schemas.openxmlformats.org/officeDocument/2006/relationships/notesSlide"/></Relationships>
</file>

<file path=ppt/slides/_rels/slide1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8.xml" Type="http://schemas.openxmlformats.org/officeDocument/2006/relationships/notesSlide"/></Relationships>
</file>

<file path=ppt/slides/_rels/slide1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9.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0.xml" Type="http://schemas.openxmlformats.org/officeDocument/2006/relationships/notesSlide"/></Relationships>
</file>

<file path=ppt/slides/_rels/slide1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7.png" Type="http://schemas.openxmlformats.org/officeDocument/2006/relationships/image"/></Relationships>
</file>

<file path=ppt/slides/_rels/slide1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2.xml" Type="http://schemas.openxmlformats.org/officeDocument/2006/relationships/notesSlide"/></Relationships>
</file>

<file path=ppt/slides/_rels/slide1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3.xml" Type="http://schemas.openxmlformats.org/officeDocument/2006/relationships/notesSlide"/></Relationships>
</file>

<file path=ppt/slides/_rels/slide1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4.xml" Type="http://schemas.openxmlformats.org/officeDocument/2006/relationships/notesSlide"/></Relationships>
</file>

<file path=ppt/slides/_rels/slide1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5.xml" Type="http://schemas.openxmlformats.org/officeDocument/2006/relationships/notesSlide"/></Relationships>
</file>

<file path=ppt/slides/_rels/slide1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6.xml" Type="http://schemas.openxmlformats.org/officeDocument/2006/relationships/notesSlide"/></Relationships>
</file>

<file path=ppt/slides/_rels/slide1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8.png" Type="http://schemas.openxmlformats.org/officeDocument/2006/relationships/image"/></Relationships>
</file>

<file path=ppt/slides/_rels/slide1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8.xml" Type="http://schemas.openxmlformats.org/officeDocument/2006/relationships/notesSlide"/></Relationships>
</file>

<file path=ppt/slides/_rels/slide1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0.xml" Type="http://schemas.openxmlformats.org/officeDocument/2006/relationships/notesSlide"/></Relationships>
</file>

<file path=ppt/slides/_rels/slide1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1.xml" Type="http://schemas.openxmlformats.org/officeDocument/2006/relationships/notesSlide"/></Relationships>
</file>

<file path=ppt/slides/_rels/slide1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2.xml" Type="http://schemas.openxmlformats.org/officeDocument/2006/relationships/notesSlide"/><Relationship Id="rId3" Target="../media/image19.png" Type="http://schemas.openxmlformats.org/officeDocument/2006/relationships/image"/></Relationships>
</file>

<file path=ppt/slides/_rels/slide1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3.xml" Type="http://schemas.openxmlformats.org/officeDocument/2006/relationships/notesSlide"/></Relationships>
</file>

<file path=ppt/slides/_rels/slide1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4.xml" Type="http://schemas.openxmlformats.org/officeDocument/2006/relationships/notesSlide"/></Relationships>
</file>

<file path=ppt/slides/_rels/slide1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5.xml" Type="http://schemas.openxmlformats.org/officeDocument/2006/relationships/notesSlide"/></Relationships>
</file>

<file path=ppt/slides/_rels/slide1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6.xml" Type="http://schemas.openxmlformats.org/officeDocument/2006/relationships/notesSlide"/></Relationships>
</file>

<file path=ppt/slides/_rels/slide1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7.xml" Type="http://schemas.openxmlformats.org/officeDocument/2006/relationships/notesSlide"/></Relationships>
</file>

<file path=ppt/slides/_rels/slide1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8.xml" Type="http://schemas.openxmlformats.org/officeDocument/2006/relationships/notesSlide"/><Relationship Id="rId3" Target="../media/image20.png" Type="http://schemas.openxmlformats.org/officeDocument/2006/relationships/image"/></Relationships>
</file>

<file path=ppt/slides/_rels/slide1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9.xml" Type="http://schemas.openxmlformats.org/officeDocument/2006/relationships/notesSlide"/><Relationship Id="rId3" Target="../media/image21.png" Type="http://schemas.openxmlformats.org/officeDocument/2006/relationships/image"/><Relationship Id="rId4" Target="../media/image22.jpeg" Type="http://schemas.openxmlformats.org/officeDocument/2006/relationships/image"/><Relationship Id="rId5" Target="../media/image2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0.png" Type="http://schemas.openxmlformats.org/officeDocument/2006/relationships/image"/><Relationship Id="rId4" Target="https://www.walkingwise.com"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2.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3.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4.png" Type="http://schemas.openxmlformats.org/officeDocument/2006/relationships/imag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4.png"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3.xml" Type="http://schemas.openxmlformats.org/officeDocument/2006/relationships/notesSlide"/></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4.xml" Type="http://schemas.openxmlformats.org/officeDocument/2006/relationships/notesSlide"/></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5.xml" Type="http://schemas.openxmlformats.org/officeDocument/2006/relationships/notesSlide"/></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6.xml" Type="http://schemas.openxmlformats.org/officeDocument/2006/relationships/notesSlide"/></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7.xml" Type="http://schemas.openxmlformats.org/officeDocument/2006/relationships/notesSlide"/></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8.xml" Type="http://schemas.openxmlformats.org/officeDocument/2006/relationships/notesSlide"/></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Freeform 4" id="4"/>
          <p:cNvSpPr/>
          <p:nvPr/>
        </p:nvSpPr>
        <p:spPr>
          <a:xfrm flipH="false" flipV="false" rot="0">
            <a:off x="16284300" y="1028700"/>
            <a:ext cx="975000" cy="975000"/>
          </a:xfrm>
          <a:custGeom>
            <a:avLst/>
            <a:gdLst/>
            <a:ahLst/>
            <a:cxnLst/>
            <a:rect r="r" b="b" t="t" l="l"/>
            <a:pathLst>
              <a:path h="975000" w="975000">
                <a:moveTo>
                  <a:pt x="0" y="0"/>
                </a:moveTo>
                <a:lnTo>
                  <a:pt x="975000" y="0"/>
                </a:lnTo>
                <a:lnTo>
                  <a:pt x="975000" y="975000"/>
                </a:lnTo>
                <a:lnTo>
                  <a:pt x="0" y="975000"/>
                </a:lnTo>
                <a:lnTo>
                  <a:pt x="0" y="0"/>
                </a:lnTo>
                <a:close/>
              </a:path>
            </a:pathLst>
          </a:custGeom>
          <a:blipFill>
            <a:blip r:embed="rId3"/>
            <a:stretch>
              <a:fillRect l="0" t="0" r="0" b="0"/>
            </a:stretch>
          </a:blipFill>
        </p:spPr>
      </p:sp>
      <p:sp>
        <p:nvSpPr>
          <p:cNvPr name="TextBox 5" id="5"/>
          <p:cNvSpPr txBox="true"/>
          <p:nvPr/>
        </p:nvSpPr>
        <p:spPr>
          <a:xfrm rot="0">
            <a:off x="454522" y="2385219"/>
            <a:ext cx="17417056" cy="2503531"/>
          </a:xfrm>
          <a:prstGeom prst="rect">
            <a:avLst/>
          </a:prstGeom>
        </p:spPr>
        <p:txBody>
          <a:bodyPr anchor="t" rtlCol="false" tIns="0" lIns="0" bIns="0" rIns="0">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TextBox 6" id="6"/>
          <p:cNvSpPr txBox="true"/>
          <p:nvPr/>
        </p:nvSpPr>
        <p:spPr>
          <a:xfrm rot="0">
            <a:off x="565734" y="5126875"/>
            <a:ext cx="17417056" cy="2720631"/>
          </a:xfrm>
          <a:prstGeom prst="rect">
            <a:avLst/>
          </a:prstGeom>
        </p:spPr>
        <p:txBody>
          <a:bodyPr anchor="t" rtlCol="false" tIns="0" lIns="0" bIns="0" rIns="0">
            <a:spAutoFit/>
          </a:bodyPr>
          <a:lstStyle/>
          <a:p>
            <a:pPr algn="ctr">
              <a:lnSpc>
                <a:spcPts val="11888"/>
              </a:lnSpc>
            </a:pPr>
            <a:r>
              <a:rPr lang="en-US" sz="13209" b="true">
                <a:solidFill>
                  <a:srgbClr val="CD26F4"/>
                </a:solidFill>
                <a:latin typeface="Cooperative Bold"/>
                <a:ea typeface="Cooperative Bold"/>
                <a:cs typeface="Cooperative Bold"/>
                <a:sym typeface="Cooperative Bold"/>
              </a:rPr>
              <a:t>SEXTORTION</a:t>
            </a:r>
          </a:p>
          <a:p>
            <a:pPr algn="ctr">
              <a:lnSpc>
                <a:spcPts val="9099"/>
              </a:lnSpc>
            </a:pPr>
            <a:r>
              <a:rPr lang="en-US" sz="10110">
                <a:solidFill>
                  <a:srgbClr val="CD26F4"/>
                </a:solidFill>
                <a:latin typeface="Poppins Medium 1"/>
                <a:ea typeface="Poppins Medium 1"/>
                <a:cs typeface="Poppins Medium 1"/>
                <a:sym typeface="Poppins Medium 1"/>
              </a:rPr>
              <a:t>SCHEME</a:t>
            </a:r>
          </a:p>
        </p:txBody>
      </p:sp>
      <p:sp>
        <p:nvSpPr>
          <p:cNvPr name="Freeform 7" id="7"/>
          <p:cNvSpPr/>
          <p:nvPr/>
        </p:nvSpPr>
        <p:spPr>
          <a:xfrm flipH="false" flipV="false" rot="0">
            <a:off x="14954037" y="7028103"/>
            <a:ext cx="2305263" cy="2320480"/>
          </a:xfrm>
          <a:custGeom>
            <a:avLst/>
            <a:gdLst/>
            <a:ahLst/>
            <a:cxnLst/>
            <a:rect r="r" b="b" t="t" l="l"/>
            <a:pathLst>
              <a:path h="2320480" w="2305263">
                <a:moveTo>
                  <a:pt x="0" y="0"/>
                </a:moveTo>
                <a:lnTo>
                  <a:pt x="2305263" y="0"/>
                </a:lnTo>
                <a:lnTo>
                  <a:pt x="2305263" y="2320480"/>
                </a:lnTo>
                <a:lnTo>
                  <a:pt x="0" y="2320480"/>
                </a:lnTo>
                <a:lnTo>
                  <a:pt x="0" y="0"/>
                </a:lnTo>
                <a:close/>
              </a:path>
            </a:pathLst>
          </a:custGeom>
          <a:blipFill>
            <a:blip r:embed="rId4"/>
            <a:stretch>
              <a:fillRect l="0" t="0" r="0" b="0"/>
            </a:stretch>
          </a:blipFill>
        </p:spPr>
      </p:sp>
      <p:sp>
        <p:nvSpPr>
          <p:cNvPr name="TextBox 8" id="8"/>
          <p:cNvSpPr txBox="true"/>
          <p:nvPr/>
        </p:nvSpPr>
        <p:spPr>
          <a:xfrm rot="0">
            <a:off x="454522" y="7714155"/>
            <a:ext cx="17417056" cy="662940"/>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2"/>
                <a:ea typeface="Poppins Medium 2"/>
                <a:cs typeface="Poppins Medium 2"/>
                <a:sym typeface="Poppins Medium 2"/>
              </a:rPr>
              <a:t>BY WALKING WISE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141605" y="4536816"/>
            <a:ext cx="14902102" cy="255333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obtain money, property, or services from someone through threats of physical harm, property damage, or other forms of pressure.</a:t>
            </a:r>
            <a:r>
              <a:rPr lang="en-US" sz="4300">
                <a:solidFill>
                  <a:srgbClr val="004F59"/>
                </a:solidFill>
                <a:latin typeface="Roboto"/>
                <a:ea typeface="Roboto"/>
                <a:cs typeface="Roboto"/>
                <a:sym typeface="Roboto"/>
              </a:rPr>
              <a:t> </a:t>
            </a:r>
          </a:p>
        </p:txBody>
      </p:sp>
      <p:grpSp>
        <p:nvGrpSpPr>
          <p:cNvPr name="Group 7" id="7"/>
          <p:cNvGrpSpPr/>
          <p:nvPr/>
        </p:nvGrpSpPr>
        <p:grpSpPr>
          <a:xfrm rot="0">
            <a:off x="1965967" y="3624926"/>
            <a:ext cx="4591967" cy="904943"/>
            <a:chOff x="0" y="0"/>
            <a:chExt cx="1209407" cy="238339"/>
          </a:xfrm>
        </p:grpSpPr>
        <p:sp>
          <p:nvSpPr>
            <p:cNvPr name="Freeform 8" id="8"/>
            <p:cNvSpPr/>
            <p:nvPr/>
          </p:nvSpPr>
          <p:spPr>
            <a:xfrm flipH="false" flipV="false" rot="0">
              <a:off x="0" y="0"/>
              <a:ext cx="1209407" cy="238339"/>
            </a:xfrm>
            <a:custGeom>
              <a:avLst/>
              <a:gdLst/>
              <a:ahLst/>
              <a:cxnLst/>
              <a:rect r="r" b="b" t="t" l="l"/>
              <a:pathLst>
                <a:path h="238339" w="1209407">
                  <a:moveTo>
                    <a:pt x="0" y="0"/>
                  </a:moveTo>
                  <a:lnTo>
                    <a:pt x="1209407" y="0"/>
                  </a:lnTo>
                  <a:lnTo>
                    <a:pt x="1209407" y="238339"/>
                  </a:lnTo>
                  <a:lnTo>
                    <a:pt x="0" y="238339"/>
                  </a:lnTo>
                  <a:close/>
                </a:path>
              </a:pathLst>
            </a:custGeom>
            <a:solidFill>
              <a:srgbClr val="303030"/>
            </a:solidFill>
          </p:spPr>
        </p:sp>
        <p:sp>
          <p:nvSpPr>
            <p:cNvPr name="TextBox 9" id="9"/>
            <p:cNvSpPr txBox="true"/>
            <p:nvPr/>
          </p:nvSpPr>
          <p:spPr>
            <a:xfrm>
              <a:off x="0" y="-76200"/>
              <a:ext cx="120940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141605" y="3529676"/>
            <a:ext cx="4240691" cy="102876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EXTORTION</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3" id="13"/>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4" id="14"/>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0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624351"/>
            <a:ext cx="15502746"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Predators may still release the images.</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Usually, new or repeated </a:t>
            </a:r>
            <a:r>
              <a:rPr lang="en-US" b="true" sz="4249">
                <a:solidFill>
                  <a:srgbClr val="9D1BE3"/>
                </a:solidFill>
                <a:latin typeface="Roboto Bold"/>
                <a:ea typeface="Roboto Bold"/>
                <a:cs typeface="Roboto Bold"/>
                <a:sym typeface="Roboto Bold"/>
              </a:rPr>
              <a:t>threats continue.</a:t>
            </a:r>
          </a:p>
        </p:txBody>
      </p:sp>
      <p:sp>
        <p:nvSpPr>
          <p:cNvPr name="TextBox 7" id="7"/>
          <p:cNvSpPr txBox="true"/>
          <p:nvPr/>
        </p:nvSpPr>
        <p:spPr>
          <a:xfrm rot="0">
            <a:off x="945186" y="1250072"/>
            <a:ext cx="1187038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100</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4" id="14"/>
          <p:cNvGrpSpPr/>
          <p:nvPr/>
        </p:nvGrpSpPr>
        <p:grpSpPr>
          <a:xfrm rot="0">
            <a:off x="1613679" y="3315209"/>
            <a:ext cx="6291042" cy="1150744"/>
            <a:chOff x="0" y="0"/>
            <a:chExt cx="1656900" cy="303077"/>
          </a:xfrm>
        </p:grpSpPr>
        <p:sp>
          <p:nvSpPr>
            <p:cNvPr name="Freeform 15" id="15"/>
            <p:cNvSpPr/>
            <p:nvPr/>
          </p:nvSpPr>
          <p:spPr>
            <a:xfrm flipH="false" flipV="false" rot="0">
              <a:off x="0" y="0"/>
              <a:ext cx="1656900" cy="303077"/>
            </a:xfrm>
            <a:custGeom>
              <a:avLst/>
              <a:gdLst/>
              <a:ahLst/>
              <a:cxnLst/>
              <a:rect r="r" b="b" t="t" l="l"/>
              <a:pathLst>
                <a:path h="303077" w="1656900">
                  <a:moveTo>
                    <a:pt x="0" y="0"/>
                  </a:moveTo>
                  <a:lnTo>
                    <a:pt x="1656900" y="0"/>
                  </a:lnTo>
                  <a:lnTo>
                    <a:pt x="1656900" y="303077"/>
                  </a:lnTo>
                  <a:lnTo>
                    <a:pt x="0" y="303077"/>
                  </a:lnTo>
                  <a:close/>
                </a:path>
              </a:pathLst>
            </a:custGeom>
            <a:solidFill>
              <a:srgbClr val="303030"/>
            </a:solidFill>
          </p:spPr>
        </p:sp>
        <p:sp>
          <p:nvSpPr>
            <p:cNvPr name="TextBox 16" id="16"/>
            <p:cNvSpPr txBox="true"/>
            <p:nvPr/>
          </p:nvSpPr>
          <p:spPr>
            <a:xfrm>
              <a:off x="0" y="-76200"/>
              <a:ext cx="1656900" cy="379277"/>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2079605" y="3500470"/>
            <a:ext cx="997803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After Money Is Sent</a:t>
            </a:r>
          </a:p>
        </p:txBody>
      </p:sp>
    </p:spTree>
  </p:cSld>
  <p:clrMapOvr>
    <a:masterClrMapping/>
  </p:clrMapOvr>
</p:sld>
</file>

<file path=ppt/slides/slide10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624351"/>
            <a:ext cx="15502746"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Predators may still release the images.</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Usually, new or repeated threats continue.</a:t>
            </a:r>
          </a:p>
          <a:p>
            <a:pPr algn="l" marL="917569" indent="-458785" lvl="1">
              <a:lnSpc>
                <a:spcPts val="6799"/>
              </a:lnSpc>
              <a:buFont typeface="Arial"/>
              <a:buChar char="•"/>
            </a:pPr>
            <a:r>
              <a:rPr lang="en-US" b="true" sz="4249">
                <a:solidFill>
                  <a:srgbClr val="9D1BE3"/>
                </a:solidFill>
                <a:latin typeface="Roboto Bold"/>
                <a:ea typeface="Roboto Bold"/>
                <a:cs typeface="Roboto Bold"/>
                <a:sym typeface="Roboto Bold"/>
              </a:rPr>
              <a:t>More money or images</a:t>
            </a:r>
            <a:r>
              <a:rPr lang="en-US" b="true" sz="4249">
                <a:solidFill>
                  <a:srgbClr val="004F59"/>
                </a:solidFill>
                <a:latin typeface="Roboto Bold"/>
                <a:ea typeface="Roboto Bold"/>
                <a:cs typeface="Roboto Bold"/>
                <a:sym typeface="Roboto Bold"/>
              </a:rPr>
              <a:t> are often demanded.</a:t>
            </a:r>
          </a:p>
        </p:txBody>
      </p:sp>
      <p:sp>
        <p:nvSpPr>
          <p:cNvPr name="TextBox 7" id="7"/>
          <p:cNvSpPr txBox="true"/>
          <p:nvPr/>
        </p:nvSpPr>
        <p:spPr>
          <a:xfrm rot="0">
            <a:off x="945186" y="1250072"/>
            <a:ext cx="1187038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101</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4" id="14"/>
          <p:cNvGrpSpPr/>
          <p:nvPr/>
        </p:nvGrpSpPr>
        <p:grpSpPr>
          <a:xfrm rot="0">
            <a:off x="1613679" y="3315209"/>
            <a:ext cx="6291042" cy="1150744"/>
            <a:chOff x="0" y="0"/>
            <a:chExt cx="1656900" cy="303077"/>
          </a:xfrm>
        </p:grpSpPr>
        <p:sp>
          <p:nvSpPr>
            <p:cNvPr name="Freeform 15" id="15"/>
            <p:cNvSpPr/>
            <p:nvPr/>
          </p:nvSpPr>
          <p:spPr>
            <a:xfrm flipH="false" flipV="false" rot="0">
              <a:off x="0" y="0"/>
              <a:ext cx="1656900" cy="303077"/>
            </a:xfrm>
            <a:custGeom>
              <a:avLst/>
              <a:gdLst/>
              <a:ahLst/>
              <a:cxnLst/>
              <a:rect r="r" b="b" t="t" l="l"/>
              <a:pathLst>
                <a:path h="303077" w="1656900">
                  <a:moveTo>
                    <a:pt x="0" y="0"/>
                  </a:moveTo>
                  <a:lnTo>
                    <a:pt x="1656900" y="0"/>
                  </a:lnTo>
                  <a:lnTo>
                    <a:pt x="1656900" y="303077"/>
                  </a:lnTo>
                  <a:lnTo>
                    <a:pt x="0" y="303077"/>
                  </a:lnTo>
                  <a:close/>
                </a:path>
              </a:pathLst>
            </a:custGeom>
            <a:solidFill>
              <a:srgbClr val="303030"/>
            </a:solidFill>
          </p:spPr>
        </p:sp>
        <p:sp>
          <p:nvSpPr>
            <p:cNvPr name="TextBox 16" id="16"/>
            <p:cNvSpPr txBox="true"/>
            <p:nvPr/>
          </p:nvSpPr>
          <p:spPr>
            <a:xfrm>
              <a:off x="0" y="-76200"/>
              <a:ext cx="1656900" cy="379277"/>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2079605" y="3500470"/>
            <a:ext cx="997803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After Money Is Sent</a:t>
            </a:r>
          </a:p>
        </p:txBody>
      </p:sp>
    </p:spTree>
  </p:cSld>
  <p:clrMapOvr>
    <a:masterClrMapping/>
  </p:clrMapOvr>
</p:sld>
</file>

<file path=ppt/slides/slide10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102</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2473520" y="4267119"/>
            <a:ext cx="11620515" cy="2299399"/>
            <a:chOff x="0" y="0"/>
            <a:chExt cx="3060547" cy="605603"/>
          </a:xfrm>
        </p:grpSpPr>
        <p:sp>
          <p:nvSpPr>
            <p:cNvPr name="Freeform 12" id="12"/>
            <p:cNvSpPr/>
            <p:nvPr/>
          </p:nvSpPr>
          <p:spPr>
            <a:xfrm flipH="false" flipV="false" rot="0">
              <a:off x="0" y="0"/>
              <a:ext cx="3060547" cy="605603"/>
            </a:xfrm>
            <a:custGeom>
              <a:avLst/>
              <a:gdLst/>
              <a:ahLst/>
              <a:cxnLst/>
              <a:rect r="r" b="b" t="t" l="l"/>
              <a:pathLst>
                <a:path h="605603" w="3060547">
                  <a:moveTo>
                    <a:pt x="0" y="0"/>
                  </a:moveTo>
                  <a:lnTo>
                    <a:pt x="3060547" y="0"/>
                  </a:lnTo>
                  <a:lnTo>
                    <a:pt x="3060547" y="605603"/>
                  </a:lnTo>
                  <a:lnTo>
                    <a:pt x="0" y="605603"/>
                  </a:lnTo>
                  <a:close/>
                </a:path>
              </a:pathLst>
            </a:custGeom>
            <a:solidFill>
              <a:srgbClr val="303030"/>
            </a:solidFill>
          </p:spPr>
        </p:sp>
        <p:sp>
          <p:nvSpPr>
            <p:cNvPr name="TextBox 13" id="13"/>
            <p:cNvSpPr txBox="true"/>
            <p:nvPr/>
          </p:nvSpPr>
          <p:spPr>
            <a:xfrm>
              <a:off x="0" y="-76200"/>
              <a:ext cx="3060547" cy="68180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3051201" y="4588143"/>
            <a:ext cx="1082748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much money do you think predators typically demand?</a:t>
            </a:r>
          </a:p>
        </p:txBody>
      </p:sp>
      <p:sp>
        <p:nvSpPr>
          <p:cNvPr name="TextBox 15" id="15"/>
          <p:cNvSpPr txBox="true"/>
          <p:nvPr/>
        </p:nvSpPr>
        <p:spPr>
          <a:xfrm rot="0">
            <a:off x="945186" y="1250072"/>
            <a:ext cx="1187038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Tree>
  </p:cSld>
  <p:clrMapOvr>
    <a:masterClrMapping/>
  </p:clrMapOvr>
</p:sld>
</file>

<file path=ppt/slides/slide10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2444391" y="4609141"/>
            <a:ext cx="13553150"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$390 — typical amount demanded</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$100 — typical amount victims send</a:t>
            </a:r>
          </a:p>
        </p:txBody>
      </p:sp>
      <p:grpSp>
        <p:nvGrpSpPr>
          <p:cNvPr name="Group 10" id="10"/>
          <p:cNvGrpSpPr/>
          <p:nvPr/>
        </p:nvGrpSpPr>
        <p:grpSpPr>
          <a:xfrm rot="0">
            <a:off x="2374628" y="3330153"/>
            <a:ext cx="5940123" cy="932986"/>
            <a:chOff x="0" y="0"/>
            <a:chExt cx="1564477" cy="245725"/>
          </a:xfrm>
        </p:grpSpPr>
        <p:sp>
          <p:nvSpPr>
            <p:cNvPr name="Freeform 11" id="11"/>
            <p:cNvSpPr/>
            <p:nvPr/>
          </p:nvSpPr>
          <p:spPr>
            <a:xfrm flipH="false" flipV="false" rot="0">
              <a:off x="0" y="0"/>
              <a:ext cx="1564477" cy="245725"/>
            </a:xfrm>
            <a:custGeom>
              <a:avLst/>
              <a:gdLst/>
              <a:ahLst/>
              <a:cxnLst/>
              <a:rect r="r" b="b" t="t" l="l"/>
              <a:pathLst>
                <a:path h="245725" w="1564477">
                  <a:moveTo>
                    <a:pt x="0" y="0"/>
                  </a:moveTo>
                  <a:lnTo>
                    <a:pt x="1564477" y="0"/>
                  </a:lnTo>
                  <a:lnTo>
                    <a:pt x="1564477" y="245725"/>
                  </a:lnTo>
                  <a:lnTo>
                    <a:pt x="0" y="245725"/>
                  </a:lnTo>
                  <a:close/>
                </a:path>
              </a:pathLst>
            </a:custGeom>
            <a:solidFill>
              <a:srgbClr val="303030"/>
            </a:solidFill>
          </p:spPr>
        </p:sp>
        <p:sp>
          <p:nvSpPr>
            <p:cNvPr name="TextBox 12" id="12"/>
            <p:cNvSpPr txBox="true"/>
            <p:nvPr/>
          </p:nvSpPr>
          <p:spPr>
            <a:xfrm>
              <a:off x="0" y="-76200"/>
              <a:ext cx="1564477" cy="321925"/>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773879" y="3363242"/>
            <a:ext cx="5918930"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Demanded vs. Paid</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103</a:t>
            </a:r>
          </a:p>
        </p:txBody>
      </p:sp>
      <p:sp>
        <p:nvSpPr>
          <p:cNvPr name="TextBox 15" id="15"/>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7" id="17"/>
          <p:cNvSpPr txBox="true"/>
          <p:nvPr/>
        </p:nvSpPr>
        <p:spPr>
          <a:xfrm rot="0">
            <a:off x="945186" y="1250072"/>
            <a:ext cx="1187038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
        <p:nvSpPr>
          <p:cNvPr name="TextBox 18" id="18"/>
          <p:cNvSpPr txBox="true"/>
          <p:nvPr/>
        </p:nvSpPr>
        <p:spPr>
          <a:xfrm rot="0">
            <a:off x="3238106" y="6726868"/>
            <a:ext cx="8708528" cy="737235"/>
          </a:xfrm>
          <a:prstGeom prst="rect">
            <a:avLst/>
          </a:prstGeom>
        </p:spPr>
        <p:txBody>
          <a:bodyPr anchor="t" rtlCol="false" tIns="0" lIns="0" bIns="0" rIns="0">
            <a:spAutoFit/>
          </a:bodyPr>
          <a:lstStyle/>
          <a:p>
            <a:pPr algn="ctr">
              <a:lnSpc>
                <a:spcPts val="2939"/>
              </a:lnSpc>
            </a:pPr>
            <a:r>
              <a:rPr lang="en-US" sz="2099" b="true">
                <a:solidFill>
                  <a:srgbClr val="303030"/>
                </a:solidFill>
                <a:latin typeface="Roboto Bold"/>
                <a:ea typeface="Roboto Bold"/>
                <a:cs typeface="Roboto Bold"/>
                <a:sym typeface="Roboto Bold"/>
              </a:rPr>
              <a:t>These n</a:t>
            </a:r>
            <a:r>
              <a:rPr lang="en-US" b="true" sz="2099">
                <a:solidFill>
                  <a:srgbClr val="303030"/>
                </a:solidFill>
                <a:latin typeface="Roboto Bold"/>
                <a:ea typeface="Roboto Bold"/>
                <a:cs typeface="Roboto Bold"/>
                <a:sym typeface="Roboto Bold"/>
              </a:rPr>
              <a:t>umbers represent MEDIAN values, meaning half of the cases involve higher amounts and half involve lower amounts.</a:t>
            </a:r>
          </a:p>
        </p:txBody>
      </p:sp>
    </p:spTree>
  </p:cSld>
  <p:clrMapOvr>
    <a:masterClrMapping/>
  </p:clrMapOvr>
</p:sld>
</file>

<file path=ppt/slides/slide10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104</a:t>
            </a:r>
          </a:p>
        </p:txBody>
      </p:sp>
      <p:sp>
        <p:nvSpPr>
          <p:cNvPr name="TextBox 10" id="10"/>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945186" y="1250072"/>
            <a:ext cx="1187038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
        <p:nvSpPr>
          <p:cNvPr name="TextBox 13" id="13"/>
          <p:cNvSpPr txBox="true"/>
          <p:nvPr/>
        </p:nvSpPr>
        <p:spPr>
          <a:xfrm rot="0">
            <a:off x="1905175" y="4670639"/>
            <a:ext cx="15677923" cy="2235201"/>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26.6% — Gift Cards</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25.7% — Cash App</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47.7% — Other Apps (PayPal, Venmo, Zelle, Apple Pay, etc.)</a:t>
            </a:r>
          </a:p>
        </p:txBody>
      </p:sp>
      <p:grpSp>
        <p:nvGrpSpPr>
          <p:cNvPr name="Group 14" id="14"/>
          <p:cNvGrpSpPr/>
          <p:nvPr/>
        </p:nvGrpSpPr>
        <p:grpSpPr>
          <a:xfrm rot="0">
            <a:off x="1905175" y="3315749"/>
            <a:ext cx="9323409" cy="1009908"/>
            <a:chOff x="0" y="0"/>
            <a:chExt cx="2455548" cy="265984"/>
          </a:xfrm>
        </p:grpSpPr>
        <p:sp>
          <p:nvSpPr>
            <p:cNvPr name="Freeform 15" id="15"/>
            <p:cNvSpPr/>
            <p:nvPr/>
          </p:nvSpPr>
          <p:spPr>
            <a:xfrm flipH="false" flipV="false" rot="0">
              <a:off x="0" y="0"/>
              <a:ext cx="2455548" cy="265984"/>
            </a:xfrm>
            <a:custGeom>
              <a:avLst/>
              <a:gdLst/>
              <a:ahLst/>
              <a:cxnLst/>
              <a:rect r="r" b="b" t="t" l="l"/>
              <a:pathLst>
                <a:path h="265984" w="2455548">
                  <a:moveTo>
                    <a:pt x="0" y="0"/>
                  </a:moveTo>
                  <a:lnTo>
                    <a:pt x="2455548" y="0"/>
                  </a:lnTo>
                  <a:lnTo>
                    <a:pt x="2455548" y="265984"/>
                  </a:lnTo>
                  <a:lnTo>
                    <a:pt x="0" y="265984"/>
                  </a:lnTo>
                  <a:close/>
                </a:path>
              </a:pathLst>
            </a:custGeom>
            <a:solidFill>
              <a:srgbClr val="303030"/>
            </a:solidFill>
          </p:spPr>
        </p:sp>
        <p:sp>
          <p:nvSpPr>
            <p:cNvPr name="TextBox 16" id="16"/>
            <p:cNvSpPr txBox="true"/>
            <p:nvPr/>
          </p:nvSpPr>
          <p:spPr>
            <a:xfrm>
              <a:off x="0" y="-76200"/>
              <a:ext cx="2455548" cy="342184"/>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2250692" y="3387315"/>
            <a:ext cx="947154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Payment Methods Used</a:t>
            </a:r>
          </a:p>
        </p:txBody>
      </p:sp>
    </p:spTree>
  </p:cSld>
  <p:clrMapOvr>
    <a:masterClrMapping/>
  </p:clrMapOvr>
</p:sld>
</file>

<file path=ppt/slides/slide10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945186" y="1250072"/>
            <a:ext cx="1372980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REFUSAL TO PAY</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105</a:t>
            </a:r>
          </a:p>
        </p:txBody>
      </p:sp>
      <p:sp>
        <p:nvSpPr>
          <p:cNvPr name="TextBox 8" id="8"/>
          <p:cNvSpPr txBox="true"/>
          <p:nvPr/>
        </p:nvSpPr>
        <p:spPr>
          <a:xfrm rot="0">
            <a:off x="4852393" y="8988336"/>
            <a:ext cx="8126128" cy="626745"/>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 </a:t>
            </a:r>
          </a:p>
          <a:p>
            <a:pPr algn="l" marL="259080" indent="-129540" lvl="1">
              <a:lnSpc>
                <a:spcPts val="1679"/>
              </a:lnSpc>
              <a:buAutoNum type="arabicPeriod" startAt="1"/>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907512" y="4788538"/>
            <a:ext cx="15126669" cy="1196975"/>
          </a:xfrm>
          <a:prstGeom prst="rect">
            <a:avLst/>
          </a:prstGeom>
        </p:spPr>
        <p:txBody>
          <a:bodyPr anchor="t" rtlCol="false" tIns="0" lIns="0" bIns="0" rIns="0">
            <a:spAutoFit/>
          </a:bodyPr>
          <a:lstStyle/>
          <a:p>
            <a:pPr algn="l">
              <a:lnSpc>
                <a:spcPts val="4674"/>
              </a:lnSpc>
            </a:pPr>
            <a:r>
              <a:rPr lang="en-US" sz="4249" b="true">
                <a:solidFill>
                  <a:srgbClr val="004F59"/>
                </a:solidFill>
                <a:latin typeface="Roboto Bold"/>
                <a:ea typeface="Roboto Bold"/>
                <a:cs typeface="Roboto Bold"/>
                <a:sym typeface="Roboto Bold"/>
              </a:rPr>
              <a:t>Most often, predators </a:t>
            </a:r>
            <a:r>
              <a:rPr lang="en-US" sz="4249" b="true">
                <a:solidFill>
                  <a:srgbClr val="9D1BE3"/>
                </a:solidFill>
                <a:latin typeface="Roboto Bold"/>
                <a:ea typeface="Roboto Bold"/>
                <a:cs typeface="Roboto Bold"/>
                <a:sym typeface="Roboto Bold"/>
              </a:rPr>
              <a:t>do not follow through </a:t>
            </a:r>
            <a:r>
              <a:rPr lang="en-US" sz="4249" b="true">
                <a:solidFill>
                  <a:srgbClr val="004F59"/>
                </a:solidFill>
                <a:latin typeface="Roboto Bold"/>
                <a:ea typeface="Roboto Bold"/>
                <a:cs typeface="Roboto Bold"/>
                <a:sym typeface="Roboto Bold"/>
              </a:rPr>
              <a:t>on threats.</a:t>
            </a:r>
          </a:p>
          <a:p>
            <a:pPr algn="l">
              <a:lnSpc>
                <a:spcPts val="4674"/>
              </a:lnSpc>
            </a:pPr>
          </a:p>
        </p:txBody>
      </p:sp>
      <p:grpSp>
        <p:nvGrpSpPr>
          <p:cNvPr name="Group 11" id="11"/>
          <p:cNvGrpSpPr/>
          <p:nvPr/>
        </p:nvGrpSpPr>
        <p:grpSpPr>
          <a:xfrm rot="0">
            <a:off x="1613679" y="3322835"/>
            <a:ext cx="8717209" cy="957313"/>
            <a:chOff x="0" y="0"/>
            <a:chExt cx="2295890" cy="252132"/>
          </a:xfrm>
        </p:grpSpPr>
        <p:sp>
          <p:nvSpPr>
            <p:cNvPr name="Freeform 12" id="12"/>
            <p:cNvSpPr/>
            <p:nvPr/>
          </p:nvSpPr>
          <p:spPr>
            <a:xfrm flipH="false" flipV="false" rot="0">
              <a:off x="0" y="0"/>
              <a:ext cx="2295890" cy="252132"/>
            </a:xfrm>
            <a:custGeom>
              <a:avLst/>
              <a:gdLst/>
              <a:ahLst/>
              <a:cxnLst/>
              <a:rect r="r" b="b" t="t" l="l"/>
              <a:pathLst>
                <a:path h="252132" w="2295890">
                  <a:moveTo>
                    <a:pt x="0" y="0"/>
                  </a:moveTo>
                  <a:lnTo>
                    <a:pt x="2295890" y="0"/>
                  </a:lnTo>
                  <a:lnTo>
                    <a:pt x="2295890" y="252132"/>
                  </a:lnTo>
                  <a:lnTo>
                    <a:pt x="0" y="252132"/>
                  </a:lnTo>
                  <a:close/>
                </a:path>
              </a:pathLst>
            </a:custGeom>
            <a:solidFill>
              <a:srgbClr val="303030"/>
            </a:solidFill>
          </p:spPr>
        </p:sp>
        <p:sp>
          <p:nvSpPr>
            <p:cNvPr name="TextBox 13" id="13"/>
            <p:cNvSpPr txBox="true"/>
            <p:nvPr/>
          </p:nvSpPr>
          <p:spPr>
            <a:xfrm>
              <a:off x="0" y="-76200"/>
              <a:ext cx="2295890" cy="328332"/>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907512" y="3368087"/>
            <a:ext cx="971470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Victims Refuse Payment</a:t>
            </a:r>
          </a:p>
        </p:txBody>
      </p:sp>
    </p:spTree>
  </p:cSld>
  <p:clrMapOvr>
    <a:masterClrMapping/>
  </p:clrMapOvr>
</p:sld>
</file>

<file path=ppt/slides/slide10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945186" y="1250072"/>
            <a:ext cx="1372980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REFUSAL TO PAY</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106</a:t>
            </a:r>
          </a:p>
        </p:txBody>
      </p:sp>
      <p:sp>
        <p:nvSpPr>
          <p:cNvPr name="TextBox 8" id="8"/>
          <p:cNvSpPr txBox="true"/>
          <p:nvPr/>
        </p:nvSpPr>
        <p:spPr>
          <a:xfrm rot="0">
            <a:off x="4852393" y="8988336"/>
            <a:ext cx="8126128" cy="626745"/>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 </a:t>
            </a:r>
          </a:p>
          <a:p>
            <a:pPr algn="l" marL="259080" indent="-129540" lvl="1">
              <a:lnSpc>
                <a:spcPts val="1679"/>
              </a:lnSpc>
              <a:buAutoNum type="arabicPeriod" startAt="1"/>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613679" y="3322835"/>
            <a:ext cx="8717209" cy="957313"/>
            <a:chOff x="0" y="0"/>
            <a:chExt cx="2295890" cy="252132"/>
          </a:xfrm>
        </p:grpSpPr>
        <p:sp>
          <p:nvSpPr>
            <p:cNvPr name="Freeform 11" id="11"/>
            <p:cNvSpPr/>
            <p:nvPr/>
          </p:nvSpPr>
          <p:spPr>
            <a:xfrm flipH="false" flipV="false" rot="0">
              <a:off x="0" y="0"/>
              <a:ext cx="2295890" cy="252132"/>
            </a:xfrm>
            <a:custGeom>
              <a:avLst/>
              <a:gdLst/>
              <a:ahLst/>
              <a:cxnLst/>
              <a:rect r="r" b="b" t="t" l="l"/>
              <a:pathLst>
                <a:path h="252132" w="2295890">
                  <a:moveTo>
                    <a:pt x="0" y="0"/>
                  </a:moveTo>
                  <a:lnTo>
                    <a:pt x="2295890" y="0"/>
                  </a:lnTo>
                  <a:lnTo>
                    <a:pt x="2295890" y="252132"/>
                  </a:lnTo>
                  <a:lnTo>
                    <a:pt x="0" y="252132"/>
                  </a:lnTo>
                  <a:close/>
                </a:path>
              </a:pathLst>
            </a:custGeom>
            <a:solidFill>
              <a:srgbClr val="303030"/>
            </a:solidFill>
          </p:spPr>
        </p:sp>
        <p:sp>
          <p:nvSpPr>
            <p:cNvPr name="TextBox 12" id="12"/>
            <p:cNvSpPr txBox="true"/>
            <p:nvPr/>
          </p:nvSpPr>
          <p:spPr>
            <a:xfrm>
              <a:off x="0" y="-76200"/>
              <a:ext cx="2295890" cy="328332"/>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907512" y="3368087"/>
            <a:ext cx="971470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Victims Refuse Payment</a:t>
            </a:r>
          </a:p>
        </p:txBody>
      </p:sp>
      <p:sp>
        <p:nvSpPr>
          <p:cNvPr name="TextBox 14" id="14"/>
          <p:cNvSpPr txBox="true"/>
          <p:nvPr/>
        </p:nvSpPr>
        <p:spPr>
          <a:xfrm rot="0">
            <a:off x="1907512" y="4798456"/>
            <a:ext cx="15126669" cy="606425"/>
          </a:xfrm>
          <a:prstGeom prst="rect">
            <a:avLst/>
          </a:prstGeom>
        </p:spPr>
        <p:txBody>
          <a:bodyPr anchor="t" rtlCol="false" tIns="0" lIns="0" bIns="0" rIns="0">
            <a:spAutoFit/>
          </a:bodyPr>
          <a:lstStyle/>
          <a:p>
            <a:pPr algn="l">
              <a:lnSpc>
                <a:spcPts val="4674"/>
              </a:lnSpc>
            </a:pPr>
            <a:r>
              <a:rPr lang="en-US" sz="4249" b="true">
                <a:solidFill>
                  <a:srgbClr val="9D1BE3"/>
                </a:solidFill>
                <a:latin typeface="Roboto Bold"/>
                <a:ea typeface="Roboto Bold"/>
                <a:cs typeface="Roboto Bold"/>
                <a:sym typeface="Roboto Bold"/>
              </a:rPr>
              <a:t>1 in 6</a:t>
            </a:r>
            <a:r>
              <a:rPr lang="en-US" sz="4249" b="true">
                <a:solidFill>
                  <a:srgbClr val="004F59"/>
                </a:solidFill>
                <a:latin typeface="Roboto Bold"/>
                <a:ea typeface="Roboto Bold"/>
                <a:cs typeface="Roboto Bold"/>
                <a:sym typeface="Roboto Bold"/>
              </a:rPr>
              <a:t> </a:t>
            </a:r>
            <a:r>
              <a:rPr lang="en-US" sz="4249" b="true">
                <a:solidFill>
                  <a:srgbClr val="9D1BE3"/>
                </a:solidFill>
                <a:latin typeface="Roboto Bold"/>
                <a:ea typeface="Roboto Bold"/>
                <a:cs typeface="Roboto Bold"/>
                <a:sym typeface="Roboto Bold"/>
              </a:rPr>
              <a:t>victims </a:t>
            </a:r>
            <a:r>
              <a:rPr lang="en-US" sz="4249" b="true">
                <a:solidFill>
                  <a:srgbClr val="004F59"/>
                </a:solidFill>
                <a:latin typeface="Roboto Bold"/>
                <a:ea typeface="Roboto Bold"/>
                <a:cs typeface="Roboto Bold"/>
                <a:sym typeface="Roboto Bold"/>
              </a:rPr>
              <a:t>report that the predator shared the images.</a:t>
            </a:r>
            <a:r>
              <a:rPr lang="en-US" sz="4249" b="true">
                <a:solidFill>
                  <a:srgbClr val="00778B"/>
                </a:solidFill>
                <a:latin typeface="Roboto Bold"/>
                <a:ea typeface="Roboto Bold"/>
                <a:cs typeface="Roboto Bold"/>
                <a:sym typeface="Roboto Bold"/>
              </a:rPr>
              <a:t>[1]</a:t>
            </a:r>
          </a:p>
        </p:txBody>
      </p:sp>
    </p:spTree>
  </p:cSld>
  <p:clrMapOvr>
    <a:masterClrMapping/>
  </p:clrMapOvr>
</p:sld>
</file>

<file path=ppt/slides/slide10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945186" y="1250072"/>
            <a:ext cx="1372980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REFUSAL TO PAY</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107</a:t>
            </a:r>
          </a:p>
        </p:txBody>
      </p:sp>
      <p:sp>
        <p:nvSpPr>
          <p:cNvPr name="TextBox 8" id="8"/>
          <p:cNvSpPr txBox="true"/>
          <p:nvPr/>
        </p:nvSpPr>
        <p:spPr>
          <a:xfrm rot="0">
            <a:off x="4852393" y="8988336"/>
            <a:ext cx="8126128" cy="626745"/>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 </a:t>
            </a:r>
          </a:p>
          <a:p>
            <a:pPr algn="l" marL="259080" indent="-129540" lvl="1">
              <a:lnSpc>
                <a:spcPts val="1679"/>
              </a:lnSpc>
              <a:buAutoNum type="arabicPeriod" startAt="1"/>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907512" y="4680218"/>
            <a:ext cx="15126669"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When</a:t>
            </a:r>
            <a:r>
              <a:rPr lang="en-US" sz="4249" b="true">
                <a:solidFill>
                  <a:srgbClr val="9D1BE3"/>
                </a:solidFill>
                <a:latin typeface="Roboto Bold"/>
                <a:ea typeface="Roboto Bold"/>
                <a:cs typeface="Roboto Bold"/>
                <a:sym typeface="Roboto Bold"/>
              </a:rPr>
              <a:t> </a:t>
            </a:r>
            <a:r>
              <a:rPr lang="en-US" sz="4249" b="true">
                <a:solidFill>
                  <a:srgbClr val="004F59"/>
                </a:solidFill>
                <a:latin typeface="Roboto Bold"/>
                <a:ea typeface="Roboto Bold"/>
                <a:cs typeface="Roboto Bold"/>
                <a:sym typeface="Roboto Bold"/>
              </a:rPr>
              <a:t>images are </a:t>
            </a:r>
            <a:r>
              <a:rPr lang="en-US" sz="4249" b="true">
                <a:solidFill>
                  <a:srgbClr val="004F59"/>
                </a:solidFill>
                <a:latin typeface="Roboto Bold"/>
                <a:ea typeface="Roboto Bold"/>
                <a:cs typeface="Roboto Bold"/>
                <a:sym typeface="Roboto Bold"/>
              </a:rPr>
              <a:t>released, they are usually</a:t>
            </a:r>
            <a:r>
              <a:rPr lang="en-US" sz="4249" b="true">
                <a:solidFill>
                  <a:srgbClr val="9D1BE3"/>
                </a:solidFill>
                <a:latin typeface="Roboto Bold"/>
                <a:ea typeface="Roboto Bold"/>
                <a:cs typeface="Roboto Bold"/>
                <a:sym typeface="Roboto Bold"/>
              </a:rPr>
              <a:t> sent to a small number</a:t>
            </a:r>
            <a:r>
              <a:rPr lang="en-US" sz="4249" b="true">
                <a:solidFill>
                  <a:srgbClr val="004F59"/>
                </a:solidFill>
                <a:latin typeface="Roboto Bold"/>
                <a:ea typeface="Roboto Bold"/>
                <a:cs typeface="Roboto Bold"/>
                <a:sym typeface="Roboto Bold"/>
              </a:rPr>
              <a:t> of friends, family, or followers.</a:t>
            </a:r>
          </a:p>
        </p:txBody>
      </p:sp>
      <p:grpSp>
        <p:nvGrpSpPr>
          <p:cNvPr name="Group 11" id="11"/>
          <p:cNvGrpSpPr/>
          <p:nvPr/>
        </p:nvGrpSpPr>
        <p:grpSpPr>
          <a:xfrm rot="0">
            <a:off x="1613679" y="3322835"/>
            <a:ext cx="8717209" cy="957313"/>
            <a:chOff x="0" y="0"/>
            <a:chExt cx="2295890" cy="252132"/>
          </a:xfrm>
        </p:grpSpPr>
        <p:sp>
          <p:nvSpPr>
            <p:cNvPr name="Freeform 12" id="12"/>
            <p:cNvSpPr/>
            <p:nvPr/>
          </p:nvSpPr>
          <p:spPr>
            <a:xfrm flipH="false" flipV="false" rot="0">
              <a:off x="0" y="0"/>
              <a:ext cx="2295890" cy="252132"/>
            </a:xfrm>
            <a:custGeom>
              <a:avLst/>
              <a:gdLst/>
              <a:ahLst/>
              <a:cxnLst/>
              <a:rect r="r" b="b" t="t" l="l"/>
              <a:pathLst>
                <a:path h="252132" w="2295890">
                  <a:moveTo>
                    <a:pt x="0" y="0"/>
                  </a:moveTo>
                  <a:lnTo>
                    <a:pt x="2295890" y="0"/>
                  </a:lnTo>
                  <a:lnTo>
                    <a:pt x="2295890" y="252132"/>
                  </a:lnTo>
                  <a:lnTo>
                    <a:pt x="0" y="252132"/>
                  </a:lnTo>
                  <a:close/>
                </a:path>
              </a:pathLst>
            </a:custGeom>
            <a:solidFill>
              <a:srgbClr val="303030"/>
            </a:solidFill>
          </p:spPr>
        </p:sp>
        <p:sp>
          <p:nvSpPr>
            <p:cNvPr name="TextBox 13" id="13"/>
            <p:cNvSpPr txBox="true"/>
            <p:nvPr/>
          </p:nvSpPr>
          <p:spPr>
            <a:xfrm>
              <a:off x="0" y="-76200"/>
              <a:ext cx="2295890" cy="328332"/>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907512" y="3368087"/>
            <a:ext cx="971470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Victims Refuse Payment</a:t>
            </a:r>
          </a:p>
        </p:txBody>
      </p:sp>
    </p:spTree>
  </p:cSld>
  <p:clrMapOvr>
    <a:masterClrMapping/>
  </p:clrMapOvr>
</p:sld>
</file>

<file path=ppt/slides/slide10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0505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595013" y="4606838"/>
            <a:ext cx="13287771" cy="1602156"/>
            <a:chOff x="0" y="0"/>
            <a:chExt cx="3499660" cy="421967"/>
          </a:xfrm>
        </p:grpSpPr>
        <p:sp>
          <p:nvSpPr>
            <p:cNvPr name="Freeform 7" id="7"/>
            <p:cNvSpPr/>
            <p:nvPr/>
          </p:nvSpPr>
          <p:spPr>
            <a:xfrm flipH="false" flipV="false" rot="0">
              <a:off x="0" y="0"/>
              <a:ext cx="3499660" cy="421967"/>
            </a:xfrm>
            <a:custGeom>
              <a:avLst/>
              <a:gdLst/>
              <a:ahLst/>
              <a:cxnLst/>
              <a:rect r="r" b="b" t="t" l="l"/>
              <a:pathLst>
                <a:path h="421967" w="3499660">
                  <a:moveTo>
                    <a:pt x="0" y="0"/>
                  </a:moveTo>
                  <a:lnTo>
                    <a:pt x="3499660" y="0"/>
                  </a:lnTo>
                  <a:lnTo>
                    <a:pt x="3499660" y="421967"/>
                  </a:lnTo>
                  <a:lnTo>
                    <a:pt x="0" y="421967"/>
                  </a:lnTo>
                  <a:close/>
                </a:path>
              </a:pathLst>
            </a:custGeom>
            <a:solidFill>
              <a:srgbClr val="303030"/>
            </a:solidFill>
          </p:spPr>
        </p:sp>
        <p:sp>
          <p:nvSpPr>
            <p:cNvPr name="TextBox 8" id="8"/>
            <p:cNvSpPr txBox="true"/>
            <p:nvPr/>
          </p:nvSpPr>
          <p:spPr>
            <a:xfrm>
              <a:off x="0" y="-76200"/>
              <a:ext cx="3499660" cy="498167"/>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2" id="12"/>
          <p:cNvSpPr txBox="true"/>
          <p:nvPr/>
        </p:nvSpPr>
        <p:spPr>
          <a:xfrm rot="0">
            <a:off x="1878467" y="4915928"/>
            <a:ext cx="1358410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Sextortion can cause significant emotional harm.</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108</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945186" y="1250072"/>
            <a:ext cx="137298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EMOTIONAL IMPACT</a:t>
            </a:r>
          </a:p>
        </p:txBody>
      </p:sp>
    </p:spTree>
  </p:cSld>
  <p:clrMapOvr>
    <a:masterClrMapping/>
  </p:clrMapOvr>
</p:sld>
</file>

<file path=ppt/slides/slide10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39553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476584" y="4278246"/>
            <a:ext cx="16087641" cy="4492626"/>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Loss of self-worth</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Lowers self-esteem</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Depression</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Anxiety</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PTSD (Post-Traumatic Stress Disorder)</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Thoughts of Suicide</a:t>
            </a:r>
            <a:r>
              <a:rPr lang="en-US" b="true" sz="4249">
                <a:solidFill>
                  <a:srgbClr val="004F59"/>
                </a:solidFill>
                <a:latin typeface="Roboto Bold"/>
                <a:ea typeface="Roboto Bold"/>
                <a:cs typeface="Roboto Bold"/>
                <a:sym typeface="Roboto Bold"/>
              </a:rPr>
              <a:t> </a:t>
            </a:r>
          </a:p>
        </p:txBody>
      </p:sp>
      <p:sp>
        <p:nvSpPr>
          <p:cNvPr name="TextBox 7" id="7"/>
          <p:cNvSpPr txBox="true"/>
          <p:nvPr/>
        </p:nvSpPr>
        <p:spPr>
          <a:xfrm rot="0">
            <a:off x="7425015" y="9355396"/>
            <a:ext cx="3849747" cy="207672"/>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Harter et al., 2003; Mann et al., 2017; McCauley, 2017.</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109</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2" id="12"/>
          <p:cNvSpPr/>
          <p:nvPr/>
        </p:nvSpPr>
        <p:spPr>
          <a:xfrm flipH="false" flipV="false" rot="0">
            <a:off x="14094035" y="7451843"/>
            <a:ext cx="2949672" cy="1360373"/>
          </a:xfrm>
          <a:custGeom>
            <a:avLst/>
            <a:gdLst/>
            <a:ahLst/>
            <a:cxnLst/>
            <a:rect r="r" b="b" t="t" l="l"/>
            <a:pathLst>
              <a:path h="1360373" w="2949672">
                <a:moveTo>
                  <a:pt x="0" y="0"/>
                </a:moveTo>
                <a:lnTo>
                  <a:pt x="2949671" y="0"/>
                </a:lnTo>
                <a:lnTo>
                  <a:pt x="2949671" y="1360373"/>
                </a:lnTo>
                <a:lnTo>
                  <a:pt x="0" y="1360373"/>
                </a:lnTo>
                <a:lnTo>
                  <a:pt x="0" y="0"/>
                </a:lnTo>
                <a:close/>
              </a:path>
            </a:pathLst>
          </a:custGeom>
          <a:blipFill>
            <a:blip r:embed="rId5"/>
            <a:stretch>
              <a:fillRect l="0" t="-49563" r="0" b="-67264"/>
            </a:stretch>
          </a:blipFill>
        </p:spPr>
      </p:sp>
      <p:grpSp>
        <p:nvGrpSpPr>
          <p:cNvPr name="Group 13" id="13"/>
          <p:cNvGrpSpPr/>
          <p:nvPr/>
        </p:nvGrpSpPr>
        <p:grpSpPr>
          <a:xfrm rot="0">
            <a:off x="2409909" y="3019938"/>
            <a:ext cx="7783450" cy="1058068"/>
            <a:chOff x="0" y="0"/>
            <a:chExt cx="2049962" cy="278668"/>
          </a:xfrm>
        </p:grpSpPr>
        <p:sp>
          <p:nvSpPr>
            <p:cNvPr name="Freeform 14" id="14"/>
            <p:cNvSpPr/>
            <p:nvPr/>
          </p:nvSpPr>
          <p:spPr>
            <a:xfrm flipH="false" flipV="false" rot="0">
              <a:off x="0" y="0"/>
              <a:ext cx="2049962" cy="278668"/>
            </a:xfrm>
            <a:custGeom>
              <a:avLst/>
              <a:gdLst/>
              <a:ahLst/>
              <a:cxnLst/>
              <a:rect r="r" b="b" t="t" l="l"/>
              <a:pathLst>
                <a:path h="278668" w="2049962">
                  <a:moveTo>
                    <a:pt x="0" y="0"/>
                  </a:moveTo>
                  <a:lnTo>
                    <a:pt x="2049962" y="0"/>
                  </a:lnTo>
                  <a:lnTo>
                    <a:pt x="2049962" y="278668"/>
                  </a:lnTo>
                  <a:lnTo>
                    <a:pt x="0" y="278668"/>
                  </a:lnTo>
                  <a:close/>
                </a:path>
              </a:pathLst>
            </a:custGeom>
            <a:solidFill>
              <a:srgbClr val="303030"/>
            </a:solidFill>
          </p:spPr>
        </p:sp>
        <p:sp>
          <p:nvSpPr>
            <p:cNvPr name="TextBox 15" id="15"/>
            <p:cNvSpPr txBox="true"/>
            <p:nvPr/>
          </p:nvSpPr>
          <p:spPr>
            <a:xfrm>
              <a:off x="0" y="-76200"/>
              <a:ext cx="2049962" cy="354868"/>
            </a:xfrm>
            <a:prstGeom prst="rect">
              <a:avLst/>
            </a:prstGeom>
          </p:spPr>
          <p:txBody>
            <a:bodyPr anchor="ctr" rtlCol="false" tIns="50800" lIns="50800" bIns="50800" rIns="50800"/>
            <a:lstStyle/>
            <a:p>
              <a:pPr algn="ctr">
                <a:lnSpc>
                  <a:spcPts val="3074"/>
                </a:lnSpc>
              </a:pPr>
            </a:p>
          </p:txBody>
        </p:sp>
      </p:grpSp>
      <p:sp>
        <p:nvSpPr>
          <p:cNvPr name="TextBox 16" id="16"/>
          <p:cNvSpPr txBox="true"/>
          <p:nvPr/>
        </p:nvSpPr>
        <p:spPr>
          <a:xfrm rot="0">
            <a:off x="2999276" y="3104476"/>
            <a:ext cx="1238207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Effects of Fear or Shame</a:t>
            </a:r>
          </a:p>
        </p:txBody>
      </p:sp>
      <p:sp>
        <p:nvSpPr>
          <p:cNvPr name="TextBox 17" id="17"/>
          <p:cNvSpPr txBox="true"/>
          <p:nvPr/>
        </p:nvSpPr>
        <p:spPr>
          <a:xfrm rot="0">
            <a:off x="945186" y="1250072"/>
            <a:ext cx="137298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EMOTIONAL IMPACT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231262" y="4516113"/>
            <a:ext cx="14011932" cy="255333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The threat of exposing someone’s sexual content, such as photos and videos, if they do not comply with demands. </a:t>
            </a:r>
          </a:p>
        </p:txBody>
      </p:sp>
      <p:grpSp>
        <p:nvGrpSpPr>
          <p:cNvPr name="Group 7" id="7"/>
          <p:cNvGrpSpPr/>
          <p:nvPr/>
        </p:nvGrpSpPr>
        <p:grpSpPr>
          <a:xfrm rot="0">
            <a:off x="1965967" y="3624926"/>
            <a:ext cx="5235780" cy="904943"/>
            <a:chOff x="0" y="0"/>
            <a:chExt cx="1378971" cy="238339"/>
          </a:xfrm>
        </p:grpSpPr>
        <p:sp>
          <p:nvSpPr>
            <p:cNvPr name="Freeform 8" id="8"/>
            <p:cNvSpPr/>
            <p:nvPr/>
          </p:nvSpPr>
          <p:spPr>
            <a:xfrm flipH="false" flipV="false" rot="0">
              <a:off x="0" y="0"/>
              <a:ext cx="1378971" cy="238339"/>
            </a:xfrm>
            <a:custGeom>
              <a:avLst/>
              <a:gdLst/>
              <a:ahLst/>
              <a:cxnLst/>
              <a:rect r="r" b="b" t="t" l="l"/>
              <a:pathLst>
                <a:path h="238339" w="1378971">
                  <a:moveTo>
                    <a:pt x="0" y="0"/>
                  </a:moveTo>
                  <a:lnTo>
                    <a:pt x="1378971" y="0"/>
                  </a:lnTo>
                  <a:lnTo>
                    <a:pt x="1378971" y="238339"/>
                  </a:lnTo>
                  <a:lnTo>
                    <a:pt x="0" y="238339"/>
                  </a:lnTo>
                  <a:close/>
                </a:path>
              </a:pathLst>
            </a:custGeom>
            <a:solidFill>
              <a:srgbClr val="303030"/>
            </a:solidFill>
          </p:spPr>
        </p:sp>
        <p:sp>
          <p:nvSpPr>
            <p:cNvPr name="TextBox 9" id="9"/>
            <p:cNvSpPr txBox="true"/>
            <p:nvPr/>
          </p:nvSpPr>
          <p:spPr>
            <a:xfrm>
              <a:off x="0" y="-76200"/>
              <a:ext cx="1378971"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31262" y="3529676"/>
            <a:ext cx="4724239" cy="102876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SEXTORTION</a:t>
            </a:r>
          </a:p>
        </p:txBody>
      </p:sp>
      <p:sp>
        <p:nvSpPr>
          <p:cNvPr name="TextBox 11" id="11"/>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12" id="12"/>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3" id="13"/>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4" id="14"/>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83933" y="4913887"/>
            <a:ext cx="10949155" cy="2065982"/>
            <a:chOff x="0" y="0"/>
            <a:chExt cx="2883728" cy="544127"/>
          </a:xfrm>
        </p:grpSpPr>
        <p:sp>
          <p:nvSpPr>
            <p:cNvPr name="Freeform 7" id="7"/>
            <p:cNvSpPr/>
            <p:nvPr/>
          </p:nvSpPr>
          <p:spPr>
            <a:xfrm flipH="false" flipV="false" rot="0">
              <a:off x="0" y="0"/>
              <a:ext cx="2883728" cy="544127"/>
            </a:xfrm>
            <a:custGeom>
              <a:avLst/>
              <a:gdLst/>
              <a:ahLst/>
              <a:cxnLst/>
              <a:rect r="r" b="b" t="t" l="l"/>
              <a:pathLst>
                <a:path h="544127" w="2883728">
                  <a:moveTo>
                    <a:pt x="0" y="0"/>
                  </a:moveTo>
                  <a:lnTo>
                    <a:pt x="2883728" y="0"/>
                  </a:lnTo>
                  <a:lnTo>
                    <a:pt x="2883728" y="544127"/>
                  </a:lnTo>
                  <a:lnTo>
                    <a:pt x="0" y="544127"/>
                  </a:lnTo>
                  <a:close/>
                </a:path>
              </a:pathLst>
            </a:custGeom>
            <a:solidFill>
              <a:srgbClr val="303030"/>
            </a:solidFill>
          </p:spPr>
        </p:sp>
        <p:sp>
          <p:nvSpPr>
            <p:cNvPr name="TextBox 8" id="8"/>
            <p:cNvSpPr txBox="true"/>
            <p:nvPr/>
          </p:nvSpPr>
          <p:spPr>
            <a:xfrm>
              <a:off x="0" y="-76200"/>
              <a:ext cx="2883728" cy="620327"/>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2" id="12"/>
          <p:cNvSpPr txBox="true"/>
          <p:nvPr/>
        </p:nvSpPr>
        <p:spPr>
          <a:xfrm rot="0">
            <a:off x="2109267" y="5118203"/>
            <a:ext cx="10582681"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It is important to understand who is a minor according to the law.</a:t>
            </a:r>
          </a:p>
        </p:txBody>
      </p:sp>
      <p:grpSp>
        <p:nvGrpSpPr>
          <p:cNvPr name="Group 13" id="13"/>
          <p:cNvGrpSpPr/>
          <p:nvPr/>
        </p:nvGrpSpPr>
        <p:grpSpPr>
          <a:xfrm rot="0">
            <a:off x="13376942" y="952594"/>
            <a:ext cx="3882358" cy="3720946"/>
            <a:chOff x="0" y="0"/>
            <a:chExt cx="1295385" cy="1241529"/>
          </a:xfrm>
        </p:grpSpPr>
        <p:sp>
          <p:nvSpPr>
            <p:cNvPr name="Freeform 14" id="14"/>
            <p:cNvSpPr/>
            <p:nvPr/>
          </p:nvSpPr>
          <p:spPr>
            <a:xfrm flipH="false" flipV="false" rot="0">
              <a:off x="0" y="0"/>
              <a:ext cx="1295385" cy="1241528"/>
            </a:xfrm>
            <a:custGeom>
              <a:avLst/>
              <a:gdLst/>
              <a:ahLst/>
              <a:cxnLst/>
              <a:rect r="r" b="b" t="t" l="l"/>
              <a:pathLst>
                <a:path h="1241528" w="1295385">
                  <a:moveTo>
                    <a:pt x="0" y="0"/>
                  </a:moveTo>
                  <a:lnTo>
                    <a:pt x="1295385" y="0"/>
                  </a:lnTo>
                  <a:lnTo>
                    <a:pt x="1295385" y="1241528"/>
                  </a:lnTo>
                  <a:lnTo>
                    <a:pt x="0" y="1241528"/>
                  </a:lnTo>
                  <a:close/>
                </a:path>
              </a:pathLst>
            </a:custGeom>
            <a:solidFill>
              <a:srgbClr val="FFFFFF"/>
            </a:solidFill>
          </p:spPr>
        </p:sp>
        <p:sp>
          <p:nvSpPr>
            <p:cNvPr name="TextBox 15" id="15"/>
            <p:cNvSpPr txBox="true"/>
            <p:nvPr/>
          </p:nvSpPr>
          <p:spPr>
            <a:xfrm>
              <a:off x="0" y="-9525"/>
              <a:ext cx="1295385" cy="1251054"/>
            </a:xfrm>
            <a:prstGeom prst="rect">
              <a:avLst/>
            </a:prstGeom>
          </p:spPr>
          <p:txBody>
            <a:bodyPr anchor="ctr" rtlCol="false" tIns="50800" lIns="50800" bIns="50800" rIns="50800"/>
            <a:lstStyle/>
            <a:p>
              <a:pPr algn="ctr">
                <a:lnSpc>
                  <a:spcPts val="3074"/>
                </a:lnSpc>
              </a:pPr>
            </a:p>
          </p:txBody>
        </p:sp>
      </p:grpSp>
      <p:sp>
        <p:nvSpPr>
          <p:cNvPr name="Freeform 16" id="16"/>
          <p:cNvSpPr/>
          <p:nvPr/>
        </p:nvSpPr>
        <p:spPr>
          <a:xfrm flipH="false" flipV="false" rot="0">
            <a:off x="13611710" y="1133856"/>
            <a:ext cx="3439300" cy="2847447"/>
          </a:xfrm>
          <a:custGeom>
            <a:avLst/>
            <a:gdLst/>
            <a:ahLst/>
            <a:cxnLst/>
            <a:rect r="r" b="b" t="t" l="l"/>
            <a:pathLst>
              <a:path h="2847447" w="3439300">
                <a:moveTo>
                  <a:pt x="0" y="0"/>
                </a:moveTo>
                <a:lnTo>
                  <a:pt x="3439299" y="0"/>
                </a:lnTo>
                <a:lnTo>
                  <a:pt x="3439299" y="2847447"/>
                </a:lnTo>
                <a:lnTo>
                  <a:pt x="0" y="2847447"/>
                </a:lnTo>
                <a:lnTo>
                  <a:pt x="0" y="0"/>
                </a:lnTo>
                <a:close/>
              </a:path>
            </a:pathLst>
          </a:custGeom>
          <a:blipFill>
            <a:blip r:embed="rId6"/>
            <a:stretch>
              <a:fillRect l="0" t="-2332" r="0" b="-2332"/>
            </a:stretch>
          </a:blipFill>
        </p:spPr>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110</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9" id="19"/>
          <p:cNvSpPr txBox="true"/>
          <p:nvPr/>
        </p:nvSpPr>
        <p:spPr>
          <a:xfrm rot="0">
            <a:off x="945186" y="1250072"/>
            <a:ext cx="137298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571380" y="4655895"/>
            <a:ext cx="16807287" cy="8032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A “minor” is anyone </a:t>
            </a:r>
            <a:r>
              <a:rPr lang="en-US" b="true" sz="4249">
                <a:solidFill>
                  <a:srgbClr val="9D1BE3"/>
                </a:solidFill>
                <a:latin typeface="Roboto Bold"/>
                <a:ea typeface="Roboto Bold"/>
                <a:cs typeface="Roboto Bold"/>
                <a:sym typeface="Roboto Bold"/>
              </a:rPr>
              <a:t>under the age of 18.</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111</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9" id="9"/>
          <p:cNvGrpSpPr/>
          <p:nvPr/>
        </p:nvGrpSpPr>
        <p:grpSpPr>
          <a:xfrm rot="0">
            <a:off x="1680354" y="3334263"/>
            <a:ext cx="4877998" cy="971379"/>
            <a:chOff x="0" y="0"/>
            <a:chExt cx="1284740" cy="255837"/>
          </a:xfrm>
        </p:grpSpPr>
        <p:sp>
          <p:nvSpPr>
            <p:cNvPr name="Freeform 10" id="10"/>
            <p:cNvSpPr/>
            <p:nvPr/>
          </p:nvSpPr>
          <p:spPr>
            <a:xfrm flipH="false" flipV="false" rot="0">
              <a:off x="0" y="0"/>
              <a:ext cx="1284740" cy="255836"/>
            </a:xfrm>
            <a:custGeom>
              <a:avLst/>
              <a:gdLst/>
              <a:ahLst/>
              <a:cxnLst/>
              <a:rect r="r" b="b" t="t" l="l"/>
              <a:pathLst>
                <a:path h="255836" w="1284740">
                  <a:moveTo>
                    <a:pt x="0" y="0"/>
                  </a:moveTo>
                  <a:lnTo>
                    <a:pt x="1284740" y="0"/>
                  </a:lnTo>
                  <a:lnTo>
                    <a:pt x="1284740" y="255836"/>
                  </a:lnTo>
                  <a:lnTo>
                    <a:pt x="0" y="255836"/>
                  </a:lnTo>
                  <a:close/>
                </a:path>
              </a:pathLst>
            </a:custGeom>
            <a:solidFill>
              <a:srgbClr val="303030"/>
            </a:solidFill>
          </p:spPr>
        </p:sp>
        <p:sp>
          <p:nvSpPr>
            <p:cNvPr name="TextBox 11" id="11"/>
            <p:cNvSpPr txBox="true"/>
            <p:nvPr/>
          </p:nvSpPr>
          <p:spPr>
            <a:xfrm>
              <a:off x="0" y="-76200"/>
              <a:ext cx="1284740" cy="332037"/>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079605" y="3386548"/>
            <a:ext cx="4736195" cy="77155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Age of Consent</a:t>
            </a:r>
          </a:p>
        </p:txBody>
      </p:sp>
      <p:sp>
        <p:nvSpPr>
          <p:cNvPr name="TextBox 13" id="13"/>
          <p:cNvSpPr txBox="true"/>
          <p:nvPr/>
        </p:nvSpPr>
        <p:spPr>
          <a:xfrm rot="0">
            <a:off x="945186" y="1250072"/>
            <a:ext cx="137298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571380" y="4655895"/>
            <a:ext cx="16807287"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A “minor” is anyone under the age of 18.</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This includes children and teens through age 17.</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9" id="9"/>
          <p:cNvGrpSpPr/>
          <p:nvPr/>
        </p:nvGrpSpPr>
        <p:grpSpPr>
          <a:xfrm rot="0">
            <a:off x="1680354" y="3334263"/>
            <a:ext cx="4877998" cy="971379"/>
            <a:chOff x="0" y="0"/>
            <a:chExt cx="1284740" cy="255837"/>
          </a:xfrm>
        </p:grpSpPr>
        <p:sp>
          <p:nvSpPr>
            <p:cNvPr name="Freeform 10" id="10"/>
            <p:cNvSpPr/>
            <p:nvPr/>
          </p:nvSpPr>
          <p:spPr>
            <a:xfrm flipH="false" flipV="false" rot="0">
              <a:off x="0" y="0"/>
              <a:ext cx="1284740" cy="255836"/>
            </a:xfrm>
            <a:custGeom>
              <a:avLst/>
              <a:gdLst/>
              <a:ahLst/>
              <a:cxnLst/>
              <a:rect r="r" b="b" t="t" l="l"/>
              <a:pathLst>
                <a:path h="255836" w="1284740">
                  <a:moveTo>
                    <a:pt x="0" y="0"/>
                  </a:moveTo>
                  <a:lnTo>
                    <a:pt x="1284740" y="0"/>
                  </a:lnTo>
                  <a:lnTo>
                    <a:pt x="1284740" y="255836"/>
                  </a:lnTo>
                  <a:lnTo>
                    <a:pt x="0" y="255836"/>
                  </a:lnTo>
                  <a:close/>
                </a:path>
              </a:pathLst>
            </a:custGeom>
            <a:solidFill>
              <a:srgbClr val="303030"/>
            </a:solidFill>
          </p:spPr>
        </p:sp>
        <p:sp>
          <p:nvSpPr>
            <p:cNvPr name="TextBox 11" id="11"/>
            <p:cNvSpPr txBox="true"/>
            <p:nvPr/>
          </p:nvSpPr>
          <p:spPr>
            <a:xfrm>
              <a:off x="0" y="-76200"/>
              <a:ext cx="1284740" cy="332037"/>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079605" y="3386548"/>
            <a:ext cx="4736195" cy="77155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Age of Consent</a:t>
            </a:r>
          </a:p>
        </p:txBody>
      </p:sp>
      <p:sp>
        <p:nvSpPr>
          <p:cNvPr name="TextBox 13" id="13"/>
          <p:cNvSpPr txBox="true"/>
          <p:nvPr/>
        </p:nvSpPr>
        <p:spPr>
          <a:xfrm rot="0">
            <a:off x="945186" y="1250072"/>
            <a:ext cx="137298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571380" y="4655895"/>
            <a:ext cx="16807287"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A “minor” is anyone under the age of 18.</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This includes children and teens through age 17.</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A minor’s permission </a:t>
            </a:r>
            <a:r>
              <a:rPr lang="en-US" b="true" sz="4249">
                <a:solidFill>
                  <a:srgbClr val="9D1BE3"/>
                </a:solidFill>
                <a:latin typeface="Roboto Bold"/>
                <a:ea typeface="Roboto Bold"/>
                <a:cs typeface="Roboto Bold"/>
                <a:sym typeface="Roboto Bold"/>
              </a:rPr>
              <a:t>is not legal consent.</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113</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9" id="9"/>
          <p:cNvGrpSpPr/>
          <p:nvPr/>
        </p:nvGrpSpPr>
        <p:grpSpPr>
          <a:xfrm rot="0">
            <a:off x="1680354" y="3334263"/>
            <a:ext cx="4877998" cy="971379"/>
            <a:chOff x="0" y="0"/>
            <a:chExt cx="1284740" cy="255837"/>
          </a:xfrm>
        </p:grpSpPr>
        <p:sp>
          <p:nvSpPr>
            <p:cNvPr name="Freeform 10" id="10"/>
            <p:cNvSpPr/>
            <p:nvPr/>
          </p:nvSpPr>
          <p:spPr>
            <a:xfrm flipH="false" flipV="false" rot="0">
              <a:off x="0" y="0"/>
              <a:ext cx="1284740" cy="255836"/>
            </a:xfrm>
            <a:custGeom>
              <a:avLst/>
              <a:gdLst/>
              <a:ahLst/>
              <a:cxnLst/>
              <a:rect r="r" b="b" t="t" l="l"/>
              <a:pathLst>
                <a:path h="255836" w="1284740">
                  <a:moveTo>
                    <a:pt x="0" y="0"/>
                  </a:moveTo>
                  <a:lnTo>
                    <a:pt x="1284740" y="0"/>
                  </a:lnTo>
                  <a:lnTo>
                    <a:pt x="1284740" y="255836"/>
                  </a:lnTo>
                  <a:lnTo>
                    <a:pt x="0" y="255836"/>
                  </a:lnTo>
                  <a:close/>
                </a:path>
              </a:pathLst>
            </a:custGeom>
            <a:solidFill>
              <a:srgbClr val="303030"/>
            </a:solidFill>
          </p:spPr>
        </p:sp>
        <p:sp>
          <p:nvSpPr>
            <p:cNvPr name="TextBox 11" id="11"/>
            <p:cNvSpPr txBox="true"/>
            <p:nvPr/>
          </p:nvSpPr>
          <p:spPr>
            <a:xfrm>
              <a:off x="0" y="-76200"/>
              <a:ext cx="1284740" cy="332037"/>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079605" y="3386548"/>
            <a:ext cx="4736195" cy="77155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Age of Consent</a:t>
            </a:r>
          </a:p>
        </p:txBody>
      </p:sp>
      <p:sp>
        <p:nvSpPr>
          <p:cNvPr name="TextBox 13" id="13"/>
          <p:cNvSpPr txBox="true"/>
          <p:nvPr/>
        </p:nvSpPr>
        <p:spPr>
          <a:xfrm rot="0">
            <a:off x="945186" y="1250072"/>
            <a:ext cx="137298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1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559476" y="4980509"/>
            <a:ext cx="15111899" cy="606425"/>
          </a:xfrm>
          <a:prstGeom prst="rect">
            <a:avLst/>
          </a:prstGeom>
        </p:spPr>
        <p:txBody>
          <a:bodyPr anchor="t" rtlCol="false" tIns="0" lIns="0" bIns="0" rIns="0">
            <a:spAutoFit/>
          </a:bodyPr>
          <a:lstStyle/>
          <a:p>
            <a:pPr algn="l" marL="917569" indent="-458785" lvl="1">
              <a:lnSpc>
                <a:spcPts val="4674"/>
              </a:lnSpc>
              <a:buFont typeface="Arial"/>
              <a:buChar char="•"/>
            </a:pPr>
            <a:r>
              <a:rPr lang="en-US" b="true" sz="4249">
                <a:solidFill>
                  <a:srgbClr val="004F59"/>
                </a:solidFill>
                <a:latin typeface="Roboto Bold"/>
                <a:ea typeface="Roboto Bold"/>
                <a:cs typeface="Roboto Bold"/>
                <a:sym typeface="Roboto Bold"/>
              </a:rPr>
              <a:t>Possessing sexual images of a minor is illegal.</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9" id="9"/>
          <p:cNvGrpSpPr/>
          <p:nvPr/>
        </p:nvGrpSpPr>
        <p:grpSpPr>
          <a:xfrm rot="0">
            <a:off x="1559476" y="3531836"/>
            <a:ext cx="7555949" cy="948470"/>
            <a:chOff x="0" y="0"/>
            <a:chExt cx="1990044" cy="249803"/>
          </a:xfrm>
        </p:grpSpPr>
        <p:sp>
          <p:nvSpPr>
            <p:cNvPr name="Freeform 10" id="10"/>
            <p:cNvSpPr/>
            <p:nvPr/>
          </p:nvSpPr>
          <p:spPr>
            <a:xfrm flipH="false" flipV="false" rot="0">
              <a:off x="0" y="0"/>
              <a:ext cx="1990044" cy="249803"/>
            </a:xfrm>
            <a:custGeom>
              <a:avLst/>
              <a:gdLst/>
              <a:ahLst/>
              <a:cxnLst/>
              <a:rect r="r" b="b" t="t" l="l"/>
              <a:pathLst>
                <a:path h="249803" w="1990044">
                  <a:moveTo>
                    <a:pt x="0" y="0"/>
                  </a:moveTo>
                  <a:lnTo>
                    <a:pt x="1990044" y="0"/>
                  </a:lnTo>
                  <a:lnTo>
                    <a:pt x="1990044" y="249803"/>
                  </a:lnTo>
                  <a:lnTo>
                    <a:pt x="0" y="249803"/>
                  </a:lnTo>
                  <a:close/>
                </a:path>
              </a:pathLst>
            </a:custGeom>
            <a:solidFill>
              <a:srgbClr val="303030"/>
            </a:solidFill>
          </p:spPr>
        </p:sp>
        <p:sp>
          <p:nvSpPr>
            <p:cNvPr name="TextBox 11" id="11"/>
            <p:cNvSpPr txBox="true"/>
            <p:nvPr/>
          </p:nvSpPr>
          <p:spPr>
            <a:xfrm>
              <a:off x="0" y="-76200"/>
              <a:ext cx="1990044" cy="326003"/>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958726" y="3572720"/>
            <a:ext cx="717580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U.S. Laws Protect Minors</a:t>
            </a:r>
          </a:p>
        </p:txBody>
      </p:sp>
      <p:sp>
        <p:nvSpPr>
          <p:cNvPr name="TextBox 13" id="13"/>
          <p:cNvSpPr txBox="true"/>
          <p:nvPr/>
        </p:nvSpPr>
        <p:spPr>
          <a:xfrm rot="0">
            <a:off x="945186" y="1250072"/>
            <a:ext cx="137298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SHARING IMAGES IS ILLEGAL</a:t>
            </a:r>
          </a:p>
        </p:txBody>
      </p:sp>
    </p:spTree>
  </p:cSld>
  <p:clrMapOvr>
    <a:masterClrMapping/>
  </p:clrMapOvr>
</p:sld>
</file>

<file path=ppt/slides/slide1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559476" y="4974074"/>
            <a:ext cx="15111899" cy="1635125"/>
          </a:xfrm>
          <a:prstGeom prst="rect">
            <a:avLst/>
          </a:prstGeom>
        </p:spPr>
        <p:txBody>
          <a:bodyPr anchor="t" rtlCol="false" tIns="0" lIns="0" bIns="0" rIns="0">
            <a:spAutoFit/>
          </a:bodyPr>
          <a:lstStyle/>
          <a:p>
            <a:pPr algn="l" marL="917569" indent="-458785" lvl="1">
              <a:lnSpc>
                <a:spcPts val="4674"/>
              </a:lnSpc>
              <a:buFont typeface="Arial"/>
              <a:buChar char="•"/>
            </a:pPr>
            <a:r>
              <a:rPr lang="en-US" b="true" sz="4249">
                <a:solidFill>
                  <a:srgbClr val="FFFFFF"/>
                </a:solidFill>
                <a:latin typeface="Roboto Bold"/>
                <a:ea typeface="Roboto Bold"/>
                <a:cs typeface="Roboto Bold"/>
                <a:sym typeface="Roboto Bold"/>
              </a:rPr>
              <a:t>Possessing sexual images of a minor is illegal.</a:t>
            </a:r>
          </a:p>
          <a:p>
            <a:pPr algn="l">
              <a:lnSpc>
                <a:spcPts val="3499"/>
              </a:lnSpc>
            </a:pPr>
          </a:p>
          <a:p>
            <a:pPr algn="l" marL="917569" indent="-458785" lvl="1">
              <a:lnSpc>
                <a:spcPts val="4674"/>
              </a:lnSpc>
              <a:buFont typeface="Arial"/>
              <a:buChar char="•"/>
            </a:pPr>
            <a:r>
              <a:rPr lang="en-US" b="true" sz="4249">
                <a:solidFill>
                  <a:srgbClr val="004F59"/>
                </a:solidFill>
                <a:latin typeface="Roboto Bold"/>
                <a:ea typeface="Roboto Bold"/>
                <a:cs typeface="Roboto Bold"/>
                <a:sym typeface="Roboto Bold"/>
              </a:rPr>
              <a:t>Laws apply </a:t>
            </a:r>
            <a:r>
              <a:rPr lang="en-US" b="true" sz="4249">
                <a:solidFill>
                  <a:srgbClr val="9D1BE3"/>
                </a:solidFill>
                <a:latin typeface="Roboto Bold"/>
                <a:ea typeface="Roboto Bold"/>
                <a:cs typeface="Roboto Bold"/>
                <a:sym typeface="Roboto Bold"/>
              </a:rPr>
              <a:t>even when sharing is between minors.</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115</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9" id="9"/>
          <p:cNvGrpSpPr/>
          <p:nvPr/>
        </p:nvGrpSpPr>
        <p:grpSpPr>
          <a:xfrm rot="0">
            <a:off x="1559476" y="3525401"/>
            <a:ext cx="7555949" cy="948470"/>
            <a:chOff x="0" y="0"/>
            <a:chExt cx="1990044" cy="249803"/>
          </a:xfrm>
        </p:grpSpPr>
        <p:sp>
          <p:nvSpPr>
            <p:cNvPr name="Freeform 10" id="10"/>
            <p:cNvSpPr/>
            <p:nvPr/>
          </p:nvSpPr>
          <p:spPr>
            <a:xfrm flipH="false" flipV="false" rot="0">
              <a:off x="0" y="0"/>
              <a:ext cx="1990044" cy="249803"/>
            </a:xfrm>
            <a:custGeom>
              <a:avLst/>
              <a:gdLst/>
              <a:ahLst/>
              <a:cxnLst/>
              <a:rect r="r" b="b" t="t" l="l"/>
              <a:pathLst>
                <a:path h="249803" w="1990044">
                  <a:moveTo>
                    <a:pt x="0" y="0"/>
                  </a:moveTo>
                  <a:lnTo>
                    <a:pt x="1990044" y="0"/>
                  </a:lnTo>
                  <a:lnTo>
                    <a:pt x="1990044" y="249803"/>
                  </a:lnTo>
                  <a:lnTo>
                    <a:pt x="0" y="249803"/>
                  </a:lnTo>
                  <a:close/>
                </a:path>
              </a:pathLst>
            </a:custGeom>
            <a:solidFill>
              <a:srgbClr val="303030"/>
            </a:solidFill>
          </p:spPr>
        </p:sp>
        <p:sp>
          <p:nvSpPr>
            <p:cNvPr name="TextBox 11" id="11"/>
            <p:cNvSpPr txBox="true"/>
            <p:nvPr/>
          </p:nvSpPr>
          <p:spPr>
            <a:xfrm>
              <a:off x="0" y="-76200"/>
              <a:ext cx="1990044" cy="326003"/>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945186" y="1250072"/>
            <a:ext cx="137298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SHARING IMAGES IS ILLEGAL</a:t>
            </a:r>
          </a:p>
        </p:txBody>
      </p:sp>
      <p:sp>
        <p:nvSpPr>
          <p:cNvPr name="TextBox 13" id="13"/>
          <p:cNvSpPr txBox="true"/>
          <p:nvPr/>
        </p:nvSpPr>
        <p:spPr>
          <a:xfrm rot="0">
            <a:off x="1958726" y="3566285"/>
            <a:ext cx="717580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U.S. Laws Protect Minors</a:t>
            </a:r>
          </a:p>
        </p:txBody>
      </p:sp>
    </p:spTree>
  </p:cSld>
  <p:clrMapOvr>
    <a:masterClrMapping/>
  </p:clrMapOvr>
</p:sld>
</file>

<file path=ppt/slides/slide1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2079605" y="4876887"/>
            <a:ext cx="16377013"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Never </a:t>
            </a:r>
            <a:r>
              <a:rPr lang="en-US" sz="4249" b="true">
                <a:solidFill>
                  <a:srgbClr val="9D1BE3"/>
                </a:solidFill>
                <a:latin typeface="Roboto Bold"/>
                <a:ea typeface="Roboto Bold"/>
                <a:cs typeface="Roboto Bold"/>
                <a:sym typeface="Roboto Bold"/>
              </a:rPr>
              <a:t>save, share, or forward</a:t>
            </a:r>
            <a:r>
              <a:rPr lang="en-US" sz="4249" b="true">
                <a:solidFill>
                  <a:srgbClr val="004F59"/>
                </a:solidFill>
                <a:latin typeface="Roboto Bold"/>
                <a:ea typeface="Roboto Bold"/>
                <a:cs typeface="Roboto Bold"/>
                <a:sym typeface="Roboto Bold"/>
              </a:rPr>
              <a:t> sexual images of a child.</a:t>
            </a:r>
          </a:p>
        </p:txBody>
      </p:sp>
      <p:grpSp>
        <p:nvGrpSpPr>
          <p:cNvPr name="Group 10" id="10"/>
          <p:cNvGrpSpPr/>
          <p:nvPr/>
        </p:nvGrpSpPr>
        <p:grpSpPr>
          <a:xfrm rot="0">
            <a:off x="1566438" y="3556544"/>
            <a:ext cx="10811821" cy="1039533"/>
            <a:chOff x="0" y="0"/>
            <a:chExt cx="2847558" cy="273786"/>
          </a:xfrm>
        </p:grpSpPr>
        <p:sp>
          <p:nvSpPr>
            <p:cNvPr name="Freeform 11" id="11"/>
            <p:cNvSpPr/>
            <p:nvPr/>
          </p:nvSpPr>
          <p:spPr>
            <a:xfrm flipH="false" flipV="false" rot="0">
              <a:off x="0" y="0"/>
              <a:ext cx="2847558" cy="273786"/>
            </a:xfrm>
            <a:custGeom>
              <a:avLst/>
              <a:gdLst/>
              <a:ahLst/>
              <a:cxnLst/>
              <a:rect r="r" b="b" t="t" l="l"/>
              <a:pathLst>
                <a:path h="273786" w="2847558">
                  <a:moveTo>
                    <a:pt x="0" y="0"/>
                  </a:moveTo>
                  <a:lnTo>
                    <a:pt x="2847558" y="0"/>
                  </a:lnTo>
                  <a:lnTo>
                    <a:pt x="2847558" y="273786"/>
                  </a:lnTo>
                  <a:lnTo>
                    <a:pt x="0" y="273786"/>
                  </a:lnTo>
                  <a:close/>
                </a:path>
              </a:pathLst>
            </a:custGeom>
            <a:solidFill>
              <a:srgbClr val="303030"/>
            </a:solidFill>
          </p:spPr>
        </p:sp>
        <p:sp>
          <p:nvSpPr>
            <p:cNvPr name="TextBox 12" id="12"/>
            <p:cNvSpPr txBox="true"/>
            <p:nvPr/>
          </p:nvSpPr>
          <p:spPr>
            <a:xfrm>
              <a:off x="0" y="-76200"/>
              <a:ext cx="2847558" cy="349986"/>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79605" y="3632072"/>
            <a:ext cx="10161221"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How to Respond to Circulating Images</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116</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6" id="16"/>
          <p:cNvSpPr txBox="true"/>
          <p:nvPr/>
        </p:nvSpPr>
        <p:spPr>
          <a:xfrm rot="0">
            <a:off x="945186" y="1250072"/>
            <a:ext cx="137298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RECEIVING ILLEGAL IMAGES</a:t>
            </a:r>
          </a:p>
        </p:txBody>
      </p:sp>
    </p:spTree>
  </p:cSld>
  <p:clrMapOvr>
    <a:masterClrMapping/>
  </p:clrMapOvr>
</p:sld>
</file>

<file path=ppt/slides/slide1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2079605" y="4876887"/>
            <a:ext cx="16377013"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 </a:t>
            </a:r>
            <a:r>
              <a:rPr lang="en-US" sz="4249" b="true">
                <a:solidFill>
                  <a:srgbClr val="9D1BE3"/>
                </a:solidFill>
                <a:latin typeface="Roboto Bold"/>
                <a:ea typeface="Roboto Bold"/>
                <a:cs typeface="Roboto Bold"/>
                <a:sym typeface="Roboto Bold"/>
              </a:rPr>
              <a:t>I</a:t>
            </a:r>
            <a:r>
              <a:rPr lang="en-US" sz="4249" b="true">
                <a:solidFill>
                  <a:srgbClr val="9D1BE3"/>
                </a:solidFill>
                <a:latin typeface="Roboto Bold"/>
                <a:ea typeface="Roboto Bold"/>
                <a:cs typeface="Roboto Bold"/>
                <a:sym typeface="Roboto Bold"/>
              </a:rPr>
              <a:t>mmediately delete</a:t>
            </a:r>
            <a:r>
              <a:rPr lang="en-US" sz="4249" b="true">
                <a:solidFill>
                  <a:srgbClr val="004F59"/>
                </a:solidFill>
                <a:latin typeface="Roboto Bold"/>
                <a:ea typeface="Roboto Bold"/>
                <a:cs typeface="Roboto Bold"/>
                <a:sym typeface="Roboto Bold"/>
              </a:rPr>
              <a:t> any sexual images of a child.</a:t>
            </a:r>
          </a:p>
        </p:txBody>
      </p:sp>
      <p:grpSp>
        <p:nvGrpSpPr>
          <p:cNvPr name="Group 10" id="10"/>
          <p:cNvGrpSpPr/>
          <p:nvPr/>
        </p:nvGrpSpPr>
        <p:grpSpPr>
          <a:xfrm rot="0">
            <a:off x="1566438" y="3556544"/>
            <a:ext cx="10811821" cy="1039533"/>
            <a:chOff x="0" y="0"/>
            <a:chExt cx="2847558" cy="273786"/>
          </a:xfrm>
        </p:grpSpPr>
        <p:sp>
          <p:nvSpPr>
            <p:cNvPr name="Freeform 11" id="11"/>
            <p:cNvSpPr/>
            <p:nvPr/>
          </p:nvSpPr>
          <p:spPr>
            <a:xfrm flipH="false" flipV="false" rot="0">
              <a:off x="0" y="0"/>
              <a:ext cx="2847558" cy="273786"/>
            </a:xfrm>
            <a:custGeom>
              <a:avLst/>
              <a:gdLst/>
              <a:ahLst/>
              <a:cxnLst/>
              <a:rect r="r" b="b" t="t" l="l"/>
              <a:pathLst>
                <a:path h="273786" w="2847558">
                  <a:moveTo>
                    <a:pt x="0" y="0"/>
                  </a:moveTo>
                  <a:lnTo>
                    <a:pt x="2847558" y="0"/>
                  </a:lnTo>
                  <a:lnTo>
                    <a:pt x="2847558" y="273786"/>
                  </a:lnTo>
                  <a:lnTo>
                    <a:pt x="0" y="273786"/>
                  </a:lnTo>
                  <a:close/>
                </a:path>
              </a:pathLst>
            </a:custGeom>
            <a:solidFill>
              <a:srgbClr val="303030"/>
            </a:solidFill>
          </p:spPr>
        </p:sp>
        <p:sp>
          <p:nvSpPr>
            <p:cNvPr name="TextBox 12" id="12"/>
            <p:cNvSpPr txBox="true"/>
            <p:nvPr/>
          </p:nvSpPr>
          <p:spPr>
            <a:xfrm>
              <a:off x="0" y="-76200"/>
              <a:ext cx="2847558" cy="349986"/>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79605" y="3632072"/>
            <a:ext cx="10161221"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How to Respond to Circulating Images</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117</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6" id="16"/>
          <p:cNvSpPr txBox="true"/>
          <p:nvPr/>
        </p:nvSpPr>
        <p:spPr>
          <a:xfrm rot="0">
            <a:off x="945186" y="1250072"/>
            <a:ext cx="137298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RECEIVING ILLEGAL IMAGES</a:t>
            </a:r>
          </a:p>
        </p:txBody>
      </p:sp>
    </p:spTree>
  </p:cSld>
  <p:clrMapOvr>
    <a:masterClrMapping/>
  </p:clrMapOvr>
</p:sld>
</file>

<file path=ppt/slides/slide1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909338" y="3323194"/>
            <a:ext cx="7216955" cy="1002463"/>
            <a:chOff x="0" y="0"/>
            <a:chExt cx="1900762" cy="264023"/>
          </a:xfrm>
        </p:grpSpPr>
        <p:sp>
          <p:nvSpPr>
            <p:cNvPr name="Freeform 12" id="12"/>
            <p:cNvSpPr/>
            <p:nvPr/>
          </p:nvSpPr>
          <p:spPr>
            <a:xfrm flipH="false" flipV="false" rot="0">
              <a:off x="0" y="0"/>
              <a:ext cx="1900762" cy="264023"/>
            </a:xfrm>
            <a:custGeom>
              <a:avLst/>
              <a:gdLst/>
              <a:ahLst/>
              <a:cxnLst/>
              <a:rect r="r" b="b" t="t" l="l"/>
              <a:pathLst>
                <a:path h="264023" w="1900762">
                  <a:moveTo>
                    <a:pt x="0" y="0"/>
                  </a:moveTo>
                  <a:lnTo>
                    <a:pt x="1900762" y="0"/>
                  </a:lnTo>
                  <a:lnTo>
                    <a:pt x="1900762" y="264023"/>
                  </a:lnTo>
                  <a:lnTo>
                    <a:pt x="0" y="264023"/>
                  </a:lnTo>
                  <a:close/>
                </a:path>
              </a:pathLst>
            </a:custGeom>
            <a:solidFill>
              <a:srgbClr val="303030"/>
            </a:solidFill>
          </p:spPr>
        </p:sp>
        <p:sp>
          <p:nvSpPr>
            <p:cNvPr name="TextBox 13" id="13"/>
            <p:cNvSpPr txBox="true"/>
            <p:nvPr/>
          </p:nvSpPr>
          <p:spPr>
            <a:xfrm>
              <a:off x="0" y="-76200"/>
              <a:ext cx="1900762" cy="340223"/>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89155" y="3373258"/>
            <a:ext cx="719774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Calm. Take Action.</a:t>
            </a:r>
          </a:p>
        </p:txBody>
      </p:sp>
      <p:sp>
        <p:nvSpPr>
          <p:cNvPr name="TextBox 15" id="15"/>
          <p:cNvSpPr txBox="true"/>
          <p:nvPr/>
        </p:nvSpPr>
        <p:spPr>
          <a:xfrm rot="0">
            <a:off x="945186" y="1250072"/>
            <a:ext cx="135902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
        <p:nvSpPr>
          <p:cNvPr name="TextBox 16" id="16"/>
          <p:cNvSpPr txBox="true"/>
          <p:nvPr/>
        </p:nvSpPr>
        <p:spPr>
          <a:xfrm rot="0">
            <a:off x="2461058" y="4611407"/>
            <a:ext cx="16377013" cy="2717801"/>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Youth should immediately get help from a </a:t>
            </a:r>
            <a:r>
              <a:rPr lang="en-US" sz="4249" b="true">
                <a:solidFill>
                  <a:srgbClr val="9D1BE3"/>
                </a:solidFill>
                <a:latin typeface="Roboto Bold"/>
                <a:ea typeface="Roboto Bold"/>
                <a:cs typeface="Roboto Bold"/>
                <a:sym typeface="Roboto Bold"/>
              </a:rPr>
              <a:t>trustworthy adult:</a:t>
            </a:r>
          </a:p>
          <a:p>
            <a:pPr algn="l">
              <a:lnSpc>
                <a:spcPts val="1600"/>
              </a:lnSpc>
            </a:pP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To report it to </a:t>
            </a:r>
            <a:r>
              <a:rPr lang="en-US" b="true" sz="4249">
                <a:solidFill>
                  <a:srgbClr val="004F59"/>
                </a:solidFill>
                <a:latin typeface="Roboto Bold"/>
                <a:ea typeface="Roboto Bold"/>
                <a:cs typeface="Roboto Bold"/>
                <a:sym typeface="Roboto Bold"/>
              </a:rPr>
              <a:t>the </a:t>
            </a:r>
            <a:r>
              <a:rPr lang="en-US" b="true" sz="4249">
                <a:solidFill>
                  <a:srgbClr val="9D1BE3"/>
                </a:solidFill>
                <a:latin typeface="Roboto Bold"/>
                <a:ea typeface="Roboto Bold"/>
                <a:cs typeface="Roboto Bold"/>
                <a:sym typeface="Roboto Bold"/>
              </a:rPr>
              <a:t>online platform</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To report it to</a:t>
            </a:r>
            <a:r>
              <a:rPr lang="en-US" b="true" sz="4249">
                <a:solidFill>
                  <a:srgbClr val="9D1BE3"/>
                </a:solidFill>
                <a:latin typeface="Roboto Bold"/>
                <a:ea typeface="Roboto Bold"/>
                <a:cs typeface="Roboto Bold"/>
                <a:sym typeface="Roboto Bold"/>
              </a:rPr>
              <a:t> law enforcement or CyberTipline </a:t>
            </a:r>
          </a:p>
        </p:txBody>
      </p:sp>
    </p:spTree>
  </p:cSld>
  <p:clrMapOvr>
    <a:masterClrMapping/>
  </p:clrMapOvr>
</p:sld>
</file>

<file path=ppt/slides/slide1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08088" y="4240630"/>
            <a:ext cx="14533143" cy="8032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9D1BE3"/>
                </a:solidFill>
                <a:latin typeface="Roboto Bold"/>
                <a:ea typeface="Roboto Bold"/>
                <a:cs typeface="Roboto Bold"/>
                <a:sym typeface="Roboto Bold"/>
              </a:rPr>
              <a:t>Do not send</a:t>
            </a:r>
            <a:r>
              <a:rPr lang="en-US" b="true" sz="4249">
                <a:solidFill>
                  <a:srgbClr val="004F59"/>
                </a:solidFill>
                <a:latin typeface="Roboto Bold"/>
                <a:ea typeface="Roboto Bold"/>
                <a:cs typeface="Roboto Bold"/>
                <a:sym typeface="Roboto Bold"/>
              </a:rPr>
              <a:t> money or images.</a:t>
            </a:r>
          </a:p>
        </p:txBody>
      </p:sp>
      <p:grpSp>
        <p:nvGrpSpPr>
          <p:cNvPr name="Group 7" id="7"/>
          <p:cNvGrpSpPr/>
          <p:nvPr/>
        </p:nvGrpSpPr>
        <p:grpSpPr>
          <a:xfrm rot="0">
            <a:off x="1566438" y="3075544"/>
            <a:ext cx="7216955" cy="1002463"/>
            <a:chOff x="0" y="0"/>
            <a:chExt cx="1900762" cy="264023"/>
          </a:xfrm>
        </p:grpSpPr>
        <p:sp>
          <p:nvSpPr>
            <p:cNvPr name="Freeform 8" id="8"/>
            <p:cNvSpPr/>
            <p:nvPr/>
          </p:nvSpPr>
          <p:spPr>
            <a:xfrm flipH="false" flipV="false" rot="0">
              <a:off x="0" y="0"/>
              <a:ext cx="1900762" cy="264023"/>
            </a:xfrm>
            <a:custGeom>
              <a:avLst/>
              <a:gdLst/>
              <a:ahLst/>
              <a:cxnLst/>
              <a:rect r="r" b="b" t="t" l="l"/>
              <a:pathLst>
                <a:path h="264023" w="1900762">
                  <a:moveTo>
                    <a:pt x="0" y="0"/>
                  </a:moveTo>
                  <a:lnTo>
                    <a:pt x="1900762" y="0"/>
                  </a:lnTo>
                  <a:lnTo>
                    <a:pt x="1900762" y="264023"/>
                  </a:lnTo>
                  <a:lnTo>
                    <a:pt x="0" y="264023"/>
                  </a:lnTo>
                  <a:close/>
                </a:path>
              </a:pathLst>
            </a:custGeom>
            <a:solidFill>
              <a:srgbClr val="303030"/>
            </a:solidFill>
          </p:spPr>
        </p:sp>
        <p:sp>
          <p:nvSpPr>
            <p:cNvPr name="TextBox 9" id="9"/>
            <p:cNvSpPr txBox="true"/>
            <p:nvPr/>
          </p:nvSpPr>
          <p:spPr>
            <a:xfrm>
              <a:off x="0" y="-76200"/>
              <a:ext cx="1900762" cy="340223"/>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46255" y="3125608"/>
            <a:ext cx="719774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Calm. Take Action.</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119</a:t>
            </a:r>
          </a:p>
        </p:txBody>
      </p:sp>
      <p:sp>
        <p:nvSpPr>
          <p:cNvPr name="TextBox 12" id="12"/>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45186" y="1250072"/>
            <a:ext cx="135902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141605" y="4536816"/>
            <a:ext cx="14512110"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Someone who harms, abuses, or takes advantage of others for personal gain or profit.</a:t>
            </a:r>
          </a:p>
        </p:txBody>
      </p:sp>
      <p:grpSp>
        <p:nvGrpSpPr>
          <p:cNvPr name="Group 7" id="7"/>
          <p:cNvGrpSpPr/>
          <p:nvPr/>
        </p:nvGrpSpPr>
        <p:grpSpPr>
          <a:xfrm rot="0">
            <a:off x="1965967" y="3624926"/>
            <a:ext cx="4591967" cy="904943"/>
            <a:chOff x="0" y="0"/>
            <a:chExt cx="1209407" cy="238339"/>
          </a:xfrm>
        </p:grpSpPr>
        <p:sp>
          <p:nvSpPr>
            <p:cNvPr name="Freeform 8" id="8"/>
            <p:cNvSpPr/>
            <p:nvPr/>
          </p:nvSpPr>
          <p:spPr>
            <a:xfrm flipH="false" flipV="false" rot="0">
              <a:off x="0" y="0"/>
              <a:ext cx="1209407" cy="238339"/>
            </a:xfrm>
            <a:custGeom>
              <a:avLst/>
              <a:gdLst/>
              <a:ahLst/>
              <a:cxnLst/>
              <a:rect r="r" b="b" t="t" l="l"/>
              <a:pathLst>
                <a:path h="238339" w="1209407">
                  <a:moveTo>
                    <a:pt x="0" y="0"/>
                  </a:moveTo>
                  <a:lnTo>
                    <a:pt x="1209407" y="0"/>
                  </a:lnTo>
                  <a:lnTo>
                    <a:pt x="1209407" y="238339"/>
                  </a:lnTo>
                  <a:lnTo>
                    <a:pt x="0" y="238339"/>
                  </a:lnTo>
                  <a:close/>
                </a:path>
              </a:pathLst>
            </a:custGeom>
            <a:solidFill>
              <a:srgbClr val="303030"/>
            </a:solidFill>
          </p:spPr>
        </p:sp>
        <p:sp>
          <p:nvSpPr>
            <p:cNvPr name="TextBox 9" id="9"/>
            <p:cNvSpPr txBox="true"/>
            <p:nvPr/>
          </p:nvSpPr>
          <p:spPr>
            <a:xfrm>
              <a:off x="0" y="-76200"/>
              <a:ext cx="120940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141605" y="3529676"/>
            <a:ext cx="4240691"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PREDATOR</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3" id="13"/>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4" id="14"/>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08088" y="4240630"/>
            <a:ext cx="14533143"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Do not send money or images.</a:t>
            </a:r>
          </a:p>
          <a:p>
            <a:pPr algn="l" marL="917569" indent="-458785" lvl="1">
              <a:lnSpc>
                <a:spcPts val="6799"/>
              </a:lnSpc>
              <a:buFont typeface="Arial"/>
              <a:buChar char="•"/>
            </a:pPr>
            <a:r>
              <a:rPr lang="en-US" b="true" sz="4249">
                <a:solidFill>
                  <a:srgbClr val="9D1BE3"/>
                </a:solidFill>
                <a:latin typeface="Roboto Bold"/>
                <a:ea typeface="Roboto Bold"/>
                <a:cs typeface="Roboto Bold"/>
                <a:sym typeface="Roboto Bold"/>
              </a:rPr>
              <a:t>Stop </a:t>
            </a:r>
            <a:r>
              <a:rPr lang="en-US" b="true" sz="4249">
                <a:solidFill>
                  <a:srgbClr val="004F59"/>
                </a:solidFill>
                <a:latin typeface="Roboto Bold"/>
                <a:ea typeface="Roboto Bold"/>
                <a:cs typeface="Roboto Bold"/>
                <a:sym typeface="Roboto Bold"/>
              </a:rPr>
              <a:t>all communication immediately.</a:t>
            </a:r>
          </a:p>
        </p:txBody>
      </p:sp>
      <p:grpSp>
        <p:nvGrpSpPr>
          <p:cNvPr name="Group 7" id="7"/>
          <p:cNvGrpSpPr/>
          <p:nvPr/>
        </p:nvGrpSpPr>
        <p:grpSpPr>
          <a:xfrm rot="0">
            <a:off x="1566438" y="3075544"/>
            <a:ext cx="7216955" cy="1002463"/>
            <a:chOff x="0" y="0"/>
            <a:chExt cx="1900762" cy="264023"/>
          </a:xfrm>
        </p:grpSpPr>
        <p:sp>
          <p:nvSpPr>
            <p:cNvPr name="Freeform 8" id="8"/>
            <p:cNvSpPr/>
            <p:nvPr/>
          </p:nvSpPr>
          <p:spPr>
            <a:xfrm flipH="false" flipV="false" rot="0">
              <a:off x="0" y="0"/>
              <a:ext cx="1900762" cy="264023"/>
            </a:xfrm>
            <a:custGeom>
              <a:avLst/>
              <a:gdLst/>
              <a:ahLst/>
              <a:cxnLst/>
              <a:rect r="r" b="b" t="t" l="l"/>
              <a:pathLst>
                <a:path h="264023" w="1900762">
                  <a:moveTo>
                    <a:pt x="0" y="0"/>
                  </a:moveTo>
                  <a:lnTo>
                    <a:pt x="1900762" y="0"/>
                  </a:lnTo>
                  <a:lnTo>
                    <a:pt x="1900762" y="264023"/>
                  </a:lnTo>
                  <a:lnTo>
                    <a:pt x="0" y="264023"/>
                  </a:lnTo>
                  <a:close/>
                </a:path>
              </a:pathLst>
            </a:custGeom>
            <a:solidFill>
              <a:srgbClr val="303030"/>
            </a:solidFill>
          </p:spPr>
        </p:sp>
        <p:sp>
          <p:nvSpPr>
            <p:cNvPr name="TextBox 9" id="9"/>
            <p:cNvSpPr txBox="true"/>
            <p:nvPr/>
          </p:nvSpPr>
          <p:spPr>
            <a:xfrm>
              <a:off x="0" y="-76200"/>
              <a:ext cx="1900762" cy="340223"/>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46255" y="3125608"/>
            <a:ext cx="719774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Calm. Take Action.</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120</a:t>
            </a:r>
          </a:p>
        </p:txBody>
      </p:sp>
      <p:sp>
        <p:nvSpPr>
          <p:cNvPr name="TextBox 12" id="12"/>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45186" y="1250072"/>
            <a:ext cx="135902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08088" y="4240630"/>
            <a:ext cx="14533143"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Do not send money or images.</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Stop all communication immediately.</a:t>
            </a:r>
          </a:p>
          <a:p>
            <a:pPr algn="l" marL="917569" indent="-458785" lvl="1">
              <a:lnSpc>
                <a:spcPts val="6799"/>
              </a:lnSpc>
              <a:buFont typeface="Arial"/>
              <a:buChar char="•"/>
            </a:pPr>
            <a:r>
              <a:rPr lang="en-US" b="true" sz="4249">
                <a:solidFill>
                  <a:srgbClr val="9D1BE3"/>
                </a:solidFill>
                <a:latin typeface="Roboto Bold"/>
                <a:ea typeface="Roboto Bold"/>
                <a:cs typeface="Roboto Bold"/>
                <a:sym typeface="Roboto Bold"/>
              </a:rPr>
              <a:t>Block </a:t>
            </a:r>
            <a:r>
              <a:rPr lang="en-US" b="true" sz="4249">
                <a:solidFill>
                  <a:srgbClr val="004F59"/>
                </a:solidFill>
                <a:latin typeface="Roboto Bold"/>
                <a:ea typeface="Roboto Bold"/>
                <a:cs typeface="Roboto Bold"/>
                <a:sym typeface="Roboto Bold"/>
              </a:rPr>
              <a:t>the</a:t>
            </a:r>
            <a:r>
              <a:rPr lang="en-US" b="true" sz="4249">
                <a:solidFill>
                  <a:srgbClr val="9D1BE3"/>
                </a:solidFill>
                <a:latin typeface="Roboto Bold"/>
                <a:ea typeface="Roboto Bold"/>
                <a:cs typeface="Roboto Bold"/>
                <a:sym typeface="Roboto Bold"/>
              </a:rPr>
              <a:t> </a:t>
            </a:r>
            <a:r>
              <a:rPr lang="en-US" b="true" sz="4249">
                <a:solidFill>
                  <a:srgbClr val="004F59"/>
                </a:solidFill>
                <a:latin typeface="Roboto Bold"/>
                <a:ea typeface="Roboto Bold"/>
                <a:cs typeface="Roboto Bold"/>
                <a:sym typeface="Roboto Bold"/>
              </a:rPr>
              <a:t>predator on all platforms.</a:t>
            </a:r>
          </a:p>
        </p:txBody>
      </p:sp>
      <p:grpSp>
        <p:nvGrpSpPr>
          <p:cNvPr name="Group 7" id="7"/>
          <p:cNvGrpSpPr/>
          <p:nvPr/>
        </p:nvGrpSpPr>
        <p:grpSpPr>
          <a:xfrm rot="0">
            <a:off x="1566438" y="3075544"/>
            <a:ext cx="7216955" cy="1002463"/>
            <a:chOff x="0" y="0"/>
            <a:chExt cx="1900762" cy="264023"/>
          </a:xfrm>
        </p:grpSpPr>
        <p:sp>
          <p:nvSpPr>
            <p:cNvPr name="Freeform 8" id="8"/>
            <p:cNvSpPr/>
            <p:nvPr/>
          </p:nvSpPr>
          <p:spPr>
            <a:xfrm flipH="false" flipV="false" rot="0">
              <a:off x="0" y="0"/>
              <a:ext cx="1900762" cy="264023"/>
            </a:xfrm>
            <a:custGeom>
              <a:avLst/>
              <a:gdLst/>
              <a:ahLst/>
              <a:cxnLst/>
              <a:rect r="r" b="b" t="t" l="l"/>
              <a:pathLst>
                <a:path h="264023" w="1900762">
                  <a:moveTo>
                    <a:pt x="0" y="0"/>
                  </a:moveTo>
                  <a:lnTo>
                    <a:pt x="1900762" y="0"/>
                  </a:lnTo>
                  <a:lnTo>
                    <a:pt x="1900762" y="264023"/>
                  </a:lnTo>
                  <a:lnTo>
                    <a:pt x="0" y="264023"/>
                  </a:lnTo>
                  <a:close/>
                </a:path>
              </a:pathLst>
            </a:custGeom>
            <a:solidFill>
              <a:srgbClr val="303030"/>
            </a:solidFill>
          </p:spPr>
        </p:sp>
        <p:sp>
          <p:nvSpPr>
            <p:cNvPr name="TextBox 9" id="9"/>
            <p:cNvSpPr txBox="true"/>
            <p:nvPr/>
          </p:nvSpPr>
          <p:spPr>
            <a:xfrm>
              <a:off x="0" y="-76200"/>
              <a:ext cx="1900762" cy="340223"/>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46255" y="3125608"/>
            <a:ext cx="719774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Calm. Take Action.</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121</a:t>
            </a:r>
          </a:p>
        </p:txBody>
      </p:sp>
      <p:sp>
        <p:nvSpPr>
          <p:cNvPr name="TextBox 12" id="12"/>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45186" y="1250072"/>
            <a:ext cx="135902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08088" y="4240630"/>
            <a:ext cx="14533143" cy="33750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Do not send money or images.</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Stop all communication immediately.</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Block the predator on all platforms.</a:t>
            </a:r>
          </a:p>
          <a:p>
            <a:pPr algn="l" marL="917569" indent="-458785" lvl="1">
              <a:lnSpc>
                <a:spcPts val="6799"/>
              </a:lnSpc>
              <a:buFont typeface="Arial"/>
              <a:buChar char="•"/>
            </a:pPr>
            <a:r>
              <a:rPr lang="en-US" b="true" sz="4249">
                <a:solidFill>
                  <a:srgbClr val="9D1BE3"/>
                </a:solidFill>
                <a:latin typeface="Roboto Bold"/>
                <a:ea typeface="Roboto Bold"/>
                <a:cs typeface="Roboto Bold"/>
                <a:sym typeface="Roboto Bold"/>
              </a:rPr>
              <a:t>Change </a:t>
            </a:r>
            <a:r>
              <a:rPr lang="en-US" b="true" sz="4249">
                <a:solidFill>
                  <a:srgbClr val="004F59"/>
                </a:solidFill>
                <a:latin typeface="Roboto Bold"/>
                <a:ea typeface="Roboto Bold"/>
                <a:cs typeface="Roboto Bold"/>
                <a:sym typeface="Roboto Bold"/>
              </a:rPr>
              <a:t>your usernames and privacy settings.</a:t>
            </a:r>
          </a:p>
        </p:txBody>
      </p:sp>
      <p:grpSp>
        <p:nvGrpSpPr>
          <p:cNvPr name="Group 7" id="7"/>
          <p:cNvGrpSpPr/>
          <p:nvPr/>
        </p:nvGrpSpPr>
        <p:grpSpPr>
          <a:xfrm rot="0">
            <a:off x="1566438" y="3075544"/>
            <a:ext cx="7216955" cy="1002463"/>
            <a:chOff x="0" y="0"/>
            <a:chExt cx="1900762" cy="264023"/>
          </a:xfrm>
        </p:grpSpPr>
        <p:sp>
          <p:nvSpPr>
            <p:cNvPr name="Freeform 8" id="8"/>
            <p:cNvSpPr/>
            <p:nvPr/>
          </p:nvSpPr>
          <p:spPr>
            <a:xfrm flipH="false" flipV="false" rot="0">
              <a:off x="0" y="0"/>
              <a:ext cx="1900762" cy="264023"/>
            </a:xfrm>
            <a:custGeom>
              <a:avLst/>
              <a:gdLst/>
              <a:ahLst/>
              <a:cxnLst/>
              <a:rect r="r" b="b" t="t" l="l"/>
              <a:pathLst>
                <a:path h="264023" w="1900762">
                  <a:moveTo>
                    <a:pt x="0" y="0"/>
                  </a:moveTo>
                  <a:lnTo>
                    <a:pt x="1900762" y="0"/>
                  </a:lnTo>
                  <a:lnTo>
                    <a:pt x="1900762" y="264023"/>
                  </a:lnTo>
                  <a:lnTo>
                    <a:pt x="0" y="264023"/>
                  </a:lnTo>
                  <a:close/>
                </a:path>
              </a:pathLst>
            </a:custGeom>
            <a:solidFill>
              <a:srgbClr val="303030"/>
            </a:solidFill>
          </p:spPr>
        </p:sp>
        <p:sp>
          <p:nvSpPr>
            <p:cNvPr name="TextBox 9" id="9"/>
            <p:cNvSpPr txBox="true"/>
            <p:nvPr/>
          </p:nvSpPr>
          <p:spPr>
            <a:xfrm>
              <a:off x="0" y="-76200"/>
              <a:ext cx="1900762" cy="340223"/>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46255" y="3125608"/>
            <a:ext cx="719774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Calm. Take Action.</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122</a:t>
            </a:r>
          </a:p>
        </p:txBody>
      </p:sp>
      <p:sp>
        <p:nvSpPr>
          <p:cNvPr name="TextBox 12" id="12"/>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45186" y="1250072"/>
            <a:ext cx="135902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274316" y="4602824"/>
            <a:ext cx="16823828" cy="8032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Do not delete </a:t>
            </a:r>
            <a:r>
              <a:rPr lang="en-US" b="true" sz="4249">
                <a:solidFill>
                  <a:srgbClr val="9D1BE3"/>
                </a:solidFill>
                <a:latin typeface="Roboto Bold"/>
                <a:ea typeface="Roboto Bold"/>
                <a:cs typeface="Roboto Bold"/>
                <a:sym typeface="Roboto Bold"/>
              </a:rPr>
              <a:t>conversations</a:t>
            </a:r>
            <a:r>
              <a:rPr lang="en-US" b="true" sz="4249">
                <a:solidFill>
                  <a:srgbClr val="004F59"/>
                </a:solidFill>
                <a:latin typeface="Roboto Bold"/>
                <a:ea typeface="Roboto Bold"/>
                <a:cs typeface="Roboto Bold"/>
                <a:sym typeface="Roboto Bold"/>
              </a:rPr>
              <a:t>.</a:t>
            </a:r>
          </a:p>
        </p:txBody>
      </p:sp>
      <p:grpSp>
        <p:nvGrpSpPr>
          <p:cNvPr name="Group 7" id="7"/>
          <p:cNvGrpSpPr/>
          <p:nvPr/>
        </p:nvGrpSpPr>
        <p:grpSpPr>
          <a:xfrm rot="0">
            <a:off x="1566438" y="3309275"/>
            <a:ext cx="5666286" cy="1020998"/>
            <a:chOff x="0" y="0"/>
            <a:chExt cx="1492355" cy="268905"/>
          </a:xfrm>
        </p:grpSpPr>
        <p:sp>
          <p:nvSpPr>
            <p:cNvPr name="Freeform 8" id="8"/>
            <p:cNvSpPr/>
            <p:nvPr/>
          </p:nvSpPr>
          <p:spPr>
            <a:xfrm flipH="false" flipV="false" rot="0">
              <a:off x="0" y="0"/>
              <a:ext cx="1492355" cy="268905"/>
            </a:xfrm>
            <a:custGeom>
              <a:avLst/>
              <a:gdLst/>
              <a:ahLst/>
              <a:cxnLst/>
              <a:rect r="r" b="b" t="t" l="l"/>
              <a:pathLst>
                <a:path h="268905" w="1492355">
                  <a:moveTo>
                    <a:pt x="0" y="0"/>
                  </a:moveTo>
                  <a:lnTo>
                    <a:pt x="1492355" y="0"/>
                  </a:lnTo>
                  <a:lnTo>
                    <a:pt x="1492355" y="268905"/>
                  </a:lnTo>
                  <a:lnTo>
                    <a:pt x="0" y="268905"/>
                  </a:lnTo>
                  <a:close/>
                </a:path>
              </a:pathLst>
            </a:custGeom>
            <a:solidFill>
              <a:srgbClr val="303030"/>
            </a:solidFill>
          </p:spPr>
        </p:sp>
        <p:sp>
          <p:nvSpPr>
            <p:cNvPr name="TextBox 9" id="9"/>
            <p:cNvSpPr txBox="true"/>
            <p:nvPr/>
          </p:nvSpPr>
          <p:spPr>
            <a:xfrm>
              <a:off x="0" y="-76200"/>
              <a:ext cx="1492355" cy="345105"/>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79605" y="3343683"/>
            <a:ext cx="1081842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Preserve Evidence</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123</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4" id="14"/>
          <p:cNvSpPr txBox="true"/>
          <p:nvPr/>
        </p:nvSpPr>
        <p:spPr>
          <a:xfrm rot="0">
            <a:off x="945186" y="1250072"/>
            <a:ext cx="135902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274316" y="4602824"/>
            <a:ext cx="16823828"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Do not delete conversations.</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Do not delete </a:t>
            </a:r>
            <a:r>
              <a:rPr lang="en-US" b="true" sz="4249">
                <a:solidFill>
                  <a:srgbClr val="9D1BE3"/>
                </a:solidFill>
                <a:latin typeface="Roboto Bold"/>
                <a:ea typeface="Roboto Bold"/>
                <a:cs typeface="Roboto Bold"/>
                <a:sym typeface="Roboto Bold"/>
              </a:rPr>
              <a:t>images </a:t>
            </a:r>
            <a:r>
              <a:rPr lang="en-US" b="true" sz="4249">
                <a:solidFill>
                  <a:srgbClr val="004F59"/>
                </a:solidFill>
                <a:latin typeface="Roboto Bold"/>
                <a:ea typeface="Roboto Bold"/>
                <a:cs typeface="Roboto Bold"/>
                <a:sym typeface="Roboto Bold"/>
              </a:rPr>
              <a:t>received or sent.</a:t>
            </a:r>
          </a:p>
        </p:txBody>
      </p:sp>
      <p:grpSp>
        <p:nvGrpSpPr>
          <p:cNvPr name="Group 7" id="7"/>
          <p:cNvGrpSpPr/>
          <p:nvPr/>
        </p:nvGrpSpPr>
        <p:grpSpPr>
          <a:xfrm rot="0">
            <a:off x="1566438" y="3309275"/>
            <a:ext cx="5666286" cy="1020998"/>
            <a:chOff x="0" y="0"/>
            <a:chExt cx="1492355" cy="268905"/>
          </a:xfrm>
        </p:grpSpPr>
        <p:sp>
          <p:nvSpPr>
            <p:cNvPr name="Freeform 8" id="8"/>
            <p:cNvSpPr/>
            <p:nvPr/>
          </p:nvSpPr>
          <p:spPr>
            <a:xfrm flipH="false" flipV="false" rot="0">
              <a:off x="0" y="0"/>
              <a:ext cx="1492355" cy="268905"/>
            </a:xfrm>
            <a:custGeom>
              <a:avLst/>
              <a:gdLst/>
              <a:ahLst/>
              <a:cxnLst/>
              <a:rect r="r" b="b" t="t" l="l"/>
              <a:pathLst>
                <a:path h="268905" w="1492355">
                  <a:moveTo>
                    <a:pt x="0" y="0"/>
                  </a:moveTo>
                  <a:lnTo>
                    <a:pt x="1492355" y="0"/>
                  </a:lnTo>
                  <a:lnTo>
                    <a:pt x="1492355" y="268905"/>
                  </a:lnTo>
                  <a:lnTo>
                    <a:pt x="0" y="268905"/>
                  </a:lnTo>
                  <a:close/>
                </a:path>
              </a:pathLst>
            </a:custGeom>
            <a:solidFill>
              <a:srgbClr val="303030"/>
            </a:solidFill>
          </p:spPr>
        </p:sp>
        <p:sp>
          <p:nvSpPr>
            <p:cNvPr name="TextBox 9" id="9"/>
            <p:cNvSpPr txBox="true"/>
            <p:nvPr/>
          </p:nvSpPr>
          <p:spPr>
            <a:xfrm>
              <a:off x="0" y="-76200"/>
              <a:ext cx="1492355" cy="345105"/>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79605" y="3343683"/>
            <a:ext cx="1081842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Preserve Evidence</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124</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4" id="14"/>
          <p:cNvSpPr txBox="true"/>
          <p:nvPr/>
        </p:nvSpPr>
        <p:spPr>
          <a:xfrm rot="0">
            <a:off x="945186" y="1250072"/>
            <a:ext cx="135902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274316" y="4602824"/>
            <a:ext cx="16823828"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Do not delete conversations.</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Do not delete images received or sent.</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Do not delete </a:t>
            </a:r>
            <a:r>
              <a:rPr lang="en-US" b="true" sz="4249">
                <a:solidFill>
                  <a:srgbClr val="9D1BE3"/>
                </a:solidFill>
                <a:latin typeface="Roboto Bold"/>
                <a:ea typeface="Roboto Bold"/>
                <a:cs typeface="Roboto Bold"/>
                <a:sym typeface="Roboto Bold"/>
              </a:rPr>
              <a:t>accounts </a:t>
            </a:r>
            <a:r>
              <a:rPr lang="en-US" b="true" sz="4249">
                <a:solidFill>
                  <a:srgbClr val="004F59"/>
                </a:solidFill>
                <a:latin typeface="Roboto Bold"/>
                <a:ea typeface="Roboto Bold"/>
                <a:cs typeface="Roboto Bold"/>
                <a:sym typeface="Roboto Bold"/>
              </a:rPr>
              <a:t>involved in the incident.</a:t>
            </a:r>
          </a:p>
        </p:txBody>
      </p:sp>
      <p:grpSp>
        <p:nvGrpSpPr>
          <p:cNvPr name="Group 7" id="7"/>
          <p:cNvGrpSpPr/>
          <p:nvPr/>
        </p:nvGrpSpPr>
        <p:grpSpPr>
          <a:xfrm rot="0">
            <a:off x="1566438" y="3309275"/>
            <a:ext cx="5666286" cy="1020998"/>
            <a:chOff x="0" y="0"/>
            <a:chExt cx="1492355" cy="268905"/>
          </a:xfrm>
        </p:grpSpPr>
        <p:sp>
          <p:nvSpPr>
            <p:cNvPr name="Freeform 8" id="8"/>
            <p:cNvSpPr/>
            <p:nvPr/>
          </p:nvSpPr>
          <p:spPr>
            <a:xfrm flipH="false" flipV="false" rot="0">
              <a:off x="0" y="0"/>
              <a:ext cx="1492355" cy="268905"/>
            </a:xfrm>
            <a:custGeom>
              <a:avLst/>
              <a:gdLst/>
              <a:ahLst/>
              <a:cxnLst/>
              <a:rect r="r" b="b" t="t" l="l"/>
              <a:pathLst>
                <a:path h="268905" w="1492355">
                  <a:moveTo>
                    <a:pt x="0" y="0"/>
                  </a:moveTo>
                  <a:lnTo>
                    <a:pt x="1492355" y="0"/>
                  </a:lnTo>
                  <a:lnTo>
                    <a:pt x="1492355" y="268905"/>
                  </a:lnTo>
                  <a:lnTo>
                    <a:pt x="0" y="268905"/>
                  </a:lnTo>
                  <a:close/>
                </a:path>
              </a:pathLst>
            </a:custGeom>
            <a:solidFill>
              <a:srgbClr val="303030"/>
            </a:solidFill>
          </p:spPr>
        </p:sp>
        <p:sp>
          <p:nvSpPr>
            <p:cNvPr name="TextBox 9" id="9"/>
            <p:cNvSpPr txBox="true"/>
            <p:nvPr/>
          </p:nvSpPr>
          <p:spPr>
            <a:xfrm>
              <a:off x="0" y="-76200"/>
              <a:ext cx="1492355" cy="345105"/>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79605" y="3343683"/>
            <a:ext cx="1081842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Preserve Evidence</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125</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4" id="14"/>
          <p:cNvSpPr txBox="true"/>
          <p:nvPr/>
        </p:nvSpPr>
        <p:spPr>
          <a:xfrm rot="0">
            <a:off x="945186" y="1250072"/>
            <a:ext cx="135902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RESPONDING TO SEXTORTION</a:t>
            </a:r>
          </a:p>
        </p:txBody>
      </p:sp>
    </p:spTree>
  </p:cSld>
  <p:clrMapOvr>
    <a:masterClrMapping/>
  </p:clrMapOvr>
</p:sld>
</file>

<file path=ppt/slides/slide1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126</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480713" y="4993458"/>
            <a:ext cx="10115869" cy="2074622"/>
            <a:chOff x="0" y="0"/>
            <a:chExt cx="2664262" cy="546402"/>
          </a:xfrm>
        </p:grpSpPr>
        <p:sp>
          <p:nvSpPr>
            <p:cNvPr name="Freeform 12" id="12"/>
            <p:cNvSpPr/>
            <p:nvPr/>
          </p:nvSpPr>
          <p:spPr>
            <a:xfrm flipH="false" flipV="false" rot="0">
              <a:off x="0" y="0"/>
              <a:ext cx="2664262" cy="546403"/>
            </a:xfrm>
            <a:custGeom>
              <a:avLst/>
              <a:gdLst/>
              <a:ahLst/>
              <a:cxnLst/>
              <a:rect r="r" b="b" t="t" l="l"/>
              <a:pathLst>
                <a:path h="546403" w="2664262">
                  <a:moveTo>
                    <a:pt x="0" y="0"/>
                  </a:moveTo>
                  <a:lnTo>
                    <a:pt x="2664262" y="0"/>
                  </a:lnTo>
                  <a:lnTo>
                    <a:pt x="2664262" y="546403"/>
                  </a:lnTo>
                  <a:lnTo>
                    <a:pt x="0" y="546403"/>
                  </a:lnTo>
                  <a:close/>
                </a:path>
              </a:pathLst>
            </a:custGeom>
            <a:solidFill>
              <a:srgbClr val="303030"/>
            </a:solidFill>
          </p:spPr>
        </p:sp>
        <p:sp>
          <p:nvSpPr>
            <p:cNvPr name="TextBox 13" id="13"/>
            <p:cNvSpPr txBox="true"/>
            <p:nvPr/>
          </p:nvSpPr>
          <p:spPr>
            <a:xfrm>
              <a:off x="0" y="-76200"/>
              <a:ext cx="2664262" cy="622602"/>
            </a:xfrm>
            <a:prstGeom prst="rect">
              <a:avLst/>
            </a:prstGeom>
          </p:spPr>
          <p:txBody>
            <a:bodyPr anchor="ctr" rtlCol="false" tIns="50800" lIns="50800" bIns="50800" rIns="50800"/>
            <a:lstStyle/>
            <a:p>
              <a:pPr algn="ctr">
                <a:lnSpc>
                  <a:spcPts val="3074"/>
                </a:lnSpc>
              </a:pPr>
            </a:p>
          </p:txBody>
        </p:sp>
      </p:grpSp>
      <p:grpSp>
        <p:nvGrpSpPr>
          <p:cNvPr name="Group 14" id="14"/>
          <p:cNvGrpSpPr/>
          <p:nvPr/>
        </p:nvGrpSpPr>
        <p:grpSpPr>
          <a:xfrm rot="0">
            <a:off x="12342017" y="1028700"/>
            <a:ext cx="4917283" cy="3280425"/>
            <a:chOff x="0" y="0"/>
            <a:chExt cx="1572010" cy="1048722"/>
          </a:xfrm>
        </p:grpSpPr>
        <p:sp>
          <p:nvSpPr>
            <p:cNvPr name="Freeform 15" id="15"/>
            <p:cNvSpPr/>
            <p:nvPr/>
          </p:nvSpPr>
          <p:spPr>
            <a:xfrm flipH="false" flipV="false" rot="0">
              <a:off x="0" y="0"/>
              <a:ext cx="1572011" cy="1048722"/>
            </a:xfrm>
            <a:custGeom>
              <a:avLst/>
              <a:gdLst/>
              <a:ahLst/>
              <a:cxnLst/>
              <a:rect r="r" b="b" t="t" l="l"/>
              <a:pathLst>
                <a:path h="1048722" w="1572011">
                  <a:moveTo>
                    <a:pt x="0" y="0"/>
                  </a:moveTo>
                  <a:lnTo>
                    <a:pt x="1572011" y="0"/>
                  </a:lnTo>
                  <a:lnTo>
                    <a:pt x="1572011" y="1048722"/>
                  </a:lnTo>
                  <a:lnTo>
                    <a:pt x="0" y="1048722"/>
                  </a:lnTo>
                  <a:close/>
                </a:path>
              </a:pathLst>
            </a:custGeom>
            <a:solidFill>
              <a:srgbClr val="FFFFFF"/>
            </a:solidFill>
          </p:spPr>
        </p:sp>
        <p:sp>
          <p:nvSpPr>
            <p:cNvPr name="TextBox 16" id="16"/>
            <p:cNvSpPr txBox="true"/>
            <p:nvPr/>
          </p:nvSpPr>
          <p:spPr>
            <a:xfrm>
              <a:off x="0" y="-9525"/>
              <a:ext cx="1572010" cy="1058247"/>
            </a:xfrm>
            <a:prstGeom prst="rect">
              <a:avLst/>
            </a:prstGeom>
          </p:spPr>
          <p:txBody>
            <a:bodyPr anchor="ctr" rtlCol="false" tIns="50800" lIns="50800" bIns="50800" rIns="50800"/>
            <a:lstStyle/>
            <a:p>
              <a:pPr algn="ctr">
                <a:lnSpc>
                  <a:spcPts val="3074"/>
                </a:lnSpc>
              </a:pPr>
            </a:p>
            <a:p>
              <a:pPr algn="ctr">
                <a:lnSpc>
                  <a:spcPts val="3074"/>
                </a:lnSpc>
              </a:pPr>
            </a:p>
          </p:txBody>
        </p:sp>
      </p:grpSp>
      <p:sp>
        <p:nvSpPr>
          <p:cNvPr name="Freeform 17" id="17"/>
          <p:cNvSpPr/>
          <p:nvPr/>
        </p:nvSpPr>
        <p:spPr>
          <a:xfrm flipH="false" flipV="false" rot="0">
            <a:off x="12522055" y="1220736"/>
            <a:ext cx="4557207" cy="2896353"/>
          </a:xfrm>
          <a:custGeom>
            <a:avLst/>
            <a:gdLst/>
            <a:ahLst/>
            <a:cxnLst/>
            <a:rect r="r" b="b" t="t" l="l"/>
            <a:pathLst>
              <a:path h="2896353" w="4557207">
                <a:moveTo>
                  <a:pt x="0" y="0"/>
                </a:moveTo>
                <a:lnTo>
                  <a:pt x="4557207" y="0"/>
                </a:lnTo>
                <a:lnTo>
                  <a:pt x="4557207" y="2896353"/>
                </a:lnTo>
                <a:lnTo>
                  <a:pt x="0" y="2896353"/>
                </a:lnTo>
                <a:lnTo>
                  <a:pt x="0" y="0"/>
                </a:lnTo>
                <a:close/>
              </a:path>
            </a:pathLst>
          </a:custGeom>
          <a:blipFill>
            <a:blip r:embed="rId6"/>
            <a:stretch>
              <a:fillRect l="-4471" t="0" r="-2794" b="0"/>
            </a:stretch>
          </a:blipFill>
        </p:spPr>
      </p:sp>
      <p:sp>
        <p:nvSpPr>
          <p:cNvPr name="TextBox 18" id="18"/>
          <p:cNvSpPr txBox="true"/>
          <p:nvPr/>
        </p:nvSpPr>
        <p:spPr>
          <a:xfrm rot="0">
            <a:off x="1131441" y="1109322"/>
            <a:ext cx="1135872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REMOVE IMAGES</a:t>
            </a:r>
          </a:p>
        </p:txBody>
      </p:sp>
      <p:sp>
        <p:nvSpPr>
          <p:cNvPr name="TextBox 19" id="19"/>
          <p:cNvSpPr txBox="true"/>
          <p:nvPr/>
        </p:nvSpPr>
        <p:spPr>
          <a:xfrm rot="0">
            <a:off x="2084780" y="5202093"/>
            <a:ext cx="10405382"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take down an online sexual image of a minor.</a:t>
            </a:r>
          </a:p>
        </p:txBody>
      </p:sp>
    </p:spTree>
  </p:cSld>
  <p:clrMapOvr>
    <a:masterClrMapping/>
  </p:clrMapOvr>
</p:sld>
</file>

<file path=ppt/slides/slide1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422039" y="4517337"/>
            <a:ext cx="15561955" cy="8032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F</a:t>
            </a:r>
            <a:r>
              <a:rPr lang="en-US" b="true" sz="4249">
                <a:solidFill>
                  <a:srgbClr val="004F59"/>
                </a:solidFill>
                <a:latin typeface="Roboto Bold"/>
                <a:ea typeface="Roboto Bold"/>
                <a:cs typeface="Roboto Bold"/>
                <a:sym typeface="Roboto Bold"/>
              </a:rPr>
              <a:t>ree and anon</a:t>
            </a:r>
            <a:r>
              <a:rPr lang="en-US" b="true" sz="4249">
                <a:solidFill>
                  <a:srgbClr val="004F59"/>
                </a:solidFill>
                <a:latin typeface="Roboto Bold"/>
                <a:ea typeface="Roboto Bold"/>
                <a:cs typeface="Roboto Bold"/>
                <a:sym typeface="Roboto Bold"/>
              </a:rPr>
              <a:t>ymous service.</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127</a:t>
            </a:r>
          </a:p>
        </p:txBody>
      </p:sp>
      <p:sp>
        <p:nvSpPr>
          <p:cNvPr name="TextBox 8" id="8"/>
          <p:cNvSpPr txBox="true"/>
          <p:nvPr/>
        </p:nvSpPr>
        <p:spPr>
          <a:xfrm rot="0">
            <a:off x="6559672" y="9328846"/>
            <a:ext cx="5930491" cy="207672"/>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566438" y="3296810"/>
            <a:ext cx="8875456" cy="986998"/>
            <a:chOff x="0" y="0"/>
            <a:chExt cx="2337569" cy="259950"/>
          </a:xfrm>
        </p:grpSpPr>
        <p:sp>
          <p:nvSpPr>
            <p:cNvPr name="Freeform 11" id="11"/>
            <p:cNvSpPr/>
            <p:nvPr/>
          </p:nvSpPr>
          <p:spPr>
            <a:xfrm flipH="false" flipV="false" rot="0">
              <a:off x="0" y="0"/>
              <a:ext cx="2337569" cy="259950"/>
            </a:xfrm>
            <a:custGeom>
              <a:avLst/>
              <a:gdLst/>
              <a:ahLst/>
              <a:cxnLst/>
              <a:rect r="r" b="b" t="t" l="l"/>
              <a:pathLst>
                <a:path h="259950" w="2337569">
                  <a:moveTo>
                    <a:pt x="0" y="0"/>
                  </a:moveTo>
                  <a:lnTo>
                    <a:pt x="2337569" y="0"/>
                  </a:lnTo>
                  <a:lnTo>
                    <a:pt x="2337569" y="259950"/>
                  </a:lnTo>
                  <a:lnTo>
                    <a:pt x="0" y="259950"/>
                  </a:lnTo>
                  <a:close/>
                </a:path>
              </a:pathLst>
            </a:custGeom>
            <a:solidFill>
              <a:srgbClr val="303030"/>
            </a:solidFill>
          </p:spPr>
        </p:sp>
        <p:sp>
          <p:nvSpPr>
            <p:cNvPr name="TextBox 12" id="12"/>
            <p:cNvSpPr txBox="true"/>
            <p:nvPr/>
          </p:nvSpPr>
          <p:spPr>
            <a:xfrm>
              <a:off x="0" y="-76200"/>
              <a:ext cx="2337569" cy="336150"/>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79605" y="3358867"/>
            <a:ext cx="8499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NCMEC’s Take It Down Service</a:t>
            </a:r>
          </a:p>
        </p:txBody>
      </p:sp>
      <p:sp>
        <p:nvSpPr>
          <p:cNvPr name="TextBox 14" id="14"/>
          <p:cNvSpPr txBox="true"/>
          <p:nvPr/>
        </p:nvSpPr>
        <p:spPr>
          <a:xfrm rot="0">
            <a:off x="1131441" y="1109322"/>
            <a:ext cx="1135872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REMOVE IMAGES</a:t>
            </a:r>
          </a:p>
        </p:txBody>
      </p:sp>
    </p:spTree>
  </p:cSld>
  <p:clrMapOvr>
    <a:masterClrMapping/>
  </p:clrMapOvr>
</p:sld>
</file>

<file path=ppt/slides/slide1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422039" y="4517337"/>
            <a:ext cx="15561955"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F</a:t>
            </a:r>
            <a:r>
              <a:rPr lang="en-US" b="true" sz="4249">
                <a:solidFill>
                  <a:srgbClr val="FFFFFF"/>
                </a:solidFill>
                <a:latin typeface="Roboto Bold"/>
                <a:ea typeface="Roboto Bold"/>
                <a:cs typeface="Roboto Bold"/>
                <a:sym typeface="Roboto Bold"/>
              </a:rPr>
              <a:t>ree and anon</a:t>
            </a:r>
            <a:r>
              <a:rPr lang="en-US" b="true" sz="4249">
                <a:solidFill>
                  <a:srgbClr val="FFFFFF"/>
                </a:solidFill>
                <a:latin typeface="Roboto Bold"/>
                <a:ea typeface="Roboto Bold"/>
                <a:cs typeface="Roboto Bold"/>
                <a:sym typeface="Roboto Bold"/>
              </a:rPr>
              <a:t>ymous service.</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Designed for minors under 18.</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128</a:t>
            </a:r>
          </a:p>
        </p:txBody>
      </p:sp>
      <p:sp>
        <p:nvSpPr>
          <p:cNvPr name="TextBox 8" id="8"/>
          <p:cNvSpPr txBox="true"/>
          <p:nvPr/>
        </p:nvSpPr>
        <p:spPr>
          <a:xfrm rot="0">
            <a:off x="6559672" y="9328846"/>
            <a:ext cx="5930491" cy="207672"/>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566438" y="3296810"/>
            <a:ext cx="8875456" cy="986998"/>
            <a:chOff x="0" y="0"/>
            <a:chExt cx="2337569" cy="259950"/>
          </a:xfrm>
        </p:grpSpPr>
        <p:sp>
          <p:nvSpPr>
            <p:cNvPr name="Freeform 11" id="11"/>
            <p:cNvSpPr/>
            <p:nvPr/>
          </p:nvSpPr>
          <p:spPr>
            <a:xfrm flipH="false" flipV="false" rot="0">
              <a:off x="0" y="0"/>
              <a:ext cx="2337569" cy="259950"/>
            </a:xfrm>
            <a:custGeom>
              <a:avLst/>
              <a:gdLst/>
              <a:ahLst/>
              <a:cxnLst/>
              <a:rect r="r" b="b" t="t" l="l"/>
              <a:pathLst>
                <a:path h="259950" w="2337569">
                  <a:moveTo>
                    <a:pt x="0" y="0"/>
                  </a:moveTo>
                  <a:lnTo>
                    <a:pt x="2337569" y="0"/>
                  </a:lnTo>
                  <a:lnTo>
                    <a:pt x="2337569" y="259950"/>
                  </a:lnTo>
                  <a:lnTo>
                    <a:pt x="0" y="259950"/>
                  </a:lnTo>
                  <a:close/>
                </a:path>
              </a:pathLst>
            </a:custGeom>
            <a:solidFill>
              <a:srgbClr val="303030"/>
            </a:solidFill>
          </p:spPr>
        </p:sp>
        <p:sp>
          <p:nvSpPr>
            <p:cNvPr name="TextBox 12" id="12"/>
            <p:cNvSpPr txBox="true"/>
            <p:nvPr/>
          </p:nvSpPr>
          <p:spPr>
            <a:xfrm>
              <a:off x="0" y="-76200"/>
              <a:ext cx="2337569" cy="336150"/>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79605" y="3358867"/>
            <a:ext cx="8499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NCMEC’s Take It Down Service</a:t>
            </a:r>
          </a:p>
        </p:txBody>
      </p:sp>
      <p:sp>
        <p:nvSpPr>
          <p:cNvPr name="TextBox 14" id="14"/>
          <p:cNvSpPr txBox="true"/>
          <p:nvPr/>
        </p:nvSpPr>
        <p:spPr>
          <a:xfrm rot="0">
            <a:off x="1131441" y="1109322"/>
            <a:ext cx="1135872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REMOVE IMAGES</a:t>
            </a:r>
          </a:p>
        </p:txBody>
      </p:sp>
    </p:spTree>
  </p:cSld>
  <p:clrMapOvr>
    <a:masterClrMapping/>
  </p:clrMapOvr>
</p:sld>
</file>

<file path=ppt/slides/slide1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422039" y="4517337"/>
            <a:ext cx="15561955"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F</a:t>
            </a:r>
            <a:r>
              <a:rPr lang="en-US" b="true" sz="4249">
                <a:solidFill>
                  <a:srgbClr val="FFFFFF"/>
                </a:solidFill>
                <a:latin typeface="Roboto Bold"/>
                <a:ea typeface="Roboto Bold"/>
                <a:cs typeface="Roboto Bold"/>
                <a:sym typeface="Roboto Bold"/>
              </a:rPr>
              <a:t>ree and anon</a:t>
            </a:r>
            <a:r>
              <a:rPr lang="en-US" b="true" sz="4249">
                <a:solidFill>
                  <a:srgbClr val="FFFFFF"/>
                </a:solidFill>
                <a:latin typeface="Roboto Bold"/>
                <a:ea typeface="Roboto Bold"/>
                <a:cs typeface="Roboto Bold"/>
                <a:sym typeface="Roboto Bold"/>
              </a:rPr>
              <a:t>ymous service.</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Designed for minors under 18.</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Creates a</a:t>
            </a:r>
            <a:r>
              <a:rPr lang="en-US" b="true" sz="4249">
                <a:solidFill>
                  <a:srgbClr val="004F59"/>
                </a:solidFill>
                <a:latin typeface="Roboto Bold"/>
                <a:ea typeface="Roboto Bold"/>
                <a:cs typeface="Roboto Bold"/>
                <a:sym typeface="Roboto Bold"/>
              </a:rPr>
              <a:t> </a:t>
            </a:r>
            <a:r>
              <a:rPr lang="en-US" b="true" sz="4249">
                <a:solidFill>
                  <a:srgbClr val="9D1BE3"/>
                </a:solidFill>
                <a:latin typeface="Roboto Bold"/>
                <a:ea typeface="Roboto Bold"/>
                <a:cs typeface="Roboto Bold"/>
                <a:sym typeface="Roboto Bold"/>
              </a:rPr>
              <a:t>digital code (like a fingerprint)</a:t>
            </a:r>
            <a:r>
              <a:rPr lang="en-US" b="true" sz="4249">
                <a:solidFill>
                  <a:srgbClr val="004F59"/>
                </a:solidFill>
                <a:latin typeface="Roboto Bold"/>
                <a:ea typeface="Roboto Bold"/>
                <a:cs typeface="Roboto Bold"/>
                <a:sym typeface="Roboto Bold"/>
              </a:rPr>
              <a:t> of the image.</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129</a:t>
            </a:r>
          </a:p>
        </p:txBody>
      </p:sp>
      <p:sp>
        <p:nvSpPr>
          <p:cNvPr name="TextBox 8" id="8"/>
          <p:cNvSpPr txBox="true"/>
          <p:nvPr/>
        </p:nvSpPr>
        <p:spPr>
          <a:xfrm rot="0">
            <a:off x="6559672" y="9328846"/>
            <a:ext cx="5930491" cy="207672"/>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566438" y="3296810"/>
            <a:ext cx="8875456" cy="986998"/>
            <a:chOff x="0" y="0"/>
            <a:chExt cx="2337569" cy="259950"/>
          </a:xfrm>
        </p:grpSpPr>
        <p:sp>
          <p:nvSpPr>
            <p:cNvPr name="Freeform 11" id="11"/>
            <p:cNvSpPr/>
            <p:nvPr/>
          </p:nvSpPr>
          <p:spPr>
            <a:xfrm flipH="false" flipV="false" rot="0">
              <a:off x="0" y="0"/>
              <a:ext cx="2337569" cy="259950"/>
            </a:xfrm>
            <a:custGeom>
              <a:avLst/>
              <a:gdLst/>
              <a:ahLst/>
              <a:cxnLst/>
              <a:rect r="r" b="b" t="t" l="l"/>
              <a:pathLst>
                <a:path h="259950" w="2337569">
                  <a:moveTo>
                    <a:pt x="0" y="0"/>
                  </a:moveTo>
                  <a:lnTo>
                    <a:pt x="2337569" y="0"/>
                  </a:lnTo>
                  <a:lnTo>
                    <a:pt x="2337569" y="259950"/>
                  </a:lnTo>
                  <a:lnTo>
                    <a:pt x="0" y="259950"/>
                  </a:lnTo>
                  <a:close/>
                </a:path>
              </a:pathLst>
            </a:custGeom>
            <a:solidFill>
              <a:srgbClr val="303030"/>
            </a:solidFill>
          </p:spPr>
        </p:sp>
        <p:sp>
          <p:nvSpPr>
            <p:cNvPr name="TextBox 12" id="12"/>
            <p:cNvSpPr txBox="true"/>
            <p:nvPr/>
          </p:nvSpPr>
          <p:spPr>
            <a:xfrm>
              <a:off x="0" y="-76200"/>
              <a:ext cx="2337569" cy="336150"/>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79605" y="3358867"/>
            <a:ext cx="8499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NCMEC’s Take It Down Service</a:t>
            </a:r>
          </a:p>
        </p:txBody>
      </p:sp>
      <p:sp>
        <p:nvSpPr>
          <p:cNvPr name="TextBox 14" id="14"/>
          <p:cNvSpPr txBox="true"/>
          <p:nvPr/>
        </p:nvSpPr>
        <p:spPr>
          <a:xfrm rot="0">
            <a:off x="1131441" y="1109322"/>
            <a:ext cx="1135872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REMOVE IMAGES</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grpSp>
        <p:nvGrpSpPr>
          <p:cNvPr name="Group 7" id="7"/>
          <p:cNvGrpSpPr/>
          <p:nvPr/>
        </p:nvGrpSpPr>
        <p:grpSpPr>
          <a:xfrm rot="0">
            <a:off x="2661083" y="4626849"/>
            <a:ext cx="12369054" cy="1912981"/>
            <a:chOff x="0" y="0"/>
            <a:chExt cx="3257693" cy="503830"/>
          </a:xfrm>
        </p:grpSpPr>
        <p:sp>
          <p:nvSpPr>
            <p:cNvPr name="Freeform 8" id="8"/>
            <p:cNvSpPr/>
            <p:nvPr/>
          </p:nvSpPr>
          <p:spPr>
            <a:xfrm flipH="false" flipV="false" rot="0">
              <a:off x="0" y="0"/>
              <a:ext cx="3257693" cy="503830"/>
            </a:xfrm>
            <a:custGeom>
              <a:avLst/>
              <a:gdLst/>
              <a:ahLst/>
              <a:cxnLst/>
              <a:rect r="r" b="b" t="t" l="l"/>
              <a:pathLst>
                <a:path h="503830" w="3257693">
                  <a:moveTo>
                    <a:pt x="0" y="0"/>
                  </a:moveTo>
                  <a:lnTo>
                    <a:pt x="3257693" y="0"/>
                  </a:lnTo>
                  <a:lnTo>
                    <a:pt x="3257693" y="503830"/>
                  </a:lnTo>
                  <a:lnTo>
                    <a:pt x="0" y="503830"/>
                  </a:lnTo>
                  <a:close/>
                </a:path>
              </a:pathLst>
            </a:custGeom>
            <a:solidFill>
              <a:srgbClr val="303030"/>
            </a:solidFill>
          </p:spPr>
        </p:sp>
        <p:sp>
          <p:nvSpPr>
            <p:cNvPr name="TextBox 9" id="9"/>
            <p:cNvSpPr txBox="true"/>
            <p:nvPr/>
          </p:nvSpPr>
          <p:spPr>
            <a:xfrm>
              <a:off x="0" y="-76200"/>
              <a:ext cx="3257693" cy="580030"/>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912466" y="4754691"/>
            <a:ext cx="12174821"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predators sent a sexual image, what percentage of victims sent their image back?</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422039" y="4517337"/>
            <a:ext cx="15561955" cy="33750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F</a:t>
            </a:r>
            <a:r>
              <a:rPr lang="en-US" b="true" sz="4249">
                <a:solidFill>
                  <a:srgbClr val="FFFFFF"/>
                </a:solidFill>
                <a:latin typeface="Roboto Bold"/>
                <a:ea typeface="Roboto Bold"/>
                <a:cs typeface="Roboto Bold"/>
                <a:sym typeface="Roboto Bold"/>
              </a:rPr>
              <a:t>ree and anon</a:t>
            </a:r>
            <a:r>
              <a:rPr lang="en-US" b="true" sz="4249">
                <a:solidFill>
                  <a:srgbClr val="FFFFFF"/>
                </a:solidFill>
                <a:latin typeface="Roboto Bold"/>
                <a:ea typeface="Roboto Bold"/>
                <a:cs typeface="Roboto Bold"/>
                <a:sym typeface="Roboto Bold"/>
              </a:rPr>
              <a:t>ymous service.</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Designed for minors under 18.</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Creates a</a:t>
            </a:r>
            <a:r>
              <a:rPr lang="en-US" b="true" sz="4249">
                <a:solidFill>
                  <a:srgbClr val="FFFFFF"/>
                </a:solidFill>
                <a:latin typeface="Roboto Bold"/>
                <a:ea typeface="Roboto Bold"/>
                <a:cs typeface="Roboto Bold"/>
                <a:sym typeface="Roboto Bold"/>
              </a:rPr>
              <a:t> digital fingerprint of the image.</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Helps some </a:t>
            </a:r>
            <a:r>
              <a:rPr lang="en-US" b="true" sz="4249">
                <a:solidFill>
                  <a:srgbClr val="004F59"/>
                </a:solidFill>
                <a:latin typeface="Roboto Bold"/>
                <a:ea typeface="Roboto Bold"/>
                <a:cs typeface="Roboto Bold"/>
                <a:sym typeface="Roboto Bold"/>
              </a:rPr>
              <a:t>platforms </a:t>
            </a:r>
            <a:r>
              <a:rPr lang="en-US" b="true" sz="4249">
                <a:solidFill>
                  <a:srgbClr val="9D1BE3"/>
                </a:solidFill>
                <a:latin typeface="Roboto Bold"/>
                <a:ea typeface="Roboto Bold"/>
                <a:cs typeface="Roboto Bold"/>
                <a:sym typeface="Roboto Bold"/>
              </a:rPr>
              <a:t>detect and remove images.</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130</a:t>
            </a:r>
          </a:p>
        </p:txBody>
      </p:sp>
      <p:sp>
        <p:nvSpPr>
          <p:cNvPr name="TextBox 8" id="8"/>
          <p:cNvSpPr txBox="true"/>
          <p:nvPr/>
        </p:nvSpPr>
        <p:spPr>
          <a:xfrm rot="0">
            <a:off x="6559672" y="9328846"/>
            <a:ext cx="5930491" cy="207672"/>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566438" y="3296810"/>
            <a:ext cx="8875456" cy="986998"/>
            <a:chOff x="0" y="0"/>
            <a:chExt cx="2337569" cy="259950"/>
          </a:xfrm>
        </p:grpSpPr>
        <p:sp>
          <p:nvSpPr>
            <p:cNvPr name="Freeform 11" id="11"/>
            <p:cNvSpPr/>
            <p:nvPr/>
          </p:nvSpPr>
          <p:spPr>
            <a:xfrm flipH="false" flipV="false" rot="0">
              <a:off x="0" y="0"/>
              <a:ext cx="2337569" cy="259950"/>
            </a:xfrm>
            <a:custGeom>
              <a:avLst/>
              <a:gdLst/>
              <a:ahLst/>
              <a:cxnLst/>
              <a:rect r="r" b="b" t="t" l="l"/>
              <a:pathLst>
                <a:path h="259950" w="2337569">
                  <a:moveTo>
                    <a:pt x="0" y="0"/>
                  </a:moveTo>
                  <a:lnTo>
                    <a:pt x="2337569" y="0"/>
                  </a:lnTo>
                  <a:lnTo>
                    <a:pt x="2337569" y="259950"/>
                  </a:lnTo>
                  <a:lnTo>
                    <a:pt x="0" y="259950"/>
                  </a:lnTo>
                  <a:close/>
                </a:path>
              </a:pathLst>
            </a:custGeom>
            <a:solidFill>
              <a:srgbClr val="303030"/>
            </a:solidFill>
          </p:spPr>
        </p:sp>
        <p:sp>
          <p:nvSpPr>
            <p:cNvPr name="TextBox 12" id="12"/>
            <p:cNvSpPr txBox="true"/>
            <p:nvPr/>
          </p:nvSpPr>
          <p:spPr>
            <a:xfrm>
              <a:off x="0" y="-76200"/>
              <a:ext cx="2337569" cy="336150"/>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79605" y="3358867"/>
            <a:ext cx="84990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NCMEC’s Take It Down Service</a:t>
            </a:r>
          </a:p>
        </p:txBody>
      </p:sp>
      <p:sp>
        <p:nvSpPr>
          <p:cNvPr name="TextBox 14" id="14"/>
          <p:cNvSpPr txBox="true"/>
          <p:nvPr/>
        </p:nvSpPr>
        <p:spPr>
          <a:xfrm rot="0">
            <a:off x="1131441" y="1109322"/>
            <a:ext cx="11358721"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REMOVE IMAGES</a:t>
            </a:r>
          </a:p>
        </p:txBody>
      </p:sp>
    </p:spTree>
  </p:cSld>
  <p:clrMapOvr>
    <a:masterClrMapping/>
  </p:clrMapOvr>
</p:sld>
</file>

<file path=ppt/slides/slide1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313644"/>
            <a:ext cx="17574656" cy="9558772"/>
            <a:chOff x="0" y="0"/>
            <a:chExt cx="5540031" cy="3013197"/>
          </a:xfrm>
        </p:grpSpPr>
        <p:sp>
          <p:nvSpPr>
            <p:cNvPr name="Freeform 5" id="5"/>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68D2DF"/>
            </a:solidFill>
          </p:spPr>
        </p:sp>
      </p:grpSp>
      <p:grpSp>
        <p:nvGrpSpPr>
          <p:cNvPr name="Group 6" id="6"/>
          <p:cNvGrpSpPr/>
          <p:nvPr/>
        </p:nvGrpSpPr>
        <p:grpSpPr>
          <a:xfrm rot="0">
            <a:off x="1852205" y="4863372"/>
            <a:ext cx="10944709" cy="2018351"/>
            <a:chOff x="0" y="0"/>
            <a:chExt cx="2882557" cy="531582"/>
          </a:xfrm>
        </p:grpSpPr>
        <p:sp>
          <p:nvSpPr>
            <p:cNvPr name="Freeform 7" id="7"/>
            <p:cNvSpPr/>
            <p:nvPr/>
          </p:nvSpPr>
          <p:spPr>
            <a:xfrm flipH="false" flipV="false" rot="0">
              <a:off x="0" y="0"/>
              <a:ext cx="2882557" cy="531582"/>
            </a:xfrm>
            <a:custGeom>
              <a:avLst/>
              <a:gdLst/>
              <a:ahLst/>
              <a:cxnLst/>
              <a:rect r="r" b="b" t="t" l="l"/>
              <a:pathLst>
                <a:path h="531582" w="2882557">
                  <a:moveTo>
                    <a:pt x="0" y="0"/>
                  </a:moveTo>
                  <a:lnTo>
                    <a:pt x="2882557" y="0"/>
                  </a:lnTo>
                  <a:lnTo>
                    <a:pt x="2882557" y="531582"/>
                  </a:lnTo>
                  <a:lnTo>
                    <a:pt x="0" y="531582"/>
                  </a:lnTo>
                  <a:close/>
                </a:path>
              </a:pathLst>
            </a:custGeom>
            <a:solidFill>
              <a:srgbClr val="303030"/>
            </a:solidFill>
          </p:spPr>
        </p:sp>
        <p:sp>
          <p:nvSpPr>
            <p:cNvPr name="TextBox 8" id="8"/>
            <p:cNvSpPr txBox="true"/>
            <p:nvPr/>
          </p:nvSpPr>
          <p:spPr>
            <a:xfrm>
              <a:off x="0" y="-76200"/>
              <a:ext cx="2882557" cy="607782"/>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2" id="12"/>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131</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5" id="15"/>
          <p:cNvGrpSpPr/>
          <p:nvPr/>
        </p:nvGrpSpPr>
        <p:grpSpPr>
          <a:xfrm rot="0">
            <a:off x="12201076" y="1028700"/>
            <a:ext cx="5284421" cy="3478891"/>
            <a:chOff x="0" y="0"/>
            <a:chExt cx="1306931" cy="860392"/>
          </a:xfrm>
        </p:grpSpPr>
        <p:sp>
          <p:nvSpPr>
            <p:cNvPr name="Freeform 16" id="16"/>
            <p:cNvSpPr/>
            <p:nvPr/>
          </p:nvSpPr>
          <p:spPr>
            <a:xfrm flipH="false" flipV="false" rot="0">
              <a:off x="0" y="0"/>
              <a:ext cx="1306931" cy="860391"/>
            </a:xfrm>
            <a:custGeom>
              <a:avLst/>
              <a:gdLst/>
              <a:ahLst/>
              <a:cxnLst/>
              <a:rect r="r" b="b" t="t" l="l"/>
              <a:pathLst>
                <a:path h="860391" w="1306931">
                  <a:moveTo>
                    <a:pt x="0" y="0"/>
                  </a:moveTo>
                  <a:lnTo>
                    <a:pt x="1306931" y="0"/>
                  </a:lnTo>
                  <a:lnTo>
                    <a:pt x="1306931" y="860391"/>
                  </a:lnTo>
                  <a:lnTo>
                    <a:pt x="0" y="860391"/>
                  </a:lnTo>
                  <a:close/>
                </a:path>
              </a:pathLst>
            </a:custGeom>
            <a:solidFill>
              <a:srgbClr val="FFFFFF"/>
            </a:solidFill>
          </p:spPr>
        </p:sp>
        <p:sp>
          <p:nvSpPr>
            <p:cNvPr name="TextBox 17" id="17"/>
            <p:cNvSpPr txBox="true"/>
            <p:nvPr/>
          </p:nvSpPr>
          <p:spPr>
            <a:xfrm>
              <a:off x="0" y="-9525"/>
              <a:ext cx="1306931" cy="869917"/>
            </a:xfrm>
            <a:prstGeom prst="rect">
              <a:avLst/>
            </a:prstGeom>
          </p:spPr>
          <p:txBody>
            <a:bodyPr anchor="ctr" rtlCol="false" tIns="50800" lIns="50800" bIns="50800" rIns="50800"/>
            <a:lstStyle/>
            <a:p>
              <a:pPr algn="ctr">
                <a:lnSpc>
                  <a:spcPts val="3074"/>
                </a:lnSpc>
              </a:pPr>
            </a:p>
          </p:txBody>
        </p:sp>
      </p:grpSp>
      <p:sp>
        <p:nvSpPr>
          <p:cNvPr name="Freeform 18" id="18"/>
          <p:cNvSpPr/>
          <p:nvPr/>
        </p:nvSpPr>
        <p:spPr>
          <a:xfrm flipH="false" flipV="false" rot="0">
            <a:off x="12439760" y="1308075"/>
            <a:ext cx="4791829" cy="2458537"/>
          </a:xfrm>
          <a:custGeom>
            <a:avLst/>
            <a:gdLst/>
            <a:ahLst/>
            <a:cxnLst/>
            <a:rect r="r" b="b" t="t" l="l"/>
            <a:pathLst>
              <a:path h="2458537" w="4791829">
                <a:moveTo>
                  <a:pt x="0" y="0"/>
                </a:moveTo>
                <a:lnTo>
                  <a:pt x="4791829" y="0"/>
                </a:lnTo>
                <a:lnTo>
                  <a:pt x="4791829" y="2458537"/>
                </a:lnTo>
                <a:lnTo>
                  <a:pt x="0" y="2458537"/>
                </a:lnTo>
                <a:lnTo>
                  <a:pt x="0" y="0"/>
                </a:lnTo>
                <a:close/>
              </a:path>
            </a:pathLst>
          </a:custGeom>
          <a:blipFill>
            <a:blip r:embed="rId6"/>
            <a:stretch>
              <a:fillRect l="0" t="0" r="0" b="0"/>
            </a:stretch>
          </a:blipFill>
        </p:spPr>
      </p:sp>
      <p:sp>
        <p:nvSpPr>
          <p:cNvPr name="TextBox 19" id="19"/>
          <p:cNvSpPr txBox="true"/>
          <p:nvPr/>
        </p:nvSpPr>
        <p:spPr>
          <a:xfrm rot="0">
            <a:off x="2561910" y="5061257"/>
            <a:ext cx="9639166" cy="1581150"/>
          </a:xfrm>
          <a:prstGeom prst="rect">
            <a:avLst/>
          </a:prstGeom>
        </p:spPr>
        <p:txBody>
          <a:bodyPr anchor="t" rtlCol="false" tIns="0" lIns="0" bIns="0" rIns="0">
            <a:spAutoFit/>
          </a:bodyPr>
          <a:lstStyle/>
          <a:p>
            <a:pPr algn="l">
              <a:lnSpc>
                <a:spcPts val="6375"/>
              </a:lnSpc>
            </a:pPr>
            <a:r>
              <a:rPr lang="en-US" sz="4250" b="true">
                <a:solidFill>
                  <a:srgbClr val="FFFFFF"/>
                </a:solidFill>
                <a:latin typeface="Roboto Bold"/>
                <a:ea typeface="Roboto Bold"/>
                <a:cs typeface="Roboto Bold"/>
                <a:sym typeface="Roboto Bold"/>
              </a:rPr>
              <a:t>Wise online habits can help reduce the risk of being targeted.</a:t>
            </a:r>
          </a:p>
        </p:txBody>
      </p:sp>
    </p:spTree>
  </p:cSld>
  <p:clrMapOvr>
    <a:masterClrMapping/>
  </p:clrMapOvr>
</p:sld>
</file>

<file path=ppt/slides/slide1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945186" y="1250072"/>
            <a:ext cx="1372980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name="TextBox 7" id="7"/>
          <p:cNvSpPr txBox="true"/>
          <p:nvPr/>
        </p:nvSpPr>
        <p:spPr>
          <a:xfrm rot="0">
            <a:off x="1926161" y="4615351"/>
            <a:ext cx="15000184" cy="803276"/>
          </a:xfrm>
          <a:prstGeom prst="rect">
            <a:avLst/>
          </a:prstGeom>
        </p:spPr>
        <p:txBody>
          <a:bodyPr anchor="t" rtlCol="false" tIns="0" lIns="0" bIns="0" rIns="0">
            <a:spAutoFit/>
          </a:bodyPr>
          <a:lstStyle/>
          <a:p>
            <a:pPr algn="l">
              <a:lnSpc>
                <a:spcPts val="6799"/>
              </a:lnSpc>
            </a:pPr>
            <a:r>
              <a:rPr lang="en-US" sz="4249" b="true">
                <a:solidFill>
                  <a:srgbClr val="9D1BE3"/>
                </a:solidFill>
                <a:latin typeface="Roboto Bold"/>
                <a:ea typeface="Roboto Bold"/>
                <a:cs typeface="Roboto Bold"/>
                <a:sym typeface="Roboto Bold"/>
              </a:rPr>
              <a:t>Limit public posts</a:t>
            </a:r>
            <a:r>
              <a:rPr lang="en-US" sz="4249" b="true">
                <a:solidFill>
                  <a:srgbClr val="004F59"/>
                </a:solidFill>
                <a:latin typeface="Roboto Bold"/>
                <a:ea typeface="Roboto Bold"/>
                <a:cs typeface="Roboto Bold"/>
                <a:sym typeface="Roboto Bold"/>
              </a:rPr>
              <a:t> and oversharing.</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132</a:t>
            </a:r>
          </a:p>
        </p:txBody>
      </p:sp>
      <p:sp>
        <p:nvSpPr>
          <p:cNvPr name="TextBox 9" id="9"/>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566438" y="3329053"/>
            <a:ext cx="6879430" cy="910673"/>
            <a:chOff x="0" y="0"/>
            <a:chExt cx="1811866" cy="239848"/>
          </a:xfrm>
        </p:grpSpPr>
        <p:sp>
          <p:nvSpPr>
            <p:cNvPr name="Freeform 12" id="12"/>
            <p:cNvSpPr/>
            <p:nvPr/>
          </p:nvSpPr>
          <p:spPr>
            <a:xfrm flipH="false" flipV="false" rot="0">
              <a:off x="0" y="0"/>
              <a:ext cx="1811866" cy="239848"/>
            </a:xfrm>
            <a:custGeom>
              <a:avLst/>
              <a:gdLst/>
              <a:ahLst/>
              <a:cxnLst/>
              <a:rect r="r" b="b" t="t" l="l"/>
              <a:pathLst>
                <a:path h="239848" w="1811866">
                  <a:moveTo>
                    <a:pt x="0" y="0"/>
                  </a:moveTo>
                  <a:lnTo>
                    <a:pt x="1811866" y="0"/>
                  </a:lnTo>
                  <a:lnTo>
                    <a:pt x="1811866" y="239848"/>
                  </a:lnTo>
                  <a:lnTo>
                    <a:pt x="0" y="239848"/>
                  </a:lnTo>
                  <a:close/>
                </a:path>
              </a:pathLst>
            </a:custGeom>
            <a:solidFill>
              <a:srgbClr val="303030"/>
            </a:solidFill>
          </p:spPr>
        </p:sp>
        <p:sp>
          <p:nvSpPr>
            <p:cNvPr name="TextBox 13" id="13"/>
            <p:cNvSpPr txBox="true"/>
            <p:nvPr/>
          </p:nvSpPr>
          <p:spPr>
            <a:xfrm>
              <a:off x="0" y="-76200"/>
              <a:ext cx="1811866" cy="316048"/>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21411" y="3350985"/>
            <a:ext cx="642445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Alert While Online</a:t>
            </a:r>
          </a:p>
        </p:txBody>
      </p:sp>
    </p:spTree>
  </p:cSld>
  <p:clrMapOvr>
    <a:masterClrMapping/>
  </p:clrMapOvr>
</p:sld>
</file>

<file path=ppt/slides/slide1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945186" y="1250072"/>
            <a:ext cx="1372980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name="TextBox 7" id="7"/>
          <p:cNvSpPr txBox="true"/>
          <p:nvPr/>
        </p:nvSpPr>
        <p:spPr>
          <a:xfrm rot="0">
            <a:off x="1926161" y="4615351"/>
            <a:ext cx="15000184"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Use </a:t>
            </a:r>
            <a:r>
              <a:rPr lang="en-US" sz="4249" b="true">
                <a:solidFill>
                  <a:srgbClr val="9D1BE3"/>
                </a:solidFill>
                <a:latin typeface="Roboto Bold"/>
                <a:ea typeface="Roboto Bold"/>
                <a:cs typeface="Roboto Bold"/>
                <a:sym typeface="Roboto Bold"/>
              </a:rPr>
              <a:t>privacy settings</a:t>
            </a:r>
            <a:r>
              <a:rPr lang="en-US" sz="4249" b="true">
                <a:solidFill>
                  <a:srgbClr val="004F59"/>
                </a:solidFill>
                <a:latin typeface="Roboto Bold"/>
                <a:ea typeface="Roboto Bold"/>
                <a:cs typeface="Roboto Bold"/>
                <a:sym typeface="Roboto Bold"/>
              </a:rPr>
              <a:t>.</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133</a:t>
            </a:r>
          </a:p>
        </p:txBody>
      </p:sp>
      <p:sp>
        <p:nvSpPr>
          <p:cNvPr name="TextBox 9" id="9"/>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566438" y="3329053"/>
            <a:ext cx="6879430" cy="910673"/>
            <a:chOff x="0" y="0"/>
            <a:chExt cx="1811866" cy="239848"/>
          </a:xfrm>
        </p:grpSpPr>
        <p:sp>
          <p:nvSpPr>
            <p:cNvPr name="Freeform 12" id="12"/>
            <p:cNvSpPr/>
            <p:nvPr/>
          </p:nvSpPr>
          <p:spPr>
            <a:xfrm flipH="false" flipV="false" rot="0">
              <a:off x="0" y="0"/>
              <a:ext cx="1811866" cy="239848"/>
            </a:xfrm>
            <a:custGeom>
              <a:avLst/>
              <a:gdLst/>
              <a:ahLst/>
              <a:cxnLst/>
              <a:rect r="r" b="b" t="t" l="l"/>
              <a:pathLst>
                <a:path h="239848" w="1811866">
                  <a:moveTo>
                    <a:pt x="0" y="0"/>
                  </a:moveTo>
                  <a:lnTo>
                    <a:pt x="1811866" y="0"/>
                  </a:lnTo>
                  <a:lnTo>
                    <a:pt x="1811866" y="239848"/>
                  </a:lnTo>
                  <a:lnTo>
                    <a:pt x="0" y="239848"/>
                  </a:lnTo>
                  <a:close/>
                </a:path>
              </a:pathLst>
            </a:custGeom>
            <a:solidFill>
              <a:srgbClr val="303030"/>
            </a:solidFill>
          </p:spPr>
        </p:sp>
        <p:sp>
          <p:nvSpPr>
            <p:cNvPr name="TextBox 13" id="13"/>
            <p:cNvSpPr txBox="true"/>
            <p:nvPr/>
          </p:nvSpPr>
          <p:spPr>
            <a:xfrm>
              <a:off x="0" y="-76200"/>
              <a:ext cx="1811866" cy="316048"/>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21411" y="3350985"/>
            <a:ext cx="642445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Alert While Online</a:t>
            </a:r>
          </a:p>
        </p:txBody>
      </p:sp>
    </p:spTree>
  </p:cSld>
  <p:clrMapOvr>
    <a:masterClrMapping/>
  </p:clrMapOvr>
</p:sld>
</file>

<file path=ppt/slides/slide13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945186" y="1250072"/>
            <a:ext cx="1372980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name="TextBox 7" id="7"/>
          <p:cNvSpPr txBox="true"/>
          <p:nvPr/>
        </p:nvSpPr>
        <p:spPr>
          <a:xfrm rot="0">
            <a:off x="1926161" y="4615351"/>
            <a:ext cx="15000184" cy="803276"/>
          </a:xfrm>
          <a:prstGeom prst="rect">
            <a:avLst/>
          </a:prstGeom>
        </p:spPr>
        <p:txBody>
          <a:bodyPr anchor="t" rtlCol="false" tIns="0" lIns="0" bIns="0" rIns="0">
            <a:spAutoFit/>
          </a:bodyPr>
          <a:lstStyle/>
          <a:p>
            <a:pPr algn="l">
              <a:lnSpc>
                <a:spcPts val="6799"/>
              </a:lnSpc>
            </a:pPr>
            <a:r>
              <a:rPr lang="en-US" sz="4249" b="true">
                <a:solidFill>
                  <a:srgbClr val="9D1BE3"/>
                </a:solidFill>
                <a:latin typeface="Roboto Bold"/>
                <a:ea typeface="Roboto Bold"/>
                <a:cs typeface="Roboto Bold"/>
                <a:sym typeface="Roboto Bold"/>
              </a:rPr>
              <a:t>Set personal boundaries</a:t>
            </a:r>
            <a:r>
              <a:rPr lang="en-US" sz="4249" b="true">
                <a:solidFill>
                  <a:srgbClr val="004F59"/>
                </a:solidFill>
                <a:latin typeface="Roboto Bold"/>
                <a:ea typeface="Roboto Bold"/>
                <a:cs typeface="Roboto Bold"/>
                <a:sym typeface="Roboto Bold"/>
              </a:rPr>
              <a:t> for sharing images.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134</a:t>
            </a:r>
          </a:p>
        </p:txBody>
      </p:sp>
      <p:sp>
        <p:nvSpPr>
          <p:cNvPr name="TextBox 9" id="9"/>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566438" y="3329053"/>
            <a:ext cx="6879430" cy="910673"/>
            <a:chOff x="0" y="0"/>
            <a:chExt cx="1811866" cy="239848"/>
          </a:xfrm>
        </p:grpSpPr>
        <p:sp>
          <p:nvSpPr>
            <p:cNvPr name="Freeform 12" id="12"/>
            <p:cNvSpPr/>
            <p:nvPr/>
          </p:nvSpPr>
          <p:spPr>
            <a:xfrm flipH="false" flipV="false" rot="0">
              <a:off x="0" y="0"/>
              <a:ext cx="1811866" cy="239848"/>
            </a:xfrm>
            <a:custGeom>
              <a:avLst/>
              <a:gdLst/>
              <a:ahLst/>
              <a:cxnLst/>
              <a:rect r="r" b="b" t="t" l="l"/>
              <a:pathLst>
                <a:path h="239848" w="1811866">
                  <a:moveTo>
                    <a:pt x="0" y="0"/>
                  </a:moveTo>
                  <a:lnTo>
                    <a:pt x="1811866" y="0"/>
                  </a:lnTo>
                  <a:lnTo>
                    <a:pt x="1811866" y="239848"/>
                  </a:lnTo>
                  <a:lnTo>
                    <a:pt x="0" y="239848"/>
                  </a:lnTo>
                  <a:close/>
                </a:path>
              </a:pathLst>
            </a:custGeom>
            <a:solidFill>
              <a:srgbClr val="303030"/>
            </a:solidFill>
          </p:spPr>
        </p:sp>
        <p:sp>
          <p:nvSpPr>
            <p:cNvPr name="TextBox 13" id="13"/>
            <p:cNvSpPr txBox="true"/>
            <p:nvPr/>
          </p:nvSpPr>
          <p:spPr>
            <a:xfrm>
              <a:off x="0" y="-76200"/>
              <a:ext cx="1811866" cy="316048"/>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21411" y="3350985"/>
            <a:ext cx="642445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Alert While Online</a:t>
            </a:r>
          </a:p>
        </p:txBody>
      </p:sp>
    </p:spTree>
  </p:cSld>
  <p:clrMapOvr>
    <a:masterClrMapping/>
  </p:clrMapOvr>
</p:sld>
</file>

<file path=ppt/slides/slide1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945186" y="1250072"/>
            <a:ext cx="1372980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name="TextBox 7" id="7"/>
          <p:cNvSpPr txBox="true"/>
          <p:nvPr/>
        </p:nvSpPr>
        <p:spPr>
          <a:xfrm rot="0">
            <a:off x="1926161" y="4615351"/>
            <a:ext cx="15000184"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Connect only with </a:t>
            </a:r>
            <a:r>
              <a:rPr lang="en-US" sz="4249" b="true">
                <a:solidFill>
                  <a:srgbClr val="9D1BE3"/>
                </a:solidFill>
                <a:latin typeface="Roboto Bold"/>
                <a:ea typeface="Roboto Bold"/>
                <a:cs typeface="Roboto Bold"/>
                <a:sym typeface="Roboto Bold"/>
              </a:rPr>
              <a:t>people known</a:t>
            </a:r>
            <a:r>
              <a:rPr lang="en-US" sz="4249" b="true">
                <a:solidFill>
                  <a:srgbClr val="004F59"/>
                </a:solidFill>
                <a:latin typeface="Roboto Bold"/>
                <a:ea typeface="Roboto Bold"/>
                <a:cs typeface="Roboto Bold"/>
                <a:sym typeface="Roboto Bold"/>
              </a:rPr>
              <a:t> in real life.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135</a:t>
            </a:r>
          </a:p>
        </p:txBody>
      </p:sp>
      <p:sp>
        <p:nvSpPr>
          <p:cNvPr name="TextBox 9" id="9"/>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566438" y="3329053"/>
            <a:ext cx="6879430" cy="910673"/>
            <a:chOff x="0" y="0"/>
            <a:chExt cx="1811866" cy="239848"/>
          </a:xfrm>
        </p:grpSpPr>
        <p:sp>
          <p:nvSpPr>
            <p:cNvPr name="Freeform 12" id="12"/>
            <p:cNvSpPr/>
            <p:nvPr/>
          </p:nvSpPr>
          <p:spPr>
            <a:xfrm flipH="false" flipV="false" rot="0">
              <a:off x="0" y="0"/>
              <a:ext cx="1811866" cy="239848"/>
            </a:xfrm>
            <a:custGeom>
              <a:avLst/>
              <a:gdLst/>
              <a:ahLst/>
              <a:cxnLst/>
              <a:rect r="r" b="b" t="t" l="l"/>
              <a:pathLst>
                <a:path h="239848" w="1811866">
                  <a:moveTo>
                    <a:pt x="0" y="0"/>
                  </a:moveTo>
                  <a:lnTo>
                    <a:pt x="1811866" y="0"/>
                  </a:lnTo>
                  <a:lnTo>
                    <a:pt x="1811866" y="239848"/>
                  </a:lnTo>
                  <a:lnTo>
                    <a:pt x="0" y="239848"/>
                  </a:lnTo>
                  <a:close/>
                </a:path>
              </a:pathLst>
            </a:custGeom>
            <a:solidFill>
              <a:srgbClr val="303030"/>
            </a:solidFill>
          </p:spPr>
        </p:sp>
        <p:sp>
          <p:nvSpPr>
            <p:cNvPr name="TextBox 13" id="13"/>
            <p:cNvSpPr txBox="true"/>
            <p:nvPr/>
          </p:nvSpPr>
          <p:spPr>
            <a:xfrm>
              <a:off x="0" y="-76200"/>
              <a:ext cx="1811866" cy="316048"/>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21411" y="3350985"/>
            <a:ext cx="642445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Alert While Online</a:t>
            </a:r>
          </a:p>
        </p:txBody>
      </p:sp>
    </p:spTree>
  </p:cSld>
  <p:clrMapOvr>
    <a:masterClrMapping/>
  </p:clrMapOvr>
</p:sld>
</file>

<file path=ppt/slides/slide1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945186" y="1250072"/>
            <a:ext cx="1372980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name="TextBox 7" id="7"/>
          <p:cNvSpPr txBox="true"/>
          <p:nvPr/>
        </p:nvSpPr>
        <p:spPr>
          <a:xfrm rot="0">
            <a:off x="1926161" y="4691551"/>
            <a:ext cx="15000184" cy="730251"/>
          </a:xfrm>
          <a:prstGeom prst="rect">
            <a:avLst/>
          </a:prstGeom>
        </p:spPr>
        <p:txBody>
          <a:bodyPr anchor="t" rtlCol="false" tIns="0" lIns="0" bIns="0" rIns="0">
            <a:spAutoFit/>
          </a:bodyPr>
          <a:lstStyle/>
          <a:p>
            <a:pPr algn="l">
              <a:lnSpc>
                <a:spcPts val="5949"/>
              </a:lnSpc>
            </a:pPr>
            <a:r>
              <a:rPr lang="en-US" sz="4249" b="true">
                <a:solidFill>
                  <a:srgbClr val="9D1BE3"/>
                </a:solidFill>
                <a:latin typeface="Roboto Bold"/>
                <a:ea typeface="Roboto Bold"/>
                <a:cs typeface="Roboto Bold"/>
                <a:sym typeface="Roboto Bold"/>
              </a:rPr>
              <a:t>Pay attention</a:t>
            </a:r>
            <a:r>
              <a:rPr lang="en-US" sz="4249" b="true">
                <a:solidFill>
                  <a:srgbClr val="004F59"/>
                </a:solidFill>
                <a:latin typeface="Roboto Bold"/>
                <a:ea typeface="Roboto Bold"/>
                <a:cs typeface="Roboto Bold"/>
                <a:sym typeface="Roboto Bold"/>
              </a:rPr>
              <a:t> to unfamiliar people or suspicious messages</a:t>
            </a:r>
            <a:r>
              <a:rPr lang="en-US" sz="4249" b="true">
                <a:solidFill>
                  <a:srgbClr val="004F59"/>
                </a:solidFill>
                <a:latin typeface="Roboto Bold"/>
                <a:ea typeface="Roboto Bold"/>
                <a:cs typeface="Roboto Bold"/>
                <a:sym typeface="Roboto Bold"/>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136</a:t>
            </a:r>
          </a:p>
        </p:txBody>
      </p:sp>
      <p:sp>
        <p:nvSpPr>
          <p:cNvPr name="TextBox 9" id="9"/>
          <p:cNvSpPr txBox="true"/>
          <p:nvPr/>
        </p:nvSpPr>
        <p:spPr>
          <a:xfrm rot="0">
            <a:off x="5064299" y="9077203"/>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566438" y="3329053"/>
            <a:ext cx="6879430" cy="910673"/>
            <a:chOff x="0" y="0"/>
            <a:chExt cx="1811866" cy="239848"/>
          </a:xfrm>
        </p:grpSpPr>
        <p:sp>
          <p:nvSpPr>
            <p:cNvPr name="Freeform 12" id="12"/>
            <p:cNvSpPr/>
            <p:nvPr/>
          </p:nvSpPr>
          <p:spPr>
            <a:xfrm flipH="false" flipV="false" rot="0">
              <a:off x="0" y="0"/>
              <a:ext cx="1811866" cy="239848"/>
            </a:xfrm>
            <a:custGeom>
              <a:avLst/>
              <a:gdLst/>
              <a:ahLst/>
              <a:cxnLst/>
              <a:rect r="r" b="b" t="t" l="l"/>
              <a:pathLst>
                <a:path h="239848" w="1811866">
                  <a:moveTo>
                    <a:pt x="0" y="0"/>
                  </a:moveTo>
                  <a:lnTo>
                    <a:pt x="1811866" y="0"/>
                  </a:lnTo>
                  <a:lnTo>
                    <a:pt x="1811866" y="239848"/>
                  </a:lnTo>
                  <a:lnTo>
                    <a:pt x="0" y="239848"/>
                  </a:lnTo>
                  <a:close/>
                </a:path>
              </a:pathLst>
            </a:custGeom>
            <a:solidFill>
              <a:srgbClr val="303030"/>
            </a:solidFill>
          </p:spPr>
        </p:sp>
        <p:sp>
          <p:nvSpPr>
            <p:cNvPr name="TextBox 13" id="13"/>
            <p:cNvSpPr txBox="true"/>
            <p:nvPr/>
          </p:nvSpPr>
          <p:spPr>
            <a:xfrm>
              <a:off x="0" y="-76200"/>
              <a:ext cx="1811866" cy="316048"/>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21411" y="3350985"/>
            <a:ext cx="642445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Alert While Online</a:t>
            </a:r>
          </a:p>
        </p:txBody>
      </p:sp>
    </p:spTree>
  </p:cSld>
  <p:clrMapOvr>
    <a:masterClrMapping/>
  </p:clrMapOvr>
</p:sld>
</file>

<file path=ppt/slides/slide1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664601" y="4904233"/>
            <a:ext cx="9949225" cy="1795879"/>
            <a:chOff x="0" y="0"/>
            <a:chExt cx="2620372" cy="472989"/>
          </a:xfrm>
        </p:grpSpPr>
        <p:sp>
          <p:nvSpPr>
            <p:cNvPr name="Freeform 7" id="7"/>
            <p:cNvSpPr/>
            <p:nvPr/>
          </p:nvSpPr>
          <p:spPr>
            <a:xfrm flipH="false" flipV="false" rot="0">
              <a:off x="0" y="0"/>
              <a:ext cx="2620372" cy="472989"/>
            </a:xfrm>
            <a:custGeom>
              <a:avLst/>
              <a:gdLst/>
              <a:ahLst/>
              <a:cxnLst/>
              <a:rect r="r" b="b" t="t" l="l"/>
              <a:pathLst>
                <a:path h="472989" w="2620372">
                  <a:moveTo>
                    <a:pt x="0" y="0"/>
                  </a:moveTo>
                  <a:lnTo>
                    <a:pt x="2620372" y="0"/>
                  </a:lnTo>
                  <a:lnTo>
                    <a:pt x="2620372" y="472989"/>
                  </a:lnTo>
                  <a:lnTo>
                    <a:pt x="0" y="472989"/>
                  </a:lnTo>
                  <a:close/>
                </a:path>
              </a:pathLst>
            </a:custGeom>
            <a:solidFill>
              <a:srgbClr val="303030"/>
            </a:solidFill>
          </p:spPr>
        </p:sp>
        <p:sp>
          <p:nvSpPr>
            <p:cNvPr name="TextBox 8" id="8"/>
            <p:cNvSpPr txBox="true"/>
            <p:nvPr/>
          </p:nvSpPr>
          <p:spPr>
            <a:xfrm>
              <a:off x="0" y="-76200"/>
              <a:ext cx="2620372" cy="549189"/>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2" id="12"/>
          <p:cNvSpPr txBox="true"/>
          <p:nvPr/>
        </p:nvSpPr>
        <p:spPr>
          <a:xfrm rot="0">
            <a:off x="1131441" y="1109322"/>
            <a:ext cx="9721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IMAGES AT SCHOOL</a:t>
            </a:r>
          </a:p>
        </p:txBody>
      </p:sp>
      <p:sp>
        <p:nvSpPr>
          <p:cNvPr name="TextBox 13" id="13"/>
          <p:cNvSpPr txBox="true"/>
          <p:nvPr/>
        </p:nvSpPr>
        <p:spPr>
          <a:xfrm rot="0">
            <a:off x="2209524" y="4973497"/>
            <a:ext cx="904988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stop the spread of private images at school.</a:t>
            </a:r>
          </a:p>
        </p:txBody>
      </p:sp>
      <p:grpSp>
        <p:nvGrpSpPr>
          <p:cNvPr name="Group 14" id="14"/>
          <p:cNvGrpSpPr/>
          <p:nvPr/>
        </p:nvGrpSpPr>
        <p:grpSpPr>
          <a:xfrm rot="0">
            <a:off x="13141164" y="1078641"/>
            <a:ext cx="4109746" cy="4675759"/>
            <a:chOff x="0" y="0"/>
            <a:chExt cx="1203216" cy="1368928"/>
          </a:xfrm>
        </p:grpSpPr>
        <p:sp>
          <p:nvSpPr>
            <p:cNvPr name="Freeform 15" id="15"/>
            <p:cNvSpPr/>
            <p:nvPr/>
          </p:nvSpPr>
          <p:spPr>
            <a:xfrm flipH="false" flipV="false" rot="0">
              <a:off x="0" y="0"/>
              <a:ext cx="1203216" cy="1368928"/>
            </a:xfrm>
            <a:custGeom>
              <a:avLst/>
              <a:gdLst/>
              <a:ahLst/>
              <a:cxnLst/>
              <a:rect r="r" b="b" t="t" l="l"/>
              <a:pathLst>
                <a:path h="1368928" w="1203216">
                  <a:moveTo>
                    <a:pt x="0" y="0"/>
                  </a:moveTo>
                  <a:lnTo>
                    <a:pt x="1203216" y="0"/>
                  </a:lnTo>
                  <a:lnTo>
                    <a:pt x="1203216" y="1368928"/>
                  </a:lnTo>
                  <a:lnTo>
                    <a:pt x="0" y="1368928"/>
                  </a:lnTo>
                  <a:close/>
                </a:path>
              </a:pathLst>
            </a:custGeom>
            <a:solidFill>
              <a:srgbClr val="FFFFFF"/>
            </a:solidFill>
          </p:spPr>
        </p:sp>
        <p:sp>
          <p:nvSpPr>
            <p:cNvPr name="TextBox 16" id="16"/>
            <p:cNvSpPr txBox="true"/>
            <p:nvPr/>
          </p:nvSpPr>
          <p:spPr>
            <a:xfrm>
              <a:off x="0" y="-9525"/>
              <a:ext cx="1203216" cy="1378453"/>
            </a:xfrm>
            <a:prstGeom prst="rect">
              <a:avLst/>
            </a:prstGeom>
          </p:spPr>
          <p:txBody>
            <a:bodyPr anchor="ctr" rtlCol="false" tIns="50800" lIns="50800" bIns="50800" rIns="50800"/>
            <a:lstStyle/>
            <a:p>
              <a:pPr algn="ctr">
                <a:lnSpc>
                  <a:spcPts val="3074"/>
                </a:lnSpc>
              </a:pPr>
            </a:p>
            <a:p>
              <a:pPr algn="ctr">
                <a:lnSpc>
                  <a:spcPts val="3074"/>
                </a:lnSpc>
              </a:pPr>
            </a:p>
          </p:txBody>
        </p:sp>
      </p:grpSp>
      <p:sp>
        <p:nvSpPr>
          <p:cNvPr name="Freeform 17" id="17"/>
          <p:cNvSpPr/>
          <p:nvPr/>
        </p:nvSpPr>
        <p:spPr>
          <a:xfrm flipH="false" flipV="false" rot="0">
            <a:off x="13423092" y="1404714"/>
            <a:ext cx="3488739" cy="4049029"/>
          </a:xfrm>
          <a:custGeom>
            <a:avLst/>
            <a:gdLst/>
            <a:ahLst/>
            <a:cxnLst/>
            <a:rect r="r" b="b" t="t" l="l"/>
            <a:pathLst>
              <a:path h="4049029" w="3488739">
                <a:moveTo>
                  <a:pt x="0" y="0"/>
                </a:moveTo>
                <a:lnTo>
                  <a:pt x="3488739" y="0"/>
                </a:lnTo>
                <a:lnTo>
                  <a:pt x="3488739" y="4049029"/>
                </a:lnTo>
                <a:lnTo>
                  <a:pt x="0" y="4049029"/>
                </a:lnTo>
                <a:lnTo>
                  <a:pt x="0" y="0"/>
                </a:lnTo>
                <a:close/>
              </a:path>
            </a:pathLst>
          </a:custGeom>
          <a:blipFill>
            <a:blip r:embed="rId6"/>
            <a:stretch>
              <a:fillRect l="0" t="0" r="0" b="0"/>
            </a:stretch>
          </a:blipFill>
        </p:spPr>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137</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0434991"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STOP CIRCULATION</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138</a:t>
            </a:r>
          </a:p>
        </p:txBody>
      </p:sp>
      <p:grpSp>
        <p:nvGrpSpPr>
          <p:cNvPr name="Group 8" id="8"/>
          <p:cNvGrpSpPr/>
          <p:nvPr/>
        </p:nvGrpSpPr>
        <p:grpSpPr>
          <a:xfrm rot="0">
            <a:off x="1833138" y="3320927"/>
            <a:ext cx="10272050" cy="1150744"/>
            <a:chOff x="0" y="0"/>
            <a:chExt cx="2705396" cy="303077"/>
          </a:xfrm>
        </p:grpSpPr>
        <p:sp>
          <p:nvSpPr>
            <p:cNvPr name="Freeform 9" id="9"/>
            <p:cNvSpPr/>
            <p:nvPr/>
          </p:nvSpPr>
          <p:spPr>
            <a:xfrm flipH="false" flipV="false" rot="0">
              <a:off x="0" y="0"/>
              <a:ext cx="2705396" cy="303077"/>
            </a:xfrm>
            <a:custGeom>
              <a:avLst/>
              <a:gdLst/>
              <a:ahLst/>
              <a:cxnLst/>
              <a:rect r="r" b="b" t="t" l="l"/>
              <a:pathLst>
                <a:path h="303077" w="2705396">
                  <a:moveTo>
                    <a:pt x="0" y="0"/>
                  </a:moveTo>
                  <a:lnTo>
                    <a:pt x="2705396" y="0"/>
                  </a:lnTo>
                  <a:lnTo>
                    <a:pt x="2705396" y="303077"/>
                  </a:lnTo>
                  <a:lnTo>
                    <a:pt x="0" y="303077"/>
                  </a:lnTo>
                  <a:close/>
                </a:path>
              </a:pathLst>
            </a:custGeom>
            <a:solidFill>
              <a:srgbClr val="303030"/>
            </a:solidFill>
          </p:spPr>
        </p:sp>
        <p:sp>
          <p:nvSpPr>
            <p:cNvPr name="TextBox 10" id="10"/>
            <p:cNvSpPr txBox="true"/>
            <p:nvPr/>
          </p:nvSpPr>
          <p:spPr>
            <a:xfrm>
              <a:off x="0" y="-76200"/>
              <a:ext cx="2705396" cy="379277"/>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187818" y="3462895"/>
            <a:ext cx="1205628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End Image Sharing at School</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2187818" y="4643335"/>
            <a:ext cx="16091301"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Immediately tell a trustworthy </a:t>
            </a:r>
            <a:r>
              <a:rPr lang="en-US" sz="4249" b="true">
                <a:solidFill>
                  <a:srgbClr val="9D1BE3"/>
                </a:solidFill>
                <a:latin typeface="Roboto Bold"/>
                <a:ea typeface="Roboto Bold"/>
                <a:cs typeface="Roboto Bold"/>
                <a:sym typeface="Roboto Bold"/>
              </a:rPr>
              <a:t>parent or caregiver</a:t>
            </a:r>
            <a:r>
              <a:rPr lang="en-US" sz="4249" b="true">
                <a:solidFill>
                  <a:srgbClr val="004F59"/>
                </a:solidFill>
                <a:latin typeface="Roboto Bold"/>
                <a:ea typeface="Roboto Bold"/>
                <a:cs typeface="Roboto Bold"/>
                <a:sym typeface="Roboto Bold"/>
              </a:rPr>
              <a:t>.</a:t>
            </a:r>
          </a:p>
        </p:txBody>
      </p:sp>
    </p:spTree>
  </p:cSld>
  <p:clrMapOvr>
    <a:masterClrMapping/>
  </p:clrMapOvr>
</p:sld>
</file>

<file path=ppt/slides/slide1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187818" y="4643335"/>
            <a:ext cx="16091301"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Report it to a trusted </a:t>
            </a:r>
            <a:r>
              <a:rPr lang="en-US" sz="4249" b="true">
                <a:solidFill>
                  <a:srgbClr val="9D1BE3"/>
                </a:solidFill>
                <a:latin typeface="Roboto Bold"/>
                <a:ea typeface="Roboto Bold"/>
                <a:cs typeface="Roboto Bold"/>
                <a:sym typeface="Roboto Bold"/>
              </a:rPr>
              <a:t>school staff member.</a:t>
            </a:r>
          </a:p>
        </p:txBody>
      </p:sp>
      <p:sp>
        <p:nvSpPr>
          <p:cNvPr name="TextBox 7" id="7"/>
          <p:cNvSpPr txBox="true"/>
          <p:nvPr/>
        </p:nvSpPr>
        <p:spPr>
          <a:xfrm rot="0">
            <a:off x="1131441" y="1109322"/>
            <a:ext cx="10434991"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STOP CIRCULATION</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139</a:t>
            </a:r>
          </a:p>
        </p:txBody>
      </p:sp>
      <p:grpSp>
        <p:nvGrpSpPr>
          <p:cNvPr name="Group 9" id="9"/>
          <p:cNvGrpSpPr/>
          <p:nvPr/>
        </p:nvGrpSpPr>
        <p:grpSpPr>
          <a:xfrm rot="0">
            <a:off x="1833138" y="3320927"/>
            <a:ext cx="10272050" cy="1150744"/>
            <a:chOff x="0" y="0"/>
            <a:chExt cx="2705396" cy="303077"/>
          </a:xfrm>
        </p:grpSpPr>
        <p:sp>
          <p:nvSpPr>
            <p:cNvPr name="Freeform 10" id="10"/>
            <p:cNvSpPr/>
            <p:nvPr/>
          </p:nvSpPr>
          <p:spPr>
            <a:xfrm flipH="false" flipV="false" rot="0">
              <a:off x="0" y="0"/>
              <a:ext cx="2705396" cy="303077"/>
            </a:xfrm>
            <a:custGeom>
              <a:avLst/>
              <a:gdLst/>
              <a:ahLst/>
              <a:cxnLst/>
              <a:rect r="r" b="b" t="t" l="l"/>
              <a:pathLst>
                <a:path h="303077" w="2705396">
                  <a:moveTo>
                    <a:pt x="0" y="0"/>
                  </a:moveTo>
                  <a:lnTo>
                    <a:pt x="2705396" y="0"/>
                  </a:lnTo>
                  <a:lnTo>
                    <a:pt x="2705396" y="303077"/>
                  </a:lnTo>
                  <a:lnTo>
                    <a:pt x="0" y="303077"/>
                  </a:lnTo>
                  <a:close/>
                </a:path>
              </a:pathLst>
            </a:custGeom>
            <a:solidFill>
              <a:srgbClr val="303030"/>
            </a:solidFill>
          </p:spPr>
        </p:sp>
        <p:sp>
          <p:nvSpPr>
            <p:cNvPr name="TextBox 11" id="11"/>
            <p:cNvSpPr txBox="true"/>
            <p:nvPr/>
          </p:nvSpPr>
          <p:spPr>
            <a:xfrm>
              <a:off x="0" y="-76200"/>
              <a:ext cx="2705396" cy="379277"/>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187818" y="3462895"/>
            <a:ext cx="1205628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End Image Sharing at School</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387738" y="4804650"/>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62%</a:t>
            </a:r>
          </a:p>
          <a:p>
            <a:pPr algn="l">
              <a:lnSpc>
                <a:spcPts val="6399"/>
              </a:lnSpc>
            </a:pPr>
            <a:r>
              <a:rPr lang="en-US" sz="3999" b="true">
                <a:solidFill>
                  <a:srgbClr val="FBFDFD"/>
                </a:solidFill>
                <a:latin typeface="Roboto Bold"/>
                <a:ea typeface="Roboto Bold"/>
                <a:cs typeface="Roboto Bold"/>
                <a:sym typeface="Roboto Bold"/>
              </a:rPr>
              <a:t>B)  72%</a:t>
            </a:r>
          </a:p>
          <a:p>
            <a:pPr algn="l">
              <a:lnSpc>
                <a:spcPts val="6399"/>
              </a:lnSpc>
            </a:pPr>
            <a:r>
              <a:rPr lang="en-US" sz="3999" b="true">
                <a:solidFill>
                  <a:srgbClr val="FBFDFD"/>
                </a:solidFill>
                <a:latin typeface="Roboto Bold"/>
                <a:ea typeface="Roboto Bold"/>
                <a:cs typeface="Roboto Bold"/>
                <a:sym typeface="Roboto Bold"/>
              </a:rPr>
              <a:t>C)  82%</a:t>
            </a:r>
          </a:p>
          <a:p>
            <a:pPr algn="l">
              <a:lnSpc>
                <a:spcPts val="6399"/>
              </a:lnSpc>
            </a:pPr>
            <a:r>
              <a:rPr lang="en-US" sz="3999" b="true">
                <a:solidFill>
                  <a:srgbClr val="FBFDFD"/>
                </a:solidFill>
                <a:latin typeface="Roboto Bold"/>
                <a:ea typeface="Roboto Bold"/>
                <a:cs typeface="Roboto Bold"/>
                <a:sym typeface="Roboto Bold"/>
              </a:rPr>
              <a:t>D)  92%</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542257" y="3409807"/>
            <a:ext cx="13420985" cy="1235075"/>
          </a:xfrm>
          <a:prstGeom prst="rect">
            <a:avLst/>
          </a:prstGeom>
        </p:spPr>
        <p:txBody>
          <a:bodyPr anchor="t" rtlCol="false" tIns="0" lIns="0" bIns="0" rIns="0">
            <a:spAutoFit/>
          </a:bodyPr>
          <a:lstStyle/>
          <a:p>
            <a:pPr algn="l">
              <a:lnSpc>
                <a:spcPts val="4900"/>
              </a:lnSpc>
            </a:pPr>
            <a:r>
              <a:rPr lang="en-US" sz="3500">
                <a:solidFill>
                  <a:srgbClr val="FFFFFF"/>
                </a:solidFill>
                <a:latin typeface="Roboto"/>
                <a:ea typeface="Roboto"/>
                <a:cs typeface="Roboto"/>
                <a:sym typeface="Roboto"/>
              </a:rPr>
              <a:t>When predators </a:t>
            </a:r>
            <a:r>
              <a:rPr lang="en-US" sz="3500">
                <a:solidFill>
                  <a:srgbClr val="FFFFFF"/>
                </a:solidFill>
                <a:latin typeface="Roboto"/>
                <a:ea typeface="Roboto"/>
                <a:cs typeface="Roboto"/>
                <a:sym typeface="Roboto"/>
              </a:rPr>
              <a:t>sent a sexual image, what percentage of victims sent their image back?</a:t>
            </a:r>
          </a:p>
        </p:txBody>
      </p:sp>
    </p:spTree>
  </p:cSld>
  <p:clrMapOvr>
    <a:masterClrMapping/>
  </p:clrMapOvr>
</p:sld>
</file>

<file path=ppt/slides/slide1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187818" y="4643335"/>
            <a:ext cx="16091301"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Inform </a:t>
            </a:r>
            <a:r>
              <a:rPr lang="en-US" sz="4249" b="true">
                <a:solidFill>
                  <a:srgbClr val="9D1BE3"/>
                </a:solidFill>
                <a:latin typeface="Roboto Bold"/>
                <a:ea typeface="Roboto Bold"/>
                <a:cs typeface="Roboto Bold"/>
                <a:sym typeface="Roboto Bold"/>
              </a:rPr>
              <a:t>school administrators.</a:t>
            </a:r>
          </a:p>
        </p:txBody>
      </p:sp>
      <p:sp>
        <p:nvSpPr>
          <p:cNvPr name="TextBox 7" id="7"/>
          <p:cNvSpPr txBox="true"/>
          <p:nvPr/>
        </p:nvSpPr>
        <p:spPr>
          <a:xfrm rot="0">
            <a:off x="1131441" y="1109322"/>
            <a:ext cx="10434991"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STOP CIRCULATION</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140</a:t>
            </a:r>
          </a:p>
        </p:txBody>
      </p:sp>
      <p:grpSp>
        <p:nvGrpSpPr>
          <p:cNvPr name="Group 9" id="9"/>
          <p:cNvGrpSpPr/>
          <p:nvPr/>
        </p:nvGrpSpPr>
        <p:grpSpPr>
          <a:xfrm rot="0">
            <a:off x="1833138" y="3320927"/>
            <a:ext cx="10272050" cy="1150744"/>
            <a:chOff x="0" y="0"/>
            <a:chExt cx="2705396" cy="303077"/>
          </a:xfrm>
        </p:grpSpPr>
        <p:sp>
          <p:nvSpPr>
            <p:cNvPr name="Freeform 10" id="10"/>
            <p:cNvSpPr/>
            <p:nvPr/>
          </p:nvSpPr>
          <p:spPr>
            <a:xfrm flipH="false" flipV="false" rot="0">
              <a:off x="0" y="0"/>
              <a:ext cx="2705396" cy="303077"/>
            </a:xfrm>
            <a:custGeom>
              <a:avLst/>
              <a:gdLst/>
              <a:ahLst/>
              <a:cxnLst/>
              <a:rect r="r" b="b" t="t" l="l"/>
              <a:pathLst>
                <a:path h="303077" w="2705396">
                  <a:moveTo>
                    <a:pt x="0" y="0"/>
                  </a:moveTo>
                  <a:lnTo>
                    <a:pt x="2705396" y="0"/>
                  </a:lnTo>
                  <a:lnTo>
                    <a:pt x="2705396" y="303077"/>
                  </a:lnTo>
                  <a:lnTo>
                    <a:pt x="0" y="303077"/>
                  </a:lnTo>
                  <a:close/>
                </a:path>
              </a:pathLst>
            </a:custGeom>
            <a:solidFill>
              <a:srgbClr val="303030"/>
            </a:solidFill>
          </p:spPr>
        </p:sp>
        <p:sp>
          <p:nvSpPr>
            <p:cNvPr name="TextBox 11" id="11"/>
            <p:cNvSpPr txBox="true"/>
            <p:nvPr/>
          </p:nvSpPr>
          <p:spPr>
            <a:xfrm>
              <a:off x="0" y="-76200"/>
              <a:ext cx="2705396" cy="379277"/>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187818" y="3462895"/>
            <a:ext cx="1205628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End Image Sharing at School</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187818" y="4643335"/>
            <a:ext cx="16091301"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Seek support from </a:t>
            </a:r>
            <a:r>
              <a:rPr lang="en-US" sz="4249" b="true">
                <a:solidFill>
                  <a:srgbClr val="004F59"/>
                </a:solidFill>
                <a:latin typeface="Roboto Bold"/>
                <a:ea typeface="Roboto Bold"/>
                <a:cs typeface="Roboto Bold"/>
                <a:sym typeface="Roboto Bold"/>
              </a:rPr>
              <a:t>a </a:t>
            </a:r>
            <a:r>
              <a:rPr lang="en-US" sz="4249" b="true">
                <a:solidFill>
                  <a:srgbClr val="9D1BE3"/>
                </a:solidFill>
                <a:latin typeface="Roboto Bold"/>
                <a:ea typeface="Roboto Bold"/>
                <a:cs typeface="Roboto Bold"/>
                <a:sym typeface="Roboto Bold"/>
              </a:rPr>
              <a:t>counselor </a:t>
            </a:r>
            <a:r>
              <a:rPr lang="en-US" sz="4249" b="true">
                <a:solidFill>
                  <a:srgbClr val="004F59"/>
                </a:solidFill>
                <a:latin typeface="Roboto Bold"/>
                <a:ea typeface="Roboto Bold"/>
                <a:cs typeface="Roboto Bold"/>
                <a:sym typeface="Roboto Bold"/>
              </a:rPr>
              <a:t>for emotional care.</a:t>
            </a:r>
          </a:p>
        </p:txBody>
      </p:sp>
      <p:sp>
        <p:nvSpPr>
          <p:cNvPr name="TextBox 7" id="7"/>
          <p:cNvSpPr txBox="true"/>
          <p:nvPr/>
        </p:nvSpPr>
        <p:spPr>
          <a:xfrm rot="0">
            <a:off x="1131441" y="1109322"/>
            <a:ext cx="10434991"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STOP CIRCULATION</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141</a:t>
            </a:r>
          </a:p>
        </p:txBody>
      </p:sp>
      <p:grpSp>
        <p:nvGrpSpPr>
          <p:cNvPr name="Group 9" id="9"/>
          <p:cNvGrpSpPr/>
          <p:nvPr/>
        </p:nvGrpSpPr>
        <p:grpSpPr>
          <a:xfrm rot="0">
            <a:off x="1833138" y="3320927"/>
            <a:ext cx="10272050" cy="1150744"/>
            <a:chOff x="0" y="0"/>
            <a:chExt cx="2705396" cy="303077"/>
          </a:xfrm>
        </p:grpSpPr>
        <p:sp>
          <p:nvSpPr>
            <p:cNvPr name="Freeform 10" id="10"/>
            <p:cNvSpPr/>
            <p:nvPr/>
          </p:nvSpPr>
          <p:spPr>
            <a:xfrm flipH="false" flipV="false" rot="0">
              <a:off x="0" y="0"/>
              <a:ext cx="2705396" cy="303077"/>
            </a:xfrm>
            <a:custGeom>
              <a:avLst/>
              <a:gdLst/>
              <a:ahLst/>
              <a:cxnLst/>
              <a:rect r="r" b="b" t="t" l="l"/>
              <a:pathLst>
                <a:path h="303077" w="2705396">
                  <a:moveTo>
                    <a:pt x="0" y="0"/>
                  </a:moveTo>
                  <a:lnTo>
                    <a:pt x="2705396" y="0"/>
                  </a:lnTo>
                  <a:lnTo>
                    <a:pt x="2705396" y="303077"/>
                  </a:lnTo>
                  <a:lnTo>
                    <a:pt x="0" y="303077"/>
                  </a:lnTo>
                  <a:close/>
                </a:path>
              </a:pathLst>
            </a:custGeom>
            <a:solidFill>
              <a:srgbClr val="303030"/>
            </a:solidFill>
          </p:spPr>
        </p:sp>
        <p:sp>
          <p:nvSpPr>
            <p:cNvPr name="TextBox 11" id="11"/>
            <p:cNvSpPr txBox="true"/>
            <p:nvPr/>
          </p:nvSpPr>
          <p:spPr>
            <a:xfrm>
              <a:off x="0" y="-76200"/>
              <a:ext cx="2705396" cy="379277"/>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187818" y="3462895"/>
            <a:ext cx="1205628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End Image Sharing at School</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TextBox 7" id="7"/>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Freeform 8" id="8"/>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142</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4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143</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8" id="8"/>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9" id="9"/>
          <p:cNvSpPr txBox="true"/>
          <p:nvPr/>
        </p:nvSpPr>
        <p:spPr>
          <a:xfrm rot="0">
            <a:off x="2079605" y="4553473"/>
            <a:ext cx="14904389" cy="803276"/>
          </a:xfrm>
          <a:prstGeom prst="rect">
            <a:avLst/>
          </a:prstGeom>
        </p:spPr>
        <p:txBody>
          <a:bodyPr anchor="t" rtlCol="false" tIns="0" lIns="0" bIns="0" rIns="0">
            <a:spAutoFit/>
          </a:bodyPr>
          <a:lstStyle/>
          <a:p>
            <a:pPr algn="l">
              <a:lnSpc>
                <a:spcPts val="6799"/>
              </a:lnSpc>
            </a:pPr>
            <a:r>
              <a:rPr lang="en-US" b="true" sz="4249">
                <a:solidFill>
                  <a:srgbClr val="004F59"/>
                </a:solidFill>
                <a:latin typeface="Roboto Bold"/>
                <a:ea typeface="Roboto Bold"/>
                <a:cs typeface="Roboto Bold"/>
                <a:sym typeface="Roboto Bold"/>
              </a:rPr>
              <a:t>Sextortion is a crime.</a:t>
            </a:r>
          </a:p>
        </p:txBody>
      </p:sp>
      <p:grpSp>
        <p:nvGrpSpPr>
          <p:cNvPr name="Group 10" id="10"/>
          <p:cNvGrpSpPr/>
          <p:nvPr/>
        </p:nvGrpSpPr>
        <p:grpSpPr>
          <a:xfrm rot="0">
            <a:off x="1566438" y="3332946"/>
            <a:ext cx="10394187" cy="986998"/>
            <a:chOff x="0" y="0"/>
            <a:chExt cx="2737564" cy="259950"/>
          </a:xfrm>
        </p:grpSpPr>
        <p:sp>
          <p:nvSpPr>
            <p:cNvPr name="Freeform 11" id="11"/>
            <p:cNvSpPr/>
            <p:nvPr/>
          </p:nvSpPr>
          <p:spPr>
            <a:xfrm flipH="false" flipV="false" rot="0">
              <a:off x="0" y="0"/>
              <a:ext cx="2737564" cy="259950"/>
            </a:xfrm>
            <a:custGeom>
              <a:avLst/>
              <a:gdLst/>
              <a:ahLst/>
              <a:cxnLst/>
              <a:rect r="r" b="b" t="t" l="l"/>
              <a:pathLst>
                <a:path h="259950" w="2737564">
                  <a:moveTo>
                    <a:pt x="0" y="0"/>
                  </a:moveTo>
                  <a:lnTo>
                    <a:pt x="2737564" y="0"/>
                  </a:lnTo>
                  <a:lnTo>
                    <a:pt x="2737564" y="259950"/>
                  </a:lnTo>
                  <a:lnTo>
                    <a:pt x="0" y="259950"/>
                  </a:lnTo>
                  <a:close/>
                </a:path>
              </a:pathLst>
            </a:custGeom>
            <a:solidFill>
              <a:srgbClr val="303030"/>
            </a:solidFill>
          </p:spPr>
        </p:sp>
        <p:sp>
          <p:nvSpPr>
            <p:cNvPr name="TextBox 12" id="12"/>
            <p:cNvSpPr txBox="true"/>
            <p:nvPr/>
          </p:nvSpPr>
          <p:spPr>
            <a:xfrm>
              <a:off x="0" y="-76200"/>
              <a:ext cx="2737564" cy="336150"/>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79605" y="3395003"/>
            <a:ext cx="1136486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Trustworthy People Stop Sextortion</a:t>
            </a:r>
          </a:p>
        </p:txBody>
      </p:sp>
    </p:spTree>
  </p:cSld>
  <p:clrMapOvr>
    <a:masterClrMapping/>
  </p:clrMapOvr>
</p:sld>
</file>

<file path=ppt/slides/slide1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144</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8" id="8"/>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9" id="9"/>
          <p:cNvSpPr txBox="true"/>
          <p:nvPr/>
        </p:nvSpPr>
        <p:spPr>
          <a:xfrm rot="0">
            <a:off x="2079605" y="4553473"/>
            <a:ext cx="14904389" cy="803276"/>
          </a:xfrm>
          <a:prstGeom prst="rect">
            <a:avLst/>
          </a:prstGeom>
        </p:spPr>
        <p:txBody>
          <a:bodyPr anchor="t" rtlCol="false" tIns="0" lIns="0" bIns="0" rIns="0">
            <a:spAutoFit/>
          </a:bodyPr>
          <a:lstStyle/>
          <a:p>
            <a:pPr algn="l">
              <a:lnSpc>
                <a:spcPts val="6799"/>
              </a:lnSpc>
            </a:pPr>
            <a:r>
              <a:rPr lang="en-US" b="true" sz="4249">
                <a:solidFill>
                  <a:srgbClr val="004F59"/>
                </a:solidFill>
                <a:latin typeface="Roboto Bold"/>
                <a:ea typeface="Roboto Bold"/>
                <a:cs typeface="Roboto Bold"/>
                <a:sym typeface="Roboto Bold"/>
              </a:rPr>
              <a:t>Threats are tricks to manipulate.</a:t>
            </a:r>
          </a:p>
        </p:txBody>
      </p:sp>
      <p:grpSp>
        <p:nvGrpSpPr>
          <p:cNvPr name="Group 10" id="10"/>
          <p:cNvGrpSpPr/>
          <p:nvPr/>
        </p:nvGrpSpPr>
        <p:grpSpPr>
          <a:xfrm rot="0">
            <a:off x="1566438" y="3332946"/>
            <a:ext cx="10394187" cy="986998"/>
            <a:chOff x="0" y="0"/>
            <a:chExt cx="2737564" cy="259950"/>
          </a:xfrm>
        </p:grpSpPr>
        <p:sp>
          <p:nvSpPr>
            <p:cNvPr name="Freeform 11" id="11"/>
            <p:cNvSpPr/>
            <p:nvPr/>
          </p:nvSpPr>
          <p:spPr>
            <a:xfrm flipH="false" flipV="false" rot="0">
              <a:off x="0" y="0"/>
              <a:ext cx="2737564" cy="259950"/>
            </a:xfrm>
            <a:custGeom>
              <a:avLst/>
              <a:gdLst/>
              <a:ahLst/>
              <a:cxnLst/>
              <a:rect r="r" b="b" t="t" l="l"/>
              <a:pathLst>
                <a:path h="259950" w="2737564">
                  <a:moveTo>
                    <a:pt x="0" y="0"/>
                  </a:moveTo>
                  <a:lnTo>
                    <a:pt x="2737564" y="0"/>
                  </a:lnTo>
                  <a:lnTo>
                    <a:pt x="2737564" y="259950"/>
                  </a:lnTo>
                  <a:lnTo>
                    <a:pt x="0" y="259950"/>
                  </a:lnTo>
                  <a:close/>
                </a:path>
              </a:pathLst>
            </a:custGeom>
            <a:solidFill>
              <a:srgbClr val="303030"/>
            </a:solidFill>
          </p:spPr>
        </p:sp>
        <p:sp>
          <p:nvSpPr>
            <p:cNvPr name="TextBox 12" id="12"/>
            <p:cNvSpPr txBox="true"/>
            <p:nvPr/>
          </p:nvSpPr>
          <p:spPr>
            <a:xfrm>
              <a:off x="0" y="-76200"/>
              <a:ext cx="2737564" cy="336150"/>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79605" y="3395003"/>
            <a:ext cx="1136486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Trustworthy People Stop Sextortion</a:t>
            </a:r>
          </a:p>
        </p:txBody>
      </p:sp>
    </p:spTree>
  </p:cSld>
  <p:clrMapOvr>
    <a:masterClrMapping/>
  </p:clrMapOvr>
</p:sld>
</file>

<file path=ppt/slides/slide1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145</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8" id="8"/>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9" id="9"/>
          <p:cNvSpPr txBox="true"/>
          <p:nvPr/>
        </p:nvSpPr>
        <p:spPr>
          <a:xfrm rot="0">
            <a:off x="2079605" y="4553473"/>
            <a:ext cx="14904389" cy="803276"/>
          </a:xfrm>
          <a:prstGeom prst="rect">
            <a:avLst/>
          </a:prstGeom>
        </p:spPr>
        <p:txBody>
          <a:bodyPr anchor="t" rtlCol="false" tIns="0" lIns="0" bIns="0" rIns="0">
            <a:spAutoFit/>
          </a:bodyPr>
          <a:lstStyle/>
          <a:p>
            <a:pPr algn="l">
              <a:lnSpc>
                <a:spcPts val="6799"/>
              </a:lnSpc>
            </a:pPr>
            <a:r>
              <a:rPr lang="en-US" b="true" sz="4249">
                <a:solidFill>
                  <a:srgbClr val="004F59"/>
                </a:solidFill>
                <a:latin typeface="Roboto Bold"/>
                <a:ea typeface="Roboto Bold"/>
                <a:cs typeface="Roboto Bold"/>
                <a:sym typeface="Roboto Bold"/>
              </a:rPr>
              <a:t>Adults can help end the situation.</a:t>
            </a:r>
          </a:p>
        </p:txBody>
      </p:sp>
      <p:grpSp>
        <p:nvGrpSpPr>
          <p:cNvPr name="Group 10" id="10"/>
          <p:cNvGrpSpPr/>
          <p:nvPr/>
        </p:nvGrpSpPr>
        <p:grpSpPr>
          <a:xfrm rot="0">
            <a:off x="1566438" y="3332946"/>
            <a:ext cx="10394187" cy="986998"/>
            <a:chOff x="0" y="0"/>
            <a:chExt cx="2737564" cy="259950"/>
          </a:xfrm>
        </p:grpSpPr>
        <p:sp>
          <p:nvSpPr>
            <p:cNvPr name="Freeform 11" id="11"/>
            <p:cNvSpPr/>
            <p:nvPr/>
          </p:nvSpPr>
          <p:spPr>
            <a:xfrm flipH="false" flipV="false" rot="0">
              <a:off x="0" y="0"/>
              <a:ext cx="2737564" cy="259950"/>
            </a:xfrm>
            <a:custGeom>
              <a:avLst/>
              <a:gdLst/>
              <a:ahLst/>
              <a:cxnLst/>
              <a:rect r="r" b="b" t="t" l="l"/>
              <a:pathLst>
                <a:path h="259950" w="2737564">
                  <a:moveTo>
                    <a:pt x="0" y="0"/>
                  </a:moveTo>
                  <a:lnTo>
                    <a:pt x="2737564" y="0"/>
                  </a:lnTo>
                  <a:lnTo>
                    <a:pt x="2737564" y="259950"/>
                  </a:lnTo>
                  <a:lnTo>
                    <a:pt x="0" y="259950"/>
                  </a:lnTo>
                  <a:close/>
                </a:path>
              </a:pathLst>
            </a:custGeom>
            <a:solidFill>
              <a:srgbClr val="303030"/>
            </a:solidFill>
          </p:spPr>
        </p:sp>
        <p:sp>
          <p:nvSpPr>
            <p:cNvPr name="TextBox 12" id="12"/>
            <p:cNvSpPr txBox="true"/>
            <p:nvPr/>
          </p:nvSpPr>
          <p:spPr>
            <a:xfrm>
              <a:off x="0" y="-76200"/>
              <a:ext cx="2737564" cy="336150"/>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79605" y="3395003"/>
            <a:ext cx="1136486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Trustworthy People Stop Sextortion</a:t>
            </a:r>
          </a:p>
        </p:txBody>
      </p:sp>
    </p:spTree>
  </p:cSld>
  <p:clrMapOvr>
    <a:masterClrMapping/>
  </p:clrMapOvr>
</p:sld>
</file>

<file path=ppt/slides/slide1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146</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8" id="8"/>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9" id="9"/>
          <p:cNvSpPr txBox="true"/>
          <p:nvPr/>
        </p:nvSpPr>
        <p:spPr>
          <a:xfrm rot="0">
            <a:off x="2079605" y="4553473"/>
            <a:ext cx="14904389" cy="803276"/>
          </a:xfrm>
          <a:prstGeom prst="rect">
            <a:avLst/>
          </a:prstGeom>
        </p:spPr>
        <p:txBody>
          <a:bodyPr anchor="t" rtlCol="false" tIns="0" lIns="0" bIns="0" rIns="0">
            <a:spAutoFit/>
          </a:bodyPr>
          <a:lstStyle/>
          <a:p>
            <a:pPr algn="l">
              <a:lnSpc>
                <a:spcPts val="6799"/>
              </a:lnSpc>
            </a:pPr>
            <a:r>
              <a:rPr lang="en-US" b="true" sz="4249">
                <a:solidFill>
                  <a:srgbClr val="004F59"/>
                </a:solidFill>
                <a:latin typeface="Roboto Bold"/>
                <a:ea typeface="Roboto Bold"/>
                <a:cs typeface="Roboto Bold"/>
                <a:sym typeface="Roboto Bold"/>
              </a:rPr>
              <a:t>Images can be reported and removed.</a:t>
            </a:r>
          </a:p>
        </p:txBody>
      </p:sp>
      <p:grpSp>
        <p:nvGrpSpPr>
          <p:cNvPr name="Group 10" id="10"/>
          <p:cNvGrpSpPr/>
          <p:nvPr/>
        </p:nvGrpSpPr>
        <p:grpSpPr>
          <a:xfrm rot="0">
            <a:off x="1566438" y="3332946"/>
            <a:ext cx="10394187" cy="986998"/>
            <a:chOff x="0" y="0"/>
            <a:chExt cx="2737564" cy="259950"/>
          </a:xfrm>
        </p:grpSpPr>
        <p:sp>
          <p:nvSpPr>
            <p:cNvPr name="Freeform 11" id="11"/>
            <p:cNvSpPr/>
            <p:nvPr/>
          </p:nvSpPr>
          <p:spPr>
            <a:xfrm flipH="false" flipV="false" rot="0">
              <a:off x="0" y="0"/>
              <a:ext cx="2737564" cy="259950"/>
            </a:xfrm>
            <a:custGeom>
              <a:avLst/>
              <a:gdLst/>
              <a:ahLst/>
              <a:cxnLst/>
              <a:rect r="r" b="b" t="t" l="l"/>
              <a:pathLst>
                <a:path h="259950" w="2737564">
                  <a:moveTo>
                    <a:pt x="0" y="0"/>
                  </a:moveTo>
                  <a:lnTo>
                    <a:pt x="2737564" y="0"/>
                  </a:lnTo>
                  <a:lnTo>
                    <a:pt x="2737564" y="259950"/>
                  </a:lnTo>
                  <a:lnTo>
                    <a:pt x="0" y="259950"/>
                  </a:lnTo>
                  <a:close/>
                </a:path>
              </a:pathLst>
            </a:custGeom>
            <a:solidFill>
              <a:srgbClr val="303030"/>
            </a:solidFill>
          </p:spPr>
        </p:sp>
        <p:sp>
          <p:nvSpPr>
            <p:cNvPr name="TextBox 12" id="12"/>
            <p:cNvSpPr txBox="true"/>
            <p:nvPr/>
          </p:nvSpPr>
          <p:spPr>
            <a:xfrm>
              <a:off x="0" y="-76200"/>
              <a:ext cx="2737564" cy="336150"/>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79605" y="3395003"/>
            <a:ext cx="1136486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Trustworthy People Stop Sextortion</a:t>
            </a:r>
          </a:p>
        </p:txBody>
      </p:sp>
    </p:spTree>
  </p:cSld>
  <p:clrMapOvr>
    <a:masterClrMapping/>
  </p:clrMapOvr>
</p:sld>
</file>

<file path=ppt/slides/slide1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147</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8" id="8"/>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9" id="9"/>
          <p:cNvSpPr txBox="true"/>
          <p:nvPr/>
        </p:nvSpPr>
        <p:spPr>
          <a:xfrm rot="0">
            <a:off x="2079605" y="4553473"/>
            <a:ext cx="14904389" cy="803276"/>
          </a:xfrm>
          <a:prstGeom prst="rect">
            <a:avLst/>
          </a:prstGeom>
        </p:spPr>
        <p:txBody>
          <a:bodyPr anchor="t" rtlCol="false" tIns="0" lIns="0" bIns="0" rIns="0">
            <a:spAutoFit/>
          </a:bodyPr>
          <a:lstStyle/>
          <a:p>
            <a:pPr algn="l">
              <a:lnSpc>
                <a:spcPts val="6799"/>
              </a:lnSpc>
            </a:pPr>
            <a:r>
              <a:rPr lang="en-US" b="true" sz="4249">
                <a:solidFill>
                  <a:srgbClr val="004F59"/>
                </a:solidFill>
                <a:latin typeface="Roboto Bold"/>
                <a:ea typeface="Roboto Bold"/>
                <a:cs typeface="Roboto Bold"/>
                <a:sym typeface="Roboto Bold"/>
              </a:rPr>
              <a:t>Support is available for emotional healing.</a:t>
            </a:r>
          </a:p>
        </p:txBody>
      </p:sp>
      <p:grpSp>
        <p:nvGrpSpPr>
          <p:cNvPr name="Group 10" id="10"/>
          <p:cNvGrpSpPr/>
          <p:nvPr/>
        </p:nvGrpSpPr>
        <p:grpSpPr>
          <a:xfrm rot="0">
            <a:off x="1566438" y="3332946"/>
            <a:ext cx="10394187" cy="986998"/>
            <a:chOff x="0" y="0"/>
            <a:chExt cx="2737564" cy="259950"/>
          </a:xfrm>
        </p:grpSpPr>
        <p:sp>
          <p:nvSpPr>
            <p:cNvPr name="Freeform 11" id="11"/>
            <p:cNvSpPr/>
            <p:nvPr/>
          </p:nvSpPr>
          <p:spPr>
            <a:xfrm flipH="false" flipV="false" rot="0">
              <a:off x="0" y="0"/>
              <a:ext cx="2737564" cy="259950"/>
            </a:xfrm>
            <a:custGeom>
              <a:avLst/>
              <a:gdLst/>
              <a:ahLst/>
              <a:cxnLst/>
              <a:rect r="r" b="b" t="t" l="l"/>
              <a:pathLst>
                <a:path h="259950" w="2737564">
                  <a:moveTo>
                    <a:pt x="0" y="0"/>
                  </a:moveTo>
                  <a:lnTo>
                    <a:pt x="2737564" y="0"/>
                  </a:lnTo>
                  <a:lnTo>
                    <a:pt x="2737564" y="259950"/>
                  </a:lnTo>
                  <a:lnTo>
                    <a:pt x="0" y="259950"/>
                  </a:lnTo>
                  <a:close/>
                </a:path>
              </a:pathLst>
            </a:custGeom>
            <a:solidFill>
              <a:srgbClr val="303030"/>
            </a:solidFill>
          </p:spPr>
        </p:sp>
        <p:sp>
          <p:nvSpPr>
            <p:cNvPr name="TextBox 12" id="12"/>
            <p:cNvSpPr txBox="true"/>
            <p:nvPr/>
          </p:nvSpPr>
          <p:spPr>
            <a:xfrm>
              <a:off x="0" y="-76200"/>
              <a:ext cx="2737564" cy="336150"/>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79605" y="3395003"/>
            <a:ext cx="1136486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Trustworthy People Stop Sextortion</a:t>
            </a:r>
          </a:p>
        </p:txBody>
      </p:sp>
    </p:spTree>
  </p:cSld>
  <p:clrMapOvr>
    <a:masterClrMapping/>
  </p:clrMapOvr>
</p:sld>
</file>

<file path=ppt/slides/slide1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5472" y="447364"/>
            <a:ext cx="17417056" cy="9532512"/>
          </a:xfrm>
          <a:custGeom>
            <a:avLst/>
            <a:gdLst/>
            <a:ahLst/>
            <a:cxnLst/>
            <a:rect r="r" b="b" t="t" l="l"/>
            <a:pathLst>
              <a:path h="9532512" w="17417056">
                <a:moveTo>
                  <a:pt x="0" y="0"/>
                </a:moveTo>
                <a:lnTo>
                  <a:pt x="17417056" y="0"/>
                </a:lnTo>
                <a:lnTo>
                  <a:pt x="17417056" y="9532512"/>
                </a:lnTo>
                <a:lnTo>
                  <a:pt x="0" y="9532512"/>
                </a:lnTo>
                <a:lnTo>
                  <a:pt x="0" y="0"/>
                </a:lnTo>
                <a:close/>
              </a:path>
            </a:pathLst>
          </a:custGeom>
          <a:blipFill>
            <a:blip r:embed="rId3"/>
            <a:stretch>
              <a:fillRect l="0" t="-2123" r="0" b="-652"/>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148</a:t>
            </a:r>
          </a:p>
        </p:txBody>
      </p:sp>
    </p:spTree>
  </p:cSld>
  <p:clrMapOvr>
    <a:masterClrMapping/>
  </p:clrMapOvr>
</p:sld>
</file>

<file path=ppt/slides/slide1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303030"/>
            </a:solidFill>
          </p:spPr>
        </p:sp>
      </p:grpSp>
      <p:grpSp>
        <p:nvGrpSpPr>
          <p:cNvPr name="Group 4" id="4"/>
          <p:cNvGrpSpPr/>
          <p:nvPr/>
        </p:nvGrpSpPr>
        <p:grpSpPr>
          <a:xfrm rot="0">
            <a:off x="4974805"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03137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331123"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Freeform 9" id="9"/>
          <p:cNvSpPr/>
          <p:nvPr/>
        </p:nvSpPr>
        <p:spPr>
          <a:xfrm flipH="false" flipV="false" rot="0">
            <a:off x="9014768" y="1500298"/>
            <a:ext cx="7095402" cy="7286405"/>
          </a:xfrm>
          <a:custGeom>
            <a:avLst/>
            <a:gdLst/>
            <a:ahLst/>
            <a:cxnLst/>
            <a:rect r="r" b="b" t="t" l="l"/>
            <a:pathLst>
              <a:path h="7286405" w="7095402">
                <a:moveTo>
                  <a:pt x="0" y="0"/>
                </a:moveTo>
                <a:lnTo>
                  <a:pt x="7095402" y="0"/>
                </a:lnTo>
                <a:lnTo>
                  <a:pt x="7095402" y="7286404"/>
                </a:lnTo>
                <a:lnTo>
                  <a:pt x="0" y="7286404"/>
                </a:lnTo>
                <a:lnTo>
                  <a:pt x="0" y="0"/>
                </a:lnTo>
                <a:close/>
              </a:path>
            </a:pathLst>
          </a:custGeom>
          <a:blipFill>
            <a:blip r:embed="rId5"/>
            <a:stretch>
              <a:fillRect l="0" t="0" r="0" b="0"/>
            </a:stretch>
          </a:blipFill>
        </p:spPr>
      </p:sp>
      <p:sp>
        <p:nvSpPr>
          <p:cNvPr name="TextBox 10" id="10"/>
          <p:cNvSpPr txBox="true"/>
          <p:nvPr/>
        </p:nvSpPr>
        <p:spPr>
          <a:xfrm rot="0">
            <a:off x="197550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1" id="11"/>
          <p:cNvSpPr txBox="true"/>
          <p:nvPr/>
        </p:nvSpPr>
        <p:spPr>
          <a:xfrm rot="0">
            <a:off x="253458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2" id="12"/>
          <p:cNvSpPr txBox="true"/>
          <p:nvPr/>
        </p:nvSpPr>
        <p:spPr>
          <a:xfrm rot="0">
            <a:off x="3321598" y="7782819"/>
            <a:ext cx="3315939" cy="745490"/>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Institute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149</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869504" y="4276287"/>
            <a:ext cx="12548991" cy="287972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82%</a:t>
            </a:r>
            <a:r>
              <a:rPr lang="en-US" sz="5499">
                <a:solidFill>
                  <a:srgbClr val="303030"/>
                </a:solidFill>
                <a:latin typeface="Roboto"/>
                <a:ea typeface="Roboto"/>
                <a:cs typeface="Roboto"/>
                <a:sym typeface="Roboto"/>
              </a:rPr>
              <a:t> of reports indicated that victims sent their sexual image after receiving an image from the predator first.</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4427758"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Th</a:t>
            </a:r>
            <a:r>
              <a:rPr lang="en-US" sz="1200">
                <a:solidFill>
                  <a:srgbClr val="303030"/>
                </a:solidFill>
                <a:latin typeface="Roboto"/>
                <a:ea typeface="Roboto"/>
                <a:cs typeface="Roboto"/>
                <a:sym typeface="Roboto"/>
              </a:rPr>
              <a:t>orn and the National Center for Missing and Exploited Children (NCMEC). (2024). Trends in Financial Sextortion: An investigation of sextortion reports in NCMEC CyberTipline data, p. 13</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5472" y="456889"/>
            <a:ext cx="17417056" cy="9457832"/>
          </a:xfrm>
          <a:custGeom>
            <a:avLst/>
            <a:gdLst/>
            <a:ahLst/>
            <a:cxnLst/>
            <a:rect r="r" b="b" t="t" l="l"/>
            <a:pathLst>
              <a:path h="9457832" w="17417056">
                <a:moveTo>
                  <a:pt x="0" y="0"/>
                </a:moveTo>
                <a:lnTo>
                  <a:pt x="17417056" y="0"/>
                </a:lnTo>
                <a:lnTo>
                  <a:pt x="17417056" y="9457833"/>
                </a:lnTo>
                <a:lnTo>
                  <a:pt x="0" y="9457833"/>
                </a:lnTo>
                <a:lnTo>
                  <a:pt x="0" y="0"/>
                </a:lnTo>
                <a:close/>
              </a:path>
            </a:pathLst>
          </a:custGeom>
          <a:blipFill>
            <a:blip r:embed="rId3"/>
            <a:stretch>
              <a:fillRect l="0" t="0" r="0" b="-3356"/>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grpSp>
        <p:nvGrpSpPr>
          <p:cNvPr name="Group 5" id="5"/>
          <p:cNvGrpSpPr/>
          <p:nvPr/>
        </p:nvGrpSpPr>
        <p:grpSpPr>
          <a:xfrm rot="0">
            <a:off x="5292786" y="8591854"/>
            <a:ext cx="8631917" cy="666446"/>
            <a:chOff x="0" y="0"/>
            <a:chExt cx="2663497" cy="205641"/>
          </a:xfrm>
        </p:grpSpPr>
        <p:sp>
          <p:nvSpPr>
            <p:cNvPr name="Freeform 6" id="6"/>
            <p:cNvSpPr/>
            <p:nvPr/>
          </p:nvSpPr>
          <p:spPr>
            <a:xfrm flipH="false" flipV="false" rot="0">
              <a:off x="0" y="0"/>
              <a:ext cx="2663497" cy="205641"/>
            </a:xfrm>
            <a:custGeom>
              <a:avLst/>
              <a:gdLst/>
              <a:ahLst/>
              <a:cxnLst/>
              <a:rect r="r" b="b" t="t" l="l"/>
              <a:pathLst>
                <a:path h="205641" w="2663497">
                  <a:moveTo>
                    <a:pt x="0" y="0"/>
                  </a:moveTo>
                  <a:lnTo>
                    <a:pt x="2663497" y="0"/>
                  </a:lnTo>
                  <a:lnTo>
                    <a:pt x="2663497" y="205641"/>
                  </a:lnTo>
                  <a:lnTo>
                    <a:pt x="0" y="205641"/>
                  </a:lnTo>
                  <a:close/>
                </a:path>
              </a:pathLst>
            </a:custGeom>
            <a:solidFill>
              <a:srgbClr val="FFFFFF"/>
            </a:solidFill>
          </p:spPr>
        </p:sp>
        <p:sp>
          <p:nvSpPr>
            <p:cNvPr name="TextBox 7" id="7"/>
            <p:cNvSpPr txBox="true"/>
            <p:nvPr/>
          </p:nvSpPr>
          <p:spPr>
            <a:xfrm>
              <a:off x="0" y="-76200"/>
              <a:ext cx="2663497" cy="281841"/>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5497894" y="8672821"/>
            <a:ext cx="8608725"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 in to </a:t>
            </a:r>
            <a:r>
              <a:rPr lang="en-US" sz="2560" u="sng">
                <a:solidFill>
                  <a:srgbClr val="303030"/>
                </a:solidFill>
                <a:latin typeface="Roboto"/>
                <a:ea typeface="Roboto"/>
                <a:cs typeface="Roboto"/>
                <a:sym typeface="Roboto"/>
                <a:hlinkClick r:id="rId4" tooltip="https://www.walkingwise.com"/>
              </a:rPr>
              <a:t>WalkingWise.com</a:t>
            </a:r>
            <a:r>
              <a:rPr lang="en-US" sz="2560">
                <a:solidFill>
                  <a:srgbClr val="303030"/>
                </a:solidFill>
                <a:latin typeface="Roboto"/>
                <a:ea typeface="Roboto"/>
                <a:cs typeface="Roboto"/>
                <a:sym typeface="Roboto"/>
              </a:rPr>
              <a:t> to access this animated video.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146901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grpSp>
        <p:nvGrpSpPr>
          <p:cNvPr name="Group 12" id="12"/>
          <p:cNvGrpSpPr/>
          <p:nvPr/>
        </p:nvGrpSpPr>
        <p:grpSpPr>
          <a:xfrm rot="0">
            <a:off x="12769829" y="1233147"/>
            <a:ext cx="3768130" cy="4941663"/>
            <a:chOff x="0" y="0"/>
            <a:chExt cx="1034248" cy="1356351"/>
          </a:xfrm>
        </p:grpSpPr>
        <p:sp>
          <p:nvSpPr>
            <p:cNvPr name="Freeform 13" id="13"/>
            <p:cNvSpPr/>
            <p:nvPr/>
          </p:nvSpPr>
          <p:spPr>
            <a:xfrm flipH="false" flipV="false" rot="0">
              <a:off x="0" y="0"/>
              <a:ext cx="1034248" cy="1356351"/>
            </a:xfrm>
            <a:custGeom>
              <a:avLst/>
              <a:gdLst/>
              <a:ahLst/>
              <a:cxnLst/>
              <a:rect r="r" b="b" t="t" l="l"/>
              <a:pathLst>
                <a:path h="1356351" w="1034248">
                  <a:moveTo>
                    <a:pt x="0" y="0"/>
                  </a:moveTo>
                  <a:lnTo>
                    <a:pt x="1034248" y="0"/>
                  </a:lnTo>
                  <a:lnTo>
                    <a:pt x="1034248" y="1356351"/>
                  </a:lnTo>
                  <a:lnTo>
                    <a:pt x="0" y="1356351"/>
                  </a:lnTo>
                  <a:close/>
                </a:path>
              </a:pathLst>
            </a:custGeom>
            <a:solidFill>
              <a:srgbClr val="FFFFFF"/>
            </a:solidFill>
          </p:spPr>
        </p:sp>
        <p:sp>
          <p:nvSpPr>
            <p:cNvPr name="TextBox 14" id="14"/>
            <p:cNvSpPr txBox="true"/>
            <p:nvPr/>
          </p:nvSpPr>
          <p:spPr>
            <a:xfrm>
              <a:off x="0" y="-76200"/>
              <a:ext cx="1034248" cy="1432551"/>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2949838" y="1433289"/>
            <a:ext cx="3389061" cy="4099837"/>
          </a:xfrm>
          <a:custGeom>
            <a:avLst/>
            <a:gdLst/>
            <a:ahLst/>
            <a:cxnLst/>
            <a:rect r="r" b="b" t="t" l="l"/>
            <a:pathLst>
              <a:path h="4099837" w="3389061">
                <a:moveTo>
                  <a:pt x="0" y="0"/>
                </a:moveTo>
                <a:lnTo>
                  <a:pt x="3389061" y="0"/>
                </a:lnTo>
                <a:lnTo>
                  <a:pt x="3389061" y="4099837"/>
                </a:lnTo>
                <a:lnTo>
                  <a:pt x="0" y="4099837"/>
                </a:lnTo>
                <a:lnTo>
                  <a:pt x="0" y="0"/>
                </a:lnTo>
                <a:close/>
              </a:path>
            </a:pathLst>
          </a:custGeom>
          <a:blipFill>
            <a:blip r:embed="rId6"/>
            <a:stretch>
              <a:fillRect l="0" t="0" r="0" b="0"/>
            </a:stretch>
          </a:blipFill>
        </p:spPr>
      </p:sp>
      <p:grpSp>
        <p:nvGrpSpPr>
          <p:cNvPr name="Group 16" id="16"/>
          <p:cNvGrpSpPr/>
          <p:nvPr/>
        </p:nvGrpSpPr>
        <p:grpSpPr>
          <a:xfrm rot="0">
            <a:off x="2001849" y="4774783"/>
            <a:ext cx="8999396" cy="1284071"/>
            <a:chOff x="0" y="0"/>
            <a:chExt cx="2370211" cy="338191"/>
          </a:xfrm>
        </p:grpSpPr>
        <p:sp>
          <p:nvSpPr>
            <p:cNvPr name="Freeform 17" id="17"/>
            <p:cNvSpPr/>
            <p:nvPr/>
          </p:nvSpPr>
          <p:spPr>
            <a:xfrm flipH="false" flipV="false" rot="0">
              <a:off x="0" y="0"/>
              <a:ext cx="2370211" cy="338191"/>
            </a:xfrm>
            <a:custGeom>
              <a:avLst/>
              <a:gdLst/>
              <a:ahLst/>
              <a:cxnLst/>
              <a:rect r="r" b="b" t="t" l="l"/>
              <a:pathLst>
                <a:path h="338191" w="2370211">
                  <a:moveTo>
                    <a:pt x="0" y="0"/>
                  </a:moveTo>
                  <a:lnTo>
                    <a:pt x="2370211" y="0"/>
                  </a:lnTo>
                  <a:lnTo>
                    <a:pt x="2370211" y="338191"/>
                  </a:lnTo>
                  <a:lnTo>
                    <a:pt x="0" y="338191"/>
                  </a:lnTo>
                  <a:close/>
                </a:path>
              </a:pathLst>
            </a:custGeom>
            <a:solidFill>
              <a:srgbClr val="303030"/>
            </a:solidFill>
          </p:spPr>
        </p:sp>
        <p:sp>
          <p:nvSpPr>
            <p:cNvPr name="TextBox 18" id="18"/>
            <p:cNvSpPr txBox="true"/>
            <p:nvPr/>
          </p:nvSpPr>
          <p:spPr>
            <a:xfrm>
              <a:off x="0" y="-76200"/>
              <a:ext cx="2370211" cy="414391"/>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2468722" y="4916328"/>
            <a:ext cx="1056615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common is sextortion?</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229500" y="4456922"/>
            <a:ext cx="16623027" cy="8032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9D1BE3"/>
                </a:solidFill>
                <a:latin typeface="Roboto Bold"/>
                <a:ea typeface="Roboto Bold"/>
                <a:cs typeface="Roboto Bold"/>
                <a:sym typeface="Roboto Bold"/>
              </a:rPr>
              <a:t>1 in 5 teens</a:t>
            </a:r>
            <a:r>
              <a:rPr lang="en-US" b="true" sz="4249">
                <a:solidFill>
                  <a:srgbClr val="004F59"/>
                </a:solidFill>
                <a:latin typeface="Roboto Bold"/>
                <a:ea typeface="Roboto Bold"/>
                <a:cs typeface="Roboto Bold"/>
                <a:sym typeface="Roboto Bold"/>
              </a:rPr>
              <a:t> said they experienced sextortion.</a:t>
            </a:r>
          </a:p>
        </p:txBody>
      </p:sp>
      <p:sp>
        <p:nvSpPr>
          <p:cNvPr name="TextBox 5" id="5"/>
          <p:cNvSpPr txBox="true"/>
          <p:nvPr/>
        </p:nvSpPr>
        <p:spPr>
          <a:xfrm rot="0">
            <a:off x="5064299" y="8952524"/>
            <a:ext cx="9338524" cy="626968"/>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 </a:t>
            </a:r>
          </a:p>
          <a:p>
            <a:pPr algn="l" marL="259080" indent="-129540" lvl="1">
              <a:lnSpc>
                <a:spcPts val="1679"/>
              </a:lnSpc>
              <a:buAutoNum type="arabicPeriod" startAt="1"/>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8" id="8"/>
          <p:cNvSpPr txBox="true"/>
          <p:nvPr/>
        </p:nvSpPr>
        <p:spPr>
          <a:xfrm rot="0">
            <a:off x="1131441" y="1109322"/>
            <a:ext cx="1146901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grpSp>
        <p:nvGrpSpPr>
          <p:cNvPr name="Group 9" id="9"/>
          <p:cNvGrpSpPr/>
          <p:nvPr/>
        </p:nvGrpSpPr>
        <p:grpSpPr>
          <a:xfrm rot="0">
            <a:off x="1629079" y="3381498"/>
            <a:ext cx="6065924" cy="913499"/>
            <a:chOff x="0" y="0"/>
            <a:chExt cx="1597610" cy="240592"/>
          </a:xfrm>
        </p:grpSpPr>
        <p:sp>
          <p:nvSpPr>
            <p:cNvPr name="Freeform 10" id="10"/>
            <p:cNvSpPr/>
            <p:nvPr/>
          </p:nvSpPr>
          <p:spPr>
            <a:xfrm flipH="false" flipV="false" rot="0">
              <a:off x="0" y="0"/>
              <a:ext cx="1597610" cy="240592"/>
            </a:xfrm>
            <a:custGeom>
              <a:avLst/>
              <a:gdLst/>
              <a:ahLst/>
              <a:cxnLst/>
              <a:rect r="r" b="b" t="t" l="l"/>
              <a:pathLst>
                <a:path h="240592" w="1597610">
                  <a:moveTo>
                    <a:pt x="0" y="0"/>
                  </a:moveTo>
                  <a:lnTo>
                    <a:pt x="1597610" y="0"/>
                  </a:lnTo>
                  <a:lnTo>
                    <a:pt x="1597610" y="240592"/>
                  </a:lnTo>
                  <a:lnTo>
                    <a:pt x="0" y="240592"/>
                  </a:lnTo>
                  <a:close/>
                </a:path>
              </a:pathLst>
            </a:custGeom>
            <a:solidFill>
              <a:srgbClr val="303030"/>
            </a:solidFill>
          </p:spPr>
        </p:sp>
        <p:sp>
          <p:nvSpPr>
            <p:cNvPr name="TextBox 11" id="11"/>
            <p:cNvSpPr txBox="true"/>
            <p:nvPr/>
          </p:nvSpPr>
          <p:spPr>
            <a:xfrm>
              <a:off x="0" y="-76200"/>
              <a:ext cx="1597610" cy="316792"/>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060322" y="3410073"/>
            <a:ext cx="698021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Sextortion Incidents</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229500" y="4456922"/>
            <a:ext cx="16623027"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1 in 5 teens said they experienced sextortion.</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Each week, </a:t>
            </a:r>
            <a:r>
              <a:rPr lang="en-US" b="true" sz="4249">
                <a:solidFill>
                  <a:srgbClr val="9D1BE3"/>
                </a:solidFill>
                <a:latin typeface="Roboto Bold"/>
                <a:ea typeface="Roboto Bold"/>
                <a:cs typeface="Roboto Bold"/>
                <a:sym typeface="Roboto Bold"/>
              </a:rPr>
              <a:t>800+ reports</a:t>
            </a:r>
            <a:r>
              <a:rPr lang="en-US" b="true" sz="4249">
                <a:solidFill>
                  <a:srgbClr val="004F59"/>
                </a:solidFill>
                <a:latin typeface="Roboto Bold"/>
                <a:ea typeface="Roboto Bold"/>
                <a:cs typeface="Roboto Bold"/>
                <a:sym typeface="Roboto Bold"/>
              </a:rPr>
              <a:t> are made to the Cyber Tipline.</a:t>
            </a:r>
          </a:p>
        </p:txBody>
      </p:sp>
      <p:sp>
        <p:nvSpPr>
          <p:cNvPr name="TextBox 5" id="5"/>
          <p:cNvSpPr txBox="true"/>
          <p:nvPr/>
        </p:nvSpPr>
        <p:spPr>
          <a:xfrm rot="0">
            <a:off x="5064299" y="8952524"/>
            <a:ext cx="9338524" cy="626968"/>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 </a:t>
            </a:r>
          </a:p>
          <a:p>
            <a:pPr algn="l" marL="259080" indent="-129540" lvl="1">
              <a:lnSpc>
                <a:spcPts val="1679"/>
              </a:lnSpc>
              <a:buAutoNum type="arabicPeriod" startAt="1"/>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8" id="8"/>
          <p:cNvSpPr txBox="true"/>
          <p:nvPr/>
        </p:nvSpPr>
        <p:spPr>
          <a:xfrm rot="0">
            <a:off x="1131441" y="1109322"/>
            <a:ext cx="1146901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grpSp>
        <p:nvGrpSpPr>
          <p:cNvPr name="Group 9" id="9"/>
          <p:cNvGrpSpPr/>
          <p:nvPr/>
        </p:nvGrpSpPr>
        <p:grpSpPr>
          <a:xfrm rot="0">
            <a:off x="1629079" y="3381498"/>
            <a:ext cx="6065924" cy="913499"/>
            <a:chOff x="0" y="0"/>
            <a:chExt cx="1597610" cy="240592"/>
          </a:xfrm>
        </p:grpSpPr>
        <p:sp>
          <p:nvSpPr>
            <p:cNvPr name="Freeform 10" id="10"/>
            <p:cNvSpPr/>
            <p:nvPr/>
          </p:nvSpPr>
          <p:spPr>
            <a:xfrm flipH="false" flipV="false" rot="0">
              <a:off x="0" y="0"/>
              <a:ext cx="1597610" cy="240592"/>
            </a:xfrm>
            <a:custGeom>
              <a:avLst/>
              <a:gdLst/>
              <a:ahLst/>
              <a:cxnLst/>
              <a:rect r="r" b="b" t="t" l="l"/>
              <a:pathLst>
                <a:path h="240592" w="1597610">
                  <a:moveTo>
                    <a:pt x="0" y="0"/>
                  </a:moveTo>
                  <a:lnTo>
                    <a:pt x="1597610" y="0"/>
                  </a:lnTo>
                  <a:lnTo>
                    <a:pt x="1597610" y="240592"/>
                  </a:lnTo>
                  <a:lnTo>
                    <a:pt x="0" y="240592"/>
                  </a:lnTo>
                  <a:close/>
                </a:path>
              </a:pathLst>
            </a:custGeom>
            <a:solidFill>
              <a:srgbClr val="303030"/>
            </a:solidFill>
          </p:spPr>
        </p:sp>
        <p:sp>
          <p:nvSpPr>
            <p:cNvPr name="TextBox 11" id="11"/>
            <p:cNvSpPr txBox="true"/>
            <p:nvPr/>
          </p:nvSpPr>
          <p:spPr>
            <a:xfrm>
              <a:off x="0" y="-76200"/>
              <a:ext cx="1597610" cy="316792"/>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060322" y="3410073"/>
            <a:ext cx="698021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Sextortion Incidents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2659004" y="1632551"/>
            <a:ext cx="3052079" cy="7021899"/>
            <a:chOff x="0" y="0"/>
            <a:chExt cx="822082" cy="1891359"/>
          </a:xfrm>
        </p:grpSpPr>
        <p:sp>
          <p:nvSpPr>
            <p:cNvPr name="Freeform 10" id="10"/>
            <p:cNvSpPr/>
            <p:nvPr/>
          </p:nvSpPr>
          <p:spPr>
            <a:xfrm flipH="false" flipV="false" rot="0">
              <a:off x="0" y="0"/>
              <a:ext cx="822082" cy="1891359"/>
            </a:xfrm>
            <a:custGeom>
              <a:avLst/>
              <a:gdLst/>
              <a:ahLst/>
              <a:cxnLst/>
              <a:rect r="r" b="b" t="t" l="l"/>
              <a:pathLst>
                <a:path h="1891359" w="822082">
                  <a:moveTo>
                    <a:pt x="0" y="0"/>
                  </a:moveTo>
                  <a:lnTo>
                    <a:pt x="822082" y="0"/>
                  </a:lnTo>
                  <a:lnTo>
                    <a:pt x="822082" y="1891359"/>
                  </a:lnTo>
                  <a:lnTo>
                    <a:pt x="0" y="1891359"/>
                  </a:lnTo>
                  <a:close/>
                </a:path>
              </a:pathLst>
            </a:custGeom>
            <a:solidFill>
              <a:srgbClr val="303030"/>
            </a:solidFill>
          </p:spPr>
        </p:sp>
        <p:sp>
          <p:nvSpPr>
            <p:cNvPr name="TextBox 11" id="11"/>
            <p:cNvSpPr txBox="true"/>
            <p:nvPr/>
          </p:nvSpPr>
          <p:spPr>
            <a:xfrm>
              <a:off x="0" y="-9525"/>
              <a:ext cx="822082" cy="1900884"/>
            </a:xfrm>
            <a:prstGeom prst="rect">
              <a:avLst/>
            </a:prstGeom>
          </p:spPr>
          <p:txBody>
            <a:bodyPr anchor="ctr" rtlCol="false" tIns="33546" lIns="33546" bIns="33546" rIns="33546"/>
            <a:lstStyle/>
            <a:p>
              <a:pPr algn="ctr">
                <a:lnSpc>
                  <a:spcPts val="968"/>
                </a:lnSpc>
              </a:pPr>
            </a:p>
          </p:txBody>
        </p:sp>
      </p:grpSp>
      <p:sp>
        <p:nvSpPr>
          <p:cNvPr name="TextBox 12" id="12"/>
          <p:cNvSpPr txBox="true"/>
          <p:nvPr/>
        </p:nvSpPr>
        <p:spPr>
          <a:xfrm rot="0">
            <a:off x="13061596" y="2907413"/>
            <a:ext cx="2520712" cy="490339"/>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name="TextBox 13" id="13"/>
          <p:cNvSpPr txBox="true"/>
          <p:nvPr/>
        </p:nvSpPr>
        <p:spPr>
          <a:xfrm rot="0">
            <a:off x="12659004" y="1781426"/>
            <a:ext cx="3052079" cy="580802"/>
          </a:xfrm>
          <a:prstGeom prst="rect">
            <a:avLst/>
          </a:prstGeom>
        </p:spPr>
        <p:txBody>
          <a:bodyPr anchor="t" rtlCol="false" tIns="0" lIns="0" bIns="0" rIns="0">
            <a:spAutoFit/>
          </a:bodyPr>
          <a:lstStyle/>
          <a:p>
            <a:pPr algn="ctr">
              <a:lnSpc>
                <a:spcPts val="4777"/>
              </a:lnSpc>
            </a:pPr>
            <a:r>
              <a:rPr lang="en-US" sz="3412">
                <a:solidFill>
                  <a:srgbClr val="FFFFFF"/>
                </a:solidFill>
                <a:latin typeface="Cooperative"/>
                <a:ea typeface="Cooperative"/>
                <a:cs typeface="Cooperative"/>
                <a:sym typeface="Cooperative"/>
              </a:rPr>
              <a:t>6</a:t>
            </a:r>
            <a:r>
              <a:rPr lang="en-US" sz="3412">
                <a:solidFill>
                  <a:srgbClr val="FFFFFF"/>
                </a:solidFill>
                <a:latin typeface="Cooperative"/>
                <a:ea typeface="Cooperative"/>
                <a:cs typeface="Cooperative"/>
                <a:sym typeface="Cooperative"/>
              </a:rPr>
              <a:t>-Year Track</a:t>
            </a:r>
          </a:p>
        </p:txBody>
      </p:sp>
      <p:sp>
        <p:nvSpPr>
          <p:cNvPr name="TextBox 14" id="14"/>
          <p:cNvSpPr txBox="true"/>
          <p:nvPr/>
        </p:nvSpPr>
        <p:spPr>
          <a:xfrm rot="0">
            <a:off x="13061596" y="4414239"/>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7</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name="TextBox 15" id="15"/>
          <p:cNvSpPr txBox="true"/>
          <p:nvPr/>
        </p:nvSpPr>
        <p:spPr>
          <a:xfrm rot="0">
            <a:off x="13061596" y="5259276"/>
            <a:ext cx="2570614" cy="91959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8</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name="TextBox 16" id="16"/>
          <p:cNvSpPr txBox="true"/>
          <p:nvPr/>
        </p:nvSpPr>
        <p:spPr>
          <a:xfrm rot="0">
            <a:off x="13061596" y="6335881"/>
            <a:ext cx="2570614" cy="704968"/>
          </a:xfrm>
          <a:prstGeom prst="rect">
            <a:avLst/>
          </a:prstGeom>
        </p:spPr>
        <p:txBody>
          <a:bodyPr anchor="t" rtlCol="false" tIns="0" lIns="0" bIns="0" rIns="0">
            <a:spAutoFit/>
          </a:bodyPr>
          <a:lstStyle/>
          <a:p>
            <a:pPr algn="just">
              <a:lnSpc>
                <a:spcPts val="2198"/>
              </a:lnSpc>
            </a:pPr>
            <a:r>
              <a:rPr lang="en-US" b="true" sz="1570" i="true">
                <a:solidFill>
                  <a:srgbClr val="FFFFFF"/>
                </a:solidFill>
                <a:latin typeface="Roboto Bold Italics"/>
                <a:ea typeface="Roboto Bold Italics"/>
                <a:cs typeface="Roboto Bold Italics"/>
                <a:sym typeface="Roboto Bold Italics"/>
              </a:rPr>
              <a:t>9</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name="TextBox 17" id="17"/>
          <p:cNvSpPr txBox="true"/>
          <p:nvPr/>
        </p:nvSpPr>
        <p:spPr>
          <a:xfrm rot="0">
            <a:off x="13061596" y="3550152"/>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6</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name="TextBox 18" id="18"/>
          <p:cNvSpPr txBox="true"/>
          <p:nvPr/>
        </p:nvSpPr>
        <p:spPr>
          <a:xfrm rot="0">
            <a:off x="13061596" y="7193249"/>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10</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#11 Family Secret</a:t>
            </a:r>
          </a:p>
        </p:txBody>
      </p:sp>
      <p:sp>
        <p:nvSpPr>
          <p:cNvPr name="TextBox 19" id="19"/>
          <p:cNvSpPr txBox="true"/>
          <p:nvPr/>
        </p:nvSpPr>
        <p:spPr>
          <a:xfrm rot="0">
            <a:off x="13061596" y="7835988"/>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11</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
        <p:nvSpPr>
          <p:cNvPr name="AutoShape 20" id="20"/>
          <p:cNvSpPr/>
          <p:nvPr/>
        </p:nvSpPr>
        <p:spPr>
          <a:xfrm flipV="true">
            <a:off x="12435227" y="2644031"/>
            <a:ext cx="3275967" cy="0"/>
          </a:xfrm>
          <a:prstGeom prst="line">
            <a:avLst/>
          </a:prstGeom>
          <a:ln cap="flat" w="57150">
            <a:solidFill>
              <a:srgbClr val="FFFFFF"/>
            </a:solidFill>
            <a:prstDash val="solid"/>
            <a:headEnd type="none" len="sm" w="sm"/>
            <a:tailEnd type="none" len="sm" w="sm"/>
          </a:ln>
        </p:spPr>
      </p:sp>
      <p:sp>
        <p:nvSpPr>
          <p:cNvPr name="TextBox 21" id="21"/>
          <p:cNvSpPr txBox="true"/>
          <p:nvPr/>
        </p:nvSpPr>
        <p:spPr>
          <a:xfrm rot="0">
            <a:off x="2661083" y="282483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
        <p:nvSpPr>
          <p:cNvPr name="Freeform 22" id="22"/>
          <p:cNvSpPr/>
          <p:nvPr/>
        </p:nvSpPr>
        <p:spPr>
          <a:xfrm flipH="false" flipV="false" rot="0">
            <a:off x="2655524" y="7006944"/>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229500" y="4456922"/>
            <a:ext cx="16623027"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1 in 5 teens said they experienced sextortion.</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Each week, 800+ reports are made to the Cyber Tipline.</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Most sextortion threats go unreported.</a:t>
            </a:r>
          </a:p>
        </p:txBody>
      </p:sp>
      <p:sp>
        <p:nvSpPr>
          <p:cNvPr name="TextBox 5" id="5"/>
          <p:cNvSpPr txBox="true"/>
          <p:nvPr/>
        </p:nvSpPr>
        <p:spPr>
          <a:xfrm rot="0">
            <a:off x="5064299" y="8952524"/>
            <a:ext cx="9338524" cy="626968"/>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 </a:t>
            </a:r>
          </a:p>
          <a:p>
            <a:pPr algn="l" marL="259080" indent="-129540" lvl="1">
              <a:lnSpc>
                <a:spcPts val="1679"/>
              </a:lnSpc>
              <a:buAutoNum type="arabicPeriod" startAt="1"/>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8" id="8"/>
          <p:cNvSpPr txBox="true"/>
          <p:nvPr/>
        </p:nvSpPr>
        <p:spPr>
          <a:xfrm rot="0">
            <a:off x="1131441" y="1109322"/>
            <a:ext cx="1146901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grpSp>
        <p:nvGrpSpPr>
          <p:cNvPr name="Group 9" id="9"/>
          <p:cNvGrpSpPr/>
          <p:nvPr/>
        </p:nvGrpSpPr>
        <p:grpSpPr>
          <a:xfrm rot="0">
            <a:off x="1629079" y="3381498"/>
            <a:ext cx="6065924" cy="913499"/>
            <a:chOff x="0" y="0"/>
            <a:chExt cx="1597610" cy="240592"/>
          </a:xfrm>
        </p:grpSpPr>
        <p:sp>
          <p:nvSpPr>
            <p:cNvPr name="Freeform 10" id="10"/>
            <p:cNvSpPr/>
            <p:nvPr/>
          </p:nvSpPr>
          <p:spPr>
            <a:xfrm flipH="false" flipV="false" rot="0">
              <a:off x="0" y="0"/>
              <a:ext cx="1597610" cy="240592"/>
            </a:xfrm>
            <a:custGeom>
              <a:avLst/>
              <a:gdLst/>
              <a:ahLst/>
              <a:cxnLst/>
              <a:rect r="r" b="b" t="t" l="l"/>
              <a:pathLst>
                <a:path h="240592" w="1597610">
                  <a:moveTo>
                    <a:pt x="0" y="0"/>
                  </a:moveTo>
                  <a:lnTo>
                    <a:pt x="1597610" y="0"/>
                  </a:lnTo>
                  <a:lnTo>
                    <a:pt x="1597610" y="240592"/>
                  </a:lnTo>
                  <a:lnTo>
                    <a:pt x="0" y="240592"/>
                  </a:lnTo>
                  <a:close/>
                </a:path>
              </a:pathLst>
            </a:custGeom>
            <a:solidFill>
              <a:srgbClr val="303030"/>
            </a:solidFill>
          </p:spPr>
        </p:sp>
        <p:sp>
          <p:nvSpPr>
            <p:cNvPr name="TextBox 11" id="11"/>
            <p:cNvSpPr txBox="true"/>
            <p:nvPr/>
          </p:nvSpPr>
          <p:spPr>
            <a:xfrm>
              <a:off x="0" y="-76200"/>
              <a:ext cx="1597610" cy="316792"/>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060322" y="3410073"/>
            <a:ext cx="698021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Sextortion Incidents</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352713" y="534053"/>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832533" y="3312135"/>
            <a:ext cx="9664020" cy="952027"/>
            <a:chOff x="0" y="0"/>
            <a:chExt cx="2545256" cy="250740"/>
          </a:xfrm>
        </p:grpSpPr>
        <p:sp>
          <p:nvSpPr>
            <p:cNvPr name="Freeform 7" id="7"/>
            <p:cNvSpPr/>
            <p:nvPr/>
          </p:nvSpPr>
          <p:spPr>
            <a:xfrm flipH="false" flipV="false" rot="0">
              <a:off x="0" y="0"/>
              <a:ext cx="2545256" cy="250740"/>
            </a:xfrm>
            <a:custGeom>
              <a:avLst/>
              <a:gdLst/>
              <a:ahLst/>
              <a:cxnLst/>
              <a:rect r="r" b="b" t="t" l="l"/>
              <a:pathLst>
                <a:path h="250740" w="2545256">
                  <a:moveTo>
                    <a:pt x="0" y="0"/>
                  </a:moveTo>
                  <a:lnTo>
                    <a:pt x="2545256" y="0"/>
                  </a:lnTo>
                  <a:lnTo>
                    <a:pt x="2545256" y="250740"/>
                  </a:lnTo>
                  <a:lnTo>
                    <a:pt x="0" y="250740"/>
                  </a:lnTo>
                  <a:close/>
                </a:path>
              </a:pathLst>
            </a:custGeom>
            <a:solidFill>
              <a:srgbClr val="303030"/>
            </a:solidFill>
          </p:spPr>
        </p:sp>
        <p:sp>
          <p:nvSpPr>
            <p:cNvPr name="TextBox 8" id="8"/>
            <p:cNvSpPr txBox="true"/>
            <p:nvPr/>
          </p:nvSpPr>
          <p:spPr>
            <a:xfrm>
              <a:off x="0" y="-76200"/>
              <a:ext cx="2545256" cy="32694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349500" y="3354798"/>
            <a:ext cx="116360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Some Victims Do Not Report</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name="TextBox 11" id="11"/>
          <p:cNvSpPr txBox="true"/>
          <p:nvPr/>
        </p:nvSpPr>
        <p:spPr>
          <a:xfrm rot="0">
            <a:off x="2832533" y="4644265"/>
            <a:ext cx="16854948" cy="730251"/>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Fear, shame, or embarrassment</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146901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352713" y="534053"/>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861108" y="3312135"/>
            <a:ext cx="9664020" cy="952027"/>
            <a:chOff x="0" y="0"/>
            <a:chExt cx="2545256" cy="250740"/>
          </a:xfrm>
        </p:grpSpPr>
        <p:sp>
          <p:nvSpPr>
            <p:cNvPr name="Freeform 7" id="7"/>
            <p:cNvSpPr/>
            <p:nvPr/>
          </p:nvSpPr>
          <p:spPr>
            <a:xfrm flipH="false" flipV="false" rot="0">
              <a:off x="0" y="0"/>
              <a:ext cx="2545256" cy="250740"/>
            </a:xfrm>
            <a:custGeom>
              <a:avLst/>
              <a:gdLst/>
              <a:ahLst/>
              <a:cxnLst/>
              <a:rect r="r" b="b" t="t" l="l"/>
              <a:pathLst>
                <a:path h="250740" w="2545256">
                  <a:moveTo>
                    <a:pt x="0" y="0"/>
                  </a:moveTo>
                  <a:lnTo>
                    <a:pt x="2545256" y="0"/>
                  </a:lnTo>
                  <a:lnTo>
                    <a:pt x="2545256" y="250740"/>
                  </a:lnTo>
                  <a:lnTo>
                    <a:pt x="0" y="250740"/>
                  </a:lnTo>
                  <a:close/>
                </a:path>
              </a:pathLst>
            </a:custGeom>
            <a:solidFill>
              <a:srgbClr val="303030"/>
            </a:solidFill>
          </p:spPr>
        </p:sp>
        <p:sp>
          <p:nvSpPr>
            <p:cNvPr name="TextBox 8" id="8"/>
            <p:cNvSpPr txBox="true"/>
            <p:nvPr/>
          </p:nvSpPr>
          <p:spPr>
            <a:xfrm>
              <a:off x="0" y="-76200"/>
              <a:ext cx="2545256" cy="32694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378075" y="3354798"/>
            <a:ext cx="116360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Some Victims Do Not Report</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name="TextBox 11" id="11"/>
          <p:cNvSpPr txBox="true"/>
          <p:nvPr/>
        </p:nvSpPr>
        <p:spPr>
          <a:xfrm rot="0">
            <a:off x="2861108" y="4644265"/>
            <a:ext cx="16854948" cy="1482726"/>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Fear, shame, or embarrassment</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Fear that parents will be angry</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146901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352713" y="534053"/>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861108" y="3312135"/>
            <a:ext cx="9664020" cy="952027"/>
            <a:chOff x="0" y="0"/>
            <a:chExt cx="2545256" cy="250740"/>
          </a:xfrm>
        </p:grpSpPr>
        <p:sp>
          <p:nvSpPr>
            <p:cNvPr name="Freeform 7" id="7"/>
            <p:cNvSpPr/>
            <p:nvPr/>
          </p:nvSpPr>
          <p:spPr>
            <a:xfrm flipH="false" flipV="false" rot="0">
              <a:off x="0" y="0"/>
              <a:ext cx="2545256" cy="250740"/>
            </a:xfrm>
            <a:custGeom>
              <a:avLst/>
              <a:gdLst/>
              <a:ahLst/>
              <a:cxnLst/>
              <a:rect r="r" b="b" t="t" l="l"/>
              <a:pathLst>
                <a:path h="250740" w="2545256">
                  <a:moveTo>
                    <a:pt x="0" y="0"/>
                  </a:moveTo>
                  <a:lnTo>
                    <a:pt x="2545256" y="0"/>
                  </a:lnTo>
                  <a:lnTo>
                    <a:pt x="2545256" y="250740"/>
                  </a:lnTo>
                  <a:lnTo>
                    <a:pt x="0" y="250740"/>
                  </a:lnTo>
                  <a:close/>
                </a:path>
              </a:pathLst>
            </a:custGeom>
            <a:solidFill>
              <a:srgbClr val="303030"/>
            </a:solidFill>
          </p:spPr>
        </p:sp>
        <p:sp>
          <p:nvSpPr>
            <p:cNvPr name="TextBox 8" id="8"/>
            <p:cNvSpPr txBox="true"/>
            <p:nvPr/>
          </p:nvSpPr>
          <p:spPr>
            <a:xfrm>
              <a:off x="0" y="-76200"/>
              <a:ext cx="2545256" cy="32694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378075" y="3354798"/>
            <a:ext cx="116360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Some Victims Do Not Report</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name="TextBox 11" id="11"/>
          <p:cNvSpPr txBox="true"/>
          <p:nvPr/>
        </p:nvSpPr>
        <p:spPr>
          <a:xfrm rot="0">
            <a:off x="2861108" y="4644265"/>
            <a:ext cx="16854948" cy="2235201"/>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Fear, shame, or embarrassment</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Fear that parents will be angry</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Worry about getting in trouble</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146901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352713" y="534053"/>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861108" y="3312135"/>
            <a:ext cx="9664020" cy="952027"/>
            <a:chOff x="0" y="0"/>
            <a:chExt cx="2545256" cy="250740"/>
          </a:xfrm>
        </p:grpSpPr>
        <p:sp>
          <p:nvSpPr>
            <p:cNvPr name="Freeform 7" id="7"/>
            <p:cNvSpPr/>
            <p:nvPr/>
          </p:nvSpPr>
          <p:spPr>
            <a:xfrm flipH="false" flipV="false" rot="0">
              <a:off x="0" y="0"/>
              <a:ext cx="2545256" cy="250740"/>
            </a:xfrm>
            <a:custGeom>
              <a:avLst/>
              <a:gdLst/>
              <a:ahLst/>
              <a:cxnLst/>
              <a:rect r="r" b="b" t="t" l="l"/>
              <a:pathLst>
                <a:path h="250740" w="2545256">
                  <a:moveTo>
                    <a:pt x="0" y="0"/>
                  </a:moveTo>
                  <a:lnTo>
                    <a:pt x="2545256" y="0"/>
                  </a:lnTo>
                  <a:lnTo>
                    <a:pt x="2545256" y="250740"/>
                  </a:lnTo>
                  <a:lnTo>
                    <a:pt x="0" y="250740"/>
                  </a:lnTo>
                  <a:close/>
                </a:path>
              </a:pathLst>
            </a:custGeom>
            <a:solidFill>
              <a:srgbClr val="303030"/>
            </a:solidFill>
          </p:spPr>
        </p:sp>
        <p:sp>
          <p:nvSpPr>
            <p:cNvPr name="TextBox 8" id="8"/>
            <p:cNvSpPr txBox="true"/>
            <p:nvPr/>
          </p:nvSpPr>
          <p:spPr>
            <a:xfrm>
              <a:off x="0" y="-76200"/>
              <a:ext cx="2545256" cy="32694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378075" y="3354798"/>
            <a:ext cx="116360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Some Victims Do Not Report</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name="TextBox 11" id="11"/>
          <p:cNvSpPr txBox="true"/>
          <p:nvPr/>
        </p:nvSpPr>
        <p:spPr>
          <a:xfrm rot="0">
            <a:off x="2861108" y="4644265"/>
            <a:ext cx="16854948" cy="2987676"/>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Fear, shame, or embarrassment</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Fear that parents will be angry</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Worry about getting in trouble</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Do not know who to tell</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146901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352713" y="534053"/>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861108" y="3312135"/>
            <a:ext cx="9664020" cy="952027"/>
            <a:chOff x="0" y="0"/>
            <a:chExt cx="2545256" cy="250740"/>
          </a:xfrm>
        </p:grpSpPr>
        <p:sp>
          <p:nvSpPr>
            <p:cNvPr name="Freeform 7" id="7"/>
            <p:cNvSpPr/>
            <p:nvPr/>
          </p:nvSpPr>
          <p:spPr>
            <a:xfrm flipH="false" flipV="false" rot="0">
              <a:off x="0" y="0"/>
              <a:ext cx="2545256" cy="250740"/>
            </a:xfrm>
            <a:custGeom>
              <a:avLst/>
              <a:gdLst/>
              <a:ahLst/>
              <a:cxnLst/>
              <a:rect r="r" b="b" t="t" l="l"/>
              <a:pathLst>
                <a:path h="250740" w="2545256">
                  <a:moveTo>
                    <a:pt x="0" y="0"/>
                  </a:moveTo>
                  <a:lnTo>
                    <a:pt x="2545256" y="0"/>
                  </a:lnTo>
                  <a:lnTo>
                    <a:pt x="2545256" y="250740"/>
                  </a:lnTo>
                  <a:lnTo>
                    <a:pt x="0" y="250740"/>
                  </a:lnTo>
                  <a:close/>
                </a:path>
              </a:pathLst>
            </a:custGeom>
            <a:solidFill>
              <a:srgbClr val="303030"/>
            </a:solidFill>
          </p:spPr>
        </p:sp>
        <p:sp>
          <p:nvSpPr>
            <p:cNvPr name="TextBox 8" id="8"/>
            <p:cNvSpPr txBox="true"/>
            <p:nvPr/>
          </p:nvSpPr>
          <p:spPr>
            <a:xfrm>
              <a:off x="0" y="-76200"/>
              <a:ext cx="2545256" cy="32694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378075" y="3354798"/>
            <a:ext cx="11636064"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Some Victims Do Not Report</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name="TextBox 11" id="11"/>
          <p:cNvSpPr txBox="true"/>
          <p:nvPr/>
        </p:nvSpPr>
        <p:spPr>
          <a:xfrm rot="0">
            <a:off x="2861108" y="4644265"/>
            <a:ext cx="14908661" cy="3740151"/>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Fear, shame, or embarrassment</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Fear that parents will be angry</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Worry about getting in trouble</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Do not know who to tell</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Feeling panicked and alone</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146901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 CRIME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707232" y="4516113"/>
            <a:ext cx="15138831" cy="1686560"/>
          </a:xfrm>
          <a:prstGeom prst="rect">
            <a:avLst/>
          </a:prstGeom>
        </p:spPr>
        <p:txBody>
          <a:bodyPr anchor="t" rtlCol="false" tIns="0" lIns="0" bIns="0" rIns="0">
            <a:spAutoFit/>
          </a:bodyPr>
          <a:lstStyle/>
          <a:p>
            <a:pPr algn="l">
              <a:lnSpc>
                <a:spcPts val="6880"/>
              </a:lnSpc>
            </a:pPr>
            <a:r>
              <a:rPr lang="en-US" b="true" sz="4300">
                <a:solidFill>
                  <a:srgbClr val="004F59"/>
                </a:solidFill>
                <a:latin typeface="Roboto Bold"/>
                <a:ea typeface="Roboto Bold"/>
                <a:cs typeface="Roboto Bold"/>
                <a:sym typeface="Roboto Bold"/>
              </a:rPr>
              <a:t>The act of creating a fake online identity to deceive someone, typically for personal gain, manipulation, or malicious intent. </a:t>
            </a:r>
          </a:p>
        </p:txBody>
      </p:sp>
      <p:grpSp>
        <p:nvGrpSpPr>
          <p:cNvPr name="Group 7" id="7"/>
          <p:cNvGrpSpPr/>
          <p:nvPr/>
        </p:nvGrpSpPr>
        <p:grpSpPr>
          <a:xfrm rot="0">
            <a:off x="1441937" y="3624926"/>
            <a:ext cx="5235780" cy="904943"/>
            <a:chOff x="0" y="0"/>
            <a:chExt cx="1378971" cy="238339"/>
          </a:xfrm>
        </p:grpSpPr>
        <p:sp>
          <p:nvSpPr>
            <p:cNvPr name="Freeform 8" id="8"/>
            <p:cNvSpPr/>
            <p:nvPr/>
          </p:nvSpPr>
          <p:spPr>
            <a:xfrm flipH="false" flipV="false" rot="0">
              <a:off x="0" y="0"/>
              <a:ext cx="1378971" cy="238339"/>
            </a:xfrm>
            <a:custGeom>
              <a:avLst/>
              <a:gdLst/>
              <a:ahLst/>
              <a:cxnLst/>
              <a:rect r="r" b="b" t="t" l="l"/>
              <a:pathLst>
                <a:path h="238339" w="1378971">
                  <a:moveTo>
                    <a:pt x="0" y="0"/>
                  </a:moveTo>
                  <a:lnTo>
                    <a:pt x="1378971" y="0"/>
                  </a:lnTo>
                  <a:lnTo>
                    <a:pt x="1378971" y="238339"/>
                  </a:lnTo>
                  <a:lnTo>
                    <a:pt x="0" y="238339"/>
                  </a:lnTo>
                  <a:close/>
                </a:path>
              </a:pathLst>
            </a:custGeom>
            <a:solidFill>
              <a:srgbClr val="303030"/>
            </a:solidFill>
          </p:spPr>
        </p:sp>
        <p:sp>
          <p:nvSpPr>
            <p:cNvPr name="TextBox 9" id="9"/>
            <p:cNvSpPr txBox="true"/>
            <p:nvPr/>
          </p:nvSpPr>
          <p:spPr>
            <a:xfrm>
              <a:off x="0" y="-76200"/>
              <a:ext cx="1378971"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707232" y="3529676"/>
            <a:ext cx="4724239" cy="102865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CATFISHING</a:t>
            </a:r>
          </a:p>
        </p:txBody>
      </p:sp>
      <p:sp>
        <p:nvSpPr>
          <p:cNvPr name="TextBox 11" id="11"/>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12" id="12"/>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3" id="13"/>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4" id="14"/>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41937" y="3624926"/>
            <a:ext cx="9068579" cy="904943"/>
            <a:chOff x="0" y="0"/>
            <a:chExt cx="2388432" cy="238339"/>
          </a:xfrm>
        </p:grpSpPr>
        <p:sp>
          <p:nvSpPr>
            <p:cNvPr name="Freeform 7" id="7"/>
            <p:cNvSpPr/>
            <p:nvPr/>
          </p:nvSpPr>
          <p:spPr>
            <a:xfrm flipH="false" flipV="false" rot="0">
              <a:off x="0" y="0"/>
              <a:ext cx="2388432" cy="238339"/>
            </a:xfrm>
            <a:custGeom>
              <a:avLst/>
              <a:gdLst/>
              <a:ahLst/>
              <a:cxnLst/>
              <a:rect r="r" b="b" t="t" l="l"/>
              <a:pathLst>
                <a:path h="238339" w="2388432">
                  <a:moveTo>
                    <a:pt x="0" y="0"/>
                  </a:moveTo>
                  <a:lnTo>
                    <a:pt x="2388432" y="0"/>
                  </a:lnTo>
                  <a:lnTo>
                    <a:pt x="2388432" y="238339"/>
                  </a:lnTo>
                  <a:lnTo>
                    <a:pt x="0" y="238339"/>
                  </a:lnTo>
                  <a:close/>
                </a:path>
              </a:pathLst>
            </a:custGeom>
            <a:solidFill>
              <a:srgbClr val="303030"/>
            </a:solidFill>
          </p:spPr>
        </p:sp>
        <p:sp>
          <p:nvSpPr>
            <p:cNvPr name="TextBox 8" id="8"/>
            <p:cNvSpPr txBox="true"/>
            <p:nvPr/>
          </p:nvSpPr>
          <p:spPr>
            <a:xfrm>
              <a:off x="0" y="-76200"/>
              <a:ext cx="2388432"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07232" y="3520151"/>
            <a:ext cx="10672310"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AI-GENERATED IMAGES</a:t>
            </a:r>
          </a:p>
        </p:txBody>
      </p:sp>
      <p:sp>
        <p:nvSpPr>
          <p:cNvPr name="TextBox 10" id="10"/>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3" id="13"/>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6" id="16"/>
          <p:cNvSpPr txBox="true"/>
          <p:nvPr/>
        </p:nvSpPr>
        <p:spPr>
          <a:xfrm rot="0">
            <a:off x="1480713" y="4521539"/>
            <a:ext cx="15373861" cy="342011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Imag</a:t>
            </a:r>
            <a:r>
              <a:rPr lang="en-US" sz="4300" b="true">
                <a:solidFill>
                  <a:srgbClr val="004F59"/>
                </a:solidFill>
                <a:latin typeface="Roboto Bold"/>
                <a:ea typeface="Roboto Bold"/>
                <a:cs typeface="Roboto Bold"/>
                <a:sym typeface="Roboto Bold"/>
              </a:rPr>
              <a:t>es or videos changed or created by computer apps (Artificial Intelligence) that can make fake pictures look real.</a:t>
            </a:r>
          </a:p>
          <a:p>
            <a:pPr algn="l">
              <a:lnSpc>
                <a:spcPts val="6880"/>
              </a:lnSpc>
            </a:pPr>
          </a:p>
          <a:p>
            <a:pPr algn="l">
              <a:lnSpc>
                <a:spcPts val="6880"/>
              </a:lnSpc>
            </a:pPr>
            <a:r>
              <a:rPr lang="en-US" sz="4300" b="true">
                <a:solidFill>
                  <a:srgbClr val="9D1BE3"/>
                </a:solidFill>
                <a:latin typeface="Roboto Bold"/>
                <a:ea typeface="Roboto Bold"/>
                <a:cs typeface="Roboto Bold"/>
                <a:sym typeface="Roboto Bold"/>
              </a:rPr>
              <a:t>Also known as DEEP FAKES</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916245" y="4472267"/>
            <a:ext cx="12323334" cy="1889104"/>
            <a:chOff x="0" y="0"/>
            <a:chExt cx="3245652" cy="497542"/>
          </a:xfrm>
        </p:grpSpPr>
        <p:sp>
          <p:nvSpPr>
            <p:cNvPr name="Freeform 7" id="7"/>
            <p:cNvSpPr/>
            <p:nvPr/>
          </p:nvSpPr>
          <p:spPr>
            <a:xfrm flipH="false" flipV="false" rot="0">
              <a:off x="0" y="0"/>
              <a:ext cx="3245652" cy="497542"/>
            </a:xfrm>
            <a:custGeom>
              <a:avLst/>
              <a:gdLst/>
              <a:ahLst/>
              <a:cxnLst/>
              <a:rect r="r" b="b" t="t" l="l"/>
              <a:pathLst>
                <a:path h="497542" w="3245652">
                  <a:moveTo>
                    <a:pt x="0" y="0"/>
                  </a:moveTo>
                  <a:lnTo>
                    <a:pt x="3245652" y="0"/>
                  </a:lnTo>
                  <a:lnTo>
                    <a:pt x="3245652" y="497542"/>
                  </a:lnTo>
                  <a:lnTo>
                    <a:pt x="0" y="497542"/>
                  </a:lnTo>
                  <a:close/>
                </a:path>
              </a:pathLst>
            </a:custGeom>
            <a:solidFill>
              <a:srgbClr val="303030"/>
            </a:solidFill>
          </p:spPr>
        </p:sp>
        <p:sp>
          <p:nvSpPr>
            <p:cNvPr name="TextBox 8" id="8"/>
            <p:cNvSpPr txBox="true"/>
            <p:nvPr/>
          </p:nvSpPr>
          <p:spPr>
            <a:xfrm>
              <a:off x="0" y="-76200"/>
              <a:ext cx="3245652" cy="57374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725139" y="4575197"/>
            <a:ext cx="11849823"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do most predators get sexual images from young people?</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29</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222603" y="3409807"/>
            <a:ext cx="15841471" cy="615950"/>
          </a:xfrm>
          <a:prstGeom prst="rect">
            <a:avLst/>
          </a:prstGeom>
        </p:spPr>
        <p:txBody>
          <a:bodyPr anchor="t" rtlCol="false" tIns="0" lIns="0" bIns="0" rIns="0">
            <a:spAutoFit/>
          </a:bodyPr>
          <a:lstStyle/>
          <a:p>
            <a:pPr algn="ctr">
              <a:lnSpc>
                <a:spcPts val="4900"/>
              </a:lnSpc>
            </a:pPr>
            <a:r>
              <a:rPr lang="en-US" sz="3500">
                <a:solidFill>
                  <a:srgbClr val="FFFFFF"/>
                </a:solidFill>
                <a:latin typeface="Roboto"/>
                <a:ea typeface="Roboto"/>
                <a:cs typeface="Roboto"/>
                <a:sym typeface="Roboto"/>
              </a:rPr>
              <a:t>How do</a:t>
            </a:r>
            <a:r>
              <a:rPr lang="en-US" sz="3500">
                <a:solidFill>
                  <a:srgbClr val="FFFFFF"/>
                </a:solidFill>
                <a:latin typeface="Roboto"/>
                <a:ea typeface="Roboto"/>
                <a:cs typeface="Roboto"/>
                <a:sym typeface="Roboto"/>
              </a:rPr>
              <a:t> most predators get sexual images from young people?</a:t>
            </a:r>
          </a:p>
        </p:txBody>
      </p:sp>
      <p:sp>
        <p:nvSpPr>
          <p:cNvPr name="TextBox 11" id="11"/>
          <p:cNvSpPr txBox="true"/>
          <p:nvPr/>
        </p:nvSpPr>
        <p:spPr>
          <a:xfrm rot="0">
            <a:off x="3403662" y="45657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AI Generated</a:t>
            </a:r>
          </a:p>
          <a:p>
            <a:pPr algn="l">
              <a:lnSpc>
                <a:spcPts val="6399"/>
              </a:lnSpc>
            </a:pPr>
            <a:r>
              <a:rPr lang="en-US" sz="3999" b="true">
                <a:solidFill>
                  <a:srgbClr val="FBFDFD"/>
                </a:solidFill>
                <a:latin typeface="Roboto Bold"/>
                <a:ea typeface="Roboto Bold"/>
                <a:cs typeface="Roboto Bold"/>
                <a:sym typeface="Roboto Bold"/>
              </a:rPr>
              <a:t>B)  Hacking Accounts &amp; Phones</a:t>
            </a:r>
          </a:p>
          <a:p>
            <a:pPr algn="l">
              <a:lnSpc>
                <a:spcPts val="6399"/>
              </a:lnSpc>
            </a:pPr>
            <a:r>
              <a:rPr lang="en-US" sz="3999" b="true">
                <a:solidFill>
                  <a:srgbClr val="FBFDFD"/>
                </a:solidFill>
                <a:latin typeface="Roboto Bold"/>
                <a:ea typeface="Roboto Bold"/>
                <a:cs typeface="Roboto Bold"/>
                <a:sym typeface="Roboto Bold"/>
              </a:rPr>
              <a:t>C)  Catfishing</a:t>
            </a:r>
          </a:p>
          <a:p>
            <a:pPr algn="l">
              <a:lnSpc>
                <a:spcPts val="6399"/>
              </a:lnSpc>
            </a:pPr>
            <a:r>
              <a:rPr lang="en-US" sz="3999" b="true">
                <a:solidFill>
                  <a:srgbClr val="FBFDFD"/>
                </a:solidFill>
                <a:latin typeface="Roboto Bold"/>
                <a:ea typeface="Roboto Bold"/>
                <a:cs typeface="Roboto Bold"/>
                <a:sym typeface="Roboto Bold"/>
              </a:rPr>
              <a:t>D)  In-Person Grooming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Freeform 8" id="8"/>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2305400" y="1903502"/>
            <a:ext cx="14219281" cy="64465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name="TextBox 11" id="11"/>
          <p:cNvSpPr txBox="true"/>
          <p:nvPr/>
        </p:nvSpPr>
        <p:spPr>
          <a:xfrm rot="0">
            <a:off x="1531309" y="8686051"/>
            <a:ext cx="802666" cy="207645"/>
          </a:xfrm>
          <a:prstGeom prst="rect">
            <a:avLst/>
          </a:prstGeom>
        </p:spPr>
        <p:txBody>
          <a:bodyPr anchor="t" rtlCol="false" tIns="0" lIns="0" bIns="0" rIns="0">
            <a:spAutoFit/>
          </a:bodyPr>
          <a:lstStyle/>
          <a:p>
            <a:pPr algn="l">
              <a:lnSpc>
                <a:spcPts val="1679"/>
              </a:lnSpc>
            </a:pPr>
            <a:r>
              <a:rPr lang="en-US" sz="1200">
                <a:solidFill>
                  <a:srgbClr val="000000"/>
                </a:solidFill>
                <a:latin typeface="Roboto"/>
                <a:ea typeface="Roboto"/>
                <a:cs typeface="Roboto"/>
                <a:sym typeface="Roboto"/>
              </a:rPr>
              <a:t>R042726</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30</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4427758"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Th</a:t>
            </a:r>
            <a:r>
              <a:rPr lang="en-US" sz="1200">
                <a:solidFill>
                  <a:srgbClr val="303030"/>
                </a:solidFill>
                <a:latin typeface="Roboto"/>
                <a:ea typeface="Roboto"/>
                <a:cs typeface="Roboto"/>
                <a:sym typeface="Roboto"/>
              </a:rPr>
              <a:t>orn and the National Center for Missing and Exploited Children (NCMEC). (2024). Trends in Financial Sextortion: An investigation of sextortion reports in NCMEC CyberTipline data.</a:t>
            </a:r>
          </a:p>
        </p:txBody>
      </p:sp>
      <p:sp>
        <p:nvSpPr>
          <p:cNvPr name="TextBox 11" id="11"/>
          <p:cNvSpPr txBox="true"/>
          <p:nvPr/>
        </p:nvSpPr>
        <p:spPr>
          <a:xfrm rot="0">
            <a:off x="1269194" y="4762062"/>
            <a:ext cx="15748289"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Catfishing</a:t>
            </a:r>
            <a:r>
              <a:rPr lang="en-US" sz="5499">
                <a:solidFill>
                  <a:srgbClr val="303030"/>
                </a:solidFill>
                <a:latin typeface="Roboto"/>
                <a:ea typeface="Roboto"/>
                <a:cs typeface="Roboto"/>
                <a:sym typeface="Roboto"/>
              </a:rPr>
              <a:t> or using a fake identity is most often used to get sexual images from young people.</a:t>
            </a:r>
            <a:r>
              <a:rPr lang="en-US" sz="5499">
                <a:solidFill>
                  <a:srgbClr val="9D1BE3"/>
                </a:solidFill>
                <a:latin typeface="Roboto"/>
                <a:ea typeface="Roboto"/>
                <a:cs typeface="Roboto"/>
                <a:sym typeface="Roboto"/>
              </a:rPr>
              <a:t> </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899813" y="2857003"/>
            <a:ext cx="9416620" cy="950719"/>
            <a:chOff x="0" y="0"/>
            <a:chExt cx="2480097" cy="250395"/>
          </a:xfrm>
        </p:grpSpPr>
        <p:sp>
          <p:nvSpPr>
            <p:cNvPr name="Freeform 7" id="7"/>
            <p:cNvSpPr/>
            <p:nvPr/>
          </p:nvSpPr>
          <p:spPr>
            <a:xfrm flipH="false" flipV="false" rot="0">
              <a:off x="0" y="0"/>
              <a:ext cx="2480097" cy="250395"/>
            </a:xfrm>
            <a:custGeom>
              <a:avLst/>
              <a:gdLst/>
              <a:ahLst/>
              <a:cxnLst/>
              <a:rect r="r" b="b" t="t" l="l"/>
              <a:pathLst>
                <a:path h="250395" w="2480097">
                  <a:moveTo>
                    <a:pt x="0" y="0"/>
                  </a:moveTo>
                  <a:lnTo>
                    <a:pt x="2480097" y="0"/>
                  </a:lnTo>
                  <a:lnTo>
                    <a:pt x="2480097" y="250395"/>
                  </a:lnTo>
                  <a:lnTo>
                    <a:pt x="0" y="250395"/>
                  </a:lnTo>
                  <a:close/>
                </a:path>
              </a:pathLst>
            </a:custGeom>
            <a:solidFill>
              <a:srgbClr val="303030"/>
            </a:solidFill>
          </p:spPr>
        </p:sp>
        <p:sp>
          <p:nvSpPr>
            <p:cNvPr name="TextBox 8" id="8"/>
            <p:cNvSpPr txBox="true"/>
            <p:nvPr/>
          </p:nvSpPr>
          <p:spPr>
            <a:xfrm>
              <a:off x="0" y="-76200"/>
              <a:ext cx="2480097" cy="326595"/>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5064299" y="9171745"/>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3074907" y="3917019"/>
            <a:ext cx="14984493" cy="758825"/>
          </a:xfrm>
          <a:prstGeom prst="rect">
            <a:avLst/>
          </a:prstGeom>
        </p:spPr>
        <p:txBody>
          <a:bodyPr anchor="t" rtlCol="false" tIns="0" lIns="0" bIns="0" rIns="0">
            <a:spAutoFit/>
          </a:bodyPr>
          <a:lstStyle/>
          <a:p>
            <a:pPr algn="l">
              <a:lnSpc>
                <a:spcPts val="6399"/>
              </a:lnSpc>
            </a:pPr>
            <a:r>
              <a:rPr lang="en-US" sz="3999" b="true">
                <a:solidFill>
                  <a:srgbClr val="004F59"/>
                </a:solidFill>
                <a:latin typeface="Roboto Bold"/>
                <a:ea typeface="Roboto Bold"/>
                <a:cs typeface="Roboto Bold"/>
                <a:sym typeface="Roboto Bold"/>
              </a:rPr>
              <a:t>82%</a:t>
            </a:r>
            <a:r>
              <a:rPr lang="en-US" sz="3999" b="true">
                <a:solidFill>
                  <a:srgbClr val="FFFFFF"/>
                </a:solidFill>
                <a:latin typeface="Roboto Bold"/>
                <a:ea typeface="Roboto Bold"/>
                <a:cs typeface="Roboto Bold"/>
                <a:sym typeface="Roboto Bold"/>
              </a:rPr>
              <a:t>  </a:t>
            </a:r>
            <a:r>
              <a:rPr lang="en-US" sz="3999" b="true">
                <a:solidFill>
                  <a:srgbClr val="9D1BE3"/>
                </a:solidFill>
                <a:latin typeface="Roboto Bold"/>
                <a:ea typeface="Roboto Bold"/>
                <a:cs typeface="Roboto Bold"/>
                <a:sym typeface="Roboto Bold"/>
              </a:rPr>
              <a:t>Catfishing</a:t>
            </a:r>
          </a:p>
        </p:txBody>
      </p:sp>
      <p:sp>
        <p:nvSpPr>
          <p:cNvPr name="TextBox 13" id="13"/>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sp>
        <p:nvSpPr>
          <p:cNvPr name="TextBox 14" id="14"/>
          <p:cNvSpPr txBox="true"/>
          <p:nvPr/>
        </p:nvSpPr>
        <p:spPr>
          <a:xfrm rot="0">
            <a:off x="2229170" y="2922798"/>
            <a:ext cx="971720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Ways Sexual Images are Obtained</a:t>
            </a:r>
          </a:p>
        </p:txBody>
      </p:sp>
    </p:spTree>
  </p:cSld>
  <p:clrMapOvr>
    <a:masterClrMapping/>
  </p:clrMapOvr>
</p:sld>
</file>

<file path=ppt/slides/slide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5064299" y="9171745"/>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9" id="9"/>
          <p:cNvSpPr txBox="true"/>
          <p:nvPr/>
        </p:nvSpPr>
        <p:spPr>
          <a:xfrm rot="0">
            <a:off x="3074907" y="3917019"/>
            <a:ext cx="14984493" cy="1568450"/>
          </a:xfrm>
          <a:prstGeom prst="rect">
            <a:avLst/>
          </a:prstGeom>
        </p:spPr>
        <p:txBody>
          <a:bodyPr anchor="t" rtlCol="false" tIns="0" lIns="0" bIns="0" rIns="0">
            <a:spAutoFit/>
          </a:bodyPr>
          <a:lstStyle/>
          <a:p>
            <a:pPr algn="l">
              <a:lnSpc>
                <a:spcPts val="6399"/>
              </a:lnSpc>
            </a:pPr>
            <a:r>
              <a:rPr lang="en-US" b="true" sz="3999">
                <a:solidFill>
                  <a:srgbClr val="FFFFFF"/>
                </a:solidFill>
                <a:latin typeface="Roboto Bold"/>
                <a:ea typeface="Roboto Bold"/>
                <a:cs typeface="Roboto Bold"/>
                <a:sym typeface="Roboto Bold"/>
              </a:rPr>
              <a:t>82%  Catfishing</a:t>
            </a:r>
          </a:p>
          <a:p>
            <a:pPr algn="l">
              <a:lnSpc>
                <a:spcPts val="6399"/>
              </a:lnSpc>
            </a:pPr>
            <a:r>
              <a:rPr lang="en-US" sz="3999" b="true">
                <a:solidFill>
                  <a:srgbClr val="004F59"/>
                </a:solidFill>
                <a:latin typeface="Roboto Bold"/>
                <a:ea typeface="Roboto Bold"/>
                <a:cs typeface="Roboto Bold"/>
                <a:sym typeface="Roboto Bold"/>
              </a:rPr>
              <a:t>11%</a:t>
            </a:r>
            <a:r>
              <a:rPr lang="en-US" sz="3999" b="true">
                <a:solidFill>
                  <a:srgbClr val="FFFFFF"/>
                </a:solidFill>
                <a:latin typeface="Roboto Bold"/>
                <a:ea typeface="Roboto Bold"/>
                <a:cs typeface="Roboto Bold"/>
                <a:sym typeface="Roboto Bold"/>
              </a:rPr>
              <a:t>  </a:t>
            </a:r>
            <a:r>
              <a:rPr lang="en-US" sz="3999" b="true">
                <a:solidFill>
                  <a:srgbClr val="9D1BE3"/>
                </a:solidFill>
                <a:latin typeface="Roboto Bold"/>
                <a:ea typeface="Roboto Bold"/>
                <a:cs typeface="Roboto Bold"/>
                <a:sym typeface="Roboto Bold"/>
              </a:rPr>
              <a:t>Produce Fake Images</a:t>
            </a:r>
          </a:p>
        </p:txBody>
      </p:sp>
      <p:sp>
        <p:nvSpPr>
          <p:cNvPr name="TextBox 10" id="10"/>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grpSp>
        <p:nvGrpSpPr>
          <p:cNvPr name="Group 11" id="11"/>
          <p:cNvGrpSpPr/>
          <p:nvPr/>
        </p:nvGrpSpPr>
        <p:grpSpPr>
          <a:xfrm rot="0">
            <a:off x="1899813" y="2857003"/>
            <a:ext cx="9416620" cy="950719"/>
            <a:chOff x="0" y="0"/>
            <a:chExt cx="2480097" cy="250395"/>
          </a:xfrm>
        </p:grpSpPr>
        <p:sp>
          <p:nvSpPr>
            <p:cNvPr name="Freeform 12" id="12"/>
            <p:cNvSpPr/>
            <p:nvPr/>
          </p:nvSpPr>
          <p:spPr>
            <a:xfrm flipH="false" flipV="false" rot="0">
              <a:off x="0" y="0"/>
              <a:ext cx="2480097" cy="250395"/>
            </a:xfrm>
            <a:custGeom>
              <a:avLst/>
              <a:gdLst/>
              <a:ahLst/>
              <a:cxnLst/>
              <a:rect r="r" b="b" t="t" l="l"/>
              <a:pathLst>
                <a:path h="250395" w="2480097">
                  <a:moveTo>
                    <a:pt x="0" y="0"/>
                  </a:moveTo>
                  <a:lnTo>
                    <a:pt x="2480097" y="0"/>
                  </a:lnTo>
                  <a:lnTo>
                    <a:pt x="2480097" y="250395"/>
                  </a:lnTo>
                  <a:lnTo>
                    <a:pt x="0" y="250395"/>
                  </a:lnTo>
                  <a:close/>
                </a:path>
              </a:pathLst>
            </a:custGeom>
            <a:solidFill>
              <a:srgbClr val="303030"/>
            </a:solidFill>
          </p:spPr>
        </p:sp>
        <p:sp>
          <p:nvSpPr>
            <p:cNvPr name="TextBox 13" id="13"/>
            <p:cNvSpPr txBox="true"/>
            <p:nvPr/>
          </p:nvSpPr>
          <p:spPr>
            <a:xfrm>
              <a:off x="0" y="-76200"/>
              <a:ext cx="2480097" cy="32659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29170" y="2922798"/>
            <a:ext cx="971720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Ways Sexual Images are Obtained</a:t>
            </a:r>
          </a:p>
        </p:txBody>
      </p:sp>
    </p:spTree>
  </p:cSld>
  <p:clrMapOvr>
    <a:masterClrMapping/>
  </p:clrMapOvr>
</p:sld>
</file>

<file path=ppt/slides/slide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5064299" y="9171745"/>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9" id="9"/>
          <p:cNvSpPr txBox="true"/>
          <p:nvPr/>
        </p:nvSpPr>
        <p:spPr>
          <a:xfrm rot="0">
            <a:off x="3074907" y="3917019"/>
            <a:ext cx="14984493" cy="2378075"/>
          </a:xfrm>
          <a:prstGeom prst="rect">
            <a:avLst/>
          </a:prstGeom>
        </p:spPr>
        <p:txBody>
          <a:bodyPr anchor="t" rtlCol="false" tIns="0" lIns="0" bIns="0" rIns="0">
            <a:spAutoFit/>
          </a:bodyPr>
          <a:lstStyle/>
          <a:p>
            <a:pPr algn="l">
              <a:lnSpc>
                <a:spcPts val="6399"/>
              </a:lnSpc>
            </a:pPr>
            <a:r>
              <a:rPr lang="en-US" b="true" sz="3999">
                <a:solidFill>
                  <a:srgbClr val="FFFFFF"/>
                </a:solidFill>
                <a:latin typeface="Roboto Bold"/>
                <a:ea typeface="Roboto Bold"/>
                <a:cs typeface="Roboto Bold"/>
                <a:sym typeface="Roboto Bold"/>
              </a:rPr>
              <a:t>82%  Catfishing</a:t>
            </a:r>
          </a:p>
          <a:p>
            <a:pPr algn="l">
              <a:lnSpc>
                <a:spcPts val="6399"/>
              </a:lnSpc>
            </a:pPr>
            <a:r>
              <a:rPr lang="en-US" b="true" sz="3999">
                <a:solidFill>
                  <a:srgbClr val="FFFFFF"/>
                </a:solidFill>
                <a:latin typeface="Roboto Bold"/>
                <a:ea typeface="Roboto Bold"/>
                <a:cs typeface="Roboto Bold"/>
                <a:sym typeface="Roboto Bold"/>
              </a:rPr>
              <a:t>11%  Produce Fake Images</a:t>
            </a:r>
          </a:p>
          <a:p>
            <a:pPr algn="l">
              <a:lnSpc>
                <a:spcPts val="6399"/>
              </a:lnSpc>
            </a:pPr>
            <a:r>
              <a:rPr lang="en-US" sz="3999" b="true">
                <a:solidFill>
                  <a:srgbClr val="004F59"/>
                </a:solidFill>
                <a:latin typeface="Roboto Bold"/>
                <a:ea typeface="Roboto Bold"/>
                <a:cs typeface="Roboto Bold"/>
                <a:sym typeface="Roboto Bold"/>
              </a:rPr>
              <a:t>5.9%</a:t>
            </a:r>
            <a:r>
              <a:rPr lang="en-US" sz="3999" b="true">
                <a:solidFill>
                  <a:srgbClr val="9D1BE3"/>
                </a:solidFill>
                <a:latin typeface="Roboto Bold"/>
                <a:ea typeface="Roboto Bold"/>
                <a:cs typeface="Roboto Bold"/>
                <a:sym typeface="Roboto Bold"/>
              </a:rPr>
              <a:t> Hack Devices</a:t>
            </a:r>
          </a:p>
        </p:txBody>
      </p:sp>
      <p:sp>
        <p:nvSpPr>
          <p:cNvPr name="TextBox 10" id="10"/>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grpSp>
        <p:nvGrpSpPr>
          <p:cNvPr name="Group 11" id="11"/>
          <p:cNvGrpSpPr/>
          <p:nvPr/>
        </p:nvGrpSpPr>
        <p:grpSpPr>
          <a:xfrm rot="0">
            <a:off x="1899813" y="2857003"/>
            <a:ext cx="9416620" cy="950719"/>
            <a:chOff x="0" y="0"/>
            <a:chExt cx="2480097" cy="250395"/>
          </a:xfrm>
        </p:grpSpPr>
        <p:sp>
          <p:nvSpPr>
            <p:cNvPr name="Freeform 12" id="12"/>
            <p:cNvSpPr/>
            <p:nvPr/>
          </p:nvSpPr>
          <p:spPr>
            <a:xfrm flipH="false" flipV="false" rot="0">
              <a:off x="0" y="0"/>
              <a:ext cx="2480097" cy="250395"/>
            </a:xfrm>
            <a:custGeom>
              <a:avLst/>
              <a:gdLst/>
              <a:ahLst/>
              <a:cxnLst/>
              <a:rect r="r" b="b" t="t" l="l"/>
              <a:pathLst>
                <a:path h="250395" w="2480097">
                  <a:moveTo>
                    <a:pt x="0" y="0"/>
                  </a:moveTo>
                  <a:lnTo>
                    <a:pt x="2480097" y="0"/>
                  </a:lnTo>
                  <a:lnTo>
                    <a:pt x="2480097" y="250395"/>
                  </a:lnTo>
                  <a:lnTo>
                    <a:pt x="0" y="250395"/>
                  </a:lnTo>
                  <a:close/>
                </a:path>
              </a:pathLst>
            </a:custGeom>
            <a:solidFill>
              <a:srgbClr val="303030"/>
            </a:solidFill>
          </p:spPr>
        </p:sp>
        <p:sp>
          <p:nvSpPr>
            <p:cNvPr name="TextBox 13" id="13"/>
            <p:cNvSpPr txBox="true"/>
            <p:nvPr/>
          </p:nvSpPr>
          <p:spPr>
            <a:xfrm>
              <a:off x="0" y="-76200"/>
              <a:ext cx="2480097" cy="32659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29170" y="2922798"/>
            <a:ext cx="971720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Ways Sexual Images are Obtained</a:t>
            </a:r>
          </a:p>
        </p:txBody>
      </p:sp>
    </p:spTree>
  </p:cSld>
  <p:clrMapOvr>
    <a:masterClrMapping/>
  </p:clrMapOvr>
</p:sld>
</file>

<file path=ppt/slides/slide3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5064299" y="9171745"/>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9" id="9"/>
          <p:cNvSpPr txBox="true"/>
          <p:nvPr/>
        </p:nvSpPr>
        <p:spPr>
          <a:xfrm rot="0">
            <a:off x="3074907" y="3917019"/>
            <a:ext cx="14984493" cy="3187700"/>
          </a:xfrm>
          <a:prstGeom prst="rect">
            <a:avLst/>
          </a:prstGeom>
        </p:spPr>
        <p:txBody>
          <a:bodyPr anchor="t" rtlCol="false" tIns="0" lIns="0" bIns="0" rIns="0">
            <a:spAutoFit/>
          </a:bodyPr>
          <a:lstStyle/>
          <a:p>
            <a:pPr algn="l">
              <a:lnSpc>
                <a:spcPts val="6399"/>
              </a:lnSpc>
            </a:pPr>
            <a:r>
              <a:rPr lang="en-US" b="true" sz="3999">
                <a:solidFill>
                  <a:srgbClr val="FFFFFF"/>
                </a:solidFill>
                <a:latin typeface="Roboto Bold"/>
                <a:ea typeface="Roboto Bold"/>
                <a:cs typeface="Roboto Bold"/>
                <a:sym typeface="Roboto Bold"/>
              </a:rPr>
              <a:t>82%  Catfishing</a:t>
            </a:r>
          </a:p>
          <a:p>
            <a:pPr algn="l">
              <a:lnSpc>
                <a:spcPts val="6399"/>
              </a:lnSpc>
            </a:pPr>
            <a:r>
              <a:rPr lang="en-US" b="true" sz="3999">
                <a:solidFill>
                  <a:srgbClr val="FFFFFF"/>
                </a:solidFill>
                <a:latin typeface="Roboto Bold"/>
                <a:ea typeface="Roboto Bold"/>
                <a:cs typeface="Roboto Bold"/>
                <a:sym typeface="Roboto Bold"/>
              </a:rPr>
              <a:t>11%  Produce Fake Images</a:t>
            </a:r>
          </a:p>
          <a:p>
            <a:pPr algn="l">
              <a:lnSpc>
                <a:spcPts val="6399"/>
              </a:lnSpc>
            </a:pPr>
            <a:r>
              <a:rPr lang="en-US" b="true" sz="3999">
                <a:solidFill>
                  <a:srgbClr val="FFFFFF"/>
                </a:solidFill>
                <a:latin typeface="Roboto Bold"/>
                <a:ea typeface="Roboto Bold"/>
                <a:cs typeface="Roboto Bold"/>
                <a:sym typeface="Roboto Bold"/>
              </a:rPr>
              <a:t>5.9% Hack Devices</a:t>
            </a:r>
          </a:p>
          <a:p>
            <a:pPr algn="l">
              <a:lnSpc>
                <a:spcPts val="6399"/>
              </a:lnSpc>
            </a:pPr>
            <a:r>
              <a:rPr lang="en-US" sz="3999" b="true">
                <a:solidFill>
                  <a:srgbClr val="004F59"/>
                </a:solidFill>
                <a:latin typeface="Roboto Bold"/>
                <a:ea typeface="Roboto Bold"/>
                <a:cs typeface="Roboto Bold"/>
                <a:sym typeface="Roboto Bold"/>
              </a:rPr>
              <a:t>3.8%</a:t>
            </a:r>
            <a:r>
              <a:rPr lang="en-US" sz="3999" b="true">
                <a:solidFill>
                  <a:srgbClr val="9D1BE3"/>
                </a:solidFill>
                <a:latin typeface="Roboto Bold"/>
                <a:ea typeface="Roboto Bold"/>
                <a:cs typeface="Roboto Bold"/>
                <a:sym typeface="Roboto Bold"/>
              </a:rPr>
              <a:t> Threats of Harm</a:t>
            </a:r>
          </a:p>
        </p:txBody>
      </p:sp>
      <p:sp>
        <p:nvSpPr>
          <p:cNvPr name="TextBox 10" id="10"/>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grpSp>
        <p:nvGrpSpPr>
          <p:cNvPr name="Group 11" id="11"/>
          <p:cNvGrpSpPr/>
          <p:nvPr/>
        </p:nvGrpSpPr>
        <p:grpSpPr>
          <a:xfrm rot="0">
            <a:off x="1899813" y="2857003"/>
            <a:ext cx="9416620" cy="950719"/>
            <a:chOff x="0" y="0"/>
            <a:chExt cx="2480097" cy="250395"/>
          </a:xfrm>
        </p:grpSpPr>
        <p:sp>
          <p:nvSpPr>
            <p:cNvPr name="Freeform 12" id="12"/>
            <p:cNvSpPr/>
            <p:nvPr/>
          </p:nvSpPr>
          <p:spPr>
            <a:xfrm flipH="false" flipV="false" rot="0">
              <a:off x="0" y="0"/>
              <a:ext cx="2480097" cy="250395"/>
            </a:xfrm>
            <a:custGeom>
              <a:avLst/>
              <a:gdLst/>
              <a:ahLst/>
              <a:cxnLst/>
              <a:rect r="r" b="b" t="t" l="l"/>
              <a:pathLst>
                <a:path h="250395" w="2480097">
                  <a:moveTo>
                    <a:pt x="0" y="0"/>
                  </a:moveTo>
                  <a:lnTo>
                    <a:pt x="2480097" y="0"/>
                  </a:lnTo>
                  <a:lnTo>
                    <a:pt x="2480097" y="250395"/>
                  </a:lnTo>
                  <a:lnTo>
                    <a:pt x="0" y="250395"/>
                  </a:lnTo>
                  <a:close/>
                </a:path>
              </a:pathLst>
            </a:custGeom>
            <a:solidFill>
              <a:srgbClr val="303030"/>
            </a:solidFill>
          </p:spPr>
        </p:sp>
        <p:sp>
          <p:nvSpPr>
            <p:cNvPr name="TextBox 13" id="13"/>
            <p:cNvSpPr txBox="true"/>
            <p:nvPr/>
          </p:nvSpPr>
          <p:spPr>
            <a:xfrm>
              <a:off x="0" y="-76200"/>
              <a:ext cx="2480097" cy="32659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29170" y="2922798"/>
            <a:ext cx="971720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Ways Sexual Images are Obtained</a:t>
            </a:r>
          </a:p>
        </p:txBody>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5064299" y="9171745"/>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9" id="9"/>
          <p:cNvSpPr txBox="true"/>
          <p:nvPr/>
        </p:nvSpPr>
        <p:spPr>
          <a:xfrm rot="0">
            <a:off x="3074907" y="3917019"/>
            <a:ext cx="14984493" cy="3997325"/>
          </a:xfrm>
          <a:prstGeom prst="rect">
            <a:avLst/>
          </a:prstGeom>
        </p:spPr>
        <p:txBody>
          <a:bodyPr anchor="t" rtlCol="false" tIns="0" lIns="0" bIns="0" rIns="0">
            <a:spAutoFit/>
          </a:bodyPr>
          <a:lstStyle/>
          <a:p>
            <a:pPr algn="l">
              <a:lnSpc>
                <a:spcPts val="6399"/>
              </a:lnSpc>
            </a:pPr>
            <a:r>
              <a:rPr lang="en-US" b="true" sz="3999">
                <a:solidFill>
                  <a:srgbClr val="FFFFFF"/>
                </a:solidFill>
                <a:latin typeface="Roboto Bold"/>
                <a:ea typeface="Roboto Bold"/>
                <a:cs typeface="Roboto Bold"/>
                <a:sym typeface="Roboto Bold"/>
              </a:rPr>
              <a:t>82%  Catfishing</a:t>
            </a:r>
          </a:p>
          <a:p>
            <a:pPr algn="l">
              <a:lnSpc>
                <a:spcPts val="6399"/>
              </a:lnSpc>
            </a:pPr>
            <a:r>
              <a:rPr lang="en-US" b="true" sz="3999">
                <a:solidFill>
                  <a:srgbClr val="FFFFFF"/>
                </a:solidFill>
                <a:latin typeface="Roboto Bold"/>
                <a:ea typeface="Roboto Bold"/>
                <a:cs typeface="Roboto Bold"/>
                <a:sym typeface="Roboto Bold"/>
              </a:rPr>
              <a:t>11%  Produce Fake Images</a:t>
            </a:r>
          </a:p>
          <a:p>
            <a:pPr algn="l">
              <a:lnSpc>
                <a:spcPts val="6399"/>
              </a:lnSpc>
            </a:pPr>
            <a:r>
              <a:rPr lang="en-US" b="true" sz="3999">
                <a:solidFill>
                  <a:srgbClr val="FFFFFF"/>
                </a:solidFill>
                <a:latin typeface="Roboto Bold"/>
                <a:ea typeface="Roboto Bold"/>
                <a:cs typeface="Roboto Bold"/>
                <a:sym typeface="Roboto Bold"/>
              </a:rPr>
              <a:t>5.9% Hack Devices</a:t>
            </a:r>
          </a:p>
          <a:p>
            <a:pPr algn="l">
              <a:lnSpc>
                <a:spcPts val="6399"/>
              </a:lnSpc>
            </a:pPr>
            <a:r>
              <a:rPr lang="en-US" b="true" sz="3999">
                <a:solidFill>
                  <a:srgbClr val="FFFFFF"/>
                </a:solidFill>
                <a:latin typeface="Roboto Bold"/>
                <a:ea typeface="Roboto Bold"/>
                <a:cs typeface="Roboto Bold"/>
                <a:sym typeface="Roboto Bold"/>
              </a:rPr>
              <a:t>3.8% Threats of Harm</a:t>
            </a:r>
          </a:p>
          <a:p>
            <a:pPr algn="l">
              <a:lnSpc>
                <a:spcPts val="6399"/>
              </a:lnSpc>
            </a:pPr>
            <a:r>
              <a:rPr lang="en-US" sz="3999" b="true">
                <a:solidFill>
                  <a:srgbClr val="004F59"/>
                </a:solidFill>
                <a:latin typeface="Roboto Bold"/>
                <a:ea typeface="Roboto Bold"/>
                <a:cs typeface="Roboto Bold"/>
                <a:sym typeface="Roboto Bold"/>
              </a:rPr>
              <a:t>1.4% </a:t>
            </a:r>
            <a:r>
              <a:rPr lang="en-US" sz="3999" b="true">
                <a:solidFill>
                  <a:srgbClr val="9D1BE3"/>
                </a:solidFill>
                <a:latin typeface="Roboto Bold"/>
                <a:ea typeface="Roboto Bold"/>
                <a:cs typeface="Roboto Bold"/>
                <a:sym typeface="Roboto Bold"/>
              </a:rPr>
              <a:t>In-Person Grooming</a:t>
            </a:r>
          </a:p>
        </p:txBody>
      </p:sp>
      <p:sp>
        <p:nvSpPr>
          <p:cNvPr name="TextBox 10" id="10"/>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grpSp>
        <p:nvGrpSpPr>
          <p:cNvPr name="Group 11" id="11"/>
          <p:cNvGrpSpPr/>
          <p:nvPr/>
        </p:nvGrpSpPr>
        <p:grpSpPr>
          <a:xfrm rot="0">
            <a:off x="1899813" y="2857003"/>
            <a:ext cx="9416620" cy="950719"/>
            <a:chOff x="0" y="0"/>
            <a:chExt cx="2480097" cy="250395"/>
          </a:xfrm>
        </p:grpSpPr>
        <p:sp>
          <p:nvSpPr>
            <p:cNvPr name="Freeform 12" id="12"/>
            <p:cNvSpPr/>
            <p:nvPr/>
          </p:nvSpPr>
          <p:spPr>
            <a:xfrm flipH="false" flipV="false" rot="0">
              <a:off x="0" y="0"/>
              <a:ext cx="2480097" cy="250395"/>
            </a:xfrm>
            <a:custGeom>
              <a:avLst/>
              <a:gdLst/>
              <a:ahLst/>
              <a:cxnLst/>
              <a:rect r="r" b="b" t="t" l="l"/>
              <a:pathLst>
                <a:path h="250395" w="2480097">
                  <a:moveTo>
                    <a:pt x="0" y="0"/>
                  </a:moveTo>
                  <a:lnTo>
                    <a:pt x="2480097" y="0"/>
                  </a:lnTo>
                  <a:lnTo>
                    <a:pt x="2480097" y="250395"/>
                  </a:lnTo>
                  <a:lnTo>
                    <a:pt x="0" y="250395"/>
                  </a:lnTo>
                  <a:close/>
                </a:path>
              </a:pathLst>
            </a:custGeom>
            <a:solidFill>
              <a:srgbClr val="303030"/>
            </a:solidFill>
          </p:spPr>
        </p:sp>
        <p:sp>
          <p:nvSpPr>
            <p:cNvPr name="TextBox 13" id="13"/>
            <p:cNvSpPr txBox="true"/>
            <p:nvPr/>
          </p:nvSpPr>
          <p:spPr>
            <a:xfrm>
              <a:off x="0" y="-76200"/>
              <a:ext cx="2480097" cy="32659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29170" y="2922798"/>
            <a:ext cx="971720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Ways Sexual Images are Obtained</a:t>
            </a:r>
          </a:p>
        </p:txBody>
      </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5064299" y="9171745"/>
            <a:ext cx="7046081" cy="62682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a:p>
            <a:pPr algn="l">
              <a:lnSpc>
                <a:spcPts val="1679"/>
              </a:lnSpc>
            </a:pP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9" id="9"/>
          <p:cNvSpPr txBox="true"/>
          <p:nvPr/>
        </p:nvSpPr>
        <p:spPr>
          <a:xfrm rot="0">
            <a:off x="3074907" y="3917019"/>
            <a:ext cx="14984493" cy="5616575"/>
          </a:xfrm>
          <a:prstGeom prst="rect">
            <a:avLst/>
          </a:prstGeom>
        </p:spPr>
        <p:txBody>
          <a:bodyPr anchor="t" rtlCol="false" tIns="0" lIns="0" bIns="0" rIns="0">
            <a:spAutoFit/>
          </a:bodyPr>
          <a:lstStyle/>
          <a:p>
            <a:pPr algn="l">
              <a:lnSpc>
                <a:spcPts val="6399"/>
              </a:lnSpc>
            </a:pPr>
            <a:r>
              <a:rPr lang="en-US" b="true" sz="3999">
                <a:solidFill>
                  <a:srgbClr val="FFFFFF"/>
                </a:solidFill>
                <a:latin typeface="Roboto Bold"/>
                <a:ea typeface="Roboto Bold"/>
                <a:cs typeface="Roboto Bold"/>
                <a:sym typeface="Roboto Bold"/>
              </a:rPr>
              <a:t>82%  Catfishing</a:t>
            </a:r>
          </a:p>
          <a:p>
            <a:pPr algn="l">
              <a:lnSpc>
                <a:spcPts val="6399"/>
              </a:lnSpc>
            </a:pPr>
            <a:r>
              <a:rPr lang="en-US" b="true" sz="3999">
                <a:solidFill>
                  <a:srgbClr val="FFFFFF"/>
                </a:solidFill>
                <a:latin typeface="Roboto Bold"/>
                <a:ea typeface="Roboto Bold"/>
                <a:cs typeface="Roboto Bold"/>
                <a:sym typeface="Roboto Bold"/>
              </a:rPr>
              <a:t>11%  Produce Fake Images</a:t>
            </a:r>
          </a:p>
          <a:p>
            <a:pPr algn="l">
              <a:lnSpc>
                <a:spcPts val="6399"/>
              </a:lnSpc>
            </a:pPr>
            <a:r>
              <a:rPr lang="en-US" b="true" sz="3999">
                <a:solidFill>
                  <a:srgbClr val="FFFFFF"/>
                </a:solidFill>
                <a:latin typeface="Roboto Bold"/>
                <a:ea typeface="Roboto Bold"/>
                <a:cs typeface="Roboto Bold"/>
                <a:sym typeface="Roboto Bold"/>
              </a:rPr>
              <a:t>5.9% Hack Devices</a:t>
            </a:r>
          </a:p>
          <a:p>
            <a:pPr algn="l">
              <a:lnSpc>
                <a:spcPts val="6399"/>
              </a:lnSpc>
            </a:pPr>
            <a:r>
              <a:rPr lang="en-US" b="true" sz="3999">
                <a:solidFill>
                  <a:srgbClr val="FFFFFF"/>
                </a:solidFill>
                <a:latin typeface="Roboto Bold"/>
                <a:ea typeface="Roboto Bold"/>
                <a:cs typeface="Roboto Bold"/>
                <a:sym typeface="Roboto Bold"/>
              </a:rPr>
              <a:t>3.8% Threats of Harm</a:t>
            </a:r>
          </a:p>
          <a:p>
            <a:pPr algn="l">
              <a:lnSpc>
                <a:spcPts val="6399"/>
              </a:lnSpc>
            </a:pPr>
            <a:r>
              <a:rPr lang="en-US" b="true" sz="3999">
                <a:solidFill>
                  <a:srgbClr val="FFFFFF"/>
                </a:solidFill>
                <a:latin typeface="Roboto Bold"/>
                <a:ea typeface="Roboto Bold"/>
                <a:cs typeface="Roboto Bold"/>
                <a:sym typeface="Roboto Bold"/>
              </a:rPr>
              <a:t>1.4% In-Person Grooming</a:t>
            </a:r>
          </a:p>
          <a:p>
            <a:pPr algn="l">
              <a:lnSpc>
                <a:spcPts val="6399"/>
              </a:lnSpc>
            </a:pPr>
            <a:r>
              <a:rPr lang="en-US" b="true" sz="3999">
                <a:solidFill>
                  <a:srgbClr val="004F59"/>
                </a:solidFill>
                <a:latin typeface="Roboto Bold"/>
                <a:ea typeface="Roboto Bold"/>
                <a:cs typeface="Roboto Bold"/>
                <a:sym typeface="Roboto Bold"/>
              </a:rPr>
              <a:t>1.1% </a:t>
            </a:r>
            <a:r>
              <a:rPr lang="en-US" b="true" sz="3999">
                <a:solidFill>
                  <a:srgbClr val="9D1BE3"/>
                </a:solidFill>
                <a:latin typeface="Roboto Bold"/>
                <a:ea typeface="Roboto Bold"/>
                <a:cs typeface="Roboto Bold"/>
                <a:sym typeface="Roboto Bold"/>
              </a:rPr>
              <a:t>Offer to Buy Images</a:t>
            </a:r>
          </a:p>
          <a:p>
            <a:pPr algn="l">
              <a:lnSpc>
                <a:spcPts val="6399"/>
              </a:lnSpc>
            </a:pPr>
          </a:p>
        </p:txBody>
      </p:sp>
      <p:sp>
        <p:nvSpPr>
          <p:cNvPr name="TextBox 10" id="10"/>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METHODS</a:t>
            </a:r>
          </a:p>
        </p:txBody>
      </p:sp>
      <p:grpSp>
        <p:nvGrpSpPr>
          <p:cNvPr name="Group 11" id="11"/>
          <p:cNvGrpSpPr/>
          <p:nvPr/>
        </p:nvGrpSpPr>
        <p:grpSpPr>
          <a:xfrm rot="0">
            <a:off x="1899813" y="2857003"/>
            <a:ext cx="9416620" cy="950719"/>
            <a:chOff x="0" y="0"/>
            <a:chExt cx="2480097" cy="250395"/>
          </a:xfrm>
        </p:grpSpPr>
        <p:sp>
          <p:nvSpPr>
            <p:cNvPr name="Freeform 12" id="12"/>
            <p:cNvSpPr/>
            <p:nvPr/>
          </p:nvSpPr>
          <p:spPr>
            <a:xfrm flipH="false" flipV="false" rot="0">
              <a:off x="0" y="0"/>
              <a:ext cx="2480097" cy="250395"/>
            </a:xfrm>
            <a:custGeom>
              <a:avLst/>
              <a:gdLst/>
              <a:ahLst/>
              <a:cxnLst/>
              <a:rect r="r" b="b" t="t" l="l"/>
              <a:pathLst>
                <a:path h="250395" w="2480097">
                  <a:moveTo>
                    <a:pt x="0" y="0"/>
                  </a:moveTo>
                  <a:lnTo>
                    <a:pt x="2480097" y="0"/>
                  </a:lnTo>
                  <a:lnTo>
                    <a:pt x="2480097" y="250395"/>
                  </a:lnTo>
                  <a:lnTo>
                    <a:pt x="0" y="250395"/>
                  </a:lnTo>
                  <a:close/>
                </a:path>
              </a:pathLst>
            </a:custGeom>
            <a:solidFill>
              <a:srgbClr val="303030"/>
            </a:solidFill>
          </p:spPr>
        </p:sp>
        <p:sp>
          <p:nvSpPr>
            <p:cNvPr name="TextBox 13" id="13"/>
            <p:cNvSpPr txBox="true"/>
            <p:nvPr/>
          </p:nvSpPr>
          <p:spPr>
            <a:xfrm>
              <a:off x="0" y="-76200"/>
              <a:ext cx="2480097" cy="32659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29170" y="2922798"/>
            <a:ext cx="971720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Ways Sexual Images are Obtained</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grpSp>
        <p:nvGrpSpPr>
          <p:cNvPr name="Group 9" id="9"/>
          <p:cNvGrpSpPr/>
          <p:nvPr/>
        </p:nvGrpSpPr>
        <p:grpSpPr>
          <a:xfrm rot="0">
            <a:off x="12757446" y="1288191"/>
            <a:ext cx="4501854" cy="5043732"/>
            <a:chOff x="0" y="0"/>
            <a:chExt cx="1439202" cy="1612435"/>
          </a:xfrm>
        </p:grpSpPr>
        <p:sp>
          <p:nvSpPr>
            <p:cNvPr name="Freeform 10" id="10"/>
            <p:cNvSpPr/>
            <p:nvPr/>
          </p:nvSpPr>
          <p:spPr>
            <a:xfrm flipH="false" flipV="false" rot="0">
              <a:off x="0" y="0"/>
              <a:ext cx="1439202" cy="1612435"/>
            </a:xfrm>
            <a:custGeom>
              <a:avLst/>
              <a:gdLst/>
              <a:ahLst/>
              <a:cxnLst/>
              <a:rect r="r" b="b" t="t" l="l"/>
              <a:pathLst>
                <a:path h="1612435" w="1439202">
                  <a:moveTo>
                    <a:pt x="0" y="0"/>
                  </a:moveTo>
                  <a:lnTo>
                    <a:pt x="1439202" y="0"/>
                  </a:lnTo>
                  <a:lnTo>
                    <a:pt x="1439202" y="1612435"/>
                  </a:lnTo>
                  <a:lnTo>
                    <a:pt x="0" y="1612435"/>
                  </a:lnTo>
                  <a:close/>
                </a:path>
              </a:pathLst>
            </a:custGeom>
            <a:solidFill>
              <a:srgbClr val="FFFFFF"/>
            </a:solidFill>
          </p:spPr>
        </p:sp>
        <p:sp>
          <p:nvSpPr>
            <p:cNvPr name="TextBox 11" id="11"/>
            <p:cNvSpPr txBox="true"/>
            <p:nvPr/>
          </p:nvSpPr>
          <p:spPr>
            <a:xfrm>
              <a:off x="0" y="-9525"/>
              <a:ext cx="1439202" cy="1621960"/>
            </a:xfrm>
            <a:prstGeom prst="rect">
              <a:avLst/>
            </a:prstGeom>
          </p:spPr>
          <p:txBody>
            <a:bodyPr anchor="ctr" rtlCol="false" tIns="50800" lIns="50800" bIns="50800" rIns="50800"/>
            <a:lstStyle/>
            <a:p>
              <a:pPr algn="ctr">
                <a:lnSpc>
                  <a:spcPts val="3074"/>
                </a:lnSpc>
              </a:pPr>
            </a:p>
            <a:p>
              <a:pPr algn="ctr">
                <a:lnSpc>
                  <a:spcPts val="3074"/>
                </a:lnSpc>
              </a:pPr>
            </a:p>
          </p:txBody>
        </p:sp>
      </p:grpSp>
      <p:sp>
        <p:nvSpPr>
          <p:cNvPr name="Freeform 12" id="12"/>
          <p:cNvSpPr/>
          <p:nvPr/>
        </p:nvSpPr>
        <p:spPr>
          <a:xfrm flipH="false" flipV="false" rot="0">
            <a:off x="12944788" y="1495896"/>
            <a:ext cx="4098919" cy="4243021"/>
          </a:xfrm>
          <a:custGeom>
            <a:avLst/>
            <a:gdLst/>
            <a:ahLst/>
            <a:cxnLst/>
            <a:rect r="r" b="b" t="t" l="l"/>
            <a:pathLst>
              <a:path h="4243021" w="4098919">
                <a:moveTo>
                  <a:pt x="0" y="0"/>
                </a:moveTo>
                <a:lnTo>
                  <a:pt x="4098918" y="0"/>
                </a:lnTo>
                <a:lnTo>
                  <a:pt x="4098918" y="4243022"/>
                </a:lnTo>
                <a:lnTo>
                  <a:pt x="0" y="4243022"/>
                </a:lnTo>
                <a:lnTo>
                  <a:pt x="0" y="0"/>
                </a:lnTo>
                <a:close/>
              </a:path>
            </a:pathLst>
          </a:custGeom>
          <a:blipFill>
            <a:blip r:embed="rId6"/>
            <a:stretch>
              <a:fillRect l="0" t="0" r="0" b="0"/>
            </a:stretch>
          </a:blipFill>
        </p:spPr>
      </p:sp>
      <p:sp>
        <p:nvSpPr>
          <p:cNvPr name="TextBox 13" id="13"/>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6" id="16"/>
          <p:cNvGrpSpPr/>
          <p:nvPr/>
        </p:nvGrpSpPr>
        <p:grpSpPr>
          <a:xfrm rot="0">
            <a:off x="2108684" y="4700240"/>
            <a:ext cx="9463160" cy="2077355"/>
            <a:chOff x="0" y="0"/>
            <a:chExt cx="2492355" cy="547122"/>
          </a:xfrm>
        </p:grpSpPr>
        <p:sp>
          <p:nvSpPr>
            <p:cNvPr name="Freeform 17" id="17"/>
            <p:cNvSpPr/>
            <p:nvPr/>
          </p:nvSpPr>
          <p:spPr>
            <a:xfrm flipH="false" flipV="false" rot="0">
              <a:off x="0" y="0"/>
              <a:ext cx="2492355" cy="547122"/>
            </a:xfrm>
            <a:custGeom>
              <a:avLst/>
              <a:gdLst/>
              <a:ahLst/>
              <a:cxnLst/>
              <a:rect r="r" b="b" t="t" l="l"/>
              <a:pathLst>
                <a:path h="547122" w="2492355">
                  <a:moveTo>
                    <a:pt x="0" y="0"/>
                  </a:moveTo>
                  <a:lnTo>
                    <a:pt x="2492355" y="0"/>
                  </a:lnTo>
                  <a:lnTo>
                    <a:pt x="2492355" y="547122"/>
                  </a:lnTo>
                  <a:lnTo>
                    <a:pt x="0" y="547122"/>
                  </a:lnTo>
                  <a:close/>
                </a:path>
              </a:pathLst>
            </a:custGeom>
            <a:solidFill>
              <a:srgbClr val="303030"/>
            </a:solidFill>
          </p:spPr>
        </p:sp>
        <p:sp>
          <p:nvSpPr>
            <p:cNvPr name="TextBox 18" id="18"/>
            <p:cNvSpPr txBox="true"/>
            <p:nvPr/>
          </p:nvSpPr>
          <p:spPr>
            <a:xfrm>
              <a:off x="0" y="-76200"/>
              <a:ext cx="2492355" cy="623322"/>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2737283" y="4936841"/>
            <a:ext cx="928373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do predators usually start conversations in sextortion?</a:t>
            </a:r>
          </a:p>
        </p:txBody>
      </p:sp>
    </p:spTree>
  </p:cSld>
  <p:clrMapOvr>
    <a:masterClrMapping/>
  </p:clrMapOvr>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229500" y="1069116"/>
            <a:ext cx="11149083"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name="Group 7" id="7"/>
          <p:cNvGrpSpPr/>
          <p:nvPr/>
        </p:nvGrpSpPr>
        <p:grpSpPr>
          <a:xfrm rot="0">
            <a:off x="1657975" y="3313475"/>
            <a:ext cx="8564583" cy="971347"/>
            <a:chOff x="0" y="0"/>
            <a:chExt cx="2255693" cy="255828"/>
          </a:xfrm>
        </p:grpSpPr>
        <p:sp>
          <p:nvSpPr>
            <p:cNvPr name="Freeform 8" id="8"/>
            <p:cNvSpPr/>
            <p:nvPr/>
          </p:nvSpPr>
          <p:spPr>
            <a:xfrm flipH="false" flipV="false" rot="0">
              <a:off x="0" y="0"/>
              <a:ext cx="2255693" cy="255828"/>
            </a:xfrm>
            <a:custGeom>
              <a:avLst/>
              <a:gdLst/>
              <a:ahLst/>
              <a:cxnLst/>
              <a:rect r="r" b="b" t="t" l="l"/>
              <a:pathLst>
                <a:path h="255828" w="2255693">
                  <a:moveTo>
                    <a:pt x="0" y="0"/>
                  </a:moveTo>
                  <a:lnTo>
                    <a:pt x="2255693" y="0"/>
                  </a:lnTo>
                  <a:lnTo>
                    <a:pt x="2255693" y="255828"/>
                  </a:lnTo>
                  <a:lnTo>
                    <a:pt x="0" y="255828"/>
                  </a:lnTo>
                  <a:close/>
                </a:path>
              </a:pathLst>
            </a:custGeom>
            <a:solidFill>
              <a:srgbClr val="303030"/>
            </a:solidFill>
          </p:spPr>
        </p:sp>
        <p:sp>
          <p:nvSpPr>
            <p:cNvPr name="TextBox 9" id="9"/>
            <p:cNvSpPr txBox="true"/>
            <p:nvPr/>
          </p:nvSpPr>
          <p:spPr>
            <a:xfrm>
              <a:off x="0" y="-76200"/>
              <a:ext cx="2255693" cy="33202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60322" y="3369687"/>
            <a:ext cx="852155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Sextortion Usually Starts</a:t>
            </a:r>
          </a:p>
        </p:txBody>
      </p:sp>
      <p:sp>
        <p:nvSpPr>
          <p:cNvPr name="TextBox 11" id="11"/>
          <p:cNvSpPr txBox="true"/>
          <p:nvPr/>
        </p:nvSpPr>
        <p:spPr>
          <a:xfrm rot="0">
            <a:off x="5064299" y="9138248"/>
            <a:ext cx="7046081"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a:p>
            <a:pPr algn="l">
              <a:lnSpc>
                <a:spcPts val="1679"/>
              </a:lnSpc>
            </a:pP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name="TextBox 13" id="13"/>
          <p:cNvSpPr txBox="true"/>
          <p:nvPr/>
        </p:nvSpPr>
        <p:spPr>
          <a:xfrm rot="0">
            <a:off x="2060322" y="4681685"/>
            <a:ext cx="14110989" cy="1384300"/>
          </a:xfrm>
          <a:prstGeom prst="rect">
            <a:avLst/>
          </a:prstGeom>
        </p:spPr>
        <p:txBody>
          <a:bodyPr anchor="t" rtlCol="false" tIns="0" lIns="0" bIns="0" rIns="0">
            <a:spAutoFit/>
          </a:bodyPr>
          <a:lstStyle/>
          <a:p>
            <a:pPr algn="l">
              <a:lnSpc>
                <a:spcPts val="5599"/>
              </a:lnSpc>
            </a:pPr>
            <a:r>
              <a:rPr lang="en-US" sz="3999" b="true">
                <a:solidFill>
                  <a:srgbClr val="9D1BE3"/>
                </a:solidFill>
                <a:latin typeface="Roboto Bold"/>
                <a:ea typeface="Roboto Bold"/>
                <a:cs typeface="Roboto Bold"/>
                <a:sym typeface="Roboto Bold"/>
              </a:rPr>
              <a:t>Make Contact:</a:t>
            </a:r>
            <a:r>
              <a:rPr lang="en-US" sz="3999" b="true">
                <a:solidFill>
                  <a:srgbClr val="004F59"/>
                </a:solidFill>
                <a:latin typeface="Roboto Bold"/>
                <a:ea typeface="Roboto Bold"/>
                <a:cs typeface="Roboto Bold"/>
                <a:sym typeface="Roboto Bold"/>
              </a:rPr>
              <a:t> Predators randomly follow, send a friend request, or message.</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229500" y="1069116"/>
            <a:ext cx="11149083"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name="Group 7" id="7"/>
          <p:cNvGrpSpPr/>
          <p:nvPr/>
        </p:nvGrpSpPr>
        <p:grpSpPr>
          <a:xfrm rot="0">
            <a:off x="1657975" y="3313475"/>
            <a:ext cx="8564583" cy="971347"/>
            <a:chOff x="0" y="0"/>
            <a:chExt cx="2255693" cy="255828"/>
          </a:xfrm>
        </p:grpSpPr>
        <p:sp>
          <p:nvSpPr>
            <p:cNvPr name="Freeform 8" id="8"/>
            <p:cNvSpPr/>
            <p:nvPr/>
          </p:nvSpPr>
          <p:spPr>
            <a:xfrm flipH="false" flipV="false" rot="0">
              <a:off x="0" y="0"/>
              <a:ext cx="2255693" cy="255828"/>
            </a:xfrm>
            <a:custGeom>
              <a:avLst/>
              <a:gdLst/>
              <a:ahLst/>
              <a:cxnLst/>
              <a:rect r="r" b="b" t="t" l="l"/>
              <a:pathLst>
                <a:path h="255828" w="2255693">
                  <a:moveTo>
                    <a:pt x="0" y="0"/>
                  </a:moveTo>
                  <a:lnTo>
                    <a:pt x="2255693" y="0"/>
                  </a:lnTo>
                  <a:lnTo>
                    <a:pt x="2255693" y="255828"/>
                  </a:lnTo>
                  <a:lnTo>
                    <a:pt x="0" y="255828"/>
                  </a:lnTo>
                  <a:close/>
                </a:path>
              </a:pathLst>
            </a:custGeom>
            <a:solidFill>
              <a:srgbClr val="303030"/>
            </a:solidFill>
          </p:spPr>
        </p:sp>
        <p:sp>
          <p:nvSpPr>
            <p:cNvPr name="TextBox 9" id="9"/>
            <p:cNvSpPr txBox="true"/>
            <p:nvPr/>
          </p:nvSpPr>
          <p:spPr>
            <a:xfrm>
              <a:off x="0" y="-76200"/>
              <a:ext cx="2255693" cy="33202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60322" y="3369687"/>
            <a:ext cx="852155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Sextortion Usually Starts</a:t>
            </a:r>
          </a:p>
        </p:txBody>
      </p:sp>
      <p:sp>
        <p:nvSpPr>
          <p:cNvPr name="TextBox 11" id="11"/>
          <p:cNvSpPr txBox="true"/>
          <p:nvPr/>
        </p:nvSpPr>
        <p:spPr>
          <a:xfrm rot="0">
            <a:off x="5064299" y="9138248"/>
            <a:ext cx="7046081"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a:p>
            <a:pPr algn="l">
              <a:lnSpc>
                <a:spcPts val="1679"/>
              </a:lnSpc>
            </a:pP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name="TextBox 13" id="13"/>
          <p:cNvSpPr txBox="true"/>
          <p:nvPr/>
        </p:nvSpPr>
        <p:spPr>
          <a:xfrm rot="0">
            <a:off x="2060322" y="4605485"/>
            <a:ext cx="16445754" cy="758825"/>
          </a:xfrm>
          <a:prstGeom prst="rect">
            <a:avLst/>
          </a:prstGeom>
        </p:spPr>
        <p:txBody>
          <a:bodyPr anchor="t" rtlCol="false" tIns="0" lIns="0" bIns="0" rIns="0">
            <a:spAutoFit/>
          </a:bodyPr>
          <a:lstStyle/>
          <a:p>
            <a:pPr algn="l">
              <a:lnSpc>
                <a:spcPts val="6399"/>
              </a:lnSpc>
            </a:pPr>
            <a:r>
              <a:rPr lang="en-US" sz="3999" b="true">
                <a:solidFill>
                  <a:srgbClr val="9D1BE3"/>
                </a:solidFill>
                <a:latin typeface="Roboto Bold"/>
                <a:ea typeface="Roboto Bold"/>
                <a:cs typeface="Roboto Bold"/>
                <a:sym typeface="Roboto Bold"/>
              </a:rPr>
              <a:t>Fake Identity:</a:t>
            </a:r>
            <a:r>
              <a:rPr lang="en-US" sz="3999" b="true">
                <a:solidFill>
                  <a:srgbClr val="004F59"/>
                </a:solidFill>
                <a:latin typeface="Roboto Bold"/>
                <a:ea typeface="Roboto Bold"/>
                <a:cs typeface="Roboto Bold"/>
                <a:sym typeface="Roboto Bold"/>
              </a:rPr>
              <a:t> They pretend to be the same age.</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8" id="8"/>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SENSITIVE TOPICS WILL BE DISCUSSED</a:t>
            </a:r>
          </a:p>
        </p:txBody>
      </p:sp>
      <p:sp>
        <p:nvSpPr>
          <p:cNvPr name="TextBox 9" id="9"/>
          <p:cNvSpPr txBox="true"/>
          <p:nvPr/>
        </p:nvSpPr>
        <p:spPr>
          <a:xfrm rot="0">
            <a:off x="1899120" y="3478836"/>
            <a:ext cx="14908859" cy="4493680"/>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229500" y="1069116"/>
            <a:ext cx="11149083"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name="Group 7" id="7"/>
          <p:cNvGrpSpPr/>
          <p:nvPr/>
        </p:nvGrpSpPr>
        <p:grpSpPr>
          <a:xfrm rot="0">
            <a:off x="1657975" y="3313475"/>
            <a:ext cx="8564583" cy="971347"/>
            <a:chOff x="0" y="0"/>
            <a:chExt cx="2255693" cy="255828"/>
          </a:xfrm>
        </p:grpSpPr>
        <p:sp>
          <p:nvSpPr>
            <p:cNvPr name="Freeform 8" id="8"/>
            <p:cNvSpPr/>
            <p:nvPr/>
          </p:nvSpPr>
          <p:spPr>
            <a:xfrm flipH="false" flipV="false" rot="0">
              <a:off x="0" y="0"/>
              <a:ext cx="2255693" cy="255828"/>
            </a:xfrm>
            <a:custGeom>
              <a:avLst/>
              <a:gdLst/>
              <a:ahLst/>
              <a:cxnLst/>
              <a:rect r="r" b="b" t="t" l="l"/>
              <a:pathLst>
                <a:path h="255828" w="2255693">
                  <a:moveTo>
                    <a:pt x="0" y="0"/>
                  </a:moveTo>
                  <a:lnTo>
                    <a:pt x="2255693" y="0"/>
                  </a:lnTo>
                  <a:lnTo>
                    <a:pt x="2255693" y="255828"/>
                  </a:lnTo>
                  <a:lnTo>
                    <a:pt x="0" y="255828"/>
                  </a:lnTo>
                  <a:close/>
                </a:path>
              </a:pathLst>
            </a:custGeom>
            <a:solidFill>
              <a:srgbClr val="303030"/>
            </a:solidFill>
          </p:spPr>
        </p:sp>
        <p:sp>
          <p:nvSpPr>
            <p:cNvPr name="TextBox 9" id="9"/>
            <p:cNvSpPr txBox="true"/>
            <p:nvPr/>
          </p:nvSpPr>
          <p:spPr>
            <a:xfrm>
              <a:off x="0" y="-76200"/>
              <a:ext cx="2255693" cy="33202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60322" y="3369687"/>
            <a:ext cx="852155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Sextortion Usually Starts</a:t>
            </a:r>
          </a:p>
        </p:txBody>
      </p:sp>
      <p:sp>
        <p:nvSpPr>
          <p:cNvPr name="TextBox 11" id="11"/>
          <p:cNvSpPr txBox="true"/>
          <p:nvPr/>
        </p:nvSpPr>
        <p:spPr>
          <a:xfrm rot="0">
            <a:off x="5064299" y="9138248"/>
            <a:ext cx="7046081"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a:p>
            <a:pPr algn="l">
              <a:lnSpc>
                <a:spcPts val="1679"/>
              </a:lnSpc>
            </a:pP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name="TextBox 13" id="13"/>
          <p:cNvSpPr txBox="true"/>
          <p:nvPr/>
        </p:nvSpPr>
        <p:spPr>
          <a:xfrm rot="0">
            <a:off x="2060322" y="4681685"/>
            <a:ext cx="14822363" cy="1384300"/>
          </a:xfrm>
          <a:prstGeom prst="rect">
            <a:avLst/>
          </a:prstGeom>
        </p:spPr>
        <p:txBody>
          <a:bodyPr anchor="t" rtlCol="false" tIns="0" lIns="0" bIns="0" rIns="0">
            <a:spAutoFit/>
          </a:bodyPr>
          <a:lstStyle/>
          <a:p>
            <a:pPr algn="l">
              <a:lnSpc>
                <a:spcPts val="5599"/>
              </a:lnSpc>
            </a:pPr>
            <a:r>
              <a:rPr lang="en-US" sz="3999" b="true">
                <a:solidFill>
                  <a:srgbClr val="9D1BE3"/>
                </a:solidFill>
                <a:latin typeface="Roboto Bold"/>
                <a:ea typeface="Roboto Bold"/>
                <a:cs typeface="Roboto Bold"/>
                <a:sym typeface="Roboto Bold"/>
              </a:rPr>
              <a:t>Build Trust:</a:t>
            </a:r>
            <a:r>
              <a:rPr lang="en-US" sz="3999" b="true">
                <a:solidFill>
                  <a:srgbClr val="004F59"/>
                </a:solidFill>
                <a:latin typeface="Roboto Bold"/>
                <a:ea typeface="Roboto Bold"/>
                <a:cs typeface="Roboto Bold"/>
                <a:sym typeface="Roboto Bold"/>
              </a:rPr>
              <a:t> They claim shared interests and send supportive messages.</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229500" y="1069116"/>
            <a:ext cx="11149083"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name="Group 7" id="7"/>
          <p:cNvGrpSpPr/>
          <p:nvPr/>
        </p:nvGrpSpPr>
        <p:grpSpPr>
          <a:xfrm rot="0">
            <a:off x="1657975" y="3313475"/>
            <a:ext cx="8564583" cy="971347"/>
            <a:chOff x="0" y="0"/>
            <a:chExt cx="2255693" cy="255828"/>
          </a:xfrm>
        </p:grpSpPr>
        <p:sp>
          <p:nvSpPr>
            <p:cNvPr name="Freeform 8" id="8"/>
            <p:cNvSpPr/>
            <p:nvPr/>
          </p:nvSpPr>
          <p:spPr>
            <a:xfrm flipH="false" flipV="false" rot="0">
              <a:off x="0" y="0"/>
              <a:ext cx="2255693" cy="255828"/>
            </a:xfrm>
            <a:custGeom>
              <a:avLst/>
              <a:gdLst/>
              <a:ahLst/>
              <a:cxnLst/>
              <a:rect r="r" b="b" t="t" l="l"/>
              <a:pathLst>
                <a:path h="255828" w="2255693">
                  <a:moveTo>
                    <a:pt x="0" y="0"/>
                  </a:moveTo>
                  <a:lnTo>
                    <a:pt x="2255693" y="0"/>
                  </a:lnTo>
                  <a:lnTo>
                    <a:pt x="2255693" y="255828"/>
                  </a:lnTo>
                  <a:lnTo>
                    <a:pt x="0" y="255828"/>
                  </a:lnTo>
                  <a:close/>
                </a:path>
              </a:pathLst>
            </a:custGeom>
            <a:solidFill>
              <a:srgbClr val="303030"/>
            </a:solidFill>
          </p:spPr>
        </p:sp>
        <p:sp>
          <p:nvSpPr>
            <p:cNvPr name="TextBox 9" id="9"/>
            <p:cNvSpPr txBox="true"/>
            <p:nvPr/>
          </p:nvSpPr>
          <p:spPr>
            <a:xfrm>
              <a:off x="0" y="-76200"/>
              <a:ext cx="2255693" cy="33202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60322" y="3369687"/>
            <a:ext cx="852155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Sextortion Usually Starts</a:t>
            </a:r>
          </a:p>
        </p:txBody>
      </p:sp>
      <p:sp>
        <p:nvSpPr>
          <p:cNvPr name="TextBox 11" id="11"/>
          <p:cNvSpPr txBox="true"/>
          <p:nvPr/>
        </p:nvSpPr>
        <p:spPr>
          <a:xfrm rot="0">
            <a:off x="5064299" y="9138248"/>
            <a:ext cx="7046081"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a:p>
            <a:pPr algn="l">
              <a:lnSpc>
                <a:spcPts val="1679"/>
              </a:lnSpc>
            </a:pP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name="TextBox 13" id="13"/>
          <p:cNvSpPr txBox="true"/>
          <p:nvPr/>
        </p:nvSpPr>
        <p:spPr>
          <a:xfrm rot="0">
            <a:off x="2060322" y="4605485"/>
            <a:ext cx="16445754" cy="758825"/>
          </a:xfrm>
          <a:prstGeom prst="rect">
            <a:avLst/>
          </a:prstGeom>
        </p:spPr>
        <p:txBody>
          <a:bodyPr anchor="t" rtlCol="false" tIns="0" lIns="0" bIns="0" rIns="0">
            <a:spAutoFit/>
          </a:bodyPr>
          <a:lstStyle/>
          <a:p>
            <a:pPr algn="l">
              <a:lnSpc>
                <a:spcPts val="6399"/>
              </a:lnSpc>
            </a:pPr>
            <a:r>
              <a:rPr lang="en-US" sz="3999" b="true">
                <a:solidFill>
                  <a:srgbClr val="9D1BE3"/>
                </a:solidFill>
                <a:latin typeface="Roboto Bold"/>
                <a:ea typeface="Roboto Bold"/>
                <a:cs typeface="Roboto Bold"/>
                <a:sym typeface="Roboto Bold"/>
              </a:rPr>
              <a:t>Create Romance:</a:t>
            </a:r>
            <a:r>
              <a:rPr lang="en-US" sz="3999" b="true">
                <a:solidFill>
                  <a:srgbClr val="004F59"/>
                </a:solidFill>
                <a:latin typeface="Roboto Bold"/>
                <a:ea typeface="Roboto Bold"/>
                <a:cs typeface="Roboto Bold"/>
                <a:sym typeface="Roboto Bold"/>
              </a:rPr>
              <a:t> They flirt or express strong feelings quickly.</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229500" y="1069116"/>
            <a:ext cx="11149083"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name="Group 7" id="7"/>
          <p:cNvGrpSpPr/>
          <p:nvPr/>
        </p:nvGrpSpPr>
        <p:grpSpPr>
          <a:xfrm rot="0">
            <a:off x="1657975" y="3313475"/>
            <a:ext cx="8564583" cy="971347"/>
            <a:chOff x="0" y="0"/>
            <a:chExt cx="2255693" cy="255828"/>
          </a:xfrm>
        </p:grpSpPr>
        <p:sp>
          <p:nvSpPr>
            <p:cNvPr name="Freeform 8" id="8"/>
            <p:cNvSpPr/>
            <p:nvPr/>
          </p:nvSpPr>
          <p:spPr>
            <a:xfrm flipH="false" flipV="false" rot="0">
              <a:off x="0" y="0"/>
              <a:ext cx="2255693" cy="255828"/>
            </a:xfrm>
            <a:custGeom>
              <a:avLst/>
              <a:gdLst/>
              <a:ahLst/>
              <a:cxnLst/>
              <a:rect r="r" b="b" t="t" l="l"/>
              <a:pathLst>
                <a:path h="255828" w="2255693">
                  <a:moveTo>
                    <a:pt x="0" y="0"/>
                  </a:moveTo>
                  <a:lnTo>
                    <a:pt x="2255693" y="0"/>
                  </a:lnTo>
                  <a:lnTo>
                    <a:pt x="2255693" y="255828"/>
                  </a:lnTo>
                  <a:lnTo>
                    <a:pt x="0" y="255828"/>
                  </a:lnTo>
                  <a:close/>
                </a:path>
              </a:pathLst>
            </a:custGeom>
            <a:solidFill>
              <a:srgbClr val="303030"/>
            </a:solidFill>
          </p:spPr>
        </p:sp>
        <p:sp>
          <p:nvSpPr>
            <p:cNvPr name="TextBox 9" id="9"/>
            <p:cNvSpPr txBox="true"/>
            <p:nvPr/>
          </p:nvSpPr>
          <p:spPr>
            <a:xfrm>
              <a:off x="0" y="-76200"/>
              <a:ext cx="2255693" cy="33202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60322" y="3369687"/>
            <a:ext cx="852155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Sextortion Usually Starts</a:t>
            </a:r>
          </a:p>
        </p:txBody>
      </p:sp>
      <p:sp>
        <p:nvSpPr>
          <p:cNvPr name="TextBox 11" id="11"/>
          <p:cNvSpPr txBox="true"/>
          <p:nvPr/>
        </p:nvSpPr>
        <p:spPr>
          <a:xfrm rot="0">
            <a:off x="5064299" y="9138248"/>
            <a:ext cx="7046081"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a:p>
            <a:pPr algn="l">
              <a:lnSpc>
                <a:spcPts val="1679"/>
              </a:lnSpc>
            </a:pP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name="TextBox 13" id="13"/>
          <p:cNvSpPr txBox="true"/>
          <p:nvPr/>
        </p:nvSpPr>
        <p:spPr>
          <a:xfrm rot="0">
            <a:off x="2060322" y="4605485"/>
            <a:ext cx="16445754" cy="758825"/>
          </a:xfrm>
          <a:prstGeom prst="rect">
            <a:avLst/>
          </a:prstGeom>
        </p:spPr>
        <p:txBody>
          <a:bodyPr anchor="t" rtlCol="false" tIns="0" lIns="0" bIns="0" rIns="0">
            <a:spAutoFit/>
          </a:bodyPr>
          <a:lstStyle/>
          <a:p>
            <a:pPr algn="l">
              <a:lnSpc>
                <a:spcPts val="6399"/>
              </a:lnSpc>
            </a:pPr>
            <a:r>
              <a:rPr lang="en-US" sz="3999" b="true">
                <a:solidFill>
                  <a:srgbClr val="9D1BE3"/>
                </a:solidFill>
                <a:latin typeface="Roboto Bold"/>
                <a:ea typeface="Roboto Bold"/>
                <a:cs typeface="Roboto Bold"/>
                <a:sym typeface="Roboto Bold"/>
              </a:rPr>
              <a:t>Cross the Line:</a:t>
            </a:r>
            <a:r>
              <a:rPr lang="en-US" sz="3999" b="true">
                <a:solidFill>
                  <a:srgbClr val="004F59"/>
                </a:solidFill>
                <a:latin typeface="Roboto Bold"/>
                <a:ea typeface="Roboto Bold"/>
                <a:cs typeface="Roboto Bold"/>
                <a:sym typeface="Roboto Bold"/>
              </a:rPr>
              <a:t> They send a sexual image and ask for one back.</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229500" y="1069116"/>
            <a:ext cx="11149083"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name="Group 7" id="7"/>
          <p:cNvGrpSpPr/>
          <p:nvPr/>
        </p:nvGrpSpPr>
        <p:grpSpPr>
          <a:xfrm rot="0">
            <a:off x="1657975" y="3313475"/>
            <a:ext cx="8564583" cy="971347"/>
            <a:chOff x="0" y="0"/>
            <a:chExt cx="2255693" cy="255828"/>
          </a:xfrm>
        </p:grpSpPr>
        <p:sp>
          <p:nvSpPr>
            <p:cNvPr name="Freeform 8" id="8"/>
            <p:cNvSpPr/>
            <p:nvPr/>
          </p:nvSpPr>
          <p:spPr>
            <a:xfrm flipH="false" flipV="false" rot="0">
              <a:off x="0" y="0"/>
              <a:ext cx="2255693" cy="255828"/>
            </a:xfrm>
            <a:custGeom>
              <a:avLst/>
              <a:gdLst/>
              <a:ahLst/>
              <a:cxnLst/>
              <a:rect r="r" b="b" t="t" l="l"/>
              <a:pathLst>
                <a:path h="255828" w="2255693">
                  <a:moveTo>
                    <a:pt x="0" y="0"/>
                  </a:moveTo>
                  <a:lnTo>
                    <a:pt x="2255693" y="0"/>
                  </a:lnTo>
                  <a:lnTo>
                    <a:pt x="2255693" y="255828"/>
                  </a:lnTo>
                  <a:lnTo>
                    <a:pt x="0" y="255828"/>
                  </a:lnTo>
                  <a:close/>
                </a:path>
              </a:pathLst>
            </a:custGeom>
            <a:solidFill>
              <a:srgbClr val="303030"/>
            </a:solidFill>
          </p:spPr>
        </p:sp>
        <p:sp>
          <p:nvSpPr>
            <p:cNvPr name="TextBox 9" id="9"/>
            <p:cNvSpPr txBox="true"/>
            <p:nvPr/>
          </p:nvSpPr>
          <p:spPr>
            <a:xfrm>
              <a:off x="0" y="-76200"/>
              <a:ext cx="2255693" cy="33202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60322" y="3369687"/>
            <a:ext cx="852155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Sextortion Usually Starts</a:t>
            </a:r>
          </a:p>
        </p:txBody>
      </p:sp>
      <p:sp>
        <p:nvSpPr>
          <p:cNvPr name="TextBox 11" id="11"/>
          <p:cNvSpPr txBox="true"/>
          <p:nvPr/>
        </p:nvSpPr>
        <p:spPr>
          <a:xfrm rot="0">
            <a:off x="5064299" y="9138248"/>
            <a:ext cx="7046081"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p>
          <a:p>
            <a:pPr algn="l">
              <a:lnSpc>
                <a:spcPts val="1679"/>
              </a:lnSpc>
            </a:pP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2060322" y="4605485"/>
            <a:ext cx="14921754" cy="758825"/>
          </a:xfrm>
          <a:prstGeom prst="rect">
            <a:avLst/>
          </a:prstGeom>
        </p:spPr>
        <p:txBody>
          <a:bodyPr anchor="t" rtlCol="false" tIns="0" lIns="0" bIns="0" rIns="0">
            <a:spAutoFit/>
          </a:bodyPr>
          <a:lstStyle/>
          <a:p>
            <a:pPr algn="l">
              <a:lnSpc>
                <a:spcPts val="6399"/>
              </a:lnSpc>
            </a:pPr>
            <a:r>
              <a:rPr lang="en-US" sz="3999" b="true">
                <a:solidFill>
                  <a:srgbClr val="9D1BE3"/>
                </a:solidFill>
                <a:latin typeface="Roboto Bold"/>
                <a:ea typeface="Roboto Bold"/>
                <a:cs typeface="Roboto Bold"/>
                <a:sym typeface="Roboto Bold"/>
              </a:rPr>
              <a:t>Escalate:</a:t>
            </a:r>
            <a:r>
              <a:rPr lang="en-US" sz="3999" b="true">
                <a:solidFill>
                  <a:srgbClr val="004F59"/>
                </a:solidFill>
                <a:latin typeface="Roboto Bold"/>
                <a:ea typeface="Roboto Bold"/>
                <a:cs typeface="Roboto Bold"/>
                <a:sym typeface="Roboto Bold"/>
              </a:rPr>
              <a:t> They push to move to a more private platform to talk.</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2757446" y="1028700"/>
            <a:ext cx="4501854" cy="4388119"/>
            <a:chOff x="0" y="0"/>
            <a:chExt cx="1439202" cy="1402842"/>
          </a:xfrm>
        </p:grpSpPr>
        <p:sp>
          <p:nvSpPr>
            <p:cNvPr name="Freeform 12" id="12"/>
            <p:cNvSpPr/>
            <p:nvPr/>
          </p:nvSpPr>
          <p:spPr>
            <a:xfrm flipH="false" flipV="false" rot="0">
              <a:off x="0" y="0"/>
              <a:ext cx="1439202" cy="1402842"/>
            </a:xfrm>
            <a:custGeom>
              <a:avLst/>
              <a:gdLst/>
              <a:ahLst/>
              <a:cxnLst/>
              <a:rect r="r" b="b" t="t" l="l"/>
              <a:pathLst>
                <a:path h="1402842" w="1439202">
                  <a:moveTo>
                    <a:pt x="0" y="0"/>
                  </a:moveTo>
                  <a:lnTo>
                    <a:pt x="1439202" y="0"/>
                  </a:lnTo>
                  <a:lnTo>
                    <a:pt x="1439202" y="1402842"/>
                  </a:lnTo>
                  <a:lnTo>
                    <a:pt x="0" y="1402842"/>
                  </a:lnTo>
                  <a:close/>
                </a:path>
              </a:pathLst>
            </a:custGeom>
            <a:solidFill>
              <a:srgbClr val="FFFFFF"/>
            </a:solidFill>
          </p:spPr>
        </p:sp>
        <p:sp>
          <p:nvSpPr>
            <p:cNvPr name="TextBox 13" id="13"/>
            <p:cNvSpPr txBox="true"/>
            <p:nvPr/>
          </p:nvSpPr>
          <p:spPr>
            <a:xfrm>
              <a:off x="0" y="-9525"/>
              <a:ext cx="1439202" cy="1412367"/>
            </a:xfrm>
            <a:prstGeom prst="rect">
              <a:avLst/>
            </a:prstGeom>
          </p:spPr>
          <p:txBody>
            <a:bodyPr anchor="ctr" rtlCol="false" tIns="50800" lIns="50800" bIns="50800" rIns="50800"/>
            <a:lstStyle/>
            <a:p>
              <a:pPr algn="ctr">
                <a:lnSpc>
                  <a:spcPts val="3074"/>
                </a:lnSpc>
              </a:pPr>
            </a:p>
            <a:p>
              <a:pPr algn="ctr">
                <a:lnSpc>
                  <a:spcPts val="3074"/>
                </a:lnSpc>
              </a:pPr>
            </a:p>
          </p:txBody>
        </p:sp>
      </p:grpSp>
      <p:sp>
        <p:nvSpPr>
          <p:cNvPr name="Freeform 14" id="14"/>
          <p:cNvSpPr/>
          <p:nvPr/>
        </p:nvSpPr>
        <p:spPr>
          <a:xfrm flipH="false" flipV="false" rot="0">
            <a:off x="12952671" y="1233147"/>
            <a:ext cx="4111403" cy="3510110"/>
          </a:xfrm>
          <a:custGeom>
            <a:avLst/>
            <a:gdLst/>
            <a:ahLst/>
            <a:cxnLst/>
            <a:rect r="r" b="b" t="t" l="l"/>
            <a:pathLst>
              <a:path h="3510110" w="4111403">
                <a:moveTo>
                  <a:pt x="0" y="0"/>
                </a:moveTo>
                <a:lnTo>
                  <a:pt x="4111403" y="0"/>
                </a:lnTo>
                <a:lnTo>
                  <a:pt x="4111403" y="3510111"/>
                </a:lnTo>
                <a:lnTo>
                  <a:pt x="0" y="3510111"/>
                </a:lnTo>
                <a:lnTo>
                  <a:pt x="0" y="0"/>
                </a:lnTo>
                <a:close/>
              </a:path>
            </a:pathLst>
          </a:custGeom>
          <a:blipFill>
            <a:blip r:embed="rId6"/>
            <a:stretch>
              <a:fillRect l="0" t="0" r="0" b="0"/>
            </a:stretch>
          </a:blipFill>
        </p:spPr>
      </p:sp>
      <p:grpSp>
        <p:nvGrpSpPr>
          <p:cNvPr name="Group 15" id="15"/>
          <p:cNvGrpSpPr/>
          <p:nvPr/>
        </p:nvGrpSpPr>
        <p:grpSpPr>
          <a:xfrm rot="0">
            <a:off x="1480713" y="4996367"/>
            <a:ext cx="10613556" cy="1455802"/>
            <a:chOff x="0" y="0"/>
            <a:chExt cx="2795340" cy="383421"/>
          </a:xfrm>
        </p:grpSpPr>
        <p:sp>
          <p:nvSpPr>
            <p:cNvPr name="Freeform 16" id="16"/>
            <p:cNvSpPr/>
            <p:nvPr/>
          </p:nvSpPr>
          <p:spPr>
            <a:xfrm flipH="false" flipV="false" rot="0">
              <a:off x="0" y="0"/>
              <a:ext cx="2795340" cy="383421"/>
            </a:xfrm>
            <a:custGeom>
              <a:avLst/>
              <a:gdLst/>
              <a:ahLst/>
              <a:cxnLst/>
              <a:rect r="r" b="b" t="t" l="l"/>
              <a:pathLst>
                <a:path h="383421" w="2795340">
                  <a:moveTo>
                    <a:pt x="0" y="0"/>
                  </a:moveTo>
                  <a:lnTo>
                    <a:pt x="2795340" y="0"/>
                  </a:lnTo>
                  <a:lnTo>
                    <a:pt x="2795340" y="383421"/>
                  </a:lnTo>
                  <a:lnTo>
                    <a:pt x="0" y="383421"/>
                  </a:lnTo>
                  <a:close/>
                </a:path>
              </a:pathLst>
            </a:custGeom>
            <a:solidFill>
              <a:srgbClr val="303030"/>
            </a:solidFill>
          </p:spPr>
        </p:sp>
        <p:sp>
          <p:nvSpPr>
            <p:cNvPr name="TextBox 17" id="17"/>
            <p:cNvSpPr txBox="true"/>
            <p:nvPr/>
          </p:nvSpPr>
          <p:spPr>
            <a:xfrm>
              <a:off x="0" y="-76200"/>
              <a:ext cx="2795340" cy="459621"/>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187026" y="5302519"/>
            <a:ext cx="979806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Who do predators commonly target?</a:t>
            </a:r>
          </a:p>
        </p:txBody>
      </p:sp>
      <p:sp>
        <p:nvSpPr>
          <p:cNvPr name="TextBox 19" id="19"/>
          <p:cNvSpPr txBox="true"/>
          <p:nvPr/>
        </p:nvSpPr>
        <p:spPr>
          <a:xfrm rot="0">
            <a:off x="945186" y="1250072"/>
            <a:ext cx="11149083" cy="109478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Tree>
  </p:cSld>
  <p:clrMapOvr>
    <a:masterClrMapping/>
  </p:clrMapOvr>
</p:sld>
</file>

<file path=ppt/slides/slide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929270" y="4762758"/>
            <a:ext cx="14661832" cy="1196975"/>
          </a:xfrm>
          <a:prstGeom prst="rect">
            <a:avLst/>
          </a:prstGeom>
        </p:spPr>
        <p:txBody>
          <a:bodyPr anchor="t" rtlCol="false" tIns="0" lIns="0" bIns="0" rIns="0">
            <a:spAutoFit/>
          </a:bodyPr>
          <a:lstStyle/>
          <a:p>
            <a:pPr algn="l">
              <a:lnSpc>
                <a:spcPts val="4674"/>
              </a:lnSpc>
            </a:pPr>
            <a:r>
              <a:rPr lang="en-US" sz="4249" b="true">
                <a:solidFill>
                  <a:srgbClr val="004F59"/>
                </a:solidFill>
                <a:latin typeface="Roboto Bold"/>
                <a:ea typeface="Roboto Bold"/>
                <a:cs typeface="Roboto Bold"/>
                <a:sym typeface="Roboto Bold"/>
              </a:rPr>
              <a:t>Children, teens, and adults can be targets of sextortion.</a:t>
            </a:r>
          </a:p>
          <a:p>
            <a:pPr algn="l">
              <a:lnSpc>
                <a:spcPts val="4674"/>
              </a:lnSpc>
            </a:pPr>
          </a:p>
        </p:txBody>
      </p:sp>
      <p:sp>
        <p:nvSpPr>
          <p:cNvPr name="TextBox 7" id="7"/>
          <p:cNvSpPr txBox="true"/>
          <p:nvPr/>
        </p:nvSpPr>
        <p:spPr>
          <a:xfrm rot="0">
            <a:off x="945186" y="1250072"/>
            <a:ext cx="11149083" cy="109478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name="TextBox 9" id="9"/>
          <p:cNvSpPr txBox="true"/>
          <p:nvPr/>
        </p:nvSpPr>
        <p:spPr>
          <a:xfrm rot="0">
            <a:off x="5516267" y="9177436"/>
            <a:ext cx="8898277" cy="41724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11, 23.</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629079" y="3327968"/>
            <a:ext cx="7014489" cy="966707"/>
            <a:chOff x="0" y="0"/>
            <a:chExt cx="1847437" cy="254606"/>
          </a:xfrm>
        </p:grpSpPr>
        <p:sp>
          <p:nvSpPr>
            <p:cNvPr name="Freeform 12" id="12"/>
            <p:cNvSpPr/>
            <p:nvPr/>
          </p:nvSpPr>
          <p:spPr>
            <a:xfrm flipH="false" flipV="false" rot="0">
              <a:off x="0" y="0"/>
              <a:ext cx="1847437" cy="254606"/>
            </a:xfrm>
            <a:custGeom>
              <a:avLst/>
              <a:gdLst/>
              <a:ahLst/>
              <a:cxnLst/>
              <a:rect r="r" b="b" t="t" l="l"/>
              <a:pathLst>
                <a:path h="254606" w="1847437">
                  <a:moveTo>
                    <a:pt x="0" y="0"/>
                  </a:moveTo>
                  <a:lnTo>
                    <a:pt x="1847437" y="0"/>
                  </a:lnTo>
                  <a:lnTo>
                    <a:pt x="1847437" y="254606"/>
                  </a:lnTo>
                  <a:lnTo>
                    <a:pt x="0" y="254606"/>
                  </a:lnTo>
                  <a:close/>
                </a:path>
              </a:pathLst>
            </a:custGeom>
            <a:solidFill>
              <a:srgbClr val="303030"/>
            </a:solidFill>
          </p:spPr>
        </p:sp>
        <p:sp>
          <p:nvSpPr>
            <p:cNvPr name="TextBox 13" id="13"/>
            <p:cNvSpPr txBox="true"/>
            <p:nvPr/>
          </p:nvSpPr>
          <p:spPr>
            <a:xfrm>
              <a:off x="0" y="-76200"/>
              <a:ext cx="1847437" cy="330806"/>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929270" y="3392382"/>
            <a:ext cx="86431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Anyone Can Be Targeted</a:t>
            </a:r>
          </a:p>
        </p:txBody>
      </p:sp>
    </p:spTree>
  </p:cSld>
  <p:clrMapOvr>
    <a:masterClrMapping/>
  </p:clrMapOvr>
</p:sld>
</file>

<file path=ppt/slides/slide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945186" y="1250072"/>
            <a:ext cx="11149083" cy="109478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name="TextBox 8" id="8"/>
          <p:cNvSpPr txBox="true"/>
          <p:nvPr/>
        </p:nvSpPr>
        <p:spPr>
          <a:xfrm rot="0">
            <a:off x="5516267" y="9177436"/>
            <a:ext cx="8898277" cy="41724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11, 23.</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929270" y="4638933"/>
            <a:ext cx="14107769"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Risk increases when sexual photos or videos are </a:t>
            </a:r>
            <a:r>
              <a:rPr lang="en-US" sz="4249" b="true">
                <a:solidFill>
                  <a:srgbClr val="9D1BE3"/>
                </a:solidFill>
                <a:latin typeface="Roboto Bold"/>
                <a:ea typeface="Roboto Bold"/>
                <a:cs typeface="Roboto Bold"/>
                <a:sym typeface="Roboto Bold"/>
              </a:rPr>
              <a:t>taken,</a:t>
            </a:r>
            <a:r>
              <a:rPr lang="en-US" sz="4249" b="true">
                <a:solidFill>
                  <a:srgbClr val="004F59"/>
                </a:solidFill>
                <a:latin typeface="Roboto Bold"/>
                <a:ea typeface="Roboto Bold"/>
                <a:cs typeface="Roboto Bold"/>
                <a:sym typeface="Roboto Bold"/>
              </a:rPr>
              <a:t> </a:t>
            </a:r>
            <a:r>
              <a:rPr lang="en-US" sz="4249" b="true">
                <a:solidFill>
                  <a:srgbClr val="9D1BE3"/>
                </a:solidFill>
                <a:latin typeface="Roboto Bold"/>
                <a:ea typeface="Roboto Bold"/>
                <a:cs typeface="Roboto Bold"/>
                <a:sym typeface="Roboto Bold"/>
              </a:rPr>
              <a:t>shared </a:t>
            </a:r>
            <a:r>
              <a:rPr lang="en-US" sz="4249" b="true">
                <a:solidFill>
                  <a:srgbClr val="004F59"/>
                </a:solidFill>
                <a:latin typeface="Roboto Bold"/>
                <a:ea typeface="Roboto Bold"/>
                <a:cs typeface="Roboto Bold"/>
                <a:sym typeface="Roboto Bold"/>
              </a:rPr>
              <a:t>(sexting), or </a:t>
            </a:r>
            <a:r>
              <a:rPr lang="en-US" sz="4249" b="true">
                <a:solidFill>
                  <a:srgbClr val="9D1BE3"/>
                </a:solidFill>
                <a:latin typeface="Roboto Bold"/>
                <a:ea typeface="Roboto Bold"/>
                <a:cs typeface="Roboto Bold"/>
                <a:sym typeface="Roboto Bold"/>
              </a:rPr>
              <a:t>stored </a:t>
            </a:r>
            <a:r>
              <a:rPr lang="en-US" sz="4249" b="true">
                <a:solidFill>
                  <a:srgbClr val="004F59"/>
                </a:solidFill>
                <a:latin typeface="Roboto Bold"/>
                <a:ea typeface="Roboto Bold"/>
                <a:cs typeface="Roboto Bold"/>
                <a:sym typeface="Roboto Bold"/>
              </a:rPr>
              <a:t>on devices</a:t>
            </a:r>
            <a:r>
              <a:rPr lang="en-US" sz="4249" b="true">
                <a:solidFill>
                  <a:srgbClr val="004F59"/>
                </a:solidFill>
                <a:latin typeface="Roboto Bold"/>
                <a:ea typeface="Roboto Bold"/>
                <a:cs typeface="Roboto Bold"/>
                <a:sym typeface="Roboto Bold"/>
              </a:rPr>
              <a:t>.</a:t>
            </a:r>
          </a:p>
        </p:txBody>
      </p:sp>
      <p:grpSp>
        <p:nvGrpSpPr>
          <p:cNvPr name="Group 11" id="11"/>
          <p:cNvGrpSpPr/>
          <p:nvPr/>
        </p:nvGrpSpPr>
        <p:grpSpPr>
          <a:xfrm rot="0">
            <a:off x="1629079" y="3327968"/>
            <a:ext cx="7014489" cy="966707"/>
            <a:chOff x="0" y="0"/>
            <a:chExt cx="1847437" cy="254606"/>
          </a:xfrm>
        </p:grpSpPr>
        <p:sp>
          <p:nvSpPr>
            <p:cNvPr name="Freeform 12" id="12"/>
            <p:cNvSpPr/>
            <p:nvPr/>
          </p:nvSpPr>
          <p:spPr>
            <a:xfrm flipH="false" flipV="false" rot="0">
              <a:off x="0" y="0"/>
              <a:ext cx="1847437" cy="254606"/>
            </a:xfrm>
            <a:custGeom>
              <a:avLst/>
              <a:gdLst/>
              <a:ahLst/>
              <a:cxnLst/>
              <a:rect r="r" b="b" t="t" l="l"/>
              <a:pathLst>
                <a:path h="254606" w="1847437">
                  <a:moveTo>
                    <a:pt x="0" y="0"/>
                  </a:moveTo>
                  <a:lnTo>
                    <a:pt x="1847437" y="0"/>
                  </a:lnTo>
                  <a:lnTo>
                    <a:pt x="1847437" y="254606"/>
                  </a:lnTo>
                  <a:lnTo>
                    <a:pt x="0" y="254606"/>
                  </a:lnTo>
                  <a:close/>
                </a:path>
              </a:pathLst>
            </a:custGeom>
            <a:solidFill>
              <a:srgbClr val="303030"/>
            </a:solidFill>
          </p:spPr>
        </p:sp>
        <p:sp>
          <p:nvSpPr>
            <p:cNvPr name="TextBox 13" id="13"/>
            <p:cNvSpPr txBox="true"/>
            <p:nvPr/>
          </p:nvSpPr>
          <p:spPr>
            <a:xfrm>
              <a:off x="0" y="-76200"/>
              <a:ext cx="1847437" cy="330806"/>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929270" y="3392382"/>
            <a:ext cx="86431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Anyone Can Be Targeted</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3055577" y="4701625"/>
            <a:ext cx="10680144" cy="1996714"/>
            <a:chOff x="0" y="0"/>
            <a:chExt cx="2812878" cy="525883"/>
          </a:xfrm>
        </p:grpSpPr>
        <p:sp>
          <p:nvSpPr>
            <p:cNvPr name="Freeform 7" id="7"/>
            <p:cNvSpPr/>
            <p:nvPr/>
          </p:nvSpPr>
          <p:spPr>
            <a:xfrm flipH="false" flipV="false" rot="0">
              <a:off x="0" y="0"/>
              <a:ext cx="2812878" cy="525884"/>
            </a:xfrm>
            <a:custGeom>
              <a:avLst/>
              <a:gdLst/>
              <a:ahLst/>
              <a:cxnLst/>
              <a:rect r="r" b="b" t="t" l="l"/>
              <a:pathLst>
                <a:path h="525884" w="2812878">
                  <a:moveTo>
                    <a:pt x="0" y="0"/>
                  </a:moveTo>
                  <a:lnTo>
                    <a:pt x="2812878" y="0"/>
                  </a:lnTo>
                  <a:lnTo>
                    <a:pt x="2812878" y="525884"/>
                  </a:lnTo>
                  <a:lnTo>
                    <a:pt x="0" y="525884"/>
                  </a:lnTo>
                  <a:close/>
                </a:path>
              </a:pathLst>
            </a:custGeom>
            <a:solidFill>
              <a:srgbClr val="303030"/>
            </a:solidFill>
          </p:spPr>
        </p:sp>
        <p:sp>
          <p:nvSpPr>
            <p:cNvPr name="TextBox 8" id="8"/>
            <p:cNvSpPr txBox="true"/>
            <p:nvPr/>
          </p:nvSpPr>
          <p:spPr>
            <a:xfrm>
              <a:off x="0" y="-76200"/>
              <a:ext cx="2812878" cy="602083"/>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name="TextBox 10" id="10"/>
          <p:cNvSpPr txBox="true"/>
          <p:nvPr/>
        </p:nvSpPr>
        <p:spPr>
          <a:xfrm rot="0">
            <a:off x="3850968" y="4871381"/>
            <a:ext cx="10568344" cy="1562101"/>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What is most often demanded from teenage BOYS?</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5657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Demands for Sexual Image</a:t>
            </a:r>
          </a:p>
          <a:p>
            <a:pPr algn="l">
              <a:lnSpc>
                <a:spcPts val="6399"/>
              </a:lnSpc>
            </a:pPr>
            <a:r>
              <a:rPr lang="en-US" sz="3999" b="true">
                <a:solidFill>
                  <a:srgbClr val="FBFDFD"/>
                </a:solidFill>
                <a:latin typeface="Roboto Bold"/>
                <a:ea typeface="Roboto Bold"/>
                <a:cs typeface="Roboto Bold"/>
                <a:sym typeface="Roboto Bold"/>
              </a:rPr>
              <a:t>B) Demands for Money</a:t>
            </a:r>
          </a:p>
          <a:p>
            <a:pPr algn="l">
              <a:lnSpc>
                <a:spcPts val="6399"/>
              </a:lnSpc>
            </a:pPr>
            <a:r>
              <a:rPr lang="en-US" sz="3999" b="true">
                <a:solidFill>
                  <a:srgbClr val="FBFDFD"/>
                </a:solidFill>
                <a:latin typeface="Roboto Bold"/>
                <a:ea typeface="Roboto Bold"/>
                <a:cs typeface="Roboto Bold"/>
                <a:sym typeface="Roboto Bold"/>
              </a:rPr>
              <a:t>C) Demands for Sexual Activity </a:t>
            </a:r>
          </a:p>
          <a:p>
            <a:pPr algn="l">
              <a:lnSpc>
                <a:spcPts val="6399"/>
              </a:lnSpc>
            </a:pPr>
            <a:r>
              <a:rPr lang="en-US" sz="3999" b="true">
                <a:solidFill>
                  <a:srgbClr val="FBFDFD"/>
                </a:solidFill>
                <a:latin typeface="Roboto Bold"/>
                <a:ea typeface="Roboto Bold"/>
                <a:cs typeface="Roboto Bold"/>
                <a:sym typeface="Roboto Bold"/>
              </a:rPr>
              <a:t>D) Demands made by a Peer</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222603" y="3409807"/>
            <a:ext cx="13273862" cy="615950"/>
          </a:xfrm>
          <a:prstGeom prst="rect">
            <a:avLst/>
          </a:prstGeom>
        </p:spPr>
        <p:txBody>
          <a:bodyPr anchor="t" rtlCol="false" tIns="0" lIns="0" bIns="0" rIns="0">
            <a:spAutoFit/>
          </a:bodyPr>
          <a:lstStyle/>
          <a:p>
            <a:pPr algn="ctr">
              <a:lnSpc>
                <a:spcPts val="4900"/>
              </a:lnSpc>
            </a:pPr>
            <a:r>
              <a:rPr lang="en-US" sz="3500">
                <a:solidFill>
                  <a:srgbClr val="FFFFFF"/>
                </a:solidFill>
                <a:latin typeface="Roboto"/>
                <a:ea typeface="Roboto"/>
                <a:cs typeface="Roboto"/>
                <a:sym typeface="Roboto"/>
              </a:rPr>
              <a:t>Wh</a:t>
            </a:r>
            <a:r>
              <a:rPr lang="en-US" sz="3500">
                <a:solidFill>
                  <a:srgbClr val="FFFFFF"/>
                </a:solidFill>
                <a:latin typeface="Roboto"/>
                <a:ea typeface="Roboto"/>
                <a:cs typeface="Roboto"/>
                <a:sym typeface="Roboto"/>
              </a:rPr>
              <a:t>at is most often demanded from teenage BOYS?</a:t>
            </a:r>
          </a:p>
        </p:txBody>
      </p:sp>
    </p:spTree>
  </p:cSld>
  <p:clrMapOvr>
    <a:masterClrMapping/>
  </p:clrMapOvr>
</p:sld>
</file>

<file path=ppt/slides/slide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name="TextBox 8" id="8"/>
          <p:cNvSpPr txBox="true"/>
          <p:nvPr/>
        </p:nvSpPr>
        <p:spPr>
          <a:xfrm rot="0">
            <a:off x="3492762" y="4762062"/>
            <a:ext cx="12212071"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Demand for Money</a:t>
            </a:r>
            <a:r>
              <a:rPr lang="en-US" b="true" sz="5499">
                <a:solidFill>
                  <a:srgbClr val="303030"/>
                </a:solidFill>
                <a:latin typeface="Roboto Bold"/>
                <a:ea typeface="Roboto Bold"/>
                <a:cs typeface="Roboto Bold"/>
                <a:sym typeface="Roboto Bold"/>
              </a:rPr>
              <a:t> </a:t>
            </a:r>
            <a:r>
              <a:rPr lang="en-US" sz="5499">
                <a:solidFill>
                  <a:srgbClr val="303030"/>
                </a:solidFill>
                <a:latin typeface="Roboto"/>
                <a:ea typeface="Roboto"/>
                <a:cs typeface="Roboto"/>
                <a:sym typeface="Roboto"/>
              </a:rPr>
              <a:t>most often impacts teenage boys.</a:t>
            </a:r>
            <a:r>
              <a:rPr lang="en-US" sz="5499">
                <a:solidFill>
                  <a:srgbClr val="9D1BE3"/>
                </a:solidFill>
                <a:latin typeface="Roboto"/>
                <a:ea typeface="Roboto"/>
                <a:cs typeface="Roboto"/>
                <a:sym typeface="Roboto"/>
              </a:rPr>
              <a:t> </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5814764"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Th</a:t>
            </a:r>
            <a:r>
              <a:rPr lang="en-US" sz="1200">
                <a:solidFill>
                  <a:srgbClr val="303030"/>
                </a:solidFill>
                <a:latin typeface="Roboto"/>
                <a:ea typeface="Roboto"/>
                <a:cs typeface="Roboto"/>
                <a:sym typeface="Roboto"/>
              </a:rPr>
              <a:t>orn and the National Center for Missing and Exploited Children (NCMEC). (2024). Trends in Financial Sextortion: An investigation of sextortion reports in NCMEC CyberTipline data.</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sp>
        <p:nvSpPr>
          <p:cNvPr name="TextBox 6" id="6"/>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8" id="8"/>
          <p:cNvGrpSpPr/>
          <p:nvPr/>
        </p:nvGrpSpPr>
        <p:grpSpPr>
          <a:xfrm rot="0">
            <a:off x="1480713" y="3019805"/>
            <a:ext cx="8313886" cy="904943"/>
            <a:chOff x="0" y="0"/>
            <a:chExt cx="2189665" cy="238339"/>
          </a:xfrm>
        </p:grpSpPr>
        <p:sp>
          <p:nvSpPr>
            <p:cNvPr name="Freeform 9" id="9"/>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10" id="10"/>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79549"/>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82180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613679" y="4605749"/>
            <a:ext cx="15731197" cy="8032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9D1BE3"/>
                </a:solidFill>
                <a:latin typeface="Roboto Bold"/>
                <a:ea typeface="Roboto Bold"/>
                <a:cs typeface="Roboto Bold"/>
                <a:sym typeface="Roboto Bold"/>
              </a:rPr>
              <a:t>90% of financial sextortion</a:t>
            </a:r>
            <a:r>
              <a:rPr lang="en-US" b="true" sz="4249">
                <a:solidFill>
                  <a:srgbClr val="004F59"/>
                </a:solidFill>
                <a:latin typeface="Roboto Bold"/>
                <a:ea typeface="Roboto Bold"/>
                <a:cs typeface="Roboto Bold"/>
                <a:sym typeface="Roboto Bold"/>
              </a:rPr>
              <a:t> victims are male.</a:t>
            </a:r>
          </a:p>
        </p:txBody>
      </p:sp>
      <p:grpSp>
        <p:nvGrpSpPr>
          <p:cNvPr name="Group 10" id="10"/>
          <p:cNvGrpSpPr/>
          <p:nvPr/>
        </p:nvGrpSpPr>
        <p:grpSpPr>
          <a:xfrm rot="0">
            <a:off x="1613679" y="3305235"/>
            <a:ext cx="4790762" cy="995179"/>
            <a:chOff x="0" y="0"/>
            <a:chExt cx="1261764" cy="262105"/>
          </a:xfrm>
        </p:grpSpPr>
        <p:sp>
          <p:nvSpPr>
            <p:cNvPr name="Freeform 11" id="11"/>
            <p:cNvSpPr/>
            <p:nvPr/>
          </p:nvSpPr>
          <p:spPr>
            <a:xfrm flipH="false" flipV="false" rot="0">
              <a:off x="0" y="0"/>
              <a:ext cx="1261764" cy="262105"/>
            </a:xfrm>
            <a:custGeom>
              <a:avLst/>
              <a:gdLst/>
              <a:ahLst/>
              <a:cxnLst/>
              <a:rect r="r" b="b" t="t" l="l"/>
              <a:pathLst>
                <a:path h="262105" w="1261764">
                  <a:moveTo>
                    <a:pt x="0" y="0"/>
                  </a:moveTo>
                  <a:lnTo>
                    <a:pt x="1261764" y="0"/>
                  </a:lnTo>
                  <a:lnTo>
                    <a:pt x="1261764" y="262105"/>
                  </a:lnTo>
                  <a:lnTo>
                    <a:pt x="0" y="262105"/>
                  </a:lnTo>
                  <a:close/>
                </a:path>
              </a:pathLst>
            </a:custGeom>
            <a:solidFill>
              <a:srgbClr val="303030"/>
            </a:solidFill>
          </p:spPr>
        </p:sp>
        <p:sp>
          <p:nvSpPr>
            <p:cNvPr name="TextBox 12" id="12"/>
            <p:cNvSpPr txBox="true"/>
            <p:nvPr/>
          </p:nvSpPr>
          <p:spPr>
            <a:xfrm>
              <a:off x="0" y="-76200"/>
              <a:ext cx="1261764" cy="338305"/>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35397" y="3369437"/>
            <a:ext cx="47833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Teenage Boys</a:t>
            </a:r>
          </a:p>
        </p:txBody>
      </p:sp>
      <p:sp>
        <p:nvSpPr>
          <p:cNvPr name="TextBox 14" id="14"/>
          <p:cNvSpPr txBox="true"/>
          <p:nvPr/>
        </p:nvSpPr>
        <p:spPr>
          <a:xfrm rot="0">
            <a:off x="945186" y="1250072"/>
            <a:ext cx="11149083" cy="109478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name="TextBox 16" id="16"/>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79549"/>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82180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613679" y="4605749"/>
            <a:ext cx="15731197"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90% of financial sextortion victims are male.</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Most are </a:t>
            </a:r>
            <a:r>
              <a:rPr lang="en-US" b="true" sz="4249">
                <a:solidFill>
                  <a:srgbClr val="9D1BE3"/>
                </a:solidFill>
                <a:latin typeface="Roboto Bold"/>
                <a:ea typeface="Roboto Bold"/>
                <a:cs typeface="Roboto Bold"/>
                <a:sym typeface="Roboto Bold"/>
              </a:rPr>
              <a:t>ages 14–17.</a:t>
            </a:r>
          </a:p>
        </p:txBody>
      </p:sp>
      <p:grpSp>
        <p:nvGrpSpPr>
          <p:cNvPr name="Group 10" id="10"/>
          <p:cNvGrpSpPr/>
          <p:nvPr/>
        </p:nvGrpSpPr>
        <p:grpSpPr>
          <a:xfrm rot="0">
            <a:off x="1613679" y="3305235"/>
            <a:ext cx="4790762" cy="995179"/>
            <a:chOff x="0" y="0"/>
            <a:chExt cx="1261764" cy="262105"/>
          </a:xfrm>
        </p:grpSpPr>
        <p:sp>
          <p:nvSpPr>
            <p:cNvPr name="Freeform 11" id="11"/>
            <p:cNvSpPr/>
            <p:nvPr/>
          </p:nvSpPr>
          <p:spPr>
            <a:xfrm flipH="false" flipV="false" rot="0">
              <a:off x="0" y="0"/>
              <a:ext cx="1261764" cy="262105"/>
            </a:xfrm>
            <a:custGeom>
              <a:avLst/>
              <a:gdLst/>
              <a:ahLst/>
              <a:cxnLst/>
              <a:rect r="r" b="b" t="t" l="l"/>
              <a:pathLst>
                <a:path h="262105" w="1261764">
                  <a:moveTo>
                    <a:pt x="0" y="0"/>
                  </a:moveTo>
                  <a:lnTo>
                    <a:pt x="1261764" y="0"/>
                  </a:lnTo>
                  <a:lnTo>
                    <a:pt x="1261764" y="262105"/>
                  </a:lnTo>
                  <a:lnTo>
                    <a:pt x="0" y="262105"/>
                  </a:lnTo>
                  <a:close/>
                </a:path>
              </a:pathLst>
            </a:custGeom>
            <a:solidFill>
              <a:srgbClr val="303030"/>
            </a:solidFill>
          </p:spPr>
        </p:sp>
        <p:sp>
          <p:nvSpPr>
            <p:cNvPr name="TextBox 12" id="12"/>
            <p:cNvSpPr txBox="true"/>
            <p:nvPr/>
          </p:nvSpPr>
          <p:spPr>
            <a:xfrm>
              <a:off x="0" y="-76200"/>
              <a:ext cx="1261764" cy="338305"/>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35397" y="3369437"/>
            <a:ext cx="47833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Teenage Boys</a:t>
            </a:r>
          </a:p>
        </p:txBody>
      </p:sp>
      <p:sp>
        <p:nvSpPr>
          <p:cNvPr name="TextBox 14" id="14"/>
          <p:cNvSpPr txBox="true"/>
          <p:nvPr/>
        </p:nvSpPr>
        <p:spPr>
          <a:xfrm rot="0">
            <a:off x="945186" y="1250072"/>
            <a:ext cx="11149083" cy="109478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name="TextBox 16" id="16"/>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79549"/>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82180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613679" y="4605749"/>
            <a:ext cx="15731197"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90% of financial sextortion victims are male.</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Most are ages 14–17.</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Increasing cases among young men, ages 18+.</a:t>
            </a:r>
          </a:p>
        </p:txBody>
      </p:sp>
      <p:grpSp>
        <p:nvGrpSpPr>
          <p:cNvPr name="Group 10" id="10"/>
          <p:cNvGrpSpPr/>
          <p:nvPr/>
        </p:nvGrpSpPr>
        <p:grpSpPr>
          <a:xfrm rot="0">
            <a:off x="1613679" y="3305235"/>
            <a:ext cx="4790762" cy="995179"/>
            <a:chOff x="0" y="0"/>
            <a:chExt cx="1261764" cy="262105"/>
          </a:xfrm>
        </p:grpSpPr>
        <p:sp>
          <p:nvSpPr>
            <p:cNvPr name="Freeform 11" id="11"/>
            <p:cNvSpPr/>
            <p:nvPr/>
          </p:nvSpPr>
          <p:spPr>
            <a:xfrm flipH="false" flipV="false" rot="0">
              <a:off x="0" y="0"/>
              <a:ext cx="1261764" cy="262105"/>
            </a:xfrm>
            <a:custGeom>
              <a:avLst/>
              <a:gdLst/>
              <a:ahLst/>
              <a:cxnLst/>
              <a:rect r="r" b="b" t="t" l="l"/>
              <a:pathLst>
                <a:path h="262105" w="1261764">
                  <a:moveTo>
                    <a:pt x="0" y="0"/>
                  </a:moveTo>
                  <a:lnTo>
                    <a:pt x="1261764" y="0"/>
                  </a:lnTo>
                  <a:lnTo>
                    <a:pt x="1261764" y="262105"/>
                  </a:lnTo>
                  <a:lnTo>
                    <a:pt x="0" y="262105"/>
                  </a:lnTo>
                  <a:close/>
                </a:path>
              </a:pathLst>
            </a:custGeom>
            <a:solidFill>
              <a:srgbClr val="303030"/>
            </a:solidFill>
          </p:spPr>
        </p:sp>
        <p:sp>
          <p:nvSpPr>
            <p:cNvPr name="TextBox 12" id="12"/>
            <p:cNvSpPr txBox="true"/>
            <p:nvPr/>
          </p:nvSpPr>
          <p:spPr>
            <a:xfrm>
              <a:off x="0" y="-76200"/>
              <a:ext cx="1261764" cy="338305"/>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035397" y="3369437"/>
            <a:ext cx="47833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Teenage Boys</a:t>
            </a:r>
          </a:p>
        </p:txBody>
      </p:sp>
      <p:sp>
        <p:nvSpPr>
          <p:cNvPr name="TextBox 14" id="14"/>
          <p:cNvSpPr txBox="true"/>
          <p:nvPr/>
        </p:nvSpPr>
        <p:spPr>
          <a:xfrm rot="0">
            <a:off x="945186" y="1250072"/>
            <a:ext cx="11149083" cy="109478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name="TextBox 16" id="16"/>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grpSp>
        <p:nvGrpSpPr>
          <p:cNvPr name="Group 7" id="7"/>
          <p:cNvGrpSpPr/>
          <p:nvPr/>
        </p:nvGrpSpPr>
        <p:grpSpPr>
          <a:xfrm rot="0">
            <a:off x="3504591" y="4654599"/>
            <a:ext cx="10734707" cy="2090766"/>
            <a:chOff x="0" y="0"/>
            <a:chExt cx="2827248" cy="550654"/>
          </a:xfrm>
        </p:grpSpPr>
        <p:sp>
          <p:nvSpPr>
            <p:cNvPr name="Freeform 8" id="8"/>
            <p:cNvSpPr/>
            <p:nvPr/>
          </p:nvSpPr>
          <p:spPr>
            <a:xfrm flipH="false" flipV="false" rot="0">
              <a:off x="0" y="0"/>
              <a:ext cx="2827248" cy="550654"/>
            </a:xfrm>
            <a:custGeom>
              <a:avLst/>
              <a:gdLst/>
              <a:ahLst/>
              <a:cxnLst/>
              <a:rect r="r" b="b" t="t" l="l"/>
              <a:pathLst>
                <a:path h="550654" w="2827248">
                  <a:moveTo>
                    <a:pt x="0" y="0"/>
                  </a:moveTo>
                  <a:lnTo>
                    <a:pt x="2827248" y="0"/>
                  </a:lnTo>
                  <a:lnTo>
                    <a:pt x="2827248" y="550654"/>
                  </a:lnTo>
                  <a:lnTo>
                    <a:pt x="0" y="550654"/>
                  </a:lnTo>
                  <a:close/>
                </a:path>
              </a:pathLst>
            </a:custGeom>
            <a:solidFill>
              <a:srgbClr val="303030"/>
            </a:solidFill>
          </p:spPr>
        </p:sp>
        <p:sp>
          <p:nvSpPr>
            <p:cNvPr name="TextBox 9" id="9"/>
            <p:cNvSpPr txBox="true"/>
            <p:nvPr/>
          </p:nvSpPr>
          <p:spPr>
            <a:xfrm>
              <a:off x="0" y="-76200"/>
              <a:ext cx="2827248" cy="626854"/>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4199577" y="4824969"/>
            <a:ext cx="10201647" cy="1562101"/>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What is most often demanded from teenage GIRLS?</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5657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Demands for Sexual Image</a:t>
            </a:r>
          </a:p>
          <a:p>
            <a:pPr algn="l">
              <a:lnSpc>
                <a:spcPts val="6399"/>
              </a:lnSpc>
            </a:pPr>
            <a:r>
              <a:rPr lang="en-US" sz="3999" b="true">
                <a:solidFill>
                  <a:srgbClr val="FBFDFD"/>
                </a:solidFill>
                <a:latin typeface="Roboto Bold"/>
                <a:ea typeface="Roboto Bold"/>
                <a:cs typeface="Roboto Bold"/>
                <a:sym typeface="Roboto Bold"/>
              </a:rPr>
              <a:t>B) Demands for Money</a:t>
            </a:r>
          </a:p>
          <a:p>
            <a:pPr algn="l">
              <a:lnSpc>
                <a:spcPts val="6399"/>
              </a:lnSpc>
            </a:pPr>
            <a:r>
              <a:rPr lang="en-US" sz="3999" b="true">
                <a:solidFill>
                  <a:srgbClr val="FBFDFD"/>
                </a:solidFill>
                <a:latin typeface="Roboto Bold"/>
                <a:ea typeface="Roboto Bold"/>
                <a:cs typeface="Roboto Bold"/>
                <a:sym typeface="Roboto Bold"/>
              </a:rPr>
              <a:t>C) Demands for Sexual Activity </a:t>
            </a:r>
          </a:p>
          <a:p>
            <a:pPr algn="l">
              <a:lnSpc>
                <a:spcPts val="6399"/>
              </a:lnSpc>
            </a:pPr>
            <a:r>
              <a:rPr lang="en-US" sz="3999" b="true">
                <a:solidFill>
                  <a:srgbClr val="FBFDFD"/>
                </a:solidFill>
                <a:latin typeface="Roboto Bold"/>
                <a:ea typeface="Roboto Bold"/>
                <a:cs typeface="Roboto Bold"/>
                <a:sym typeface="Roboto Bold"/>
              </a:rPr>
              <a:t>D) Demands made by a boyfriend or peer</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222603" y="3514582"/>
            <a:ext cx="13911083" cy="615950"/>
          </a:xfrm>
          <a:prstGeom prst="rect">
            <a:avLst/>
          </a:prstGeom>
        </p:spPr>
        <p:txBody>
          <a:bodyPr anchor="t" rtlCol="false" tIns="0" lIns="0" bIns="0" rIns="0">
            <a:spAutoFit/>
          </a:bodyPr>
          <a:lstStyle/>
          <a:p>
            <a:pPr algn="ctr">
              <a:lnSpc>
                <a:spcPts val="4900"/>
              </a:lnSpc>
            </a:pPr>
            <a:r>
              <a:rPr lang="en-US" sz="3500">
                <a:solidFill>
                  <a:srgbClr val="FFFFFF"/>
                </a:solidFill>
                <a:latin typeface="Roboto"/>
                <a:ea typeface="Roboto"/>
                <a:cs typeface="Roboto"/>
                <a:sym typeface="Roboto"/>
              </a:rPr>
              <a:t>Wh</a:t>
            </a:r>
            <a:r>
              <a:rPr lang="en-US" sz="3500">
                <a:solidFill>
                  <a:srgbClr val="FFFFFF"/>
                </a:solidFill>
                <a:latin typeface="Roboto"/>
                <a:ea typeface="Roboto"/>
                <a:cs typeface="Roboto"/>
                <a:sym typeface="Roboto"/>
              </a:rPr>
              <a:t>at is most often demanded from teenage GIRLS?</a:t>
            </a:r>
          </a:p>
        </p:txBody>
      </p:sp>
    </p:spTree>
  </p:cSld>
  <p:clrMapOvr>
    <a:masterClrMapping/>
  </p:clrMapOvr>
</p:sld>
</file>

<file path=ppt/slides/slide5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6601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55</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Th</a:t>
            </a:r>
            <a:r>
              <a:rPr lang="en-US" sz="1200">
                <a:solidFill>
                  <a:srgbClr val="303030"/>
                </a:solidFill>
                <a:latin typeface="Roboto"/>
                <a:ea typeface="Roboto"/>
                <a:cs typeface="Roboto"/>
                <a:sym typeface="Roboto"/>
              </a:rPr>
              <a:t>orn and the National Center for Missing and Exploited Children (NCMEC). (2024). Trends in Financial Sextortion: An investigation of sextortion reports in NCMEC CyberTipline data.</a:t>
            </a:r>
          </a:p>
        </p:txBody>
      </p:sp>
      <p:sp>
        <p:nvSpPr>
          <p:cNvPr name="TextBox 11" id="11"/>
          <p:cNvSpPr txBox="true"/>
          <p:nvPr/>
        </p:nvSpPr>
        <p:spPr>
          <a:xfrm rot="0">
            <a:off x="2267798" y="4276287"/>
            <a:ext cx="13752403" cy="2879727"/>
          </a:xfrm>
          <a:prstGeom prst="rect">
            <a:avLst/>
          </a:prstGeom>
        </p:spPr>
        <p:txBody>
          <a:bodyPr anchor="t" rtlCol="false" tIns="0" lIns="0" bIns="0" rIns="0">
            <a:spAutoFit/>
          </a:bodyPr>
          <a:lstStyle/>
          <a:p>
            <a:pPr algn="ctr">
              <a:lnSpc>
                <a:spcPts val="7699"/>
              </a:lnSpc>
            </a:pPr>
            <a:r>
              <a:rPr lang="en-US" sz="5499" b="true">
                <a:solidFill>
                  <a:srgbClr val="9D1BE3"/>
                </a:solidFill>
                <a:latin typeface="Roboto Bold"/>
                <a:ea typeface="Roboto Bold"/>
                <a:cs typeface="Roboto Bold"/>
                <a:sym typeface="Roboto Bold"/>
              </a:rPr>
              <a:t>Demands for sexual content, </a:t>
            </a:r>
          </a:p>
          <a:p>
            <a:pPr algn="ctr">
              <a:lnSpc>
                <a:spcPts val="7699"/>
              </a:lnSpc>
            </a:pPr>
            <a:r>
              <a:rPr lang="en-US" b="true" sz="5499">
                <a:solidFill>
                  <a:srgbClr val="9D1BE3"/>
                </a:solidFill>
                <a:latin typeface="Roboto Bold"/>
                <a:ea typeface="Roboto Bold"/>
                <a:cs typeface="Roboto Bold"/>
                <a:sym typeface="Roboto Bold"/>
              </a:rPr>
              <a:t>sexual activity, and demands made by a boyfriend or peer </a:t>
            </a:r>
            <a:r>
              <a:rPr lang="en-US" sz="5499">
                <a:solidFill>
                  <a:srgbClr val="303030"/>
                </a:solidFill>
                <a:latin typeface="Roboto"/>
                <a:ea typeface="Roboto"/>
                <a:cs typeface="Roboto"/>
                <a:sym typeface="Roboto"/>
              </a:rPr>
              <a:t>most often impact girls.</a:t>
            </a:r>
            <a:r>
              <a:rPr lang="en-US" sz="5499">
                <a:solidFill>
                  <a:srgbClr val="9D1BE3"/>
                </a:solidFill>
                <a:latin typeface="Roboto"/>
                <a:ea typeface="Roboto"/>
                <a:cs typeface="Roboto"/>
                <a:sym typeface="Roboto"/>
              </a:rPr>
              <a:t> </a:t>
            </a:r>
          </a:p>
        </p:txBody>
      </p:sp>
    </p:spTree>
  </p:cSld>
  <p:clrMapOvr>
    <a:masterClrMapping/>
  </p:clrMapOvr>
</p:sld>
</file>

<file path=ppt/slides/slide5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023090" y="4634847"/>
            <a:ext cx="14717808"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About h</a:t>
            </a:r>
            <a:r>
              <a:rPr lang="en-US" sz="4249" b="true">
                <a:solidFill>
                  <a:srgbClr val="004F59"/>
                </a:solidFill>
                <a:latin typeface="Roboto Bold"/>
                <a:ea typeface="Roboto Bold"/>
                <a:cs typeface="Roboto Bold"/>
                <a:sym typeface="Roboto Bold"/>
              </a:rPr>
              <a:t>alf are exploited by </a:t>
            </a:r>
            <a:r>
              <a:rPr lang="en-US" sz="4249" b="true">
                <a:solidFill>
                  <a:srgbClr val="9D1BE3"/>
                </a:solidFill>
                <a:latin typeface="Roboto Bold"/>
                <a:ea typeface="Roboto Bold"/>
                <a:cs typeface="Roboto Bold"/>
                <a:sym typeface="Roboto Bold"/>
              </a:rPr>
              <a:t>online predators, </a:t>
            </a:r>
            <a:r>
              <a:rPr lang="en-US" sz="4249" b="true">
                <a:solidFill>
                  <a:srgbClr val="004F59"/>
                </a:solidFill>
                <a:latin typeface="Roboto Bold"/>
                <a:ea typeface="Roboto Bold"/>
                <a:cs typeface="Roboto Bold"/>
                <a:sym typeface="Roboto Bold"/>
              </a:rPr>
              <a:t>while the other half is exploited by </a:t>
            </a:r>
            <a:r>
              <a:rPr lang="en-US" sz="4249" b="true">
                <a:solidFill>
                  <a:srgbClr val="9D1BE3"/>
                </a:solidFill>
                <a:latin typeface="Roboto Bold"/>
                <a:ea typeface="Roboto Bold"/>
                <a:cs typeface="Roboto Bold"/>
                <a:sym typeface="Roboto Bold"/>
              </a:rPr>
              <a:t>someone they know.</a:t>
            </a:r>
          </a:p>
        </p:txBody>
      </p:sp>
      <p:grpSp>
        <p:nvGrpSpPr>
          <p:cNvPr name="Group 7" id="7"/>
          <p:cNvGrpSpPr/>
          <p:nvPr/>
        </p:nvGrpSpPr>
        <p:grpSpPr>
          <a:xfrm rot="0">
            <a:off x="1613679" y="3307878"/>
            <a:ext cx="5280619" cy="913527"/>
            <a:chOff x="0" y="0"/>
            <a:chExt cx="1390780" cy="240600"/>
          </a:xfrm>
        </p:grpSpPr>
        <p:sp>
          <p:nvSpPr>
            <p:cNvPr name="Freeform 8" id="8"/>
            <p:cNvSpPr/>
            <p:nvPr/>
          </p:nvSpPr>
          <p:spPr>
            <a:xfrm flipH="false" flipV="false" rot="0">
              <a:off x="0" y="0"/>
              <a:ext cx="1390780" cy="240600"/>
            </a:xfrm>
            <a:custGeom>
              <a:avLst/>
              <a:gdLst/>
              <a:ahLst/>
              <a:cxnLst/>
              <a:rect r="r" b="b" t="t" l="l"/>
              <a:pathLst>
                <a:path h="240600" w="1390780">
                  <a:moveTo>
                    <a:pt x="0" y="0"/>
                  </a:moveTo>
                  <a:lnTo>
                    <a:pt x="1390780" y="0"/>
                  </a:lnTo>
                  <a:lnTo>
                    <a:pt x="1390780" y="240600"/>
                  </a:lnTo>
                  <a:lnTo>
                    <a:pt x="0" y="240600"/>
                  </a:lnTo>
                  <a:close/>
                </a:path>
              </a:pathLst>
            </a:custGeom>
            <a:solidFill>
              <a:srgbClr val="303030"/>
            </a:solidFill>
          </p:spPr>
        </p:sp>
        <p:sp>
          <p:nvSpPr>
            <p:cNvPr name="TextBox 9" id="9"/>
            <p:cNvSpPr txBox="true"/>
            <p:nvPr/>
          </p:nvSpPr>
          <p:spPr>
            <a:xfrm>
              <a:off x="0" y="-76200"/>
              <a:ext cx="1390780" cy="316800"/>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20518" y="3331236"/>
            <a:ext cx="478333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Teenage Girls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name="TextBox 12" id="12"/>
          <p:cNvSpPr txBox="true"/>
          <p:nvPr/>
        </p:nvSpPr>
        <p:spPr>
          <a:xfrm rot="0">
            <a:off x="5064299"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grpSp>
        <p:nvGrpSpPr>
          <p:cNvPr name="Group 10" id="10"/>
          <p:cNvGrpSpPr/>
          <p:nvPr/>
        </p:nvGrpSpPr>
        <p:grpSpPr>
          <a:xfrm rot="0">
            <a:off x="2661083" y="4504310"/>
            <a:ext cx="10875153" cy="1825018"/>
            <a:chOff x="0" y="0"/>
            <a:chExt cx="2864238" cy="480663"/>
          </a:xfrm>
        </p:grpSpPr>
        <p:sp>
          <p:nvSpPr>
            <p:cNvPr name="Freeform 11" id="11"/>
            <p:cNvSpPr/>
            <p:nvPr/>
          </p:nvSpPr>
          <p:spPr>
            <a:xfrm flipH="false" flipV="false" rot="0">
              <a:off x="0" y="0"/>
              <a:ext cx="2864238" cy="480663"/>
            </a:xfrm>
            <a:custGeom>
              <a:avLst/>
              <a:gdLst/>
              <a:ahLst/>
              <a:cxnLst/>
              <a:rect r="r" b="b" t="t" l="l"/>
              <a:pathLst>
                <a:path h="480663" w="2864238">
                  <a:moveTo>
                    <a:pt x="0" y="0"/>
                  </a:moveTo>
                  <a:lnTo>
                    <a:pt x="2864238" y="0"/>
                  </a:lnTo>
                  <a:lnTo>
                    <a:pt x="2864238" y="480663"/>
                  </a:lnTo>
                  <a:lnTo>
                    <a:pt x="0" y="480663"/>
                  </a:lnTo>
                  <a:close/>
                </a:path>
              </a:pathLst>
            </a:custGeom>
            <a:solidFill>
              <a:srgbClr val="303030"/>
            </a:solidFill>
          </p:spPr>
        </p:sp>
        <p:sp>
          <p:nvSpPr>
            <p:cNvPr name="TextBox 12" id="12"/>
            <p:cNvSpPr txBox="true"/>
            <p:nvPr/>
          </p:nvSpPr>
          <p:spPr>
            <a:xfrm>
              <a:off x="0" y="-76200"/>
              <a:ext cx="2864238" cy="556863"/>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name="TextBox 15" id="15"/>
          <p:cNvSpPr txBox="true"/>
          <p:nvPr/>
        </p:nvSpPr>
        <p:spPr>
          <a:xfrm rot="0">
            <a:off x="3489629" y="4588170"/>
            <a:ext cx="10109356" cy="1562101"/>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What is most often demanded from  LGBTQ+ teens?</a:t>
            </a:r>
          </a:p>
        </p:txBody>
      </p:sp>
    </p:spTree>
  </p:cSld>
  <p:clrMapOvr>
    <a:masterClrMapping/>
  </p:clrMapOvr>
</p:sld>
</file>

<file path=ppt/slides/slide5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252631" y="4680309"/>
            <a:ext cx="15260586" cy="627888"/>
          </a:xfrm>
          <a:prstGeom prst="rect">
            <a:avLst/>
          </a:prstGeom>
        </p:spPr>
        <p:txBody>
          <a:bodyPr anchor="t" rtlCol="false" tIns="0" lIns="0" bIns="0" rIns="0">
            <a:spAutoFit/>
          </a:bodyPr>
          <a:lstStyle/>
          <a:p>
            <a:pPr algn="l">
              <a:lnSpc>
                <a:spcPts val="4940"/>
              </a:lnSpc>
            </a:pPr>
            <a:r>
              <a:rPr lang="en-US" sz="4049" b="true">
                <a:solidFill>
                  <a:srgbClr val="004F59"/>
                </a:solidFill>
                <a:latin typeface="Roboto Bold"/>
                <a:ea typeface="Roboto Bold"/>
                <a:cs typeface="Roboto Bold"/>
                <a:sym typeface="Roboto Bold"/>
              </a:rPr>
              <a:t>A common threat is to </a:t>
            </a:r>
            <a:r>
              <a:rPr lang="en-US" sz="4049" b="true">
                <a:solidFill>
                  <a:srgbClr val="9D1BE3"/>
                </a:solidFill>
                <a:latin typeface="Roboto Bold"/>
                <a:ea typeface="Roboto Bold"/>
                <a:cs typeface="Roboto Bold"/>
                <a:sym typeface="Roboto Bold"/>
              </a:rPr>
              <a:t>reveal personal identity.</a:t>
            </a:r>
            <a:r>
              <a:rPr lang="en-US" sz="4049" b="true">
                <a:solidFill>
                  <a:srgbClr val="004F59"/>
                </a:solidFill>
                <a:latin typeface="Roboto Bold"/>
                <a:ea typeface="Roboto Bold"/>
                <a:cs typeface="Roboto Bold"/>
                <a:sym typeface="Roboto Bold"/>
              </a:rPr>
              <a:t> </a:t>
            </a:r>
          </a:p>
        </p:txBody>
      </p:sp>
      <p:grpSp>
        <p:nvGrpSpPr>
          <p:cNvPr name="Group 7" id="7"/>
          <p:cNvGrpSpPr/>
          <p:nvPr/>
        </p:nvGrpSpPr>
        <p:grpSpPr>
          <a:xfrm rot="0">
            <a:off x="1907113" y="3312987"/>
            <a:ext cx="4790762" cy="1035159"/>
            <a:chOff x="0" y="0"/>
            <a:chExt cx="1261764" cy="272634"/>
          </a:xfrm>
        </p:grpSpPr>
        <p:sp>
          <p:nvSpPr>
            <p:cNvPr name="Freeform 8" id="8"/>
            <p:cNvSpPr/>
            <p:nvPr/>
          </p:nvSpPr>
          <p:spPr>
            <a:xfrm flipH="false" flipV="false" rot="0">
              <a:off x="0" y="0"/>
              <a:ext cx="1261764" cy="272634"/>
            </a:xfrm>
            <a:custGeom>
              <a:avLst/>
              <a:gdLst/>
              <a:ahLst/>
              <a:cxnLst/>
              <a:rect r="r" b="b" t="t" l="l"/>
              <a:pathLst>
                <a:path h="272634" w="1261764">
                  <a:moveTo>
                    <a:pt x="0" y="0"/>
                  </a:moveTo>
                  <a:lnTo>
                    <a:pt x="1261764" y="0"/>
                  </a:lnTo>
                  <a:lnTo>
                    <a:pt x="1261764" y="272634"/>
                  </a:lnTo>
                  <a:lnTo>
                    <a:pt x="0" y="272634"/>
                  </a:lnTo>
                  <a:close/>
                </a:path>
              </a:pathLst>
            </a:custGeom>
            <a:solidFill>
              <a:srgbClr val="303030"/>
            </a:solidFill>
          </p:spPr>
        </p:sp>
        <p:sp>
          <p:nvSpPr>
            <p:cNvPr name="TextBox 9" id="9"/>
            <p:cNvSpPr txBox="true"/>
            <p:nvPr/>
          </p:nvSpPr>
          <p:spPr>
            <a:xfrm>
              <a:off x="0" y="-76200"/>
              <a:ext cx="1261764" cy="348834"/>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52631" y="3397141"/>
            <a:ext cx="4783330"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LGBTQ+ Teens</a:t>
            </a:r>
          </a:p>
        </p:txBody>
      </p:sp>
      <p:sp>
        <p:nvSpPr>
          <p:cNvPr name="TextBox 11" id="11"/>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name="TextBox 12" id="12"/>
          <p:cNvSpPr txBox="true"/>
          <p:nvPr/>
        </p:nvSpPr>
        <p:spPr>
          <a:xfrm rot="0">
            <a:off x="4252794" y="9162446"/>
            <a:ext cx="10781391" cy="41704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Canadian Centre for Child Protection. (2021). Online sextortion: Examining the prevalence and impact on LGBTQ+ youth. Canadian Centre for Child Protection.</a:t>
            </a:r>
          </a:p>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5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265265" y="4613634"/>
            <a:ext cx="12229151" cy="1411606"/>
          </a:xfrm>
          <a:prstGeom prst="rect">
            <a:avLst/>
          </a:prstGeom>
        </p:spPr>
        <p:txBody>
          <a:bodyPr anchor="t" rtlCol="false" tIns="0" lIns="0" bIns="0" rIns="0">
            <a:spAutoFit/>
          </a:bodyPr>
          <a:lstStyle/>
          <a:p>
            <a:pPr algn="l">
              <a:lnSpc>
                <a:spcPts val="5669"/>
              </a:lnSpc>
            </a:pPr>
            <a:r>
              <a:rPr lang="en-US" sz="4049" b="true">
                <a:solidFill>
                  <a:srgbClr val="004F59"/>
                </a:solidFill>
                <a:latin typeface="Roboto Bold"/>
                <a:ea typeface="Roboto Bold"/>
                <a:cs typeface="Roboto Bold"/>
                <a:sym typeface="Roboto Bold"/>
              </a:rPr>
              <a:t>Teens often spend </a:t>
            </a:r>
            <a:r>
              <a:rPr lang="en-US" sz="4049" b="true">
                <a:solidFill>
                  <a:srgbClr val="9D1BE3"/>
                </a:solidFill>
                <a:latin typeface="Roboto Bold"/>
                <a:ea typeface="Roboto Bold"/>
                <a:cs typeface="Roboto Bold"/>
                <a:sym typeface="Roboto Bold"/>
              </a:rPr>
              <a:t>more time in online spaces</a:t>
            </a:r>
            <a:r>
              <a:rPr lang="en-US" sz="4049" b="true">
                <a:solidFill>
                  <a:srgbClr val="004F59"/>
                </a:solidFill>
                <a:latin typeface="Roboto Bold"/>
                <a:ea typeface="Roboto Bold"/>
                <a:cs typeface="Roboto Bold"/>
                <a:sym typeface="Roboto Bold"/>
              </a:rPr>
              <a:t>, increasing their exposure to harmful strangers.</a:t>
            </a:r>
            <a:r>
              <a:rPr lang="en-US" sz="4049" b="true">
                <a:solidFill>
                  <a:srgbClr val="004F59"/>
                </a:solidFill>
                <a:latin typeface="Roboto Bold"/>
                <a:ea typeface="Roboto Bold"/>
                <a:cs typeface="Roboto Bold"/>
                <a:sym typeface="Roboto Bold"/>
              </a:rPr>
              <a:t> </a:t>
            </a:r>
          </a:p>
        </p:txBody>
      </p:sp>
      <p:grpSp>
        <p:nvGrpSpPr>
          <p:cNvPr name="Group 7" id="7"/>
          <p:cNvGrpSpPr/>
          <p:nvPr/>
        </p:nvGrpSpPr>
        <p:grpSpPr>
          <a:xfrm rot="0">
            <a:off x="1919748" y="3312987"/>
            <a:ext cx="4790762" cy="1035159"/>
            <a:chOff x="0" y="0"/>
            <a:chExt cx="1261764" cy="272634"/>
          </a:xfrm>
        </p:grpSpPr>
        <p:sp>
          <p:nvSpPr>
            <p:cNvPr name="Freeform 8" id="8"/>
            <p:cNvSpPr/>
            <p:nvPr/>
          </p:nvSpPr>
          <p:spPr>
            <a:xfrm flipH="false" flipV="false" rot="0">
              <a:off x="0" y="0"/>
              <a:ext cx="1261764" cy="272634"/>
            </a:xfrm>
            <a:custGeom>
              <a:avLst/>
              <a:gdLst/>
              <a:ahLst/>
              <a:cxnLst/>
              <a:rect r="r" b="b" t="t" l="l"/>
              <a:pathLst>
                <a:path h="272634" w="1261764">
                  <a:moveTo>
                    <a:pt x="0" y="0"/>
                  </a:moveTo>
                  <a:lnTo>
                    <a:pt x="1261764" y="0"/>
                  </a:lnTo>
                  <a:lnTo>
                    <a:pt x="1261764" y="272634"/>
                  </a:lnTo>
                  <a:lnTo>
                    <a:pt x="0" y="272634"/>
                  </a:lnTo>
                  <a:close/>
                </a:path>
              </a:pathLst>
            </a:custGeom>
            <a:solidFill>
              <a:srgbClr val="303030"/>
            </a:solidFill>
          </p:spPr>
        </p:sp>
        <p:sp>
          <p:nvSpPr>
            <p:cNvPr name="TextBox 9" id="9"/>
            <p:cNvSpPr txBox="true"/>
            <p:nvPr/>
          </p:nvSpPr>
          <p:spPr>
            <a:xfrm>
              <a:off x="0" y="-76200"/>
              <a:ext cx="1261764" cy="348834"/>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65265" y="3397141"/>
            <a:ext cx="4783330"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LGBTQ+ Teens</a:t>
            </a:r>
          </a:p>
        </p:txBody>
      </p:sp>
      <p:sp>
        <p:nvSpPr>
          <p:cNvPr name="TextBox 11" id="11"/>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name="TextBox 12" id="12"/>
          <p:cNvSpPr txBox="true"/>
          <p:nvPr/>
        </p:nvSpPr>
        <p:spPr>
          <a:xfrm rot="0">
            <a:off x="4252794" y="9162446"/>
            <a:ext cx="10781391" cy="41704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Canadian Centre for Child Protection. (2021). Online sextortion: Examining the prevalence and impact on LGBTQ+ youth. Canadian Centre for Child Protection.</a:t>
            </a:r>
          </a:p>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4020227"/>
            <a:ext cx="11841295" cy="3830468"/>
            <a:chOff x="0" y="0"/>
            <a:chExt cx="3250110" cy="1051358"/>
          </a:xfrm>
        </p:grpSpPr>
        <p:sp>
          <p:nvSpPr>
            <p:cNvPr name="Freeform 5" id="5"/>
            <p:cNvSpPr/>
            <p:nvPr/>
          </p:nvSpPr>
          <p:spPr>
            <a:xfrm flipH="false" flipV="false" rot="0">
              <a:off x="0" y="0"/>
              <a:ext cx="3250110" cy="1051358"/>
            </a:xfrm>
            <a:custGeom>
              <a:avLst/>
              <a:gdLst/>
              <a:ahLst/>
              <a:cxnLst/>
              <a:rect r="r" b="b" t="t" l="l"/>
              <a:pathLst>
                <a:path h="1051358" w="3250110">
                  <a:moveTo>
                    <a:pt x="0" y="0"/>
                  </a:moveTo>
                  <a:lnTo>
                    <a:pt x="3250110" y="0"/>
                  </a:lnTo>
                  <a:lnTo>
                    <a:pt x="3250110" y="1051358"/>
                  </a:lnTo>
                  <a:lnTo>
                    <a:pt x="0" y="1051358"/>
                  </a:lnTo>
                  <a:close/>
                </a:path>
              </a:pathLst>
            </a:custGeom>
            <a:solidFill>
              <a:srgbClr val="FFFFFF"/>
            </a:solidFill>
          </p:spPr>
        </p:sp>
        <p:sp>
          <p:nvSpPr>
            <p:cNvPr name="TextBox 6" id="6"/>
            <p:cNvSpPr txBox="true"/>
            <p:nvPr/>
          </p:nvSpPr>
          <p:spPr>
            <a:xfrm>
              <a:off x="0" y="-76200"/>
              <a:ext cx="3250110" cy="112755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97088"/>
            <a:ext cx="9075459" cy="3281084"/>
            <a:chOff x="0" y="0"/>
            <a:chExt cx="2490964" cy="900567"/>
          </a:xfrm>
        </p:grpSpPr>
        <p:sp>
          <p:nvSpPr>
            <p:cNvPr name="Freeform 8" id="8"/>
            <p:cNvSpPr/>
            <p:nvPr/>
          </p:nvSpPr>
          <p:spPr>
            <a:xfrm flipH="false" flipV="false" rot="0">
              <a:off x="0" y="0"/>
              <a:ext cx="2490964" cy="900567"/>
            </a:xfrm>
            <a:custGeom>
              <a:avLst/>
              <a:gdLst/>
              <a:ahLst/>
              <a:cxnLst/>
              <a:rect r="r" b="b" t="t" l="l"/>
              <a:pathLst>
                <a:path h="900567" w="2490964">
                  <a:moveTo>
                    <a:pt x="0" y="0"/>
                  </a:moveTo>
                  <a:lnTo>
                    <a:pt x="2490964" y="0"/>
                  </a:lnTo>
                  <a:lnTo>
                    <a:pt x="2490964" y="900567"/>
                  </a:lnTo>
                  <a:lnTo>
                    <a:pt x="0" y="900567"/>
                  </a:lnTo>
                  <a:close/>
                </a:path>
              </a:pathLst>
            </a:custGeom>
            <a:solidFill>
              <a:srgbClr val="BAF3FA"/>
            </a:solidFill>
          </p:spPr>
        </p:sp>
        <p:sp>
          <p:nvSpPr>
            <p:cNvPr name="TextBox 9" id="9"/>
            <p:cNvSpPr txBox="true"/>
            <p:nvPr/>
          </p:nvSpPr>
          <p:spPr>
            <a:xfrm>
              <a:off x="0" y="-38100"/>
              <a:ext cx="2490964" cy="93866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8358981" y="4831876"/>
            <a:ext cx="6841264" cy="2207897"/>
          </a:xfrm>
          <a:prstGeom prst="rect">
            <a:avLst/>
          </a:prstGeom>
        </p:spPr>
        <p:txBody>
          <a:bodyPr anchor="t" rtlCol="false" tIns="0" lIns="0" bIns="0" rIns="0">
            <a:spAutoFit/>
          </a:bodyPr>
          <a:lstStyle/>
          <a:p>
            <a:pPr algn="ctr">
              <a:lnSpc>
                <a:spcPts val="5879"/>
              </a:lnSpc>
            </a:pPr>
            <a:r>
              <a:rPr lang="en-US" b="true" sz="4199">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is one of the best protections against sextortion.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3" id="13"/>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
        <p:nvSpPr>
          <p:cNvPr name="TextBox 14" id="14"/>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Tree>
  </p:cSld>
  <p:clrMapOvr>
    <a:masterClrMapping/>
  </p:clrMapOvr>
</p:sld>
</file>

<file path=ppt/slides/slide6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084290" y="4613634"/>
            <a:ext cx="13490672" cy="1411606"/>
          </a:xfrm>
          <a:prstGeom prst="rect">
            <a:avLst/>
          </a:prstGeom>
        </p:spPr>
        <p:txBody>
          <a:bodyPr anchor="t" rtlCol="false" tIns="0" lIns="0" bIns="0" rIns="0">
            <a:spAutoFit/>
          </a:bodyPr>
          <a:lstStyle/>
          <a:p>
            <a:pPr algn="l">
              <a:lnSpc>
                <a:spcPts val="5669"/>
              </a:lnSpc>
            </a:pPr>
            <a:r>
              <a:rPr lang="en-US" sz="4049" b="true">
                <a:solidFill>
                  <a:srgbClr val="004F59"/>
                </a:solidFill>
                <a:latin typeface="Roboto Bold"/>
                <a:ea typeface="Roboto Bold"/>
                <a:cs typeface="Roboto Bold"/>
                <a:sym typeface="Roboto Bold"/>
              </a:rPr>
              <a:t>Fear of judgment, rejection, or family conflict </a:t>
            </a:r>
            <a:r>
              <a:rPr lang="en-US" sz="4049" b="true">
                <a:solidFill>
                  <a:srgbClr val="9D1BE3"/>
                </a:solidFill>
                <a:latin typeface="Roboto Bold"/>
                <a:ea typeface="Roboto Bold"/>
                <a:cs typeface="Roboto Bold"/>
                <a:sym typeface="Roboto Bold"/>
              </a:rPr>
              <a:t>reduces seeking help. </a:t>
            </a:r>
          </a:p>
        </p:txBody>
      </p:sp>
      <p:grpSp>
        <p:nvGrpSpPr>
          <p:cNvPr name="Group 7" id="7"/>
          <p:cNvGrpSpPr/>
          <p:nvPr/>
        </p:nvGrpSpPr>
        <p:grpSpPr>
          <a:xfrm rot="0">
            <a:off x="1738773" y="3312987"/>
            <a:ext cx="4790762" cy="1035159"/>
            <a:chOff x="0" y="0"/>
            <a:chExt cx="1261764" cy="272634"/>
          </a:xfrm>
        </p:grpSpPr>
        <p:sp>
          <p:nvSpPr>
            <p:cNvPr name="Freeform 8" id="8"/>
            <p:cNvSpPr/>
            <p:nvPr/>
          </p:nvSpPr>
          <p:spPr>
            <a:xfrm flipH="false" flipV="false" rot="0">
              <a:off x="0" y="0"/>
              <a:ext cx="1261764" cy="272634"/>
            </a:xfrm>
            <a:custGeom>
              <a:avLst/>
              <a:gdLst/>
              <a:ahLst/>
              <a:cxnLst/>
              <a:rect r="r" b="b" t="t" l="l"/>
              <a:pathLst>
                <a:path h="272634" w="1261764">
                  <a:moveTo>
                    <a:pt x="0" y="0"/>
                  </a:moveTo>
                  <a:lnTo>
                    <a:pt x="1261764" y="0"/>
                  </a:lnTo>
                  <a:lnTo>
                    <a:pt x="1261764" y="272634"/>
                  </a:lnTo>
                  <a:lnTo>
                    <a:pt x="0" y="272634"/>
                  </a:lnTo>
                  <a:close/>
                </a:path>
              </a:pathLst>
            </a:custGeom>
            <a:solidFill>
              <a:srgbClr val="303030"/>
            </a:solidFill>
          </p:spPr>
        </p:sp>
        <p:sp>
          <p:nvSpPr>
            <p:cNvPr name="TextBox 9" id="9"/>
            <p:cNvSpPr txBox="true"/>
            <p:nvPr/>
          </p:nvSpPr>
          <p:spPr>
            <a:xfrm>
              <a:off x="0" y="-76200"/>
              <a:ext cx="1261764" cy="348834"/>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84290" y="3397141"/>
            <a:ext cx="4783330"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LGBTQ+ Teens</a:t>
            </a:r>
          </a:p>
        </p:txBody>
      </p:sp>
      <p:sp>
        <p:nvSpPr>
          <p:cNvPr name="TextBox 11" id="11"/>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name="TextBox 12" id="12"/>
          <p:cNvSpPr txBox="true"/>
          <p:nvPr/>
        </p:nvSpPr>
        <p:spPr>
          <a:xfrm rot="0">
            <a:off x="4252794" y="9162446"/>
            <a:ext cx="10781391" cy="41704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Canadian Centre for Child Protection. (2021). Online sextortion: Examining the prevalence and impact on LGBTQ+ youth. Canadian Centre for Child Protection.</a:t>
            </a:r>
          </a:p>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131441" y="1109322"/>
            <a:ext cx="874040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2" id="12"/>
          <p:cNvGrpSpPr/>
          <p:nvPr/>
        </p:nvGrpSpPr>
        <p:grpSpPr>
          <a:xfrm rot="0">
            <a:off x="2564369" y="4316350"/>
            <a:ext cx="10329373" cy="2200937"/>
            <a:chOff x="0" y="0"/>
            <a:chExt cx="2720493" cy="579671"/>
          </a:xfrm>
        </p:grpSpPr>
        <p:sp>
          <p:nvSpPr>
            <p:cNvPr name="Freeform 13" id="13"/>
            <p:cNvSpPr/>
            <p:nvPr/>
          </p:nvSpPr>
          <p:spPr>
            <a:xfrm flipH="false" flipV="false" rot="0">
              <a:off x="0" y="0"/>
              <a:ext cx="2720493" cy="579671"/>
            </a:xfrm>
            <a:custGeom>
              <a:avLst/>
              <a:gdLst/>
              <a:ahLst/>
              <a:cxnLst/>
              <a:rect r="r" b="b" t="t" l="l"/>
              <a:pathLst>
                <a:path h="579671" w="2720493">
                  <a:moveTo>
                    <a:pt x="0" y="0"/>
                  </a:moveTo>
                  <a:lnTo>
                    <a:pt x="2720493" y="0"/>
                  </a:lnTo>
                  <a:lnTo>
                    <a:pt x="2720493" y="579671"/>
                  </a:lnTo>
                  <a:lnTo>
                    <a:pt x="0" y="579671"/>
                  </a:lnTo>
                  <a:close/>
                </a:path>
              </a:pathLst>
            </a:custGeom>
            <a:solidFill>
              <a:srgbClr val="303030"/>
            </a:solidFill>
          </p:spPr>
        </p:sp>
        <p:sp>
          <p:nvSpPr>
            <p:cNvPr name="TextBox 14" id="14"/>
            <p:cNvSpPr txBox="true"/>
            <p:nvPr/>
          </p:nvSpPr>
          <p:spPr>
            <a:xfrm>
              <a:off x="0" y="-76200"/>
              <a:ext cx="2720493" cy="655871"/>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3168782" y="4549774"/>
            <a:ext cx="10870512"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Where does contact often begin in sextortion cases?</a:t>
            </a:r>
          </a:p>
        </p:txBody>
      </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959197" y="3947485"/>
            <a:ext cx="14165606" cy="730251"/>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Social media</a:t>
            </a:r>
          </a:p>
        </p:txBody>
      </p:sp>
      <p:sp>
        <p:nvSpPr>
          <p:cNvPr name="TextBox 10" id="10"/>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grpSp>
        <p:nvGrpSpPr>
          <p:cNvPr name="Group 11" id="11"/>
          <p:cNvGrpSpPr/>
          <p:nvPr/>
        </p:nvGrpSpPr>
        <p:grpSpPr>
          <a:xfrm rot="0">
            <a:off x="1613679" y="2766118"/>
            <a:ext cx="5231019" cy="1019441"/>
            <a:chOff x="0" y="0"/>
            <a:chExt cx="1377717" cy="268495"/>
          </a:xfrm>
        </p:grpSpPr>
        <p:sp>
          <p:nvSpPr>
            <p:cNvPr name="Freeform 12" id="12"/>
            <p:cNvSpPr/>
            <p:nvPr/>
          </p:nvSpPr>
          <p:spPr>
            <a:xfrm flipH="false" flipV="false" rot="0">
              <a:off x="0" y="0"/>
              <a:ext cx="1377717" cy="268495"/>
            </a:xfrm>
            <a:custGeom>
              <a:avLst/>
              <a:gdLst/>
              <a:ahLst/>
              <a:cxnLst/>
              <a:rect r="r" b="b" t="t" l="l"/>
              <a:pathLst>
                <a:path h="268495" w="1377717">
                  <a:moveTo>
                    <a:pt x="0" y="0"/>
                  </a:moveTo>
                  <a:lnTo>
                    <a:pt x="1377717" y="0"/>
                  </a:lnTo>
                  <a:lnTo>
                    <a:pt x="1377717" y="268495"/>
                  </a:lnTo>
                  <a:lnTo>
                    <a:pt x="0" y="268495"/>
                  </a:lnTo>
                  <a:close/>
                </a:path>
              </a:pathLst>
            </a:custGeom>
            <a:solidFill>
              <a:srgbClr val="303030"/>
            </a:solidFill>
          </p:spPr>
        </p:sp>
        <p:sp>
          <p:nvSpPr>
            <p:cNvPr name="TextBox 13" id="13"/>
            <p:cNvSpPr txBox="true"/>
            <p:nvPr/>
          </p:nvSpPr>
          <p:spPr>
            <a:xfrm>
              <a:off x="0" y="-76200"/>
              <a:ext cx="1377717" cy="34469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959197" y="2842451"/>
            <a:ext cx="535140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Online Platforms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name="TextBox 16" id="16"/>
          <p:cNvSpPr txBox="true"/>
          <p:nvPr/>
        </p:nvSpPr>
        <p:spPr>
          <a:xfrm rot="0">
            <a:off x="5064299" y="9173914"/>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959197" y="3947485"/>
            <a:ext cx="14165606" cy="1482726"/>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Social media</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Online gaming</a:t>
            </a:r>
          </a:p>
        </p:txBody>
      </p:sp>
      <p:sp>
        <p:nvSpPr>
          <p:cNvPr name="TextBox 10" id="10"/>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grpSp>
        <p:nvGrpSpPr>
          <p:cNvPr name="Group 11" id="11"/>
          <p:cNvGrpSpPr/>
          <p:nvPr/>
        </p:nvGrpSpPr>
        <p:grpSpPr>
          <a:xfrm rot="0">
            <a:off x="1613679" y="2766118"/>
            <a:ext cx="5231019" cy="1019441"/>
            <a:chOff x="0" y="0"/>
            <a:chExt cx="1377717" cy="268495"/>
          </a:xfrm>
        </p:grpSpPr>
        <p:sp>
          <p:nvSpPr>
            <p:cNvPr name="Freeform 12" id="12"/>
            <p:cNvSpPr/>
            <p:nvPr/>
          </p:nvSpPr>
          <p:spPr>
            <a:xfrm flipH="false" flipV="false" rot="0">
              <a:off x="0" y="0"/>
              <a:ext cx="1377717" cy="268495"/>
            </a:xfrm>
            <a:custGeom>
              <a:avLst/>
              <a:gdLst/>
              <a:ahLst/>
              <a:cxnLst/>
              <a:rect r="r" b="b" t="t" l="l"/>
              <a:pathLst>
                <a:path h="268495" w="1377717">
                  <a:moveTo>
                    <a:pt x="0" y="0"/>
                  </a:moveTo>
                  <a:lnTo>
                    <a:pt x="1377717" y="0"/>
                  </a:lnTo>
                  <a:lnTo>
                    <a:pt x="1377717" y="268495"/>
                  </a:lnTo>
                  <a:lnTo>
                    <a:pt x="0" y="268495"/>
                  </a:lnTo>
                  <a:close/>
                </a:path>
              </a:pathLst>
            </a:custGeom>
            <a:solidFill>
              <a:srgbClr val="303030"/>
            </a:solidFill>
          </p:spPr>
        </p:sp>
        <p:sp>
          <p:nvSpPr>
            <p:cNvPr name="TextBox 13" id="13"/>
            <p:cNvSpPr txBox="true"/>
            <p:nvPr/>
          </p:nvSpPr>
          <p:spPr>
            <a:xfrm>
              <a:off x="0" y="-76200"/>
              <a:ext cx="1377717" cy="34469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959197" y="2842451"/>
            <a:ext cx="535140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Online Platforms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name="TextBox 16" id="16"/>
          <p:cNvSpPr txBox="true"/>
          <p:nvPr/>
        </p:nvSpPr>
        <p:spPr>
          <a:xfrm rot="0">
            <a:off x="5064299" y="9173914"/>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959197" y="3947485"/>
            <a:ext cx="14165606" cy="2235201"/>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Social media  </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Online gaming</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Messaging apps</a:t>
            </a:r>
          </a:p>
        </p:txBody>
      </p:sp>
      <p:sp>
        <p:nvSpPr>
          <p:cNvPr name="TextBox 10" id="10"/>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grpSp>
        <p:nvGrpSpPr>
          <p:cNvPr name="Group 11" id="11"/>
          <p:cNvGrpSpPr/>
          <p:nvPr/>
        </p:nvGrpSpPr>
        <p:grpSpPr>
          <a:xfrm rot="0">
            <a:off x="1613679" y="2766118"/>
            <a:ext cx="5231019" cy="1019441"/>
            <a:chOff x="0" y="0"/>
            <a:chExt cx="1377717" cy="268495"/>
          </a:xfrm>
        </p:grpSpPr>
        <p:sp>
          <p:nvSpPr>
            <p:cNvPr name="Freeform 12" id="12"/>
            <p:cNvSpPr/>
            <p:nvPr/>
          </p:nvSpPr>
          <p:spPr>
            <a:xfrm flipH="false" flipV="false" rot="0">
              <a:off x="0" y="0"/>
              <a:ext cx="1377717" cy="268495"/>
            </a:xfrm>
            <a:custGeom>
              <a:avLst/>
              <a:gdLst/>
              <a:ahLst/>
              <a:cxnLst/>
              <a:rect r="r" b="b" t="t" l="l"/>
              <a:pathLst>
                <a:path h="268495" w="1377717">
                  <a:moveTo>
                    <a:pt x="0" y="0"/>
                  </a:moveTo>
                  <a:lnTo>
                    <a:pt x="1377717" y="0"/>
                  </a:lnTo>
                  <a:lnTo>
                    <a:pt x="1377717" y="268495"/>
                  </a:lnTo>
                  <a:lnTo>
                    <a:pt x="0" y="268495"/>
                  </a:lnTo>
                  <a:close/>
                </a:path>
              </a:pathLst>
            </a:custGeom>
            <a:solidFill>
              <a:srgbClr val="303030"/>
            </a:solidFill>
          </p:spPr>
        </p:sp>
        <p:sp>
          <p:nvSpPr>
            <p:cNvPr name="TextBox 13" id="13"/>
            <p:cNvSpPr txBox="true"/>
            <p:nvPr/>
          </p:nvSpPr>
          <p:spPr>
            <a:xfrm>
              <a:off x="0" y="-76200"/>
              <a:ext cx="1377717" cy="34469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959197" y="2842451"/>
            <a:ext cx="535140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Online Platforms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name="TextBox 16" id="16"/>
          <p:cNvSpPr txBox="true"/>
          <p:nvPr/>
        </p:nvSpPr>
        <p:spPr>
          <a:xfrm rot="0">
            <a:off x="5064299" y="9173914"/>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959197" y="3947485"/>
            <a:ext cx="14165606" cy="2987676"/>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Social media</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Online gaming</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Messaging apps</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Photo and video sharing apps</a:t>
            </a:r>
          </a:p>
        </p:txBody>
      </p:sp>
      <p:sp>
        <p:nvSpPr>
          <p:cNvPr name="TextBox 10" id="10"/>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grpSp>
        <p:nvGrpSpPr>
          <p:cNvPr name="Group 11" id="11"/>
          <p:cNvGrpSpPr/>
          <p:nvPr/>
        </p:nvGrpSpPr>
        <p:grpSpPr>
          <a:xfrm rot="0">
            <a:off x="1613679" y="2766118"/>
            <a:ext cx="5231019" cy="1019441"/>
            <a:chOff x="0" y="0"/>
            <a:chExt cx="1377717" cy="268495"/>
          </a:xfrm>
        </p:grpSpPr>
        <p:sp>
          <p:nvSpPr>
            <p:cNvPr name="Freeform 12" id="12"/>
            <p:cNvSpPr/>
            <p:nvPr/>
          </p:nvSpPr>
          <p:spPr>
            <a:xfrm flipH="false" flipV="false" rot="0">
              <a:off x="0" y="0"/>
              <a:ext cx="1377717" cy="268495"/>
            </a:xfrm>
            <a:custGeom>
              <a:avLst/>
              <a:gdLst/>
              <a:ahLst/>
              <a:cxnLst/>
              <a:rect r="r" b="b" t="t" l="l"/>
              <a:pathLst>
                <a:path h="268495" w="1377717">
                  <a:moveTo>
                    <a:pt x="0" y="0"/>
                  </a:moveTo>
                  <a:lnTo>
                    <a:pt x="1377717" y="0"/>
                  </a:lnTo>
                  <a:lnTo>
                    <a:pt x="1377717" y="268495"/>
                  </a:lnTo>
                  <a:lnTo>
                    <a:pt x="0" y="268495"/>
                  </a:lnTo>
                  <a:close/>
                </a:path>
              </a:pathLst>
            </a:custGeom>
            <a:solidFill>
              <a:srgbClr val="303030"/>
            </a:solidFill>
          </p:spPr>
        </p:sp>
        <p:sp>
          <p:nvSpPr>
            <p:cNvPr name="TextBox 13" id="13"/>
            <p:cNvSpPr txBox="true"/>
            <p:nvPr/>
          </p:nvSpPr>
          <p:spPr>
            <a:xfrm>
              <a:off x="0" y="-76200"/>
              <a:ext cx="1377717" cy="34469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959197" y="2842451"/>
            <a:ext cx="535140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Online Platforms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name="TextBox 16" id="16"/>
          <p:cNvSpPr txBox="true"/>
          <p:nvPr/>
        </p:nvSpPr>
        <p:spPr>
          <a:xfrm rot="0">
            <a:off x="5064299" y="9173914"/>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959197" y="3947485"/>
            <a:ext cx="14165606" cy="3740151"/>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Social media</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Online gaming</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Messaging apps</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Photo and video sharing apps</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Dating apps (teens may pretend to be older)</a:t>
            </a:r>
          </a:p>
        </p:txBody>
      </p:sp>
      <p:sp>
        <p:nvSpPr>
          <p:cNvPr name="TextBox 10" id="10"/>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grpSp>
        <p:nvGrpSpPr>
          <p:cNvPr name="Group 11" id="11"/>
          <p:cNvGrpSpPr/>
          <p:nvPr/>
        </p:nvGrpSpPr>
        <p:grpSpPr>
          <a:xfrm rot="0">
            <a:off x="1613679" y="2766118"/>
            <a:ext cx="5231019" cy="1019441"/>
            <a:chOff x="0" y="0"/>
            <a:chExt cx="1377717" cy="268495"/>
          </a:xfrm>
        </p:grpSpPr>
        <p:sp>
          <p:nvSpPr>
            <p:cNvPr name="Freeform 12" id="12"/>
            <p:cNvSpPr/>
            <p:nvPr/>
          </p:nvSpPr>
          <p:spPr>
            <a:xfrm flipH="false" flipV="false" rot="0">
              <a:off x="0" y="0"/>
              <a:ext cx="1377717" cy="268495"/>
            </a:xfrm>
            <a:custGeom>
              <a:avLst/>
              <a:gdLst/>
              <a:ahLst/>
              <a:cxnLst/>
              <a:rect r="r" b="b" t="t" l="l"/>
              <a:pathLst>
                <a:path h="268495" w="1377717">
                  <a:moveTo>
                    <a:pt x="0" y="0"/>
                  </a:moveTo>
                  <a:lnTo>
                    <a:pt x="1377717" y="0"/>
                  </a:lnTo>
                  <a:lnTo>
                    <a:pt x="1377717" y="268495"/>
                  </a:lnTo>
                  <a:lnTo>
                    <a:pt x="0" y="268495"/>
                  </a:lnTo>
                  <a:close/>
                </a:path>
              </a:pathLst>
            </a:custGeom>
            <a:solidFill>
              <a:srgbClr val="303030"/>
            </a:solidFill>
          </p:spPr>
        </p:sp>
        <p:sp>
          <p:nvSpPr>
            <p:cNvPr name="TextBox 13" id="13"/>
            <p:cNvSpPr txBox="true"/>
            <p:nvPr/>
          </p:nvSpPr>
          <p:spPr>
            <a:xfrm>
              <a:off x="0" y="-76200"/>
              <a:ext cx="1377717" cy="34469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959197" y="2842451"/>
            <a:ext cx="535140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Online Platforms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name="TextBox 16" id="16"/>
          <p:cNvSpPr txBox="true"/>
          <p:nvPr/>
        </p:nvSpPr>
        <p:spPr>
          <a:xfrm rot="0">
            <a:off x="5064299" y="9173914"/>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9" id="9"/>
          <p:cNvSpPr txBox="true"/>
          <p:nvPr/>
        </p:nvSpPr>
        <p:spPr>
          <a:xfrm rot="0">
            <a:off x="1959197" y="3947485"/>
            <a:ext cx="14165606" cy="4492626"/>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Social media</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Online gaming</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Messaging apps</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Photo and video sharing apps</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Dating apps (teens may pretend to be older)</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Live streaming</a:t>
            </a:r>
          </a:p>
        </p:txBody>
      </p:sp>
      <p:sp>
        <p:nvSpPr>
          <p:cNvPr name="TextBox 10" id="10"/>
          <p:cNvSpPr txBox="true"/>
          <p:nvPr/>
        </p:nvSpPr>
        <p:spPr>
          <a:xfrm rot="0">
            <a:off x="945186" y="1250072"/>
            <a:ext cx="1114908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grpSp>
        <p:nvGrpSpPr>
          <p:cNvPr name="Group 11" id="11"/>
          <p:cNvGrpSpPr/>
          <p:nvPr/>
        </p:nvGrpSpPr>
        <p:grpSpPr>
          <a:xfrm rot="0">
            <a:off x="1613679" y="2766118"/>
            <a:ext cx="5231019" cy="1019441"/>
            <a:chOff x="0" y="0"/>
            <a:chExt cx="1377717" cy="268495"/>
          </a:xfrm>
        </p:grpSpPr>
        <p:sp>
          <p:nvSpPr>
            <p:cNvPr name="Freeform 12" id="12"/>
            <p:cNvSpPr/>
            <p:nvPr/>
          </p:nvSpPr>
          <p:spPr>
            <a:xfrm flipH="false" flipV="false" rot="0">
              <a:off x="0" y="0"/>
              <a:ext cx="1377717" cy="268495"/>
            </a:xfrm>
            <a:custGeom>
              <a:avLst/>
              <a:gdLst/>
              <a:ahLst/>
              <a:cxnLst/>
              <a:rect r="r" b="b" t="t" l="l"/>
              <a:pathLst>
                <a:path h="268495" w="1377717">
                  <a:moveTo>
                    <a:pt x="0" y="0"/>
                  </a:moveTo>
                  <a:lnTo>
                    <a:pt x="1377717" y="0"/>
                  </a:lnTo>
                  <a:lnTo>
                    <a:pt x="1377717" y="268495"/>
                  </a:lnTo>
                  <a:lnTo>
                    <a:pt x="0" y="268495"/>
                  </a:lnTo>
                  <a:close/>
                </a:path>
              </a:pathLst>
            </a:custGeom>
            <a:solidFill>
              <a:srgbClr val="303030"/>
            </a:solidFill>
          </p:spPr>
        </p:sp>
        <p:sp>
          <p:nvSpPr>
            <p:cNvPr name="TextBox 13" id="13"/>
            <p:cNvSpPr txBox="true"/>
            <p:nvPr/>
          </p:nvSpPr>
          <p:spPr>
            <a:xfrm>
              <a:off x="0" y="-76200"/>
              <a:ext cx="1377717" cy="34469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959197" y="2842451"/>
            <a:ext cx="535140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Online Platforms</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name="TextBox 16" id="16"/>
          <p:cNvSpPr txBox="true"/>
          <p:nvPr/>
        </p:nvSpPr>
        <p:spPr>
          <a:xfrm rot="0">
            <a:off x="5064299" y="9173914"/>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420834" y="4362325"/>
            <a:ext cx="12884510" cy="2108987"/>
            <a:chOff x="0" y="0"/>
            <a:chExt cx="3393451" cy="555453"/>
          </a:xfrm>
        </p:grpSpPr>
        <p:sp>
          <p:nvSpPr>
            <p:cNvPr name="Freeform 7" id="7"/>
            <p:cNvSpPr/>
            <p:nvPr/>
          </p:nvSpPr>
          <p:spPr>
            <a:xfrm flipH="false" flipV="false" rot="0">
              <a:off x="0" y="0"/>
              <a:ext cx="3393451" cy="555453"/>
            </a:xfrm>
            <a:custGeom>
              <a:avLst/>
              <a:gdLst/>
              <a:ahLst/>
              <a:cxnLst/>
              <a:rect r="r" b="b" t="t" l="l"/>
              <a:pathLst>
                <a:path h="555453" w="3393451">
                  <a:moveTo>
                    <a:pt x="0" y="0"/>
                  </a:moveTo>
                  <a:lnTo>
                    <a:pt x="3393451" y="0"/>
                  </a:lnTo>
                  <a:lnTo>
                    <a:pt x="3393451" y="555453"/>
                  </a:lnTo>
                  <a:lnTo>
                    <a:pt x="0" y="555453"/>
                  </a:lnTo>
                  <a:close/>
                </a:path>
              </a:pathLst>
            </a:custGeom>
            <a:solidFill>
              <a:srgbClr val="303030"/>
            </a:solidFill>
          </p:spPr>
        </p:sp>
        <p:sp>
          <p:nvSpPr>
            <p:cNvPr name="TextBox 8" id="8"/>
            <p:cNvSpPr txBox="true"/>
            <p:nvPr/>
          </p:nvSpPr>
          <p:spPr>
            <a:xfrm>
              <a:off x="0" y="-76200"/>
              <a:ext cx="3393451" cy="631653"/>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name="TextBox 10" id="10"/>
          <p:cNvSpPr txBox="true"/>
          <p:nvPr/>
        </p:nvSpPr>
        <p:spPr>
          <a:xfrm rot="0">
            <a:off x="2944709" y="4596843"/>
            <a:ext cx="1227994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percentage of predators ask teens to move from direct messages to a private chat?</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25%</a:t>
            </a:r>
          </a:p>
          <a:p>
            <a:pPr algn="l">
              <a:lnSpc>
                <a:spcPts val="6399"/>
              </a:lnSpc>
            </a:pPr>
            <a:r>
              <a:rPr lang="en-US" sz="3999" b="true">
                <a:solidFill>
                  <a:srgbClr val="FBFDFD"/>
                </a:solidFill>
                <a:latin typeface="Roboto Bold"/>
                <a:ea typeface="Roboto Bold"/>
                <a:cs typeface="Roboto Bold"/>
                <a:sym typeface="Roboto Bold"/>
              </a:rPr>
              <a:t>B)  45</a:t>
            </a:r>
            <a:r>
              <a:rPr lang="en-US" sz="3999" b="true">
                <a:solidFill>
                  <a:srgbClr val="FBFDFD"/>
                </a:solidFill>
                <a:latin typeface="Roboto Bold"/>
                <a:ea typeface="Roboto Bold"/>
                <a:cs typeface="Roboto Bold"/>
                <a:sym typeface="Roboto Bold"/>
              </a:rPr>
              <a:t>%</a:t>
            </a:r>
          </a:p>
          <a:p>
            <a:pPr algn="l">
              <a:lnSpc>
                <a:spcPts val="6399"/>
              </a:lnSpc>
            </a:pPr>
            <a:r>
              <a:rPr lang="en-US" sz="3999" b="true">
                <a:solidFill>
                  <a:srgbClr val="FBFDFD"/>
                </a:solidFill>
                <a:latin typeface="Roboto Bold"/>
                <a:ea typeface="Roboto Bold"/>
                <a:cs typeface="Roboto Bold"/>
                <a:sym typeface="Roboto Bold"/>
              </a:rPr>
              <a:t>C)  65%</a:t>
            </a:r>
          </a:p>
          <a:p>
            <a:pPr algn="l">
              <a:lnSpc>
                <a:spcPts val="6399"/>
              </a:lnSpc>
            </a:pPr>
            <a:r>
              <a:rPr lang="en-US" sz="3999" b="true">
                <a:solidFill>
                  <a:srgbClr val="FBFDFD"/>
                </a:solidFill>
                <a:latin typeface="Roboto Bold"/>
                <a:ea typeface="Roboto Bold"/>
                <a:cs typeface="Roboto Bold"/>
                <a:sym typeface="Roboto Bold"/>
              </a:rPr>
              <a:t>D)  85%</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69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a:r>
            <a:r>
              <a:rPr lang="en-US" sz="3500">
                <a:solidFill>
                  <a:srgbClr val="FFFFFF"/>
                </a:solidFill>
                <a:latin typeface="Roboto"/>
                <a:ea typeface="Roboto"/>
                <a:cs typeface="Roboto"/>
                <a:sym typeface="Roboto"/>
              </a:rPr>
              <a:t>at percentage of predators ask teens to move from direct messages to a private chat?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3934502"/>
            <a:ext cx="11841295" cy="4476511"/>
            <a:chOff x="0" y="0"/>
            <a:chExt cx="3250110" cy="1228679"/>
          </a:xfrm>
        </p:grpSpPr>
        <p:sp>
          <p:nvSpPr>
            <p:cNvPr name="Freeform 5" id="5"/>
            <p:cNvSpPr/>
            <p:nvPr/>
          </p:nvSpPr>
          <p:spPr>
            <a:xfrm flipH="false" flipV="false" rot="0">
              <a:off x="0" y="0"/>
              <a:ext cx="3250110" cy="1228679"/>
            </a:xfrm>
            <a:custGeom>
              <a:avLst/>
              <a:gdLst/>
              <a:ahLst/>
              <a:cxnLst/>
              <a:rect r="r" b="b" t="t" l="l"/>
              <a:pathLst>
                <a:path h="1228679" w="3250110">
                  <a:moveTo>
                    <a:pt x="0" y="0"/>
                  </a:moveTo>
                  <a:lnTo>
                    <a:pt x="3250110" y="0"/>
                  </a:lnTo>
                  <a:lnTo>
                    <a:pt x="3250110" y="1228679"/>
                  </a:lnTo>
                  <a:lnTo>
                    <a:pt x="0" y="1228679"/>
                  </a:lnTo>
                  <a:close/>
                </a:path>
              </a:pathLst>
            </a:custGeom>
            <a:solidFill>
              <a:srgbClr val="FFFFFF"/>
            </a:solidFill>
          </p:spPr>
        </p:sp>
        <p:sp>
          <p:nvSpPr>
            <p:cNvPr name="TextBox 6" id="6"/>
            <p:cNvSpPr txBox="true"/>
            <p:nvPr/>
          </p:nvSpPr>
          <p:spPr>
            <a:xfrm>
              <a:off x="0" y="-76200"/>
              <a:ext cx="3250110" cy="130487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11363"/>
            <a:ext cx="9075459" cy="3960258"/>
            <a:chOff x="0" y="0"/>
            <a:chExt cx="2490964" cy="1086982"/>
          </a:xfrm>
        </p:grpSpPr>
        <p:sp>
          <p:nvSpPr>
            <p:cNvPr name="Freeform 8" id="8"/>
            <p:cNvSpPr/>
            <p:nvPr/>
          </p:nvSpPr>
          <p:spPr>
            <a:xfrm flipH="false" flipV="false" rot="0">
              <a:off x="0" y="0"/>
              <a:ext cx="2490964" cy="1086982"/>
            </a:xfrm>
            <a:custGeom>
              <a:avLst/>
              <a:gdLst/>
              <a:ahLst/>
              <a:cxnLst/>
              <a:rect r="r" b="b" t="t" l="l"/>
              <a:pathLst>
                <a:path h="1086982" w="2490964">
                  <a:moveTo>
                    <a:pt x="0" y="0"/>
                  </a:moveTo>
                  <a:lnTo>
                    <a:pt x="2490964" y="0"/>
                  </a:lnTo>
                  <a:lnTo>
                    <a:pt x="2490964" y="1086982"/>
                  </a:lnTo>
                  <a:lnTo>
                    <a:pt x="0" y="1086982"/>
                  </a:lnTo>
                  <a:close/>
                </a:path>
              </a:pathLst>
            </a:custGeom>
            <a:solidFill>
              <a:srgbClr val="BAF3FA"/>
            </a:solidFill>
          </p:spPr>
        </p:sp>
        <p:sp>
          <p:nvSpPr>
            <p:cNvPr name="TextBox 9" id="9"/>
            <p:cNvSpPr txBox="true"/>
            <p:nvPr/>
          </p:nvSpPr>
          <p:spPr>
            <a:xfrm>
              <a:off x="0" y="-38100"/>
              <a:ext cx="2490964" cy="1125082"/>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8183000" y="4740395"/>
            <a:ext cx="7023201" cy="2950847"/>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TextBox 13" id="13"/>
          <p:cNvSpPr txBox="true"/>
          <p:nvPr/>
        </p:nvSpPr>
        <p:spPr>
          <a:xfrm rot="0">
            <a:off x="1028700" y="904875"/>
            <a:ext cx="11634929"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PREVENTION EDUCATION</a:t>
            </a:r>
          </a:p>
        </p:txBody>
      </p:sp>
      <p:sp>
        <p:nvSpPr>
          <p:cNvPr name="Freeform 14" id="14"/>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Tree>
  </p:cSld>
  <p:clrMapOvr>
    <a:masterClrMapping/>
  </p:clrMapOvr>
</p:sld>
</file>

<file path=ppt/slides/slide7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name="TextBox 8" id="8"/>
          <p:cNvSpPr txBox="true"/>
          <p:nvPr/>
        </p:nvSpPr>
        <p:spPr>
          <a:xfrm rot="0">
            <a:off x="3095197" y="4276287"/>
            <a:ext cx="12096282" cy="287972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65% </a:t>
            </a:r>
            <a:r>
              <a:rPr lang="en-US" sz="5499">
                <a:solidFill>
                  <a:srgbClr val="303030"/>
                </a:solidFill>
                <a:latin typeface="Roboto"/>
                <a:ea typeface="Roboto"/>
                <a:cs typeface="Roboto"/>
                <a:sym typeface="Roboto"/>
              </a:rPr>
              <a:t>of victims were asked to move from the first point of contact to another app for a private conversation.</a:t>
            </a:r>
            <a:r>
              <a:rPr lang="en-US" sz="5499">
                <a:solidFill>
                  <a:srgbClr val="9D1BE3"/>
                </a:solidFill>
                <a:latin typeface="Roboto"/>
                <a:ea typeface="Roboto"/>
                <a:cs typeface="Roboto"/>
                <a:sym typeface="Roboto"/>
              </a:rPr>
              <a:t> </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70</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5814764"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Th</a:t>
            </a:r>
            <a:r>
              <a:rPr lang="en-US" sz="1200">
                <a:solidFill>
                  <a:srgbClr val="303030"/>
                </a:solidFill>
                <a:latin typeface="Roboto"/>
                <a:ea typeface="Roboto"/>
                <a:cs typeface="Roboto"/>
                <a:sym typeface="Roboto"/>
              </a:rPr>
              <a:t>orn and the National Center for Missing and Exploited Children (NCMEC). (2024). Trends in Financial Sextortion: An investigation of sextortion reports in NCMEC CyberTipline data.</a:t>
            </a:r>
          </a:p>
        </p:txBody>
      </p:sp>
    </p:spTree>
  </p:cSld>
  <p:clrMapOvr>
    <a:masterClrMapping/>
  </p:clrMapOvr>
</p:sld>
</file>

<file path=ppt/slides/slide7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959197" y="4699972"/>
            <a:ext cx="15875006"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Some platforms are </a:t>
            </a:r>
            <a:r>
              <a:rPr lang="en-US" sz="4249" b="true">
                <a:solidFill>
                  <a:srgbClr val="9D1BE3"/>
                </a:solidFill>
                <a:latin typeface="Roboto Bold"/>
                <a:ea typeface="Roboto Bold"/>
                <a:cs typeface="Roboto Bold"/>
                <a:sym typeface="Roboto Bold"/>
              </a:rPr>
              <a:t>less likely to identify</a:t>
            </a:r>
            <a:r>
              <a:rPr lang="en-US" sz="4249" b="true">
                <a:solidFill>
                  <a:srgbClr val="004F59"/>
                </a:solidFill>
                <a:latin typeface="Roboto Bold"/>
                <a:ea typeface="Roboto Bold"/>
                <a:cs typeface="Roboto Bold"/>
                <a:sym typeface="Roboto Bold"/>
              </a:rPr>
              <a:t> harmful behavior.</a:t>
            </a:r>
          </a:p>
        </p:txBody>
      </p:sp>
      <p:grpSp>
        <p:nvGrpSpPr>
          <p:cNvPr name="Group 7" id="7"/>
          <p:cNvGrpSpPr/>
          <p:nvPr/>
        </p:nvGrpSpPr>
        <p:grpSpPr>
          <a:xfrm rot="0">
            <a:off x="1613679" y="3335673"/>
            <a:ext cx="7227134" cy="1058068"/>
            <a:chOff x="0" y="0"/>
            <a:chExt cx="1903443" cy="278668"/>
          </a:xfrm>
        </p:grpSpPr>
        <p:sp>
          <p:nvSpPr>
            <p:cNvPr name="Freeform 8" id="8"/>
            <p:cNvSpPr/>
            <p:nvPr/>
          </p:nvSpPr>
          <p:spPr>
            <a:xfrm flipH="false" flipV="false" rot="0">
              <a:off x="0" y="0"/>
              <a:ext cx="1903443" cy="278668"/>
            </a:xfrm>
            <a:custGeom>
              <a:avLst/>
              <a:gdLst/>
              <a:ahLst/>
              <a:cxnLst/>
              <a:rect r="r" b="b" t="t" l="l"/>
              <a:pathLst>
                <a:path h="278668" w="1903443">
                  <a:moveTo>
                    <a:pt x="0" y="0"/>
                  </a:moveTo>
                  <a:lnTo>
                    <a:pt x="1903443" y="0"/>
                  </a:lnTo>
                  <a:lnTo>
                    <a:pt x="1903443" y="278668"/>
                  </a:lnTo>
                  <a:lnTo>
                    <a:pt x="0" y="278668"/>
                  </a:lnTo>
                  <a:close/>
                </a:path>
              </a:pathLst>
            </a:custGeom>
            <a:solidFill>
              <a:srgbClr val="303030"/>
            </a:solidFill>
          </p:spPr>
        </p:sp>
        <p:sp>
          <p:nvSpPr>
            <p:cNvPr name="TextBox 9" id="9"/>
            <p:cNvSpPr txBox="true"/>
            <p:nvPr/>
          </p:nvSpPr>
          <p:spPr>
            <a:xfrm>
              <a:off x="0" y="-76200"/>
              <a:ext cx="1903443" cy="35486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111597" y="3439568"/>
            <a:ext cx="814184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Moving to a Private App</a:t>
            </a:r>
          </a:p>
        </p:txBody>
      </p:sp>
      <p:sp>
        <p:nvSpPr>
          <p:cNvPr name="TextBox 11" id="11"/>
          <p:cNvSpPr txBox="true"/>
          <p:nvPr/>
        </p:nvSpPr>
        <p:spPr>
          <a:xfrm rot="0">
            <a:off x="1131441" y="1109322"/>
            <a:ext cx="10249590"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name="TextBox 13" id="13"/>
          <p:cNvSpPr txBox="true"/>
          <p:nvPr/>
        </p:nvSpPr>
        <p:spPr>
          <a:xfrm rot="0">
            <a:off x="4604905" y="9177436"/>
            <a:ext cx="7650542"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pp. 6, 20, 21, 22, 26.</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959197" y="4699972"/>
            <a:ext cx="15875006"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Apps with</a:t>
            </a:r>
            <a:r>
              <a:rPr lang="en-US" sz="4249" b="true">
                <a:solidFill>
                  <a:srgbClr val="9D1BE3"/>
                </a:solidFill>
                <a:latin typeface="Roboto Bold"/>
                <a:ea typeface="Roboto Bold"/>
                <a:cs typeface="Roboto Bold"/>
                <a:sym typeface="Roboto Bold"/>
              </a:rPr>
              <a:t> disappearing messages </a:t>
            </a:r>
            <a:r>
              <a:rPr lang="en-US" sz="4249" b="true">
                <a:solidFill>
                  <a:srgbClr val="004F59"/>
                </a:solidFill>
                <a:latin typeface="Roboto Bold"/>
                <a:ea typeface="Roboto Bold"/>
                <a:cs typeface="Roboto Bold"/>
                <a:sym typeface="Roboto Bold"/>
              </a:rPr>
              <a:t>hide conversations.</a:t>
            </a:r>
          </a:p>
        </p:txBody>
      </p:sp>
      <p:grpSp>
        <p:nvGrpSpPr>
          <p:cNvPr name="Group 7" id="7"/>
          <p:cNvGrpSpPr/>
          <p:nvPr/>
        </p:nvGrpSpPr>
        <p:grpSpPr>
          <a:xfrm rot="0">
            <a:off x="1613679" y="3335673"/>
            <a:ext cx="7227134" cy="1058068"/>
            <a:chOff x="0" y="0"/>
            <a:chExt cx="1903443" cy="278668"/>
          </a:xfrm>
        </p:grpSpPr>
        <p:sp>
          <p:nvSpPr>
            <p:cNvPr name="Freeform 8" id="8"/>
            <p:cNvSpPr/>
            <p:nvPr/>
          </p:nvSpPr>
          <p:spPr>
            <a:xfrm flipH="false" flipV="false" rot="0">
              <a:off x="0" y="0"/>
              <a:ext cx="1903443" cy="278668"/>
            </a:xfrm>
            <a:custGeom>
              <a:avLst/>
              <a:gdLst/>
              <a:ahLst/>
              <a:cxnLst/>
              <a:rect r="r" b="b" t="t" l="l"/>
              <a:pathLst>
                <a:path h="278668" w="1903443">
                  <a:moveTo>
                    <a:pt x="0" y="0"/>
                  </a:moveTo>
                  <a:lnTo>
                    <a:pt x="1903443" y="0"/>
                  </a:lnTo>
                  <a:lnTo>
                    <a:pt x="1903443" y="278668"/>
                  </a:lnTo>
                  <a:lnTo>
                    <a:pt x="0" y="278668"/>
                  </a:lnTo>
                  <a:close/>
                </a:path>
              </a:pathLst>
            </a:custGeom>
            <a:solidFill>
              <a:srgbClr val="303030"/>
            </a:solidFill>
          </p:spPr>
        </p:sp>
        <p:sp>
          <p:nvSpPr>
            <p:cNvPr name="TextBox 9" id="9"/>
            <p:cNvSpPr txBox="true"/>
            <p:nvPr/>
          </p:nvSpPr>
          <p:spPr>
            <a:xfrm>
              <a:off x="0" y="-76200"/>
              <a:ext cx="1903443" cy="35486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10249590"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name="TextBox 12" id="12"/>
          <p:cNvSpPr txBox="true"/>
          <p:nvPr/>
        </p:nvSpPr>
        <p:spPr>
          <a:xfrm rot="0">
            <a:off x="4604905" y="9177436"/>
            <a:ext cx="7650542"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pp. 6, 20, 21, 22, 26.</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2111597" y="3439568"/>
            <a:ext cx="814184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Moving to a Private App</a:t>
            </a:r>
          </a:p>
        </p:txBody>
      </p:sp>
    </p:spTree>
  </p:cSld>
  <p:clrMapOvr>
    <a:masterClrMapping/>
  </p:clrMapOvr>
</p:sld>
</file>

<file path=ppt/slides/slide7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959197" y="4699972"/>
            <a:ext cx="15875006"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Private chats </a:t>
            </a:r>
            <a:r>
              <a:rPr lang="en-US" sz="4249" b="true">
                <a:solidFill>
                  <a:srgbClr val="9D1BE3"/>
                </a:solidFill>
                <a:latin typeface="Roboto Bold"/>
                <a:ea typeface="Roboto Bold"/>
                <a:cs typeface="Roboto Bold"/>
                <a:sym typeface="Roboto Bold"/>
              </a:rPr>
              <a:t>increase secrecy and pressure.</a:t>
            </a:r>
          </a:p>
        </p:txBody>
      </p:sp>
      <p:grpSp>
        <p:nvGrpSpPr>
          <p:cNvPr name="Group 7" id="7"/>
          <p:cNvGrpSpPr/>
          <p:nvPr/>
        </p:nvGrpSpPr>
        <p:grpSpPr>
          <a:xfrm rot="0">
            <a:off x="1613679" y="3335673"/>
            <a:ext cx="7227134" cy="1058068"/>
            <a:chOff x="0" y="0"/>
            <a:chExt cx="1903443" cy="278668"/>
          </a:xfrm>
        </p:grpSpPr>
        <p:sp>
          <p:nvSpPr>
            <p:cNvPr name="Freeform 8" id="8"/>
            <p:cNvSpPr/>
            <p:nvPr/>
          </p:nvSpPr>
          <p:spPr>
            <a:xfrm flipH="false" flipV="false" rot="0">
              <a:off x="0" y="0"/>
              <a:ext cx="1903443" cy="278668"/>
            </a:xfrm>
            <a:custGeom>
              <a:avLst/>
              <a:gdLst/>
              <a:ahLst/>
              <a:cxnLst/>
              <a:rect r="r" b="b" t="t" l="l"/>
              <a:pathLst>
                <a:path h="278668" w="1903443">
                  <a:moveTo>
                    <a:pt x="0" y="0"/>
                  </a:moveTo>
                  <a:lnTo>
                    <a:pt x="1903443" y="0"/>
                  </a:lnTo>
                  <a:lnTo>
                    <a:pt x="1903443" y="278668"/>
                  </a:lnTo>
                  <a:lnTo>
                    <a:pt x="0" y="278668"/>
                  </a:lnTo>
                  <a:close/>
                </a:path>
              </a:pathLst>
            </a:custGeom>
            <a:solidFill>
              <a:srgbClr val="303030"/>
            </a:solidFill>
          </p:spPr>
        </p:sp>
        <p:sp>
          <p:nvSpPr>
            <p:cNvPr name="TextBox 9" id="9"/>
            <p:cNvSpPr txBox="true"/>
            <p:nvPr/>
          </p:nvSpPr>
          <p:spPr>
            <a:xfrm>
              <a:off x="0" y="-76200"/>
              <a:ext cx="1903443" cy="354868"/>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10249590"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name="TextBox 12" id="12"/>
          <p:cNvSpPr txBox="true"/>
          <p:nvPr/>
        </p:nvSpPr>
        <p:spPr>
          <a:xfrm rot="0">
            <a:off x="4604905" y="9177436"/>
            <a:ext cx="7650542" cy="417195"/>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 pp. 6, 20, 21, 22, 26.</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2111597" y="3439568"/>
            <a:ext cx="814184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Moving to a Private App</a:t>
            </a:r>
          </a:p>
        </p:txBody>
      </p:sp>
    </p:spTree>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3204198" y="4301609"/>
            <a:ext cx="8272083" cy="3740151"/>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35.8% - Snapchat</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23.8% - Google Platforms</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14.0% - WhatsApp</a:t>
            </a:r>
          </a:p>
          <a:p>
            <a:pPr algn="l" marL="917569" indent="-458785" lvl="1">
              <a:lnSpc>
                <a:spcPts val="5949"/>
              </a:lnSpc>
              <a:buFont typeface="Arial"/>
              <a:buChar char="•"/>
            </a:pPr>
            <a:r>
              <a:rPr lang="en-US" sz="4249">
                <a:solidFill>
                  <a:srgbClr val="004F59"/>
                </a:solidFill>
                <a:latin typeface="Roboto"/>
                <a:ea typeface="Roboto"/>
                <a:cs typeface="Roboto"/>
                <a:sym typeface="Roboto"/>
              </a:rPr>
              <a:t>  </a:t>
            </a:r>
            <a:r>
              <a:rPr lang="en-US" b="true" sz="4249">
                <a:solidFill>
                  <a:srgbClr val="004F59"/>
                </a:solidFill>
                <a:latin typeface="Roboto Bold"/>
                <a:ea typeface="Roboto Bold"/>
                <a:cs typeface="Roboto Bold"/>
                <a:sym typeface="Roboto Bold"/>
              </a:rPr>
              <a:t>8.1% - iMessage (Texting)</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  7.5% - Telegram</a:t>
            </a:r>
          </a:p>
        </p:txBody>
      </p:sp>
      <p:sp>
        <p:nvSpPr>
          <p:cNvPr name="TextBox 7" id="7"/>
          <p:cNvSpPr txBox="true"/>
          <p:nvPr/>
        </p:nvSpPr>
        <p:spPr>
          <a:xfrm rot="0">
            <a:off x="1131441" y="1109322"/>
            <a:ext cx="10249590"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094035" y="7596325"/>
            <a:ext cx="2949672" cy="1177362"/>
          </a:xfrm>
          <a:custGeom>
            <a:avLst/>
            <a:gdLst/>
            <a:ahLst/>
            <a:cxnLst/>
            <a:rect r="r" b="b" t="t" l="l"/>
            <a:pathLst>
              <a:path h="1177362" w="2949672">
                <a:moveTo>
                  <a:pt x="0" y="0"/>
                </a:moveTo>
                <a:lnTo>
                  <a:pt x="2949671" y="0"/>
                </a:lnTo>
                <a:lnTo>
                  <a:pt x="2949671" y="1177363"/>
                </a:lnTo>
                <a:lnTo>
                  <a:pt x="0" y="1177363"/>
                </a:lnTo>
                <a:lnTo>
                  <a:pt x="0" y="0"/>
                </a:lnTo>
                <a:close/>
              </a:path>
            </a:pathLst>
          </a:custGeom>
          <a:blipFill>
            <a:blip r:embed="rId5"/>
            <a:stretch>
              <a:fillRect l="0" t="-69539" r="0" b="-80992"/>
            </a:stretch>
          </a:blipFill>
        </p:spPr>
      </p:sp>
      <p:sp>
        <p:nvSpPr>
          <p:cNvPr name="TextBox 12" id="12"/>
          <p:cNvSpPr txBox="true"/>
          <p:nvPr/>
        </p:nvSpPr>
        <p:spPr>
          <a:xfrm rot="0">
            <a:off x="4604905" y="9177436"/>
            <a:ext cx="6997648"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6, 20, 21, 22, 26.</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0289970" y="9196000"/>
            <a:ext cx="4606632" cy="398781"/>
          </a:xfrm>
          <a:prstGeom prst="rect">
            <a:avLst/>
          </a:prstGeom>
        </p:spPr>
        <p:txBody>
          <a:bodyPr anchor="t" rtlCol="false" tIns="0" lIns="0" bIns="0" rIns="0">
            <a:spAutoFit/>
          </a:bodyPr>
          <a:lstStyle/>
          <a:p>
            <a:pPr algn="ctr">
              <a:lnSpc>
                <a:spcPts val="3219"/>
              </a:lnSpc>
            </a:pPr>
            <a:r>
              <a:rPr lang="en-US" sz="2299">
                <a:solidFill>
                  <a:srgbClr val="004F59"/>
                </a:solidFill>
                <a:latin typeface="Roboto"/>
                <a:ea typeface="Roboto"/>
                <a:cs typeface="Roboto"/>
                <a:sym typeface="Roboto"/>
              </a:rPr>
              <a:t>n = 869</a:t>
            </a:r>
          </a:p>
        </p:txBody>
      </p:sp>
      <p:grpSp>
        <p:nvGrpSpPr>
          <p:cNvPr name="Group 15" id="15"/>
          <p:cNvGrpSpPr/>
          <p:nvPr/>
        </p:nvGrpSpPr>
        <p:grpSpPr>
          <a:xfrm rot="0">
            <a:off x="2858681" y="3084189"/>
            <a:ext cx="9734605" cy="1073845"/>
            <a:chOff x="0" y="0"/>
            <a:chExt cx="2563847" cy="282823"/>
          </a:xfrm>
        </p:grpSpPr>
        <p:sp>
          <p:nvSpPr>
            <p:cNvPr name="Freeform 16" id="16"/>
            <p:cNvSpPr/>
            <p:nvPr/>
          </p:nvSpPr>
          <p:spPr>
            <a:xfrm flipH="false" flipV="false" rot="0">
              <a:off x="0" y="0"/>
              <a:ext cx="2563847" cy="282823"/>
            </a:xfrm>
            <a:custGeom>
              <a:avLst/>
              <a:gdLst/>
              <a:ahLst/>
              <a:cxnLst/>
              <a:rect r="r" b="b" t="t" l="l"/>
              <a:pathLst>
                <a:path h="282823" w="2563847">
                  <a:moveTo>
                    <a:pt x="0" y="0"/>
                  </a:moveTo>
                  <a:lnTo>
                    <a:pt x="2563847" y="0"/>
                  </a:lnTo>
                  <a:lnTo>
                    <a:pt x="2563847" y="282823"/>
                  </a:lnTo>
                  <a:lnTo>
                    <a:pt x="0" y="282823"/>
                  </a:lnTo>
                  <a:close/>
                </a:path>
              </a:pathLst>
            </a:custGeom>
            <a:solidFill>
              <a:srgbClr val="303030"/>
            </a:solidFill>
          </p:spPr>
        </p:sp>
        <p:sp>
          <p:nvSpPr>
            <p:cNvPr name="TextBox 17" id="17"/>
            <p:cNvSpPr txBox="true"/>
            <p:nvPr/>
          </p:nvSpPr>
          <p:spPr>
            <a:xfrm>
              <a:off x="0" y="-76200"/>
              <a:ext cx="2563847" cy="359023"/>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3204198" y="3178212"/>
            <a:ext cx="995715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Commonly Used Private Locations</a:t>
            </a:r>
          </a:p>
        </p:txBody>
      </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307462" y="4536816"/>
            <a:ext cx="1388523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influence or control someone’s behavior or decisions in a deceptive or unfair way, often for personal gain.</a:t>
            </a:r>
          </a:p>
        </p:txBody>
      </p:sp>
      <p:grpSp>
        <p:nvGrpSpPr>
          <p:cNvPr name="Group 7" id="7"/>
          <p:cNvGrpSpPr/>
          <p:nvPr/>
        </p:nvGrpSpPr>
        <p:grpSpPr>
          <a:xfrm rot="0">
            <a:off x="1965967" y="3624926"/>
            <a:ext cx="6335864" cy="904943"/>
            <a:chOff x="0" y="0"/>
            <a:chExt cx="1668705" cy="238339"/>
          </a:xfrm>
        </p:grpSpPr>
        <p:sp>
          <p:nvSpPr>
            <p:cNvPr name="Freeform 8" id="8"/>
            <p:cNvSpPr/>
            <p:nvPr/>
          </p:nvSpPr>
          <p:spPr>
            <a:xfrm flipH="false" flipV="false" rot="0">
              <a:off x="0" y="0"/>
              <a:ext cx="1668705" cy="238339"/>
            </a:xfrm>
            <a:custGeom>
              <a:avLst/>
              <a:gdLst/>
              <a:ahLst/>
              <a:cxnLst/>
              <a:rect r="r" b="b" t="t" l="l"/>
              <a:pathLst>
                <a:path h="238339" w="1668705">
                  <a:moveTo>
                    <a:pt x="0" y="0"/>
                  </a:moveTo>
                  <a:lnTo>
                    <a:pt x="1668705" y="0"/>
                  </a:lnTo>
                  <a:lnTo>
                    <a:pt x="1668705" y="238339"/>
                  </a:lnTo>
                  <a:lnTo>
                    <a:pt x="0" y="238339"/>
                  </a:lnTo>
                  <a:close/>
                </a:path>
              </a:pathLst>
            </a:custGeom>
            <a:solidFill>
              <a:srgbClr val="303030"/>
            </a:solidFill>
          </p:spPr>
        </p:sp>
        <p:sp>
          <p:nvSpPr>
            <p:cNvPr name="TextBox 9" id="9"/>
            <p:cNvSpPr txBox="true"/>
            <p:nvPr/>
          </p:nvSpPr>
          <p:spPr>
            <a:xfrm>
              <a:off x="0" y="-76200"/>
              <a:ext cx="1668705"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07462" y="3510626"/>
            <a:ext cx="5773933" cy="102876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MANIPULATION</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3" id="13"/>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4" id="14"/>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278887" y="4536816"/>
            <a:ext cx="1498041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influence or control another person’s actions or behavior by causing fear. </a:t>
            </a:r>
          </a:p>
        </p:txBody>
      </p:sp>
      <p:grpSp>
        <p:nvGrpSpPr>
          <p:cNvPr name="Group 7" id="7"/>
          <p:cNvGrpSpPr/>
          <p:nvPr/>
        </p:nvGrpSpPr>
        <p:grpSpPr>
          <a:xfrm rot="0">
            <a:off x="1965967" y="3624926"/>
            <a:ext cx="5795616" cy="904943"/>
            <a:chOff x="0" y="0"/>
            <a:chExt cx="1526417" cy="238339"/>
          </a:xfrm>
        </p:grpSpPr>
        <p:sp>
          <p:nvSpPr>
            <p:cNvPr name="Freeform 8" id="8"/>
            <p:cNvSpPr/>
            <p:nvPr/>
          </p:nvSpPr>
          <p:spPr>
            <a:xfrm flipH="false" flipV="false" rot="0">
              <a:off x="0" y="0"/>
              <a:ext cx="1526417" cy="238339"/>
            </a:xfrm>
            <a:custGeom>
              <a:avLst/>
              <a:gdLst/>
              <a:ahLst/>
              <a:cxnLst/>
              <a:rect r="r" b="b" t="t" l="l"/>
              <a:pathLst>
                <a:path h="238339" w="1526417">
                  <a:moveTo>
                    <a:pt x="0" y="0"/>
                  </a:moveTo>
                  <a:lnTo>
                    <a:pt x="1526417" y="0"/>
                  </a:lnTo>
                  <a:lnTo>
                    <a:pt x="1526417" y="238339"/>
                  </a:lnTo>
                  <a:lnTo>
                    <a:pt x="0" y="238339"/>
                  </a:lnTo>
                  <a:close/>
                </a:path>
              </a:pathLst>
            </a:custGeom>
            <a:solidFill>
              <a:srgbClr val="303030"/>
            </a:solidFill>
          </p:spPr>
        </p:sp>
        <p:sp>
          <p:nvSpPr>
            <p:cNvPr name="TextBox 9" id="9"/>
            <p:cNvSpPr txBox="true"/>
            <p:nvPr/>
          </p:nvSpPr>
          <p:spPr>
            <a:xfrm>
              <a:off x="0" y="-76200"/>
              <a:ext cx="152641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78887" y="3510626"/>
            <a:ext cx="5144117" cy="102876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INTIMIDATION</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3" id="13"/>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4" id="14"/>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grpSp>
        <p:nvGrpSpPr>
          <p:cNvPr name="Group 9" id="9"/>
          <p:cNvGrpSpPr/>
          <p:nvPr/>
        </p:nvGrpSpPr>
        <p:grpSpPr>
          <a:xfrm rot="0">
            <a:off x="11956523" y="1161492"/>
            <a:ext cx="5283727" cy="3157244"/>
            <a:chOff x="0" y="0"/>
            <a:chExt cx="1259467" cy="752583"/>
          </a:xfrm>
        </p:grpSpPr>
        <p:sp>
          <p:nvSpPr>
            <p:cNvPr name="Freeform 10" id="10"/>
            <p:cNvSpPr/>
            <p:nvPr/>
          </p:nvSpPr>
          <p:spPr>
            <a:xfrm flipH="false" flipV="false" rot="0">
              <a:off x="0" y="0"/>
              <a:ext cx="1259467" cy="752583"/>
            </a:xfrm>
            <a:custGeom>
              <a:avLst/>
              <a:gdLst/>
              <a:ahLst/>
              <a:cxnLst/>
              <a:rect r="r" b="b" t="t" l="l"/>
              <a:pathLst>
                <a:path h="752583" w="1259467">
                  <a:moveTo>
                    <a:pt x="0" y="0"/>
                  </a:moveTo>
                  <a:lnTo>
                    <a:pt x="1259467" y="0"/>
                  </a:lnTo>
                  <a:lnTo>
                    <a:pt x="1259467" y="752583"/>
                  </a:lnTo>
                  <a:lnTo>
                    <a:pt x="0" y="752583"/>
                  </a:lnTo>
                  <a:close/>
                </a:path>
              </a:pathLst>
            </a:custGeom>
            <a:solidFill>
              <a:srgbClr val="FFFFFF"/>
            </a:solidFill>
          </p:spPr>
        </p:sp>
        <p:sp>
          <p:nvSpPr>
            <p:cNvPr name="TextBox 11" id="11"/>
            <p:cNvSpPr txBox="true"/>
            <p:nvPr/>
          </p:nvSpPr>
          <p:spPr>
            <a:xfrm>
              <a:off x="0" y="-38100"/>
              <a:ext cx="1259467" cy="790683"/>
            </a:xfrm>
            <a:prstGeom prst="rect">
              <a:avLst/>
            </a:prstGeom>
          </p:spPr>
          <p:txBody>
            <a:bodyPr anchor="ctr" rtlCol="false" tIns="50800" lIns="50800" bIns="50800" rIns="50800"/>
            <a:lstStyle/>
            <a:p>
              <a:pPr algn="ctr">
                <a:lnSpc>
                  <a:spcPts val="2899"/>
                </a:lnSpc>
              </a:pPr>
            </a:p>
          </p:txBody>
        </p:sp>
      </p:grpSp>
      <p:sp>
        <p:nvSpPr>
          <p:cNvPr name="Freeform 12" id="12"/>
          <p:cNvSpPr/>
          <p:nvPr/>
        </p:nvSpPr>
        <p:spPr>
          <a:xfrm flipH="false" flipV="false" rot="0">
            <a:off x="12113664" y="1322615"/>
            <a:ext cx="4969445" cy="2813948"/>
          </a:xfrm>
          <a:custGeom>
            <a:avLst/>
            <a:gdLst/>
            <a:ahLst/>
            <a:cxnLst/>
            <a:rect r="r" b="b" t="t" l="l"/>
            <a:pathLst>
              <a:path h="2813948" w="4969445">
                <a:moveTo>
                  <a:pt x="0" y="0"/>
                </a:moveTo>
                <a:lnTo>
                  <a:pt x="4969445" y="0"/>
                </a:lnTo>
                <a:lnTo>
                  <a:pt x="4969445" y="2813948"/>
                </a:lnTo>
                <a:lnTo>
                  <a:pt x="0" y="2813948"/>
                </a:lnTo>
                <a:lnTo>
                  <a:pt x="0" y="0"/>
                </a:lnTo>
                <a:close/>
              </a:path>
            </a:pathLst>
          </a:custGeom>
          <a:blipFill>
            <a:blip r:embed="rId6"/>
            <a:stretch>
              <a:fillRect l="0" t="0" r="0" b="0"/>
            </a:stretch>
          </a:blipFill>
        </p:spPr>
      </p:sp>
      <p:sp>
        <p:nvSpPr>
          <p:cNvPr name="TextBox 13" id="13"/>
          <p:cNvSpPr txBox="true"/>
          <p:nvPr/>
        </p:nvSpPr>
        <p:spPr>
          <a:xfrm rot="0">
            <a:off x="1131441" y="1109322"/>
            <a:ext cx="841701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THREAT TACTICS</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6" id="16"/>
          <p:cNvGrpSpPr/>
          <p:nvPr/>
        </p:nvGrpSpPr>
        <p:grpSpPr>
          <a:xfrm rot="0">
            <a:off x="1480713" y="4703873"/>
            <a:ext cx="12613322" cy="2196665"/>
            <a:chOff x="0" y="0"/>
            <a:chExt cx="3322027" cy="578545"/>
          </a:xfrm>
        </p:grpSpPr>
        <p:sp>
          <p:nvSpPr>
            <p:cNvPr name="Freeform 17" id="17"/>
            <p:cNvSpPr/>
            <p:nvPr/>
          </p:nvSpPr>
          <p:spPr>
            <a:xfrm flipH="false" flipV="false" rot="0">
              <a:off x="0" y="0"/>
              <a:ext cx="3322027" cy="578546"/>
            </a:xfrm>
            <a:custGeom>
              <a:avLst/>
              <a:gdLst/>
              <a:ahLst/>
              <a:cxnLst/>
              <a:rect r="r" b="b" t="t" l="l"/>
              <a:pathLst>
                <a:path h="578546" w="3322027">
                  <a:moveTo>
                    <a:pt x="0" y="0"/>
                  </a:moveTo>
                  <a:lnTo>
                    <a:pt x="3322027" y="0"/>
                  </a:lnTo>
                  <a:lnTo>
                    <a:pt x="3322027" y="578546"/>
                  </a:lnTo>
                  <a:lnTo>
                    <a:pt x="0" y="578546"/>
                  </a:lnTo>
                  <a:close/>
                </a:path>
              </a:pathLst>
            </a:custGeom>
            <a:solidFill>
              <a:srgbClr val="303030"/>
            </a:solidFill>
          </p:spPr>
        </p:sp>
        <p:sp>
          <p:nvSpPr>
            <p:cNvPr name="TextBox 18" id="18"/>
            <p:cNvSpPr txBox="true"/>
            <p:nvPr/>
          </p:nvSpPr>
          <p:spPr>
            <a:xfrm>
              <a:off x="0" y="-76200"/>
              <a:ext cx="3322027" cy="654745"/>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2207289" y="4973558"/>
            <a:ext cx="1218908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are verbal threats used to scare young people into fulfilling demands. </a:t>
            </a:r>
          </a:p>
        </p:txBody>
      </p:sp>
    </p:spTree>
  </p:cSld>
  <p:clrMapOvr>
    <a:masterClrMapping/>
  </p:clrMapOvr>
</p:sld>
</file>

<file path=ppt/slides/slide7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147433" y="4639281"/>
            <a:ext cx="15283019"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Threats often begin within the </a:t>
            </a:r>
            <a:r>
              <a:rPr lang="en-US" sz="4249" b="true">
                <a:solidFill>
                  <a:srgbClr val="9D1BE3"/>
                </a:solidFill>
                <a:latin typeface="Roboto Bold"/>
                <a:ea typeface="Roboto Bold"/>
                <a:cs typeface="Roboto Bold"/>
                <a:sym typeface="Roboto Bold"/>
              </a:rPr>
              <a:t>first few hours</a:t>
            </a:r>
            <a:r>
              <a:rPr lang="en-US" sz="4249" b="true">
                <a:solidFill>
                  <a:srgbClr val="004F59"/>
                </a:solidFill>
                <a:latin typeface="Roboto Bold"/>
                <a:ea typeface="Roboto Bold"/>
                <a:cs typeface="Roboto Bold"/>
                <a:sym typeface="Roboto Bold"/>
              </a:rPr>
              <a:t> of contact.</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name="TextBox 8" id="8"/>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841701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THREAT TACTICS</a:t>
            </a:r>
          </a:p>
        </p:txBody>
      </p:sp>
      <p:grpSp>
        <p:nvGrpSpPr>
          <p:cNvPr name="Group 11" id="11"/>
          <p:cNvGrpSpPr/>
          <p:nvPr/>
        </p:nvGrpSpPr>
        <p:grpSpPr>
          <a:xfrm rot="0">
            <a:off x="1613679" y="3320443"/>
            <a:ext cx="10332955" cy="1020998"/>
            <a:chOff x="0" y="0"/>
            <a:chExt cx="2721437" cy="268905"/>
          </a:xfrm>
        </p:grpSpPr>
        <p:sp>
          <p:nvSpPr>
            <p:cNvPr name="Freeform 12" id="12"/>
            <p:cNvSpPr/>
            <p:nvPr/>
          </p:nvSpPr>
          <p:spPr>
            <a:xfrm flipH="false" flipV="false" rot="0">
              <a:off x="0" y="0"/>
              <a:ext cx="2721437" cy="268905"/>
            </a:xfrm>
            <a:custGeom>
              <a:avLst/>
              <a:gdLst/>
              <a:ahLst/>
              <a:cxnLst/>
              <a:rect r="r" b="b" t="t" l="l"/>
              <a:pathLst>
                <a:path h="268905" w="2721437">
                  <a:moveTo>
                    <a:pt x="0" y="0"/>
                  </a:moveTo>
                  <a:lnTo>
                    <a:pt x="2721437" y="0"/>
                  </a:lnTo>
                  <a:lnTo>
                    <a:pt x="2721437" y="268905"/>
                  </a:lnTo>
                  <a:lnTo>
                    <a:pt x="0" y="268905"/>
                  </a:lnTo>
                  <a:close/>
                </a:path>
              </a:pathLst>
            </a:custGeom>
            <a:solidFill>
              <a:srgbClr val="303030"/>
            </a:solidFill>
          </p:spPr>
        </p:sp>
        <p:sp>
          <p:nvSpPr>
            <p:cNvPr name="TextBox 13" id="13"/>
            <p:cNvSpPr txBox="true"/>
            <p:nvPr/>
          </p:nvSpPr>
          <p:spPr>
            <a:xfrm>
              <a:off x="0" y="-76200"/>
              <a:ext cx="2721437" cy="34510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118858" y="3425367"/>
            <a:ext cx="957220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Once the Predator Obtains an Image</a:t>
            </a:r>
          </a:p>
        </p:txBody>
      </p:sp>
    </p:spTree>
  </p:cSld>
  <p:clrMapOvr>
    <a:masterClrMapping/>
  </p:clrMapOvr>
</p:sld>
</file>

<file path=ppt/slides/slide7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147433" y="4639281"/>
            <a:ext cx="15283019"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Predators make </a:t>
            </a:r>
            <a:r>
              <a:rPr lang="en-US" sz="4249" b="true">
                <a:solidFill>
                  <a:srgbClr val="9D1BE3"/>
                </a:solidFill>
                <a:latin typeface="Roboto Bold"/>
                <a:ea typeface="Roboto Bold"/>
                <a:cs typeface="Roboto Bold"/>
                <a:sym typeface="Roboto Bold"/>
              </a:rPr>
              <a:t>rapid, repeated demands.</a:t>
            </a:r>
            <a:r>
              <a:rPr lang="en-US" sz="4249" b="true">
                <a:solidFill>
                  <a:srgbClr val="004F59"/>
                </a:solidFill>
                <a:latin typeface="Roboto Bold"/>
                <a:ea typeface="Roboto Bold"/>
                <a:cs typeface="Roboto Bold"/>
                <a:sym typeface="Roboto Bold"/>
              </a:rPr>
              <a:t> </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name="TextBox 8" id="8"/>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841701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THREAT TACTICS</a:t>
            </a:r>
          </a:p>
        </p:txBody>
      </p:sp>
      <p:grpSp>
        <p:nvGrpSpPr>
          <p:cNvPr name="Group 11" id="11"/>
          <p:cNvGrpSpPr/>
          <p:nvPr/>
        </p:nvGrpSpPr>
        <p:grpSpPr>
          <a:xfrm rot="0">
            <a:off x="1613679" y="3320443"/>
            <a:ext cx="10332955" cy="1020998"/>
            <a:chOff x="0" y="0"/>
            <a:chExt cx="2721437" cy="268905"/>
          </a:xfrm>
        </p:grpSpPr>
        <p:sp>
          <p:nvSpPr>
            <p:cNvPr name="Freeform 12" id="12"/>
            <p:cNvSpPr/>
            <p:nvPr/>
          </p:nvSpPr>
          <p:spPr>
            <a:xfrm flipH="false" flipV="false" rot="0">
              <a:off x="0" y="0"/>
              <a:ext cx="2721437" cy="268905"/>
            </a:xfrm>
            <a:custGeom>
              <a:avLst/>
              <a:gdLst/>
              <a:ahLst/>
              <a:cxnLst/>
              <a:rect r="r" b="b" t="t" l="l"/>
              <a:pathLst>
                <a:path h="268905" w="2721437">
                  <a:moveTo>
                    <a:pt x="0" y="0"/>
                  </a:moveTo>
                  <a:lnTo>
                    <a:pt x="2721437" y="0"/>
                  </a:lnTo>
                  <a:lnTo>
                    <a:pt x="2721437" y="268905"/>
                  </a:lnTo>
                  <a:lnTo>
                    <a:pt x="0" y="268905"/>
                  </a:lnTo>
                  <a:close/>
                </a:path>
              </a:pathLst>
            </a:custGeom>
            <a:solidFill>
              <a:srgbClr val="303030"/>
            </a:solidFill>
          </p:spPr>
        </p:sp>
        <p:sp>
          <p:nvSpPr>
            <p:cNvPr name="TextBox 13" id="13"/>
            <p:cNvSpPr txBox="true"/>
            <p:nvPr/>
          </p:nvSpPr>
          <p:spPr>
            <a:xfrm>
              <a:off x="0" y="-76200"/>
              <a:ext cx="2721437" cy="34510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118858" y="3425367"/>
            <a:ext cx="957220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Once the Predator Obtains an Image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name="TextBox 10" id="10"/>
          <p:cNvSpPr txBox="true"/>
          <p:nvPr/>
        </p:nvSpPr>
        <p:spPr>
          <a:xfrm rot="0">
            <a:off x="2465296" y="4813639"/>
            <a:ext cx="5066934" cy="2950846"/>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Sexting</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Sextortion</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Extortion</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Predator</a:t>
            </a:r>
          </a:p>
        </p:txBody>
      </p:sp>
      <p:sp>
        <p:nvSpPr>
          <p:cNvPr name="Freeform 11" id="11"/>
          <p:cNvSpPr/>
          <p:nvPr/>
        </p:nvSpPr>
        <p:spPr>
          <a:xfrm flipH="false" flipV="false" rot="0">
            <a:off x="11546647" y="1192941"/>
            <a:ext cx="5491115" cy="2483196"/>
          </a:xfrm>
          <a:custGeom>
            <a:avLst/>
            <a:gdLst/>
            <a:ahLst/>
            <a:cxnLst/>
            <a:rect r="r" b="b" t="t" l="l"/>
            <a:pathLst>
              <a:path h="2483196" w="5491115">
                <a:moveTo>
                  <a:pt x="0" y="0"/>
                </a:moveTo>
                <a:lnTo>
                  <a:pt x="5491114" y="0"/>
                </a:lnTo>
                <a:lnTo>
                  <a:pt x="5491114" y="2483197"/>
                </a:lnTo>
                <a:lnTo>
                  <a:pt x="0" y="2483197"/>
                </a:lnTo>
                <a:lnTo>
                  <a:pt x="0" y="0"/>
                </a:lnTo>
                <a:close/>
              </a:path>
            </a:pathLst>
          </a:custGeom>
          <a:blipFill>
            <a:blip r:embed="rId5"/>
            <a:stretch>
              <a:fillRect l="-2025" t="-44995" r="-2700" b="-86585"/>
            </a:stretch>
          </a:blipFill>
        </p:spPr>
      </p:sp>
      <p:sp>
        <p:nvSpPr>
          <p:cNvPr name="TextBox 12" id="12"/>
          <p:cNvSpPr txBox="true"/>
          <p:nvPr/>
        </p:nvSpPr>
        <p:spPr>
          <a:xfrm rot="0">
            <a:off x="6912837" y="4813639"/>
            <a:ext cx="5505084" cy="2207895"/>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Catfishing</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Manipulative</a:t>
            </a:r>
          </a:p>
          <a:p>
            <a:pPr algn="l" marL="906777" indent="-453388" lvl="1">
              <a:lnSpc>
                <a:spcPts val="5879"/>
              </a:lnSpc>
              <a:buFont typeface="Arial"/>
              <a:buChar char="•"/>
            </a:pPr>
            <a:r>
              <a:rPr lang="en-US" b="true" sz="4199">
                <a:solidFill>
                  <a:srgbClr val="004F59"/>
                </a:solidFill>
                <a:latin typeface="Roboto Bold"/>
                <a:ea typeface="Roboto Bold"/>
                <a:cs typeface="Roboto Bold"/>
                <a:sym typeface="Roboto Bold"/>
              </a:rPr>
              <a:t>Intimidation</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4" id="14"/>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6"/>
            <a:stretch>
              <a:fillRect l="0" t="0" r="0" b="0"/>
            </a:stretch>
          </a:blipFill>
        </p:spPr>
      </p:sp>
      <p:grpSp>
        <p:nvGrpSpPr>
          <p:cNvPr name="Group 15" id="15"/>
          <p:cNvGrpSpPr/>
          <p:nvPr/>
        </p:nvGrpSpPr>
        <p:grpSpPr>
          <a:xfrm rot="0">
            <a:off x="2421671" y="3835881"/>
            <a:ext cx="6437849" cy="807115"/>
            <a:chOff x="0" y="0"/>
            <a:chExt cx="1695565" cy="212574"/>
          </a:xfrm>
        </p:grpSpPr>
        <p:sp>
          <p:nvSpPr>
            <p:cNvPr name="Freeform 16" id="16"/>
            <p:cNvSpPr/>
            <p:nvPr/>
          </p:nvSpPr>
          <p:spPr>
            <a:xfrm flipH="false" flipV="false" rot="0">
              <a:off x="0" y="0"/>
              <a:ext cx="1695565" cy="212574"/>
            </a:xfrm>
            <a:custGeom>
              <a:avLst/>
              <a:gdLst/>
              <a:ahLst/>
              <a:cxnLst/>
              <a:rect r="r" b="b" t="t" l="l"/>
              <a:pathLst>
                <a:path h="212574" w="1695565">
                  <a:moveTo>
                    <a:pt x="0" y="0"/>
                  </a:moveTo>
                  <a:lnTo>
                    <a:pt x="1695565" y="0"/>
                  </a:lnTo>
                  <a:lnTo>
                    <a:pt x="1695565" y="212574"/>
                  </a:lnTo>
                  <a:lnTo>
                    <a:pt x="0" y="212574"/>
                  </a:lnTo>
                  <a:close/>
                </a:path>
              </a:pathLst>
            </a:custGeom>
            <a:solidFill>
              <a:srgbClr val="303030"/>
            </a:solidFill>
          </p:spPr>
        </p:sp>
        <p:sp>
          <p:nvSpPr>
            <p:cNvPr name="TextBox 17" id="17"/>
            <p:cNvSpPr txBox="true"/>
            <p:nvPr/>
          </p:nvSpPr>
          <p:spPr>
            <a:xfrm>
              <a:off x="0" y="-76200"/>
              <a:ext cx="1695565" cy="288774"/>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859377" y="3806051"/>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Tree>
  </p:cSld>
  <p:clrMapOvr>
    <a:masterClrMapping/>
  </p:clrMapOvr>
</p:sld>
</file>

<file path=ppt/slides/slide8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147433" y="4639281"/>
            <a:ext cx="15283019" cy="803276"/>
          </a:xfrm>
          <a:prstGeom prst="rect">
            <a:avLst/>
          </a:prstGeom>
        </p:spPr>
        <p:txBody>
          <a:bodyPr anchor="t" rtlCol="false" tIns="0" lIns="0" bIns="0" rIns="0">
            <a:spAutoFit/>
          </a:bodyPr>
          <a:lstStyle/>
          <a:p>
            <a:pPr algn="l">
              <a:lnSpc>
                <a:spcPts val="6799"/>
              </a:lnSpc>
            </a:pPr>
            <a:r>
              <a:rPr lang="en-US" sz="4249" b="true">
                <a:solidFill>
                  <a:srgbClr val="004F59"/>
                </a:solidFill>
                <a:latin typeface="Roboto Bold"/>
                <a:ea typeface="Roboto Bold"/>
                <a:cs typeface="Roboto Bold"/>
                <a:sym typeface="Roboto Bold"/>
              </a:rPr>
              <a:t>Short deadlines and constant messaging </a:t>
            </a:r>
            <a:r>
              <a:rPr lang="en-US" sz="4249" b="true">
                <a:solidFill>
                  <a:srgbClr val="9D1BE3"/>
                </a:solidFill>
                <a:latin typeface="Roboto Bold"/>
                <a:ea typeface="Roboto Bold"/>
                <a:cs typeface="Roboto Bold"/>
                <a:sym typeface="Roboto Bold"/>
              </a:rPr>
              <a:t>increase panic.</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name="TextBox 8" id="8"/>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8417012"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THREAT TACTICS</a:t>
            </a:r>
          </a:p>
        </p:txBody>
      </p:sp>
      <p:grpSp>
        <p:nvGrpSpPr>
          <p:cNvPr name="Group 11" id="11"/>
          <p:cNvGrpSpPr/>
          <p:nvPr/>
        </p:nvGrpSpPr>
        <p:grpSpPr>
          <a:xfrm rot="0">
            <a:off x="1613679" y="3320443"/>
            <a:ext cx="10332955" cy="1020998"/>
            <a:chOff x="0" y="0"/>
            <a:chExt cx="2721437" cy="268905"/>
          </a:xfrm>
        </p:grpSpPr>
        <p:sp>
          <p:nvSpPr>
            <p:cNvPr name="Freeform 12" id="12"/>
            <p:cNvSpPr/>
            <p:nvPr/>
          </p:nvSpPr>
          <p:spPr>
            <a:xfrm flipH="false" flipV="false" rot="0">
              <a:off x="0" y="0"/>
              <a:ext cx="2721437" cy="268905"/>
            </a:xfrm>
            <a:custGeom>
              <a:avLst/>
              <a:gdLst/>
              <a:ahLst/>
              <a:cxnLst/>
              <a:rect r="r" b="b" t="t" l="l"/>
              <a:pathLst>
                <a:path h="268905" w="2721437">
                  <a:moveTo>
                    <a:pt x="0" y="0"/>
                  </a:moveTo>
                  <a:lnTo>
                    <a:pt x="2721437" y="0"/>
                  </a:lnTo>
                  <a:lnTo>
                    <a:pt x="2721437" y="268905"/>
                  </a:lnTo>
                  <a:lnTo>
                    <a:pt x="0" y="268905"/>
                  </a:lnTo>
                  <a:close/>
                </a:path>
              </a:pathLst>
            </a:custGeom>
            <a:solidFill>
              <a:srgbClr val="303030"/>
            </a:solidFill>
          </p:spPr>
        </p:sp>
        <p:sp>
          <p:nvSpPr>
            <p:cNvPr name="TextBox 13" id="13"/>
            <p:cNvSpPr txBox="true"/>
            <p:nvPr/>
          </p:nvSpPr>
          <p:spPr>
            <a:xfrm>
              <a:off x="0" y="-76200"/>
              <a:ext cx="2721437" cy="345105"/>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118858" y="3425367"/>
            <a:ext cx="957220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Once the Predator Obtains an Image</a:t>
            </a:r>
          </a:p>
        </p:txBody>
      </p:sp>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094035" y="7711910"/>
            <a:ext cx="2949672" cy="1081041"/>
          </a:xfrm>
          <a:custGeom>
            <a:avLst/>
            <a:gdLst/>
            <a:ahLst/>
            <a:cxnLst/>
            <a:rect r="r" b="b" t="t" l="l"/>
            <a:pathLst>
              <a:path h="1081041" w="2949672">
                <a:moveTo>
                  <a:pt x="0" y="0"/>
                </a:moveTo>
                <a:lnTo>
                  <a:pt x="2949671" y="0"/>
                </a:lnTo>
                <a:lnTo>
                  <a:pt x="2949671" y="1081042"/>
                </a:lnTo>
                <a:lnTo>
                  <a:pt x="0" y="1081042"/>
                </a:lnTo>
                <a:lnTo>
                  <a:pt x="0" y="0"/>
                </a:lnTo>
                <a:close/>
              </a:path>
            </a:pathLst>
          </a:custGeom>
          <a:blipFill>
            <a:blip r:embed="rId5"/>
            <a:stretch>
              <a:fillRect l="0" t="-86427" r="0" b="-86427"/>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grpSp>
        <p:nvGrpSpPr>
          <p:cNvPr name="Group 10" id="10"/>
          <p:cNvGrpSpPr/>
          <p:nvPr/>
        </p:nvGrpSpPr>
        <p:grpSpPr>
          <a:xfrm rot="0">
            <a:off x="1480713" y="4703873"/>
            <a:ext cx="13117674" cy="2196665"/>
            <a:chOff x="0" y="0"/>
            <a:chExt cx="3454861" cy="578545"/>
          </a:xfrm>
        </p:grpSpPr>
        <p:sp>
          <p:nvSpPr>
            <p:cNvPr name="Freeform 11" id="11"/>
            <p:cNvSpPr/>
            <p:nvPr/>
          </p:nvSpPr>
          <p:spPr>
            <a:xfrm flipH="false" flipV="false" rot="0">
              <a:off x="0" y="0"/>
              <a:ext cx="3454860" cy="578546"/>
            </a:xfrm>
            <a:custGeom>
              <a:avLst/>
              <a:gdLst/>
              <a:ahLst/>
              <a:cxnLst/>
              <a:rect r="r" b="b" t="t" l="l"/>
              <a:pathLst>
                <a:path h="578546" w="3454860">
                  <a:moveTo>
                    <a:pt x="0" y="0"/>
                  </a:moveTo>
                  <a:lnTo>
                    <a:pt x="3454860" y="0"/>
                  </a:lnTo>
                  <a:lnTo>
                    <a:pt x="3454860" y="578546"/>
                  </a:lnTo>
                  <a:lnTo>
                    <a:pt x="0" y="578546"/>
                  </a:lnTo>
                  <a:close/>
                </a:path>
              </a:pathLst>
            </a:custGeom>
            <a:solidFill>
              <a:srgbClr val="303030"/>
            </a:solidFill>
          </p:spPr>
        </p:sp>
        <p:sp>
          <p:nvSpPr>
            <p:cNvPr name="TextBox 12" id="12"/>
            <p:cNvSpPr txBox="true"/>
            <p:nvPr/>
          </p:nvSpPr>
          <p:spPr>
            <a:xfrm>
              <a:off x="0" y="-76200"/>
              <a:ext cx="3454861" cy="654745"/>
            </a:xfrm>
            <a:prstGeom prst="rect">
              <a:avLst/>
            </a:prstGeom>
          </p:spPr>
          <p:txBody>
            <a:bodyPr anchor="ctr" rtlCol="false" tIns="50800" lIns="50800" bIns="50800" rIns="50800"/>
            <a:lstStyle/>
            <a:p>
              <a:pPr algn="ctr">
                <a:lnSpc>
                  <a:spcPts val="3074"/>
                </a:lnSpc>
              </a:pPr>
            </a:p>
          </p:txBody>
        </p:sp>
      </p:grpSp>
      <p:grpSp>
        <p:nvGrpSpPr>
          <p:cNvPr name="Group 13" id="13"/>
          <p:cNvGrpSpPr/>
          <p:nvPr/>
        </p:nvGrpSpPr>
        <p:grpSpPr>
          <a:xfrm rot="0">
            <a:off x="11956523" y="1161492"/>
            <a:ext cx="5283727" cy="3157244"/>
            <a:chOff x="0" y="0"/>
            <a:chExt cx="1259467" cy="752583"/>
          </a:xfrm>
        </p:grpSpPr>
        <p:sp>
          <p:nvSpPr>
            <p:cNvPr name="Freeform 14" id="14"/>
            <p:cNvSpPr/>
            <p:nvPr/>
          </p:nvSpPr>
          <p:spPr>
            <a:xfrm flipH="false" flipV="false" rot="0">
              <a:off x="0" y="0"/>
              <a:ext cx="1259467" cy="752583"/>
            </a:xfrm>
            <a:custGeom>
              <a:avLst/>
              <a:gdLst/>
              <a:ahLst/>
              <a:cxnLst/>
              <a:rect r="r" b="b" t="t" l="l"/>
              <a:pathLst>
                <a:path h="752583" w="1259467">
                  <a:moveTo>
                    <a:pt x="0" y="0"/>
                  </a:moveTo>
                  <a:lnTo>
                    <a:pt x="1259467" y="0"/>
                  </a:lnTo>
                  <a:lnTo>
                    <a:pt x="1259467" y="752583"/>
                  </a:lnTo>
                  <a:lnTo>
                    <a:pt x="0" y="752583"/>
                  </a:lnTo>
                  <a:close/>
                </a:path>
              </a:pathLst>
            </a:custGeom>
            <a:solidFill>
              <a:srgbClr val="FFFFFF"/>
            </a:solidFill>
          </p:spPr>
        </p:sp>
        <p:sp>
          <p:nvSpPr>
            <p:cNvPr name="TextBox 15" id="15"/>
            <p:cNvSpPr txBox="true"/>
            <p:nvPr/>
          </p:nvSpPr>
          <p:spPr>
            <a:xfrm>
              <a:off x="0" y="-38100"/>
              <a:ext cx="1259467" cy="790683"/>
            </a:xfrm>
            <a:prstGeom prst="rect">
              <a:avLst/>
            </a:prstGeom>
          </p:spPr>
          <p:txBody>
            <a:bodyPr anchor="ctr" rtlCol="false" tIns="50800" lIns="50800" bIns="50800" rIns="50800"/>
            <a:lstStyle/>
            <a:p>
              <a:pPr algn="ctr">
                <a:lnSpc>
                  <a:spcPts val="2899"/>
                </a:lnSpc>
              </a:pPr>
            </a:p>
          </p:txBody>
        </p:sp>
      </p:grpSp>
      <p:sp>
        <p:nvSpPr>
          <p:cNvPr name="Freeform 16" id="16"/>
          <p:cNvSpPr/>
          <p:nvPr/>
        </p:nvSpPr>
        <p:spPr>
          <a:xfrm flipH="false" flipV="false" rot="0">
            <a:off x="12113664" y="1322615"/>
            <a:ext cx="4969445" cy="2813948"/>
          </a:xfrm>
          <a:custGeom>
            <a:avLst/>
            <a:gdLst/>
            <a:ahLst/>
            <a:cxnLst/>
            <a:rect r="r" b="b" t="t" l="l"/>
            <a:pathLst>
              <a:path h="2813948" w="4969445">
                <a:moveTo>
                  <a:pt x="0" y="0"/>
                </a:moveTo>
                <a:lnTo>
                  <a:pt x="4969445" y="0"/>
                </a:lnTo>
                <a:lnTo>
                  <a:pt x="4969445" y="2813948"/>
                </a:lnTo>
                <a:lnTo>
                  <a:pt x="0" y="2813948"/>
                </a:lnTo>
                <a:lnTo>
                  <a:pt x="0" y="0"/>
                </a:lnTo>
                <a:close/>
              </a:path>
            </a:pathLst>
          </a:custGeom>
          <a:blipFill>
            <a:blip r:embed="rId6"/>
            <a:stretch>
              <a:fillRect l="0" t="0" r="0" b="0"/>
            </a:stretch>
          </a:blipFill>
        </p:spPr>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8" id="18"/>
          <p:cNvSpPr txBox="true"/>
          <p:nvPr/>
        </p:nvSpPr>
        <p:spPr>
          <a:xfrm rot="0">
            <a:off x="2661083" y="4973558"/>
            <a:ext cx="1159172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Predators often use common scripts or patterns when making threats.</a:t>
            </a:r>
          </a:p>
        </p:txBody>
      </p:sp>
      <p:sp>
        <p:nvSpPr>
          <p:cNvPr name="TextBox 19" id="19"/>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Tree>
  </p:cSld>
  <p:clrMapOvr>
    <a:masterClrMapping/>
  </p:clrMapOvr>
</p:sld>
</file>

<file path=ppt/slides/slide8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104089"/>
            <a:ext cx="15444327" cy="730251"/>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“Your life will be ruined.”</a:t>
            </a:r>
          </a:p>
        </p:txBody>
      </p:sp>
      <p:grpSp>
        <p:nvGrpSpPr>
          <p:cNvPr name="Group 7" id="7"/>
          <p:cNvGrpSpPr/>
          <p:nvPr/>
        </p:nvGrpSpPr>
        <p:grpSpPr>
          <a:xfrm rot="0">
            <a:off x="1613679" y="2767230"/>
            <a:ext cx="5952860" cy="1150744"/>
            <a:chOff x="0" y="0"/>
            <a:chExt cx="1567831" cy="303077"/>
          </a:xfrm>
        </p:grpSpPr>
        <p:sp>
          <p:nvSpPr>
            <p:cNvPr name="Freeform 8" id="8"/>
            <p:cNvSpPr/>
            <p:nvPr/>
          </p:nvSpPr>
          <p:spPr>
            <a:xfrm flipH="false" flipV="false" rot="0">
              <a:off x="0" y="0"/>
              <a:ext cx="1567831" cy="303077"/>
            </a:xfrm>
            <a:custGeom>
              <a:avLst/>
              <a:gdLst/>
              <a:ahLst/>
              <a:cxnLst/>
              <a:rect r="r" b="b" t="t" l="l"/>
              <a:pathLst>
                <a:path h="303077" w="1567831">
                  <a:moveTo>
                    <a:pt x="0" y="0"/>
                  </a:moveTo>
                  <a:lnTo>
                    <a:pt x="1567831" y="0"/>
                  </a:lnTo>
                  <a:lnTo>
                    <a:pt x="1567831" y="303077"/>
                  </a:lnTo>
                  <a:lnTo>
                    <a:pt x="0" y="303077"/>
                  </a:lnTo>
                  <a:close/>
                </a:path>
              </a:pathLst>
            </a:custGeom>
            <a:solidFill>
              <a:srgbClr val="303030"/>
            </a:solidFill>
          </p:spPr>
        </p:sp>
        <p:sp>
          <p:nvSpPr>
            <p:cNvPr name="TextBox 9" id="9"/>
            <p:cNvSpPr txBox="true"/>
            <p:nvPr/>
          </p:nvSpPr>
          <p:spPr>
            <a:xfrm>
              <a:off x="0" y="-76200"/>
              <a:ext cx="1567831" cy="37927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09226"/>
            <a:ext cx="5607342" cy="771526"/>
          </a:xfrm>
          <a:prstGeom prst="rect">
            <a:avLst/>
          </a:prstGeom>
        </p:spPr>
        <p:txBody>
          <a:bodyPr anchor="t" rtlCol="false" tIns="0" lIns="0" bIns="0" rIns="0">
            <a:spAutoFit/>
          </a:bodyPr>
          <a:lstStyle/>
          <a:p>
            <a:pPr algn="l">
              <a:lnSpc>
                <a:spcPts val="6299"/>
              </a:lnSpc>
            </a:pPr>
            <a:r>
              <a:rPr lang="en-US" sz="4499" b="true">
                <a:solidFill>
                  <a:srgbClr val="FFDE59"/>
                </a:solidFill>
                <a:latin typeface="Roboto Bold"/>
                <a:ea typeface="Roboto Bold"/>
                <a:cs typeface="Roboto Bold"/>
                <a:sym typeface="Roboto Bold"/>
              </a:rPr>
              <a:t>Threats of Rejection</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8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104089"/>
            <a:ext cx="15444327" cy="1482726"/>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“Your life will be ruined.”</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“Everyone is going to think you’re a slut.” </a:t>
            </a:r>
          </a:p>
        </p:txBody>
      </p:sp>
      <p:grpSp>
        <p:nvGrpSpPr>
          <p:cNvPr name="Group 7" id="7"/>
          <p:cNvGrpSpPr/>
          <p:nvPr/>
        </p:nvGrpSpPr>
        <p:grpSpPr>
          <a:xfrm rot="0">
            <a:off x="1613679" y="2767230"/>
            <a:ext cx="5952860" cy="1150744"/>
            <a:chOff x="0" y="0"/>
            <a:chExt cx="1567831" cy="303077"/>
          </a:xfrm>
        </p:grpSpPr>
        <p:sp>
          <p:nvSpPr>
            <p:cNvPr name="Freeform 8" id="8"/>
            <p:cNvSpPr/>
            <p:nvPr/>
          </p:nvSpPr>
          <p:spPr>
            <a:xfrm flipH="false" flipV="false" rot="0">
              <a:off x="0" y="0"/>
              <a:ext cx="1567831" cy="303077"/>
            </a:xfrm>
            <a:custGeom>
              <a:avLst/>
              <a:gdLst/>
              <a:ahLst/>
              <a:cxnLst/>
              <a:rect r="r" b="b" t="t" l="l"/>
              <a:pathLst>
                <a:path h="303077" w="1567831">
                  <a:moveTo>
                    <a:pt x="0" y="0"/>
                  </a:moveTo>
                  <a:lnTo>
                    <a:pt x="1567831" y="0"/>
                  </a:lnTo>
                  <a:lnTo>
                    <a:pt x="1567831" y="303077"/>
                  </a:lnTo>
                  <a:lnTo>
                    <a:pt x="0" y="303077"/>
                  </a:lnTo>
                  <a:close/>
                </a:path>
              </a:pathLst>
            </a:custGeom>
            <a:solidFill>
              <a:srgbClr val="303030"/>
            </a:solidFill>
          </p:spPr>
        </p:sp>
        <p:sp>
          <p:nvSpPr>
            <p:cNvPr name="TextBox 9" id="9"/>
            <p:cNvSpPr txBox="true"/>
            <p:nvPr/>
          </p:nvSpPr>
          <p:spPr>
            <a:xfrm>
              <a:off x="0" y="-76200"/>
              <a:ext cx="1567831" cy="37927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09226"/>
            <a:ext cx="5607342" cy="771526"/>
          </a:xfrm>
          <a:prstGeom prst="rect">
            <a:avLst/>
          </a:prstGeom>
        </p:spPr>
        <p:txBody>
          <a:bodyPr anchor="t" rtlCol="false" tIns="0" lIns="0" bIns="0" rIns="0">
            <a:spAutoFit/>
          </a:bodyPr>
          <a:lstStyle/>
          <a:p>
            <a:pPr algn="l">
              <a:lnSpc>
                <a:spcPts val="6299"/>
              </a:lnSpc>
            </a:pPr>
            <a:r>
              <a:rPr lang="en-US" sz="4499" b="true">
                <a:solidFill>
                  <a:srgbClr val="FFDE59"/>
                </a:solidFill>
                <a:latin typeface="Roboto Bold"/>
                <a:ea typeface="Roboto Bold"/>
                <a:cs typeface="Roboto Bold"/>
                <a:sym typeface="Roboto Bold"/>
              </a:rPr>
              <a:t>Threats of Rejection</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8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104089"/>
            <a:ext cx="15444327" cy="2235201"/>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“Your life will be ruined.”</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“Everyone is going to think you’re a slut.” </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“Your family, friends &amp; followers will judge you.”</a:t>
            </a:r>
          </a:p>
        </p:txBody>
      </p:sp>
      <p:grpSp>
        <p:nvGrpSpPr>
          <p:cNvPr name="Group 7" id="7"/>
          <p:cNvGrpSpPr/>
          <p:nvPr/>
        </p:nvGrpSpPr>
        <p:grpSpPr>
          <a:xfrm rot="0">
            <a:off x="1613679" y="2767230"/>
            <a:ext cx="5952860" cy="1150744"/>
            <a:chOff x="0" y="0"/>
            <a:chExt cx="1567831" cy="303077"/>
          </a:xfrm>
        </p:grpSpPr>
        <p:sp>
          <p:nvSpPr>
            <p:cNvPr name="Freeform 8" id="8"/>
            <p:cNvSpPr/>
            <p:nvPr/>
          </p:nvSpPr>
          <p:spPr>
            <a:xfrm flipH="false" flipV="false" rot="0">
              <a:off x="0" y="0"/>
              <a:ext cx="1567831" cy="303077"/>
            </a:xfrm>
            <a:custGeom>
              <a:avLst/>
              <a:gdLst/>
              <a:ahLst/>
              <a:cxnLst/>
              <a:rect r="r" b="b" t="t" l="l"/>
              <a:pathLst>
                <a:path h="303077" w="1567831">
                  <a:moveTo>
                    <a:pt x="0" y="0"/>
                  </a:moveTo>
                  <a:lnTo>
                    <a:pt x="1567831" y="0"/>
                  </a:lnTo>
                  <a:lnTo>
                    <a:pt x="1567831" y="303077"/>
                  </a:lnTo>
                  <a:lnTo>
                    <a:pt x="0" y="303077"/>
                  </a:lnTo>
                  <a:close/>
                </a:path>
              </a:pathLst>
            </a:custGeom>
            <a:solidFill>
              <a:srgbClr val="303030"/>
            </a:solidFill>
          </p:spPr>
        </p:sp>
        <p:sp>
          <p:nvSpPr>
            <p:cNvPr name="TextBox 9" id="9"/>
            <p:cNvSpPr txBox="true"/>
            <p:nvPr/>
          </p:nvSpPr>
          <p:spPr>
            <a:xfrm>
              <a:off x="0" y="-76200"/>
              <a:ext cx="1567831" cy="37927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09226"/>
            <a:ext cx="5607342" cy="771526"/>
          </a:xfrm>
          <a:prstGeom prst="rect">
            <a:avLst/>
          </a:prstGeom>
        </p:spPr>
        <p:txBody>
          <a:bodyPr anchor="t" rtlCol="false" tIns="0" lIns="0" bIns="0" rIns="0">
            <a:spAutoFit/>
          </a:bodyPr>
          <a:lstStyle/>
          <a:p>
            <a:pPr algn="l">
              <a:lnSpc>
                <a:spcPts val="6299"/>
              </a:lnSpc>
            </a:pPr>
            <a:r>
              <a:rPr lang="en-US" sz="4499" b="true">
                <a:solidFill>
                  <a:srgbClr val="FFDE59"/>
                </a:solidFill>
                <a:latin typeface="Roboto Bold"/>
                <a:ea typeface="Roboto Bold"/>
                <a:cs typeface="Roboto Bold"/>
                <a:sym typeface="Roboto Bold"/>
              </a:rPr>
              <a:t>Threats of Rejection</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8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104089"/>
            <a:ext cx="15444327" cy="2987676"/>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“Your life will be ruined.”</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“Everyone is going to think you’re a slut.” </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“Your family, friends &amp; followers will judge you.”</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“Your parents won’t love you.”</a:t>
            </a:r>
          </a:p>
        </p:txBody>
      </p:sp>
      <p:grpSp>
        <p:nvGrpSpPr>
          <p:cNvPr name="Group 7" id="7"/>
          <p:cNvGrpSpPr/>
          <p:nvPr/>
        </p:nvGrpSpPr>
        <p:grpSpPr>
          <a:xfrm rot="0">
            <a:off x="1613679" y="2767230"/>
            <a:ext cx="5952860" cy="1150744"/>
            <a:chOff x="0" y="0"/>
            <a:chExt cx="1567831" cy="303077"/>
          </a:xfrm>
        </p:grpSpPr>
        <p:sp>
          <p:nvSpPr>
            <p:cNvPr name="Freeform 8" id="8"/>
            <p:cNvSpPr/>
            <p:nvPr/>
          </p:nvSpPr>
          <p:spPr>
            <a:xfrm flipH="false" flipV="false" rot="0">
              <a:off x="0" y="0"/>
              <a:ext cx="1567831" cy="303077"/>
            </a:xfrm>
            <a:custGeom>
              <a:avLst/>
              <a:gdLst/>
              <a:ahLst/>
              <a:cxnLst/>
              <a:rect r="r" b="b" t="t" l="l"/>
              <a:pathLst>
                <a:path h="303077" w="1567831">
                  <a:moveTo>
                    <a:pt x="0" y="0"/>
                  </a:moveTo>
                  <a:lnTo>
                    <a:pt x="1567831" y="0"/>
                  </a:lnTo>
                  <a:lnTo>
                    <a:pt x="1567831" y="303077"/>
                  </a:lnTo>
                  <a:lnTo>
                    <a:pt x="0" y="303077"/>
                  </a:lnTo>
                  <a:close/>
                </a:path>
              </a:pathLst>
            </a:custGeom>
            <a:solidFill>
              <a:srgbClr val="303030"/>
            </a:solidFill>
          </p:spPr>
        </p:sp>
        <p:sp>
          <p:nvSpPr>
            <p:cNvPr name="TextBox 9" id="9"/>
            <p:cNvSpPr txBox="true"/>
            <p:nvPr/>
          </p:nvSpPr>
          <p:spPr>
            <a:xfrm>
              <a:off x="0" y="-76200"/>
              <a:ext cx="1567831" cy="37927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09226"/>
            <a:ext cx="5607342" cy="771526"/>
          </a:xfrm>
          <a:prstGeom prst="rect">
            <a:avLst/>
          </a:prstGeom>
        </p:spPr>
        <p:txBody>
          <a:bodyPr anchor="t" rtlCol="false" tIns="0" lIns="0" bIns="0" rIns="0">
            <a:spAutoFit/>
          </a:bodyPr>
          <a:lstStyle/>
          <a:p>
            <a:pPr algn="l">
              <a:lnSpc>
                <a:spcPts val="6299"/>
              </a:lnSpc>
            </a:pPr>
            <a:r>
              <a:rPr lang="en-US" sz="4499" b="true">
                <a:solidFill>
                  <a:srgbClr val="FFDE59"/>
                </a:solidFill>
                <a:latin typeface="Roboto Bold"/>
                <a:ea typeface="Roboto Bold"/>
                <a:cs typeface="Roboto Bold"/>
                <a:sym typeface="Roboto Bold"/>
              </a:rPr>
              <a:t>Threats of Rejection</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8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104089"/>
            <a:ext cx="15444327" cy="3740151"/>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“Your life will be ruined.”</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“Everyone is going to think you’re a slut.” </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“Your family, friends &amp; followers will judge you.”</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“Your parents won’t love you.”</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“We’ll kill your sister...your brother...your pet.”</a:t>
            </a:r>
          </a:p>
        </p:txBody>
      </p:sp>
      <p:grpSp>
        <p:nvGrpSpPr>
          <p:cNvPr name="Group 7" id="7"/>
          <p:cNvGrpSpPr/>
          <p:nvPr/>
        </p:nvGrpSpPr>
        <p:grpSpPr>
          <a:xfrm rot="0">
            <a:off x="1613679" y="2767230"/>
            <a:ext cx="5952860" cy="1150744"/>
            <a:chOff x="0" y="0"/>
            <a:chExt cx="1567831" cy="303077"/>
          </a:xfrm>
        </p:grpSpPr>
        <p:sp>
          <p:nvSpPr>
            <p:cNvPr name="Freeform 8" id="8"/>
            <p:cNvSpPr/>
            <p:nvPr/>
          </p:nvSpPr>
          <p:spPr>
            <a:xfrm flipH="false" flipV="false" rot="0">
              <a:off x="0" y="0"/>
              <a:ext cx="1567831" cy="303077"/>
            </a:xfrm>
            <a:custGeom>
              <a:avLst/>
              <a:gdLst/>
              <a:ahLst/>
              <a:cxnLst/>
              <a:rect r="r" b="b" t="t" l="l"/>
              <a:pathLst>
                <a:path h="303077" w="1567831">
                  <a:moveTo>
                    <a:pt x="0" y="0"/>
                  </a:moveTo>
                  <a:lnTo>
                    <a:pt x="1567831" y="0"/>
                  </a:lnTo>
                  <a:lnTo>
                    <a:pt x="1567831" y="303077"/>
                  </a:lnTo>
                  <a:lnTo>
                    <a:pt x="0" y="303077"/>
                  </a:lnTo>
                  <a:close/>
                </a:path>
              </a:pathLst>
            </a:custGeom>
            <a:solidFill>
              <a:srgbClr val="303030"/>
            </a:solidFill>
          </p:spPr>
        </p:sp>
        <p:sp>
          <p:nvSpPr>
            <p:cNvPr name="TextBox 9" id="9"/>
            <p:cNvSpPr txBox="true"/>
            <p:nvPr/>
          </p:nvSpPr>
          <p:spPr>
            <a:xfrm>
              <a:off x="0" y="-76200"/>
              <a:ext cx="1567831" cy="37927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09226"/>
            <a:ext cx="5607342" cy="771526"/>
          </a:xfrm>
          <a:prstGeom prst="rect">
            <a:avLst/>
          </a:prstGeom>
        </p:spPr>
        <p:txBody>
          <a:bodyPr anchor="t" rtlCol="false" tIns="0" lIns="0" bIns="0" rIns="0">
            <a:spAutoFit/>
          </a:bodyPr>
          <a:lstStyle/>
          <a:p>
            <a:pPr algn="l">
              <a:lnSpc>
                <a:spcPts val="6299"/>
              </a:lnSpc>
            </a:pPr>
            <a:r>
              <a:rPr lang="en-US" sz="4499" b="true">
                <a:solidFill>
                  <a:srgbClr val="FFDE59"/>
                </a:solidFill>
                <a:latin typeface="Roboto Bold"/>
                <a:ea typeface="Roboto Bold"/>
                <a:cs typeface="Roboto Bold"/>
                <a:sym typeface="Roboto Bold"/>
              </a:rPr>
              <a:t>Threats of Rejection</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8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104089"/>
            <a:ext cx="15444327" cy="4492626"/>
          </a:xfrm>
          <a:prstGeom prst="rect">
            <a:avLst/>
          </a:prstGeom>
        </p:spPr>
        <p:txBody>
          <a:bodyPr anchor="t" rtlCol="false" tIns="0" lIns="0" bIns="0" rIns="0">
            <a:spAutoFit/>
          </a:bodyPr>
          <a:lstStyle/>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“Your life will be ruined.”</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“Everyone is going to think you’re a slut.” </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“Your family, friends &amp; followers will judge you.”</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“Your parents won’t love you.”</a:t>
            </a:r>
          </a:p>
          <a:p>
            <a:pPr algn="l" marL="917569" indent="-458785" lvl="1">
              <a:lnSpc>
                <a:spcPts val="5949"/>
              </a:lnSpc>
              <a:buFont typeface="Arial"/>
              <a:buChar char="•"/>
            </a:pPr>
            <a:r>
              <a:rPr lang="en-US" b="true" sz="4249">
                <a:solidFill>
                  <a:srgbClr val="FFFFFF"/>
                </a:solidFill>
                <a:latin typeface="Roboto Bold"/>
                <a:ea typeface="Roboto Bold"/>
                <a:cs typeface="Roboto Bold"/>
                <a:sym typeface="Roboto Bold"/>
              </a:rPr>
              <a:t>“We’ll kill your sister...your brother...your pet.”</a:t>
            </a:r>
          </a:p>
          <a:p>
            <a:pPr algn="l" marL="917569" indent="-458785" lvl="1">
              <a:lnSpc>
                <a:spcPts val="5949"/>
              </a:lnSpc>
              <a:buFont typeface="Arial"/>
              <a:buChar char="•"/>
            </a:pPr>
            <a:r>
              <a:rPr lang="en-US" b="true" sz="4249">
                <a:solidFill>
                  <a:srgbClr val="004F59"/>
                </a:solidFill>
                <a:latin typeface="Roboto Bold"/>
                <a:ea typeface="Roboto Bold"/>
                <a:cs typeface="Roboto Bold"/>
                <a:sym typeface="Roboto Bold"/>
              </a:rPr>
              <a:t>“You may as well kill yourself.”</a:t>
            </a:r>
          </a:p>
        </p:txBody>
      </p:sp>
      <p:grpSp>
        <p:nvGrpSpPr>
          <p:cNvPr name="Group 7" id="7"/>
          <p:cNvGrpSpPr/>
          <p:nvPr/>
        </p:nvGrpSpPr>
        <p:grpSpPr>
          <a:xfrm rot="0">
            <a:off x="1613679" y="2767230"/>
            <a:ext cx="5952860" cy="1150744"/>
            <a:chOff x="0" y="0"/>
            <a:chExt cx="1567831" cy="303077"/>
          </a:xfrm>
        </p:grpSpPr>
        <p:sp>
          <p:nvSpPr>
            <p:cNvPr name="Freeform 8" id="8"/>
            <p:cNvSpPr/>
            <p:nvPr/>
          </p:nvSpPr>
          <p:spPr>
            <a:xfrm flipH="false" flipV="false" rot="0">
              <a:off x="0" y="0"/>
              <a:ext cx="1567831" cy="303077"/>
            </a:xfrm>
            <a:custGeom>
              <a:avLst/>
              <a:gdLst/>
              <a:ahLst/>
              <a:cxnLst/>
              <a:rect r="r" b="b" t="t" l="l"/>
              <a:pathLst>
                <a:path h="303077" w="1567831">
                  <a:moveTo>
                    <a:pt x="0" y="0"/>
                  </a:moveTo>
                  <a:lnTo>
                    <a:pt x="1567831" y="0"/>
                  </a:lnTo>
                  <a:lnTo>
                    <a:pt x="1567831" y="303077"/>
                  </a:lnTo>
                  <a:lnTo>
                    <a:pt x="0" y="303077"/>
                  </a:lnTo>
                  <a:close/>
                </a:path>
              </a:pathLst>
            </a:custGeom>
            <a:solidFill>
              <a:srgbClr val="303030"/>
            </a:solidFill>
          </p:spPr>
        </p:sp>
        <p:sp>
          <p:nvSpPr>
            <p:cNvPr name="TextBox 9" id="9"/>
            <p:cNvSpPr txBox="true"/>
            <p:nvPr/>
          </p:nvSpPr>
          <p:spPr>
            <a:xfrm>
              <a:off x="0" y="-76200"/>
              <a:ext cx="1567831" cy="37927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09226"/>
            <a:ext cx="5607342" cy="771526"/>
          </a:xfrm>
          <a:prstGeom prst="rect">
            <a:avLst/>
          </a:prstGeom>
        </p:spPr>
        <p:txBody>
          <a:bodyPr anchor="t" rtlCol="false" tIns="0" lIns="0" bIns="0" rIns="0">
            <a:spAutoFit/>
          </a:bodyPr>
          <a:lstStyle/>
          <a:p>
            <a:pPr algn="l">
              <a:lnSpc>
                <a:spcPts val="6299"/>
              </a:lnSpc>
            </a:pPr>
            <a:r>
              <a:rPr lang="en-US" sz="4499" b="true">
                <a:solidFill>
                  <a:srgbClr val="FFDE59"/>
                </a:solidFill>
                <a:latin typeface="Roboto Bold"/>
                <a:ea typeface="Roboto Bold"/>
                <a:cs typeface="Roboto Bold"/>
                <a:sym typeface="Roboto Bold"/>
              </a:rPr>
              <a:t>Threats of Rejection</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8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189306"/>
            <a:ext cx="15645621" cy="8032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“Your images will be shared with everyone you know.”</a:t>
            </a:r>
          </a:p>
        </p:txBody>
      </p:sp>
      <p:grpSp>
        <p:nvGrpSpPr>
          <p:cNvPr name="Group 7" id="7"/>
          <p:cNvGrpSpPr/>
          <p:nvPr/>
        </p:nvGrpSpPr>
        <p:grpSpPr>
          <a:xfrm rot="0">
            <a:off x="1613679" y="2767230"/>
            <a:ext cx="5345541" cy="1150744"/>
            <a:chOff x="0" y="0"/>
            <a:chExt cx="1407879" cy="303077"/>
          </a:xfrm>
        </p:grpSpPr>
        <p:sp>
          <p:nvSpPr>
            <p:cNvPr name="Freeform 8" id="8"/>
            <p:cNvSpPr/>
            <p:nvPr/>
          </p:nvSpPr>
          <p:spPr>
            <a:xfrm flipH="false" flipV="false" rot="0">
              <a:off x="0" y="0"/>
              <a:ext cx="1407879" cy="303077"/>
            </a:xfrm>
            <a:custGeom>
              <a:avLst/>
              <a:gdLst/>
              <a:ahLst/>
              <a:cxnLst/>
              <a:rect r="r" b="b" t="t" l="l"/>
              <a:pathLst>
                <a:path h="303077" w="1407879">
                  <a:moveTo>
                    <a:pt x="0" y="0"/>
                  </a:moveTo>
                  <a:lnTo>
                    <a:pt x="1407879" y="0"/>
                  </a:lnTo>
                  <a:lnTo>
                    <a:pt x="1407879" y="303077"/>
                  </a:lnTo>
                  <a:lnTo>
                    <a:pt x="0" y="303077"/>
                  </a:lnTo>
                  <a:close/>
                </a:path>
              </a:pathLst>
            </a:custGeom>
            <a:solidFill>
              <a:srgbClr val="303030"/>
            </a:solidFill>
          </p:spPr>
        </p:sp>
        <p:sp>
          <p:nvSpPr>
            <p:cNvPr name="TextBox 9" id="9"/>
            <p:cNvSpPr txBox="true"/>
            <p:nvPr/>
          </p:nvSpPr>
          <p:spPr>
            <a:xfrm>
              <a:off x="0" y="-76200"/>
              <a:ext cx="1407879" cy="37927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09226"/>
            <a:ext cx="5607342"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Threats of Failure</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8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189306"/>
            <a:ext cx="15645621"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“Your images will be shared with everyone you know.”</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“You’ll be expelled from school.”</a:t>
            </a:r>
          </a:p>
        </p:txBody>
      </p:sp>
      <p:grpSp>
        <p:nvGrpSpPr>
          <p:cNvPr name="Group 7" id="7"/>
          <p:cNvGrpSpPr/>
          <p:nvPr/>
        </p:nvGrpSpPr>
        <p:grpSpPr>
          <a:xfrm rot="0">
            <a:off x="1613679" y="2767230"/>
            <a:ext cx="5345541" cy="1150744"/>
            <a:chOff x="0" y="0"/>
            <a:chExt cx="1407879" cy="303077"/>
          </a:xfrm>
        </p:grpSpPr>
        <p:sp>
          <p:nvSpPr>
            <p:cNvPr name="Freeform 8" id="8"/>
            <p:cNvSpPr/>
            <p:nvPr/>
          </p:nvSpPr>
          <p:spPr>
            <a:xfrm flipH="false" flipV="false" rot="0">
              <a:off x="0" y="0"/>
              <a:ext cx="1407879" cy="303077"/>
            </a:xfrm>
            <a:custGeom>
              <a:avLst/>
              <a:gdLst/>
              <a:ahLst/>
              <a:cxnLst/>
              <a:rect r="r" b="b" t="t" l="l"/>
              <a:pathLst>
                <a:path h="303077" w="1407879">
                  <a:moveTo>
                    <a:pt x="0" y="0"/>
                  </a:moveTo>
                  <a:lnTo>
                    <a:pt x="1407879" y="0"/>
                  </a:lnTo>
                  <a:lnTo>
                    <a:pt x="1407879" y="303077"/>
                  </a:lnTo>
                  <a:lnTo>
                    <a:pt x="0" y="303077"/>
                  </a:lnTo>
                  <a:close/>
                </a:path>
              </a:pathLst>
            </a:custGeom>
            <a:solidFill>
              <a:srgbClr val="303030"/>
            </a:solidFill>
          </p:spPr>
        </p:sp>
        <p:sp>
          <p:nvSpPr>
            <p:cNvPr name="TextBox 9" id="9"/>
            <p:cNvSpPr txBox="true"/>
            <p:nvPr/>
          </p:nvSpPr>
          <p:spPr>
            <a:xfrm>
              <a:off x="0" y="-76200"/>
              <a:ext cx="1407879" cy="37927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09226"/>
            <a:ext cx="5607342"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Threats of Failure</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2231262" y="4536816"/>
            <a:ext cx="1442245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Sending, receiving, or sharing sexual content, typically using cell phones. </a:t>
            </a:r>
          </a:p>
        </p:txBody>
      </p:sp>
      <p:grpSp>
        <p:nvGrpSpPr>
          <p:cNvPr name="Group 7" id="7"/>
          <p:cNvGrpSpPr/>
          <p:nvPr/>
        </p:nvGrpSpPr>
        <p:grpSpPr>
          <a:xfrm rot="0">
            <a:off x="1965967" y="3624926"/>
            <a:ext cx="3864180" cy="904943"/>
            <a:chOff x="0" y="0"/>
            <a:chExt cx="1017726" cy="238339"/>
          </a:xfrm>
        </p:grpSpPr>
        <p:sp>
          <p:nvSpPr>
            <p:cNvPr name="Freeform 8" id="8"/>
            <p:cNvSpPr/>
            <p:nvPr/>
          </p:nvSpPr>
          <p:spPr>
            <a:xfrm flipH="false" flipV="false" rot="0">
              <a:off x="0" y="0"/>
              <a:ext cx="1017726" cy="238339"/>
            </a:xfrm>
            <a:custGeom>
              <a:avLst/>
              <a:gdLst/>
              <a:ahLst/>
              <a:cxnLst/>
              <a:rect r="r" b="b" t="t" l="l"/>
              <a:pathLst>
                <a:path h="238339" w="1017726">
                  <a:moveTo>
                    <a:pt x="0" y="0"/>
                  </a:moveTo>
                  <a:lnTo>
                    <a:pt x="1017726" y="0"/>
                  </a:lnTo>
                  <a:lnTo>
                    <a:pt x="1017726" y="238339"/>
                  </a:lnTo>
                  <a:lnTo>
                    <a:pt x="0" y="238339"/>
                  </a:lnTo>
                  <a:close/>
                </a:path>
              </a:pathLst>
            </a:custGeom>
            <a:solidFill>
              <a:srgbClr val="303030"/>
            </a:solidFill>
          </p:spPr>
        </p:sp>
        <p:sp>
          <p:nvSpPr>
            <p:cNvPr name="TextBox 9" id="9"/>
            <p:cNvSpPr txBox="true"/>
            <p:nvPr/>
          </p:nvSpPr>
          <p:spPr>
            <a:xfrm>
              <a:off x="0" y="-76200"/>
              <a:ext cx="1017726"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31262" y="3529676"/>
            <a:ext cx="3380631" cy="102876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SEXTING</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3" id="13"/>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4" id="14"/>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189306"/>
            <a:ext cx="15645621"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“Your images will be shared with everyone you know.”</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“You’ll be expelled from school.”</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“You won’t get into college.”</a:t>
            </a:r>
          </a:p>
        </p:txBody>
      </p:sp>
      <p:grpSp>
        <p:nvGrpSpPr>
          <p:cNvPr name="Group 7" id="7"/>
          <p:cNvGrpSpPr/>
          <p:nvPr/>
        </p:nvGrpSpPr>
        <p:grpSpPr>
          <a:xfrm rot="0">
            <a:off x="1613679" y="2767230"/>
            <a:ext cx="5345541" cy="1150744"/>
            <a:chOff x="0" y="0"/>
            <a:chExt cx="1407879" cy="303077"/>
          </a:xfrm>
        </p:grpSpPr>
        <p:sp>
          <p:nvSpPr>
            <p:cNvPr name="Freeform 8" id="8"/>
            <p:cNvSpPr/>
            <p:nvPr/>
          </p:nvSpPr>
          <p:spPr>
            <a:xfrm flipH="false" flipV="false" rot="0">
              <a:off x="0" y="0"/>
              <a:ext cx="1407879" cy="303077"/>
            </a:xfrm>
            <a:custGeom>
              <a:avLst/>
              <a:gdLst/>
              <a:ahLst/>
              <a:cxnLst/>
              <a:rect r="r" b="b" t="t" l="l"/>
              <a:pathLst>
                <a:path h="303077" w="1407879">
                  <a:moveTo>
                    <a:pt x="0" y="0"/>
                  </a:moveTo>
                  <a:lnTo>
                    <a:pt x="1407879" y="0"/>
                  </a:lnTo>
                  <a:lnTo>
                    <a:pt x="1407879" y="303077"/>
                  </a:lnTo>
                  <a:lnTo>
                    <a:pt x="0" y="303077"/>
                  </a:lnTo>
                  <a:close/>
                </a:path>
              </a:pathLst>
            </a:custGeom>
            <a:solidFill>
              <a:srgbClr val="303030"/>
            </a:solidFill>
          </p:spPr>
        </p:sp>
        <p:sp>
          <p:nvSpPr>
            <p:cNvPr name="TextBox 9" id="9"/>
            <p:cNvSpPr txBox="true"/>
            <p:nvPr/>
          </p:nvSpPr>
          <p:spPr>
            <a:xfrm>
              <a:off x="0" y="-76200"/>
              <a:ext cx="1407879" cy="37927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09226"/>
            <a:ext cx="5607342"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Threats of Failure</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9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189306"/>
            <a:ext cx="15645621" cy="33750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“Your images will be shared with everyone you know.”</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“You’ll be expelled from school.”</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“You won’t get into college.”</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“You’ll never get a job.”</a:t>
            </a:r>
          </a:p>
        </p:txBody>
      </p:sp>
      <p:grpSp>
        <p:nvGrpSpPr>
          <p:cNvPr name="Group 7" id="7"/>
          <p:cNvGrpSpPr/>
          <p:nvPr/>
        </p:nvGrpSpPr>
        <p:grpSpPr>
          <a:xfrm rot="0">
            <a:off x="1613679" y="2767230"/>
            <a:ext cx="5345541" cy="1150744"/>
            <a:chOff x="0" y="0"/>
            <a:chExt cx="1407879" cy="303077"/>
          </a:xfrm>
        </p:grpSpPr>
        <p:sp>
          <p:nvSpPr>
            <p:cNvPr name="Freeform 8" id="8"/>
            <p:cNvSpPr/>
            <p:nvPr/>
          </p:nvSpPr>
          <p:spPr>
            <a:xfrm flipH="false" flipV="false" rot="0">
              <a:off x="0" y="0"/>
              <a:ext cx="1407879" cy="303077"/>
            </a:xfrm>
            <a:custGeom>
              <a:avLst/>
              <a:gdLst/>
              <a:ahLst/>
              <a:cxnLst/>
              <a:rect r="r" b="b" t="t" l="l"/>
              <a:pathLst>
                <a:path h="303077" w="1407879">
                  <a:moveTo>
                    <a:pt x="0" y="0"/>
                  </a:moveTo>
                  <a:lnTo>
                    <a:pt x="1407879" y="0"/>
                  </a:lnTo>
                  <a:lnTo>
                    <a:pt x="1407879" y="303077"/>
                  </a:lnTo>
                  <a:lnTo>
                    <a:pt x="0" y="303077"/>
                  </a:lnTo>
                  <a:close/>
                </a:path>
              </a:pathLst>
            </a:custGeom>
            <a:solidFill>
              <a:srgbClr val="303030"/>
            </a:solidFill>
          </p:spPr>
        </p:sp>
        <p:sp>
          <p:nvSpPr>
            <p:cNvPr name="TextBox 9" id="9"/>
            <p:cNvSpPr txBox="true"/>
            <p:nvPr/>
          </p:nvSpPr>
          <p:spPr>
            <a:xfrm>
              <a:off x="0" y="-76200"/>
              <a:ext cx="1407879" cy="379277"/>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09226"/>
            <a:ext cx="5607342"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Threats of Failure</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9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318025"/>
            <a:ext cx="15731197" cy="8032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“You’ll be the one to get into trouble for this.”</a:t>
            </a:r>
          </a:p>
        </p:txBody>
      </p:sp>
      <p:grpSp>
        <p:nvGrpSpPr>
          <p:cNvPr name="Group 7" id="7"/>
          <p:cNvGrpSpPr/>
          <p:nvPr/>
        </p:nvGrpSpPr>
        <p:grpSpPr>
          <a:xfrm rot="0">
            <a:off x="1613679" y="2841371"/>
            <a:ext cx="4286105" cy="1076603"/>
            <a:chOff x="0" y="0"/>
            <a:chExt cx="1128851" cy="283550"/>
          </a:xfrm>
        </p:grpSpPr>
        <p:sp>
          <p:nvSpPr>
            <p:cNvPr name="Freeform 8" id="8"/>
            <p:cNvSpPr/>
            <p:nvPr/>
          </p:nvSpPr>
          <p:spPr>
            <a:xfrm flipH="false" flipV="false" rot="0">
              <a:off x="0" y="0"/>
              <a:ext cx="1128851" cy="283550"/>
            </a:xfrm>
            <a:custGeom>
              <a:avLst/>
              <a:gdLst/>
              <a:ahLst/>
              <a:cxnLst/>
              <a:rect r="r" b="b" t="t" l="l"/>
              <a:pathLst>
                <a:path h="283550" w="1128851">
                  <a:moveTo>
                    <a:pt x="0" y="0"/>
                  </a:moveTo>
                  <a:lnTo>
                    <a:pt x="1128851" y="0"/>
                  </a:lnTo>
                  <a:lnTo>
                    <a:pt x="1128851" y="283550"/>
                  </a:lnTo>
                  <a:lnTo>
                    <a:pt x="0" y="283550"/>
                  </a:lnTo>
                  <a:close/>
                </a:path>
              </a:pathLst>
            </a:custGeom>
            <a:solidFill>
              <a:srgbClr val="303030"/>
            </a:solidFill>
          </p:spPr>
        </p:sp>
        <p:sp>
          <p:nvSpPr>
            <p:cNvPr name="TextBox 9" id="9"/>
            <p:cNvSpPr txBox="true"/>
            <p:nvPr/>
          </p:nvSpPr>
          <p:spPr>
            <a:xfrm>
              <a:off x="0" y="-76200"/>
              <a:ext cx="1128851" cy="359750"/>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28276"/>
            <a:ext cx="5607342" cy="771526"/>
          </a:xfrm>
          <a:prstGeom prst="rect">
            <a:avLst/>
          </a:prstGeom>
        </p:spPr>
        <p:txBody>
          <a:bodyPr anchor="t" rtlCol="false" tIns="0" lIns="0" bIns="0" rIns="0">
            <a:spAutoFit/>
          </a:bodyPr>
          <a:lstStyle/>
          <a:p>
            <a:pPr algn="l">
              <a:lnSpc>
                <a:spcPts val="6299"/>
              </a:lnSpc>
            </a:pPr>
            <a:r>
              <a:rPr lang="en-US" sz="4499" b="true">
                <a:solidFill>
                  <a:srgbClr val="ED8B00"/>
                </a:solidFill>
                <a:latin typeface="Roboto Bold"/>
                <a:ea typeface="Roboto Bold"/>
                <a:cs typeface="Roboto Bold"/>
                <a:sym typeface="Roboto Bold"/>
              </a:rPr>
              <a:t>Legal Threats</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9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318025"/>
            <a:ext cx="15731197" cy="166052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“You’ll be the one to get into trouble for this.”</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“You’re the one who broke the law.”</a:t>
            </a:r>
          </a:p>
        </p:txBody>
      </p:sp>
      <p:grpSp>
        <p:nvGrpSpPr>
          <p:cNvPr name="Group 7" id="7"/>
          <p:cNvGrpSpPr/>
          <p:nvPr/>
        </p:nvGrpSpPr>
        <p:grpSpPr>
          <a:xfrm rot="0">
            <a:off x="1613679" y="2841371"/>
            <a:ext cx="4286105" cy="1076603"/>
            <a:chOff x="0" y="0"/>
            <a:chExt cx="1128851" cy="283550"/>
          </a:xfrm>
        </p:grpSpPr>
        <p:sp>
          <p:nvSpPr>
            <p:cNvPr name="Freeform 8" id="8"/>
            <p:cNvSpPr/>
            <p:nvPr/>
          </p:nvSpPr>
          <p:spPr>
            <a:xfrm flipH="false" flipV="false" rot="0">
              <a:off x="0" y="0"/>
              <a:ext cx="1128851" cy="283550"/>
            </a:xfrm>
            <a:custGeom>
              <a:avLst/>
              <a:gdLst/>
              <a:ahLst/>
              <a:cxnLst/>
              <a:rect r="r" b="b" t="t" l="l"/>
              <a:pathLst>
                <a:path h="283550" w="1128851">
                  <a:moveTo>
                    <a:pt x="0" y="0"/>
                  </a:moveTo>
                  <a:lnTo>
                    <a:pt x="1128851" y="0"/>
                  </a:lnTo>
                  <a:lnTo>
                    <a:pt x="1128851" y="283550"/>
                  </a:lnTo>
                  <a:lnTo>
                    <a:pt x="0" y="283550"/>
                  </a:lnTo>
                  <a:close/>
                </a:path>
              </a:pathLst>
            </a:custGeom>
            <a:solidFill>
              <a:srgbClr val="303030"/>
            </a:solidFill>
          </p:spPr>
        </p:sp>
        <p:sp>
          <p:nvSpPr>
            <p:cNvPr name="TextBox 9" id="9"/>
            <p:cNvSpPr txBox="true"/>
            <p:nvPr/>
          </p:nvSpPr>
          <p:spPr>
            <a:xfrm>
              <a:off x="0" y="-76200"/>
              <a:ext cx="1128851" cy="359750"/>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28276"/>
            <a:ext cx="5607342" cy="771526"/>
          </a:xfrm>
          <a:prstGeom prst="rect">
            <a:avLst/>
          </a:prstGeom>
        </p:spPr>
        <p:txBody>
          <a:bodyPr anchor="t" rtlCol="false" tIns="0" lIns="0" bIns="0" rIns="0">
            <a:spAutoFit/>
          </a:bodyPr>
          <a:lstStyle/>
          <a:p>
            <a:pPr algn="l">
              <a:lnSpc>
                <a:spcPts val="6299"/>
              </a:lnSpc>
            </a:pPr>
            <a:r>
              <a:rPr lang="en-US" sz="4499" b="true">
                <a:solidFill>
                  <a:srgbClr val="ED8B00"/>
                </a:solidFill>
                <a:latin typeface="Roboto Bold"/>
                <a:ea typeface="Roboto Bold"/>
                <a:cs typeface="Roboto Bold"/>
                <a:sym typeface="Roboto Bold"/>
              </a:rPr>
              <a:t>Legal Threats</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9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318025"/>
            <a:ext cx="15731197" cy="25177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“You’ll be the one to get into trouble for this.”</a:t>
            </a:r>
          </a:p>
          <a:p>
            <a:pPr algn="l" marL="917569" indent="-458785" lvl="1">
              <a:lnSpc>
                <a:spcPts val="6799"/>
              </a:lnSpc>
              <a:buFont typeface="Arial"/>
              <a:buChar char="•"/>
            </a:pPr>
            <a:r>
              <a:rPr lang="en-US" b="true" sz="4249">
                <a:solidFill>
                  <a:srgbClr val="FFFFFF"/>
                </a:solidFill>
                <a:latin typeface="Roboto Bold"/>
                <a:ea typeface="Roboto Bold"/>
                <a:cs typeface="Roboto Bold"/>
                <a:sym typeface="Roboto Bold"/>
              </a:rPr>
              <a:t>“You’re the one who broke the law.”</a:t>
            </a:r>
          </a:p>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“You’ll go to jail for sending child pornography.”</a:t>
            </a:r>
          </a:p>
        </p:txBody>
      </p:sp>
      <p:grpSp>
        <p:nvGrpSpPr>
          <p:cNvPr name="Group 7" id="7"/>
          <p:cNvGrpSpPr/>
          <p:nvPr/>
        </p:nvGrpSpPr>
        <p:grpSpPr>
          <a:xfrm rot="0">
            <a:off x="1613679" y="2841371"/>
            <a:ext cx="4286105" cy="1076603"/>
            <a:chOff x="0" y="0"/>
            <a:chExt cx="1128851" cy="283550"/>
          </a:xfrm>
        </p:grpSpPr>
        <p:sp>
          <p:nvSpPr>
            <p:cNvPr name="Freeform 8" id="8"/>
            <p:cNvSpPr/>
            <p:nvPr/>
          </p:nvSpPr>
          <p:spPr>
            <a:xfrm flipH="false" flipV="false" rot="0">
              <a:off x="0" y="0"/>
              <a:ext cx="1128851" cy="283550"/>
            </a:xfrm>
            <a:custGeom>
              <a:avLst/>
              <a:gdLst/>
              <a:ahLst/>
              <a:cxnLst/>
              <a:rect r="r" b="b" t="t" l="l"/>
              <a:pathLst>
                <a:path h="283550" w="1128851">
                  <a:moveTo>
                    <a:pt x="0" y="0"/>
                  </a:moveTo>
                  <a:lnTo>
                    <a:pt x="1128851" y="0"/>
                  </a:lnTo>
                  <a:lnTo>
                    <a:pt x="1128851" y="283550"/>
                  </a:lnTo>
                  <a:lnTo>
                    <a:pt x="0" y="283550"/>
                  </a:lnTo>
                  <a:close/>
                </a:path>
              </a:pathLst>
            </a:custGeom>
            <a:solidFill>
              <a:srgbClr val="303030"/>
            </a:solidFill>
          </p:spPr>
        </p:sp>
        <p:sp>
          <p:nvSpPr>
            <p:cNvPr name="TextBox 9" id="9"/>
            <p:cNvSpPr txBox="true"/>
            <p:nvPr/>
          </p:nvSpPr>
          <p:spPr>
            <a:xfrm>
              <a:off x="0" y="-76200"/>
              <a:ext cx="1128851" cy="359750"/>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536685"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959197" y="2928276"/>
            <a:ext cx="5607342" cy="771526"/>
          </a:xfrm>
          <a:prstGeom prst="rect">
            <a:avLst/>
          </a:prstGeom>
        </p:spPr>
        <p:txBody>
          <a:bodyPr anchor="t" rtlCol="false" tIns="0" lIns="0" bIns="0" rIns="0">
            <a:spAutoFit/>
          </a:bodyPr>
          <a:lstStyle/>
          <a:p>
            <a:pPr algn="l">
              <a:lnSpc>
                <a:spcPts val="6299"/>
              </a:lnSpc>
            </a:pPr>
            <a:r>
              <a:rPr lang="en-US" sz="4499" b="true">
                <a:solidFill>
                  <a:srgbClr val="ED8B00"/>
                </a:solidFill>
                <a:latin typeface="Roboto Bold"/>
                <a:ea typeface="Roboto Bold"/>
                <a:cs typeface="Roboto Bold"/>
                <a:sym typeface="Roboto Bold"/>
              </a:rPr>
              <a:t>Legal Threats</a:t>
            </a:r>
          </a:p>
        </p:txBody>
      </p:sp>
      <p:sp>
        <p:nvSpPr>
          <p:cNvPr name="TextBox 15" id="15"/>
          <p:cNvSpPr txBox="true"/>
          <p:nvPr/>
        </p:nvSpPr>
        <p:spPr>
          <a:xfrm rot="0">
            <a:off x="11373360" y="1145316"/>
            <a:ext cx="4300994" cy="1298575"/>
          </a:xfrm>
          <a:prstGeom prst="rect">
            <a:avLst/>
          </a:prstGeom>
        </p:spPr>
        <p:txBody>
          <a:bodyPr anchor="t" rtlCol="false" tIns="0" lIns="0" bIns="0" rIns="0">
            <a:spAutoFit/>
          </a:bodyPr>
          <a:lstStyle/>
          <a:p>
            <a:pPr algn="ctr">
              <a:lnSpc>
                <a:spcPts val="3499"/>
              </a:lnSpc>
            </a:pPr>
            <a:r>
              <a:rPr lang="en-US" sz="2499">
                <a:solidFill>
                  <a:srgbClr val="9D1BE3"/>
                </a:solidFill>
                <a:latin typeface="Roboto"/>
                <a:ea typeface="Roboto"/>
                <a:cs typeface="Roboto"/>
                <a:sym typeface="Roboto"/>
              </a:rPr>
              <a:t>Knowing </a:t>
            </a:r>
            <a:r>
              <a:rPr lang="en-US" sz="2499">
                <a:solidFill>
                  <a:srgbClr val="9D1BE3"/>
                </a:solidFill>
                <a:latin typeface="Roboto"/>
                <a:ea typeface="Roboto"/>
                <a:cs typeface="Roboto"/>
                <a:sym typeface="Roboto"/>
              </a:rPr>
              <a:t>common threats helps young people recognize manipulation tactics.</a:t>
            </a:r>
          </a:p>
        </p:txBody>
      </p:sp>
    </p:spTree>
  </p:cSld>
  <p:clrMapOvr>
    <a:masterClrMapping/>
  </p:clrMapOvr>
</p:sld>
</file>

<file path=ppt/slides/slide9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566438" y="3324223"/>
            <a:ext cx="9392261" cy="1039533"/>
            <a:chOff x="0" y="0"/>
            <a:chExt cx="2473682" cy="273786"/>
          </a:xfrm>
        </p:grpSpPr>
        <p:sp>
          <p:nvSpPr>
            <p:cNvPr name="Freeform 7" id="7"/>
            <p:cNvSpPr/>
            <p:nvPr/>
          </p:nvSpPr>
          <p:spPr>
            <a:xfrm flipH="false" flipV="false" rot="0">
              <a:off x="0" y="0"/>
              <a:ext cx="2473682" cy="273786"/>
            </a:xfrm>
            <a:custGeom>
              <a:avLst/>
              <a:gdLst/>
              <a:ahLst/>
              <a:cxnLst/>
              <a:rect r="r" b="b" t="t" l="l"/>
              <a:pathLst>
                <a:path h="273786" w="2473682">
                  <a:moveTo>
                    <a:pt x="0" y="0"/>
                  </a:moveTo>
                  <a:lnTo>
                    <a:pt x="2473682" y="0"/>
                  </a:lnTo>
                  <a:lnTo>
                    <a:pt x="2473682" y="273786"/>
                  </a:lnTo>
                  <a:lnTo>
                    <a:pt x="0" y="273786"/>
                  </a:lnTo>
                  <a:close/>
                </a:path>
              </a:pathLst>
            </a:custGeom>
            <a:solidFill>
              <a:srgbClr val="303030"/>
            </a:solidFill>
          </p:spPr>
        </p:sp>
        <p:sp>
          <p:nvSpPr>
            <p:cNvPr name="TextBox 8" id="8"/>
            <p:cNvSpPr txBox="true"/>
            <p:nvPr/>
          </p:nvSpPr>
          <p:spPr>
            <a:xfrm>
              <a:off x="0" y="-76200"/>
              <a:ext cx="2473682" cy="349986"/>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070464" y="3410586"/>
            <a:ext cx="1043369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FBI Message to Minor Victims</a:t>
            </a:r>
          </a:p>
        </p:txBody>
      </p:sp>
      <p:sp>
        <p:nvSpPr>
          <p:cNvPr name="TextBox 10" id="10"/>
          <p:cNvSpPr txBox="true"/>
          <p:nvPr/>
        </p:nvSpPr>
        <p:spPr>
          <a:xfrm rot="0">
            <a:off x="1442613" y="4643269"/>
            <a:ext cx="16035709" cy="3665856"/>
          </a:xfrm>
          <a:prstGeom prst="rect">
            <a:avLst/>
          </a:prstGeom>
        </p:spPr>
        <p:txBody>
          <a:bodyPr anchor="t" rtlCol="false" tIns="0" lIns="0" bIns="0" rIns="0">
            <a:spAutoFit/>
          </a:bodyPr>
          <a:lstStyle/>
          <a:p>
            <a:pPr algn="l">
              <a:lnSpc>
                <a:spcPts val="8879"/>
              </a:lnSpc>
            </a:pPr>
            <a:r>
              <a:rPr lang="en-US" sz="5549" b="true">
                <a:solidFill>
                  <a:srgbClr val="FF5757"/>
                </a:solidFill>
                <a:latin typeface="Roboto Bold"/>
                <a:ea typeface="Roboto Bold"/>
                <a:cs typeface="Roboto Bold"/>
                <a:sym typeface="Roboto Bold"/>
              </a:rPr>
              <a:t>  </a:t>
            </a:r>
            <a:r>
              <a:rPr lang="en-US" sz="5549" b="true">
                <a:solidFill>
                  <a:srgbClr val="9D1BE3"/>
                </a:solidFill>
                <a:latin typeface="Roboto Bold"/>
                <a:ea typeface="Roboto Bold"/>
                <a:cs typeface="Roboto Bold"/>
                <a:sym typeface="Roboto Bold"/>
              </a:rPr>
              <a:t>“You are NOT the one who is breaking the law.”</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Even if you were too young to be on the app or site. </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Even if you were okay with making some of the content.</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Even if you accepted money, a game card, or something else.</a:t>
            </a:r>
          </a:p>
        </p:txBody>
      </p:sp>
      <p:sp>
        <p:nvSpPr>
          <p:cNvPr name="TextBox 11" id="11"/>
          <p:cNvSpPr txBox="true"/>
          <p:nvPr/>
        </p:nvSpPr>
        <p:spPr>
          <a:xfrm rot="0">
            <a:off x="4947331" y="9371847"/>
            <a:ext cx="8132564" cy="207645"/>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Maria Elvira Salazar (2025, May 19). Take It Down Act Officially Signed Into Law By President Trump. Salazar.house.gov. </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45186" y="1250072"/>
            <a:ext cx="1372980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LAWS PROTECT MINORS</a:t>
            </a:r>
          </a:p>
        </p:txBody>
      </p:sp>
    </p:spTree>
  </p:cSld>
  <p:clrMapOvr>
    <a:masterClrMapping/>
  </p:clrMapOvr>
</p:sld>
</file>

<file path=ppt/slides/slide9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3719217" y="4491592"/>
            <a:ext cx="11066413" cy="1850453"/>
            <a:chOff x="0" y="0"/>
            <a:chExt cx="2914611" cy="487362"/>
          </a:xfrm>
        </p:grpSpPr>
        <p:sp>
          <p:nvSpPr>
            <p:cNvPr name="Freeform 7" id="7"/>
            <p:cNvSpPr/>
            <p:nvPr/>
          </p:nvSpPr>
          <p:spPr>
            <a:xfrm flipH="false" flipV="false" rot="0">
              <a:off x="0" y="0"/>
              <a:ext cx="2914611" cy="487362"/>
            </a:xfrm>
            <a:custGeom>
              <a:avLst/>
              <a:gdLst/>
              <a:ahLst/>
              <a:cxnLst/>
              <a:rect r="r" b="b" t="t" l="l"/>
              <a:pathLst>
                <a:path h="487362" w="2914611">
                  <a:moveTo>
                    <a:pt x="0" y="0"/>
                  </a:moveTo>
                  <a:lnTo>
                    <a:pt x="2914611" y="0"/>
                  </a:lnTo>
                  <a:lnTo>
                    <a:pt x="2914611" y="487362"/>
                  </a:lnTo>
                  <a:lnTo>
                    <a:pt x="0" y="487362"/>
                  </a:lnTo>
                  <a:close/>
                </a:path>
              </a:pathLst>
            </a:custGeom>
            <a:solidFill>
              <a:srgbClr val="303030"/>
            </a:solidFill>
          </p:spPr>
        </p:sp>
        <p:sp>
          <p:nvSpPr>
            <p:cNvPr name="TextBox 8" id="8"/>
            <p:cNvSpPr txBox="true"/>
            <p:nvPr/>
          </p:nvSpPr>
          <p:spPr>
            <a:xfrm>
              <a:off x="0" y="-76200"/>
              <a:ext cx="2914611" cy="56356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4581172" y="4588218"/>
            <a:ext cx="10686106"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many victims reported sending money to a predator?</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5657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28%</a:t>
            </a:r>
          </a:p>
          <a:p>
            <a:pPr algn="l">
              <a:lnSpc>
                <a:spcPts val="6399"/>
              </a:lnSpc>
            </a:pPr>
            <a:r>
              <a:rPr lang="en-US" sz="3999" b="true">
                <a:solidFill>
                  <a:srgbClr val="FBFDFD"/>
                </a:solidFill>
                <a:latin typeface="Roboto Bold"/>
                <a:ea typeface="Roboto Bold"/>
                <a:cs typeface="Roboto Bold"/>
                <a:sym typeface="Roboto Bold"/>
              </a:rPr>
              <a:t>B) </a:t>
            </a:r>
            <a:r>
              <a:rPr lang="en-US" sz="3999" b="true">
                <a:solidFill>
                  <a:srgbClr val="FBFDFD"/>
                </a:solidFill>
                <a:latin typeface="Roboto Bold"/>
                <a:ea typeface="Roboto Bold"/>
                <a:cs typeface="Roboto Bold"/>
                <a:sym typeface="Roboto Bold"/>
              </a:rPr>
              <a:t>38%</a:t>
            </a:r>
          </a:p>
          <a:p>
            <a:pPr algn="l">
              <a:lnSpc>
                <a:spcPts val="6399"/>
              </a:lnSpc>
            </a:pPr>
            <a:r>
              <a:rPr lang="en-US" sz="3999" b="true">
                <a:solidFill>
                  <a:srgbClr val="FBFDFD"/>
                </a:solidFill>
                <a:latin typeface="Roboto Bold"/>
                <a:ea typeface="Roboto Bold"/>
                <a:cs typeface="Roboto Bold"/>
                <a:sym typeface="Roboto Bold"/>
              </a:rPr>
              <a:t>C) 48%</a:t>
            </a:r>
          </a:p>
          <a:p>
            <a:pPr algn="l">
              <a:lnSpc>
                <a:spcPts val="6399"/>
              </a:lnSpc>
            </a:pPr>
            <a:r>
              <a:rPr lang="en-US" sz="3999" b="true">
                <a:solidFill>
                  <a:srgbClr val="FBFDFD"/>
                </a:solidFill>
                <a:latin typeface="Roboto Bold"/>
                <a:ea typeface="Roboto Bold"/>
                <a:cs typeface="Roboto Bold"/>
                <a:sym typeface="Roboto Bold"/>
              </a:rPr>
              <a:t>D) 58%</a:t>
            </a:r>
            <a:r>
              <a:rPr lang="en-US" sz="3999">
                <a:solidFill>
                  <a:srgbClr val="FBFDFD"/>
                </a:solidFill>
                <a:latin typeface="Roboto"/>
                <a:ea typeface="Roboto"/>
                <a:cs typeface="Roboto"/>
                <a:sym typeface="Roboto"/>
              </a:rPr>
              <a:t> </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97</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222603" y="3409807"/>
            <a:ext cx="15841471" cy="615950"/>
          </a:xfrm>
          <a:prstGeom prst="rect">
            <a:avLst/>
          </a:prstGeom>
        </p:spPr>
        <p:txBody>
          <a:bodyPr anchor="t" rtlCol="false" tIns="0" lIns="0" bIns="0" rIns="0">
            <a:spAutoFit/>
          </a:bodyPr>
          <a:lstStyle/>
          <a:p>
            <a:pPr algn="ctr">
              <a:lnSpc>
                <a:spcPts val="4900"/>
              </a:lnSpc>
            </a:pPr>
            <a:r>
              <a:rPr lang="en-US" sz="3500">
                <a:solidFill>
                  <a:srgbClr val="FFFFFF"/>
                </a:solidFill>
                <a:latin typeface="Roboto"/>
                <a:ea typeface="Roboto"/>
                <a:cs typeface="Roboto"/>
                <a:sym typeface="Roboto"/>
              </a:rPr>
              <a:t>How many </a:t>
            </a:r>
            <a:r>
              <a:rPr lang="en-US" sz="3500">
                <a:solidFill>
                  <a:srgbClr val="FFFFFF"/>
                </a:solidFill>
                <a:latin typeface="Roboto"/>
                <a:ea typeface="Roboto"/>
                <a:cs typeface="Roboto"/>
                <a:sym typeface="Roboto"/>
              </a:rPr>
              <a:t>victims reported sending money to a predator?</a:t>
            </a:r>
          </a:p>
        </p:txBody>
      </p:sp>
    </p:spTree>
  </p:cSld>
  <p:clrMapOvr>
    <a:masterClrMapping/>
  </p:clrMapOvr>
</p:sld>
</file>

<file path=ppt/slides/slide9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037404" y="4613411"/>
            <a:ext cx="12096282"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38% </a:t>
            </a:r>
            <a:r>
              <a:rPr lang="en-US" sz="5499">
                <a:solidFill>
                  <a:srgbClr val="303030"/>
                </a:solidFill>
                <a:latin typeface="Roboto"/>
                <a:ea typeface="Roboto"/>
                <a:cs typeface="Roboto"/>
                <a:sym typeface="Roboto"/>
              </a:rPr>
              <a:t>of sextortion victims reported sending money to the predator.</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98</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Th</a:t>
            </a:r>
            <a:r>
              <a:rPr lang="en-US" sz="1200">
                <a:solidFill>
                  <a:srgbClr val="303030"/>
                </a:solidFill>
                <a:latin typeface="Roboto"/>
                <a:ea typeface="Roboto"/>
                <a:cs typeface="Roboto"/>
                <a:sym typeface="Roboto"/>
              </a:rPr>
              <a:t>orn and the National Center for Missing and Exploited Children (NCMEC). (2024). Trends in Financial Sextortion: An investigation of sextortion reports in NCMEC CyberTipline data.</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9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613679" y="4624351"/>
            <a:ext cx="15502746" cy="803276"/>
          </a:xfrm>
          <a:prstGeom prst="rect">
            <a:avLst/>
          </a:prstGeom>
        </p:spPr>
        <p:txBody>
          <a:bodyPr anchor="t" rtlCol="false" tIns="0" lIns="0" bIns="0" rIns="0">
            <a:spAutoFit/>
          </a:bodyPr>
          <a:lstStyle/>
          <a:p>
            <a:pPr algn="l" marL="917569" indent="-458785" lvl="1">
              <a:lnSpc>
                <a:spcPts val="6799"/>
              </a:lnSpc>
              <a:buFont typeface="Arial"/>
              <a:buChar char="•"/>
            </a:pPr>
            <a:r>
              <a:rPr lang="en-US" b="true" sz="4249">
                <a:solidFill>
                  <a:srgbClr val="004F59"/>
                </a:solidFill>
                <a:latin typeface="Roboto Bold"/>
                <a:ea typeface="Roboto Bold"/>
                <a:cs typeface="Roboto Bold"/>
                <a:sym typeface="Roboto Bold"/>
              </a:rPr>
              <a:t>Predators may </a:t>
            </a:r>
            <a:r>
              <a:rPr lang="en-US" b="true" sz="4249">
                <a:solidFill>
                  <a:srgbClr val="9D1BE3"/>
                </a:solidFill>
                <a:latin typeface="Roboto Bold"/>
                <a:ea typeface="Roboto Bold"/>
                <a:cs typeface="Roboto Bold"/>
                <a:sym typeface="Roboto Bold"/>
              </a:rPr>
              <a:t>still release the images.</a:t>
            </a:r>
          </a:p>
        </p:txBody>
      </p:sp>
      <p:sp>
        <p:nvSpPr>
          <p:cNvPr name="TextBox 7" id="7"/>
          <p:cNvSpPr txBox="true"/>
          <p:nvPr/>
        </p:nvSpPr>
        <p:spPr>
          <a:xfrm rot="0">
            <a:off x="945186" y="1250072"/>
            <a:ext cx="1187038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PAYMENT DEMANDS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99</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094035" y="6777595"/>
            <a:ext cx="2949672" cy="2949672"/>
          </a:xfrm>
          <a:custGeom>
            <a:avLst/>
            <a:gdLst/>
            <a:ahLst/>
            <a:cxnLst/>
            <a:rect r="r" b="b" t="t" l="l"/>
            <a:pathLst>
              <a:path h="2949672" w="2949672">
                <a:moveTo>
                  <a:pt x="0" y="0"/>
                </a:moveTo>
                <a:lnTo>
                  <a:pt x="2949671" y="0"/>
                </a:lnTo>
                <a:lnTo>
                  <a:pt x="2949671" y="2949672"/>
                </a:lnTo>
                <a:lnTo>
                  <a:pt x="0" y="2949672"/>
                </a:lnTo>
                <a:lnTo>
                  <a:pt x="0" y="0"/>
                </a:lnTo>
                <a:close/>
              </a:path>
            </a:pathLst>
          </a:custGeom>
          <a:blipFill>
            <a:blip r:embed="rId5"/>
            <a:stretch>
              <a:fillRect l="0" t="0" r="0" b="0"/>
            </a:stretch>
          </a:blipFill>
        </p:spPr>
      </p:sp>
      <p:sp>
        <p:nvSpPr>
          <p:cNvPr name="TextBox 12" id="12"/>
          <p:cNvSpPr txBox="true"/>
          <p:nvPr/>
        </p:nvSpPr>
        <p:spPr>
          <a:xfrm rot="0">
            <a:off x="4900553" y="9162149"/>
            <a:ext cx="7046081"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Thorn and the National Center for Missing and Exploited Children (NCMEC). (2024). Trends in Financial Sextortion: An investigation of sextortion reports in NCMEC CyberTipline data.</a:t>
            </a:r>
            <a:r>
              <a:rPr lang="en-US" sz="1200">
                <a:solidFill>
                  <a:srgbClr val="004F59"/>
                </a:solidFill>
                <a:latin typeface="Roboto"/>
                <a:ea typeface="Roboto"/>
                <a:cs typeface="Roboto"/>
                <a:sym typeface="Roboto"/>
              </a:rPr>
              <a:t> </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4" id="14"/>
          <p:cNvGrpSpPr/>
          <p:nvPr/>
        </p:nvGrpSpPr>
        <p:grpSpPr>
          <a:xfrm rot="0">
            <a:off x="1613679" y="3315209"/>
            <a:ext cx="6291042" cy="1150744"/>
            <a:chOff x="0" y="0"/>
            <a:chExt cx="1656900" cy="303077"/>
          </a:xfrm>
        </p:grpSpPr>
        <p:sp>
          <p:nvSpPr>
            <p:cNvPr name="Freeform 15" id="15"/>
            <p:cNvSpPr/>
            <p:nvPr/>
          </p:nvSpPr>
          <p:spPr>
            <a:xfrm flipH="false" flipV="false" rot="0">
              <a:off x="0" y="0"/>
              <a:ext cx="1656900" cy="303077"/>
            </a:xfrm>
            <a:custGeom>
              <a:avLst/>
              <a:gdLst/>
              <a:ahLst/>
              <a:cxnLst/>
              <a:rect r="r" b="b" t="t" l="l"/>
              <a:pathLst>
                <a:path h="303077" w="1656900">
                  <a:moveTo>
                    <a:pt x="0" y="0"/>
                  </a:moveTo>
                  <a:lnTo>
                    <a:pt x="1656900" y="0"/>
                  </a:lnTo>
                  <a:lnTo>
                    <a:pt x="1656900" y="303077"/>
                  </a:lnTo>
                  <a:lnTo>
                    <a:pt x="0" y="303077"/>
                  </a:lnTo>
                  <a:close/>
                </a:path>
              </a:pathLst>
            </a:custGeom>
            <a:solidFill>
              <a:srgbClr val="303030"/>
            </a:solidFill>
          </p:spPr>
        </p:sp>
        <p:sp>
          <p:nvSpPr>
            <p:cNvPr name="TextBox 16" id="16"/>
            <p:cNvSpPr txBox="true"/>
            <p:nvPr/>
          </p:nvSpPr>
          <p:spPr>
            <a:xfrm>
              <a:off x="0" y="-76200"/>
              <a:ext cx="1656900" cy="379277"/>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2079605" y="3500470"/>
            <a:ext cx="997803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After Money Is Sent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DAHDxOV0B18</dc:identifier>
  <dcterms:modified xsi:type="dcterms:W3CDTF">2011-08-01T06:04:30Z</dcterms:modified>
  <cp:revision>1</cp:revision>
  <dc:title>PowerPoint-Sextortion_Scheme_WalkingWise-4-14-2026</dc:title>
</cp:coreProperties>
</file>