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Lst>
  <p:sldSz cx="18288000" cy="10287000"/>
  <p:notesSz cx="6858000" cy="9144000"/>
  <p:embeddedFontLst>
    <p:embeddedFont>
      <p:font typeface="Bebas Neue" panose="020B0604020202020204" charset="0"/>
      <p:regular r:id="rId151"/>
    </p:embeddedFont>
    <p:embeddedFont>
      <p:font typeface="Cooperative Bold" panose="020B0604020202020204" charset="-79"/>
      <p:regular r:id="rId152"/>
    </p:embeddedFont>
    <p:embeddedFont>
      <p:font typeface="League Spartan" panose="020B0604020202020204" charset="0"/>
      <p:regular r:id="rId153"/>
    </p:embeddedFont>
    <p:embeddedFont>
      <p:font typeface="Poppins Medium 1" panose="020B0604020202020204" charset="0"/>
      <p:regular r:id="rId154"/>
    </p:embeddedFont>
    <p:embeddedFont>
      <p:font typeface="Poppins Medium 2" panose="020B0604020202020204" charset="0"/>
      <p:regular r:id="rId155"/>
    </p:embeddedFont>
    <p:embeddedFont>
      <p:font typeface="Roboto" panose="020B0604020202020204" charset="0"/>
      <p:regular r:id="rId156"/>
    </p:embeddedFont>
    <p:embeddedFont>
      <p:font typeface="Roboto Bold" panose="020B0604020202020204" charset="0"/>
      <p:regular r:id="rId1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font" Target="fonts/font1.fntdata"/><Relationship Id="rId156" Type="http://schemas.openxmlformats.org/officeDocument/2006/relationships/font" Target="fonts/font6.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font" Target="fonts/font4.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Please log in to WalkingWise.com for instructions on incorporating Slido into the PowerPoint presentation to engage your audience using digital polling.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RANSOM</a:t>
            </a:r>
          </a:p>
          <a:p>
            <a:r>
              <a:rPr lang="en-US"/>
              <a:t>An empty threat is a warning or promise of exposing nude images that is made without the predator's intention or ability to follow through. </a:t>
            </a:r>
          </a:p>
          <a:p>
            <a:endParaRPr lang="en-US"/>
          </a:p>
          <a:p>
            <a:r>
              <a:rPr lang="en-US"/>
              <a:t>Sometimes, predators don't follow through with their threats out of fear of legal consequences.</a:t>
            </a:r>
          </a:p>
          <a:p>
            <a:endParaRPr lang="en-US"/>
          </a:p>
          <a:p>
            <a:r>
              <a:rPr lang="en-US"/>
              <a:t>Source</a:t>
            </a:r>
          </a:p>
          <a:p>
            <a:r>
              <a:rPr lang="en-US"/>
              <a:t>Thorn and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empty threat is a warning or promise of exposing nude images that are made without the predator's intention or ability to follow through. </a:t>
            </a:r>
          </a:p>
          <a:p>
            <a:endParaRPr lang="en-US"/>
          </a:p>
          <a:p>
            <a:r>
              <a:rPr lang="en-US"/>
              <a:t>Sometimes, predators don't follow through with their threats out of fear of legal consequences.</a:t>
            </a:r>
          </a:p>
          <a:p>
            <a:endParaRPr lang="en-US"/>
          </a:p>
          <a:p>
            <a:r>
              <a:rPr lang="en-US"/>
              <a:t>Source</a:t>
            </a:r>
          </a:p>
          <a:p>
            <a:r>
              <a:rPr lang="en-US"/>
              <a:t>Thorn and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Age of Consent Laws are available by state on the RAINN website. These laws clearly state that minors below a certain age cannot consent to sexual activity due to developmental immaturity. [1]</a:t>
            </a:r>
          </a:p>
          <a:p>
            <a:endParaRPr lang="en-US"/>
          </a:p>
          <a:p>
            <a:r>
              <a:rPr lang="en-US"/>
              <a:t>The prefrontal cortex is responsible for decision-making, reasoning, personality expression, social appropriateness, and other complex cognitive behaviors.[2]</a:t>
            </a:r>
          </a:p>
          <a:p>
            <a:endParaRPr lang="en-US"/>
          </a:p>
          <a:p>
            <a:r>
              <a:rPr lang="en-US"/>
              <a:t>Developmental changes occur during the transition from childhood to adulthood. The 2013 study, Maturation of the Adolescent Brain, says, "It is well established that the brain undergoes a 'rewiring' process that is not complete until approximately 25 years of age."[3]</a:t>
            </a:r>
          </a:p>
          <a:p>
            <a:endParaRPr lang="en-US"/>
          </a:p>
          <a:p>
            <a:r>
              <a:rPr lang="en-US"/>
              <a:t>Source</a:t>
            </a:r>
          </a:p>
          <a:p>
            <a:r>
              <a:rPr lang="en-US"/>
              <a:t>1. RAINN (2023, April). Consent Laws. apps.rainn.org. Retrieved November 22, 2024, from https://apps.rainn.org/policy/compare/consent-laws.cfm?_ga=2.98895902.1228014705.1714664121-2040521015.1714504137</a:t>
            </a:r>
          </a:p>
          <a:p>
            <a:endParaRPr lang="en-US"/>
          </a:p>
          <a:p>
            <a:r>
              <a:rPr lang="en-US"/>
              <a:t>2. Casey, B., Jones, R. M., &amp; Somerville, L. H. (2011). Braking and Accelerating of the Adolescent Brain. Journal of Research on Adolescence: The Official Journal of the Society for Research on Adolescence, 21(1), 21–33. LINK: https://doi.org/10.1111/j.1532-7795.2010.00712.x</a:t>
            </a:r>
          </a:p>
          <a:p>
            <a:endParaRPr lang="en-US"/>
          </a:p>
          <a:p>
            <a:r>
              <a:rPr lang="en-US"/>
              <a:t>3. Arain M, Haque M, Johal L, Mathur P, Nel W, Rais A, Sandhu R, Sharma S. Maturation of the adolescent brain. Neuropsychiatr Dis Treat. 2013;9:449-61. doi: 10.2147/NDT.S39776. Epub 2013 Apr 3. PMID: 23579318; PMCID: PMC3621648.</a:t>
            </a:r>
          </a:p>
          <a:p>
            <a:r>
              <a:rPr lang="en-US"/>
              <a:t>LINK: https://pmc.ncbi.nlm.nih.gov/articles/PMC3621648/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Stop It Now (n.d.). Why Permission from a Child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Understanding vocabulary terms related to the behaviors of sexual predators can empower young people to recognize warning signs of harmful situations. </a:t>
            </a:r>
          </a:p>
          <a:p>
            <a:endParaRPr lang="en-US"/>
          </a:p>
          <a:p>
            <a:r>
              <a:rPr lang="en-US"/>
              <a:t>Knowing terminology helps them identify manipulative tactics predators use to build trust or exploit vulnerabilities. </a:t>
            </a:r>
          </a:p>
          <a:p>
            <a:endParaRPr lang="en-US"/>
          </a:p>
          <a:p>
            <a:r>
              <a:rPr lang="en-US"/>
              <a:t>With this knowledge, young people are better equipped to spot red flags, understand that these behaviors are abusive, and feel more confident in reporting them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1. FBI (n.d.). How We Can Help You. fbi.gov. Retrieved November 22, 2024, from https://www.fbi.gov/how-we-can-help-you/safety-resources/scams-and-safety/common-scams-and-crimes/sextortion</a:t>
            </a:r>
          </a:p>
          <a:p>
            <a:endParaRPr lang="en-US"/>
          </a:p>
          <a:p>
            <a:r>
              <a:rPr lang="en-US"/>
              <a:t>2. RAINN (2023, April). Consent Laws. apps.rainn.org. Retrieved November 22, 2024, from https://apps.rainn.org/policy/compare/consent-laws.cfm?_ga=2.98895902.1228014705.1714664121-2040521015.1714504137</a:t>
            </a:r>
          </a:p>
          <a:p>
            <a:endParaRPr lang="en-US"/>
          </a:p>
          <a:p>
            <a:r>
              <a:rPr lang="en-US"/>
              <a:t>3. USCode.House.gov (2024, November 21) 18 USC 2251: Sexual exploitation of children, from Title 18, Crimes &amp; Criminal Procedure</a:t>
            </a:r>
          </a:p>
          <a:p>
            <a:r>
              <a:rPr lang="en-US"/>
              <a:t>https://uscode.house.gov/view.xhtml?hl=false&amp;edition=prelim&amp;req=granuleid%3AUSC-prelim-title18-section2251&amp;num=0&amp;saved=%7CZ3JhbnVsZWlkOlVTQy1wcmVsaW0tdGl0bGUxOC1zZWN0aW9uMjI1Mg%3D%3D%7C%7C%7C0%7Cfalse%7Cprelim</a:t>
            </a:r>
          </a:p>
          <a:p>
            <a:endParaRPr lang="en-US"/>
          </a:p>
          <a:p>
            <a:r>
              <a:rPr lang="en-US"/>
              <a:t>4. Stop It Now</a:t>
            </a:r>
          </a:p>
          <a:p>
            <a:r>
              <a:rPr lang="en-US"/>
              <a:t>Stop It Now (n.d.). Why Permission from a Cild or Underage Teen Doesn't Count. stopitnow.org. Retrieved November 22, 2024, from https://www.stopitnow.org/ohc-content/why-permission-from-a-child-or-underage-teen-doesnt-count#:~:text=The%20law%20recognizes%20that%20children,to%20engage%20in%20sexual%20behaviors.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FBI (n.d.). How We Can Help You. fbi.gov. Retrieved November 22, 2024, from https://www.fbi.gov/how-we-can-help-you/safety-resources/scams-and-safety/common-scams-and-crimes/sextortion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PERSONAL SAFETY STANDARD</a:t>
            </a:r>
          </a:p>
          <a:p>
            <a:r>
              <a:rPr lang="en-US"/>
              <a:t>Young people should establish clear personal guidelines about what they feel comfortable sharing with others.</a:t>
            </a:r>
          </a:p>
          <a:p>
            <a:endParaRPr lang="en-US"/>
          </a:p>
          <a:p>
            <a:r>
              <a:rPr lang="en-US"/>
              <a:t>For instance, a young person might decide that sharing a photo of themselves in shorts or swimwear aligns with their personal policy. However, their policy may also include a firm decision never to share images of themselves in lingerie.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PERSONAL SAFETY STANDARD</a:t>
            </a:r>
          </a:p>
          <a:p>
            <a:r>
              <a:rPr lang="en-US"/>
              <a:t>Young people should establish clear personal guidelines about what they feel comfortable sharing with others.</a:t>
            </a:r>
          </a:p>
          <a:p>
            <a:endParaRPr lang="en-US"/>
          </a:p>
          <a:p>
            <a:r>
              <a:rPr lang="en-US"/>
              <a:t>For instance, a young person might decide that sharing a photo of themselves in shorts or swimwear aligns with their personal policy. However, their policy may also include a firm decision never to share images of themselves in lingerie.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PERSONAL SAFETY STANDARD</a:t>
            </a:r>
          </a:p>
          <a:p>
            <a:r>
              <a:rPr lang="en-US"/>
              <a:t>Young people should establish clear personal guidelines about what they feel comfortable sharing with others.</a:t>
            </a:r>
          </a:p>
          <a:p>
            <a:endParaRPr lang="en-US"/>
          </a:p>
          <a:p>
            <a:r>
              <a:rPr lang="en-US"/>
              <a:t>For instance, a young person might decide that sharing a photo of themselves in shorts or swimwear aligns with their personal policy. However, their policy may also include a firm decision never to share images of themselves in lingerie.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PERSONAL SAFETY STANDARD</a:t>
            </a:r>
          </a:p>
          <a:p>
            <a:r>
              <a:rPr lang="en-US"/>
              <a:t>Young people should establish clear personal guidelines about what they feel comfortable sharing with others.</a:t>
            </a:r>
          </a:p>
          <a:p>
            <a:endParaRPr lang="en-US"/>
          </a:p>
          <a:p>
            <a:r>
              <a:rPr lang="en-US"/>
              <a:t>For instance, a young person might decide that sharing a photo of themselves in shorts or swimwear aligns with their personal policy. However, their policy may also include a firm decision never to share images of themselves in lingerie.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PERSONAL SAFETY STANDARD</a:t>
            </a:r>
          </a:p>
          <a:p>
            <a:r>
              <a:rPr lang="en-US"/>
              <a:t>Young people should establish clear personal guidelines about what they feel comfortable sharing with others.</a:t>
            </a:r>
          </a:p>
          <a:p>
            <a:endParaRPr lang="en-US"/>
          </a:p>
          <a:p>
            <a:r>
              <a:rPr lang="en-US"/>
              <a:t>For instance, a young person might decide that sharing a photo of themselves in shorts or swimwear aligns with their personal policy. However, their policy may also include a firm decision never to share images of themselves in lingerie.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HISTORY</a:t>
            </a:r>
          </a:p>
          <a:p>
            <a:r>
              <a:rPr lang="en-US"/>
              <a:t>Wireless phone service providers began to connect their networks for text messaging in 2001.</a:t>
            </a:r>
          </a:p>
          <a:p>
            <a:endParaRPr lang="en-US"/>
          </a:p>
          <a:p>
            <a:r>
              <a:rPr lang="en-US"/>
              <a:t>Sexting emerged in 2009.</a:t>
            </a:r>
          </a:p>
          <a:p>
            <a:endParaRPr lang="en-US"/>
          </a:p>
          <a:p>
            <a:r>
              <a:rPr lang="en-US"/>
              <a:t>The term 'sextortion' was coined in 2009 in a webinar hosted by the International Association of Women Judges.</a:t>
            </a:r>
          </a:p>
          <a:p>
            <a:endParaRPr lang="en-US"/>
          </a:p>
          <a:p>
            <a:r>
              <a:rPr lang="en-US"/>
              <a:t>Source</a:t>
            </a:r>
          </a:p>
          <a:p>
            <a:r>
              <a:rPr lang="en-US"/>
              <a:t>SendHub (n.d.). When Did Texting Start? Retrieved November 22, 2024, from https://www.sendhub.com/when-did-texting-start/</a:t>
            </a:r>
          </a:p>
          <a:p>
            <a:endParaRPr lang="en-US"/>
          </a:p>
          <a:p>
            <a:r>
              <a:rPr lang="en-US"/>
              <a:t>International Association of Women Judges (2023, March). Sextortion: The Impact on Judging and Courts. Retrieved November 22, 2024, from https://www.iawj.org/sextortion-impact-on-judging-and-courts-asean</a:t>
            </a:r>
          </a:p>
          <a:p>
            <a:endParaRPr lang="en-US"/>
          </a:p>
          <a:p>
            <a:r>
              <a:rPr lang="en-US"/>
              <a:t>Vocabulary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Harter et al., 2003; Mann et al., 2017; McCauley,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Harter et al., 2003; Mann et al., 2017; McCauley,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Harter et al., 2003; Mann et al., 2017; McCauley,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Harter et al., 2003; Mann et al., 2017; McCauley,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Harter et al., 2003; Mann et al., 2017; McCauley,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Harter et al., 2003; Mann et al., 2017; McCauley, 2017.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NCMEC: National Center for Missing &amp; Exploited Children</a:t>
            </a:r>
          </a:p>
          <a:p>
            <a:endParaRPr lang="en-US"/>
          </a:p>
          <a:p>
            <a:endParaRPr lang="en-US"/>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NCMEC: National Center for Missing &amp; Exploited Children</a:t>
            </a:r>
          </a:p>
          <a:p>
            <a:endParaRPr lang="en-US"/>
          </a:p>
          <a:p>
            <a:endParaRPr lang="en-US"/>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NCMEC: National Center for Missing &amp; Exploited Children</a:t>
            </a:r>
          </a:p>
          <a:p>
            <a:endParaRPr lang="en-US"/>
          </a:p>
          <a:p>
            <a:endParaRPr lang="en-US"/>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NCMEC: National Center for Missing &amp; Exploited Children</a:t>
            </a:r>
          </a:p>
          <a:p>
            <a:endParaRPr lang="en-US"/>
          </a:p>
          <a:p>
            <a:endParaRPr lang="en-US"/>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NCMEC: National Center for Missing &amp; Exploited Children</a:t>
            </a:r>
          </a:p>
          <a:p>
            <a:endParaRPr lang="en-US"/>
          </a:p>
          <a:p>
            <a:endParaRPr lang="en-US"/>
          </a:p>
          <a:p>
            <a:r>
              <a:rPr lang="en-US"/>
              <a:t>Source</a:t>
            </a:r>
          </a:p>
          <a:p>
            <a:r>
              <a:rPr lang="en-US"/>
              <a:t>National Center for Missing &amp; Exploited Children (n.d.). CyberTipline. Report.Cybertip.org. Retrieved November 22, 2024, from 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Update this slide with your school/organization's custom QR code and #code. </a:t>
            </a:r>
          </a:p>
          <a:p>
            <a:endParaRPr lang="en-US"/>
          </a:p>
          <a:p>
            <a:r>
              <a:rPr lang="en-US"/>
              <a:t>Please encourage participants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Follow the instructions provided on WalkingWise.com to access your school or organization's custom Slido QR code and #code, which will enable the audience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sextortion, please refer to the last page of Lesson Plan #5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When predators send a sexual image, what percent of victims respond by sending their image back?</a:t>
            </a:r>
          </a:p>
          <a:p>
            <a:endParaRPr lang="en-US"/>
          </a:p>
          <a:p>
            <a:r>
              <a:rPr lang="en-US"/>
              <a:t>A)  62%</a:t>
            </a:r>
          </a:p>
          <a:p>
            <a:r>
              <a:rPr lang="en-US"/>
              <a:t>B)  72%</a:t>
            </a:r>
          </a:p>
          <a:p>
            <a:r>
              <a:rPr lang="en-US"/>
              <a:t>C)  82%</a:t>
            </a:r>
          </a:p>
          <a:p>
            <a:r>
              <a:rPr lang="en-US"/>
              <a:t>D)  92%</a:t>
            </a:r>
          </a:p>
          <a:p>
            <a:endParaRPr lang="en-US"/>
          </a:p>
          <a:p>
            <a:r>
              <a:rPr lang="en-US"/>
              <a:t>ANSWER</a:t>
            </a:r>
          </a:p>
          <a:p>
            <a:r>
              <a:rPr lang="en-US"/>
              <a:t>B) 82% of reports indicated that victims sent their sexual images to a sextortionist after receiving an image from the predator first. </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Explainer-style animation is widely used by businesses worldwide for employee training. Similarly, the Walking Wise animated video series is designed for teenagers (ages 11+) and adults to understand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How do MOST blackmailers obtain sexual images from victims?</a:t>
            </a:r>
          </a:p>
          <a:p>
            <a:endParaRPr lang="en-US"/>
          </a:p>
          <a:p>
            <a:r>
              <a:rPr lang="en-US"/>
              <a:t>A)  Catfishing</a:t>
            </a:r>
          </a:p>
          <a:p>
            <a:r>
              <a:rPr lang="en-US"/>
              <a:t>B)  Hacking Accounts &amp; Phones</a:t>
            </a:r>
          </a:p>
          <a:p>
            <a:r>
              <a:rPr lang="en-US"/>
              <a:t>C)  AI Generation</a:t>
            </a:r>
          </a:p>
          <a:p>
            <a:r>
              <a:rPr lang="en-US"/>
              <a:t>D)  Peers</a:t>
            </a:r>
          </a:p>
          <a:p>
            <a:endParaRPr lang="en-US"/>
          </a:p>
          <a:p>
            <a:r>
              <a:rPr lang="en-US"/>
              <a:t>ANSWER</a:t>
            </a:r>
          </a:p>
          <a:p>
            <a:r>
              <a:rPr lang="en-US"/>
              <a:t>A)  Catfishing is currently the most frequent method for obtaining sexual images from victims.</a:t>
            </a:r>
          </a:p>
          <a:p>
            <a:endParaRPr lang="en-US"/>
          </a:p>
          <a:p>
            <a:r>
              <a:rPr lang="en-US"/>
              <a:t>Sextortionists use all four forms (listed above) of coercion to blackmail victims for money and other demands. Still, catfishing is currently the most common method used to obtain sexual images from victims. In addition to targeting young people who have shared a sexual image, predators also use AI technologies, hack accounts, and break into electronic devices as methods to sextort victims.</a:t>
            </a:r>
          </a:p>
          <a:p>
            <a:endParaRPr lang="en-US"/>
          </a:p>
          <a:p>
            <a:r>
              <a:rPr lang="en-US"/>
              <a:t>Source</a:t>
            </a:r>
          </a:p>
          <a:p>
            <a:r>
              <a:rPr lang="en-US"/>
              <a:t>Thorn and National Center for Missing and Exploited Children (NCMEC). (2024). Trends in Financial Sextortion: An investigation of sextortion reports in NCMEC CyberTipline data, pp. 9, 12, 13, 25, 34</a:t>
            </a:r>
          </a:p>
          <a:p>
            <a:endParaRPr lang="en-US"/>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GROOMING</a:t>
            </a:r>
          </a:p>
          <a:p>
            <a:r>
              <a:rPr lang="en-US"/>
              <a:t>Sextortionists often follow a consistent pattern when targeting young people. Understanding these tactics can help young people recognize and resist the coercive behaviors used by these predators.</a:t>
            </a:r>
          </a:p>
          <a:p>
            <a:endParaRPr lang="en-US"/>
          </a:p>
          <a:p>
            <a:r>
              <a:rPr lang="en-US"/>
              <a:t>Source</a:t>
            </a:r>
          </a:p>
          <a:p>
            <a:r>
              <a:rPr lang="en-US"/>
              <a:t>Thorn and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GROOMING</a:t>
            </a:r>
          </a:p>
          <a:p>
            <a:r>
              <a:rPr lang="en-US"/>
              <a:t>Sextortionists often follow a consistent pattern when targeting young people. Understanding these tactics can help young people recognize and resist the coercive behaviors used by these predators.</a:t>
            </a:r>
          </a:p>
          <a:p>
            <a:endParaRPr lang="en-US"/>
          </a:p>
          <a:p>
            <a:r>
              <a:rPr lang="en-US"/>
              <a:t>Source</a:t>
            </a:r>
          </a:p>
          <a:p>
            <a:r>
              <a:rPr lang="en-US"/>
              <a:t>Thorn and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GROOMING</a:t>
            </a:r>
          </a:p>
          <a:p>
            <a:r>
              <a:rPr lang="en-US"/>
              <a:t>Sextortionists often follow a consistent pattern when targeting young people. Understanding these tactics can help young people recognize and resist the coercive behaviors used by these predators.</a:t>
            </a:r>
          </a:p>
          <a:p>
            <a:endParaRPr lang="en-US"/>
          </a:p>
          <a:p>
            <a:r>
              <a:rPr lang="en-US"/>
              <a:t>Source</a:t>
            </a:r>
          </a:p>
          <a:p>
            <a:r>
              <a:rPr lang="en-US"/>
              <a:t>Thorn and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GROOMING</a:t>
            </a:r>
          </a:p>
          <a:p>
            <a:r>
              <a:rPr lang="en-US"/>
              <a:t>Sextortionists often follow a consistent pattern when targeting young people. Understanding these tactics can help young people recognize and resist the coercive behaviors used by these predators.</a:t>
            </a:r>
          </a:p>
          <a:p>
            <a:endParaRPr lang="en-US"/>
          </a:p>
          <a:p>
            <a:r>
              <a:rPr lang="en-US"/>
              <a:t>Source</a:t>
            </a:r>
          </a:p>
          <a:p>
            <a:r>
              <a:rPr lang="en-US"/>
              <a:t>Thorn and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GROOMING</a:t>
            </a:r>
          </a:p>
          <a:p>
            <a:r>
              <a:rPr lang="en-US"/>
              <a:t>Sextortionists often follow a consistent pattern when targeting young people. Understanding these tactics can help young people recognize and resist the coercive behaviors used by these predators.</a:t>
            </a:r>
          </a:p>
          <a:p>
            <a:endParaRPr lang="en-US"/>
          </a:p>
          <a:p>
            <a:r>
              <a:rPr lang="en-US"/>
              <a:t>Source</a:t>
            </a:r>
          </a:p>
          <a:p>
            <a:r>
              <a:rPr lang="en-US"/>
              <a:t>Thorn and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GROOMING</a:t>
            </a:r>
          </a:p>
          <a:p>
            <a:r>
              <a:rPr lang="en-US"/>
              <a:t>Sextortionists often follow a consistent pattern when targeting young people. Understanding these tactics can help young people recognize and resist the coercive behaviors used by these predators.</a:t>
            </a:r>
          </a:p>
          <a:p>
            <a:endParaRPr lang="en-US"/>
          </a:p>
          <a:p>
            <a:r>
              <a:rPr lang="en-US"/>
              <a:t>Source</a:t>
            </a:r>
          </a:p>
          <a:p>
            <a:r>
              <a:rPr lang="en-US"/>
              <a:t>Thorn and National Center for Missing and Exploited Children (NCMEC). (2024). Trends in Financial Sextortion: An investigation of sextortion reports in NCMEC CyberTipline data, pp. 12,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following are the statistics on the methods sextortionists use to obtain sexual images from their victims. </a:t>
            </a:r>
          </a:p>
          <a:p>
            <a:endParaRPr lang="en-US"/>
          </a:p>
          <a:p>
            <a:r>
              <a:rPr lang="en-US"/>
              <a:t>• CATFISHING</a:t>
            </a:r>
          </a:p>
          <a:p>
            <a:r>
              <a:rPr lang="en-US"/>
              <a:t>Predators often create fake online identities to deceive potential victims. </a:t>
            </a:r>
          </a:p>
          <a:p>
            <a:endParaRPr lang="en-US"/>
          </a:p>
          <a:p>
            <a:r>
              <a:rPr lang="en-US"/>
              <a:t>• THREATS OF FAKE IMAGES</a:t>
            </a:r>
          </a:p>
          <a:p>
            <a:r>
              <a:rPr lang="en-US"/>
              <a:t>Predators may threaten victims with sexual photos of other people who resemble the victim, altering those images with software or creating fake AI-generated sexual images that appear to be the victim.</a:t>
            </a:r>
          </a:p>
          <a:p>
            <a:endParaRPr lang="en-US"/>
          </a:p>
          <a:p>
            <a:r>
              <a:rPr lang="en-US"/>
              <a:t>• HACKING THREATS &amp; THEFT</a:t>
            </a:r>
          </a:p>
          <a:p>
            <a:r>
              <a:rPr lang="en-US"/>
              <a:t>Sextortionists claim they have gained access to the victim's private photos or videos by hacking into their electronic devices. This is a sextortion technique that is usually false and meant to intimidate and control the victim into meeting demands.</a:t>
            </a:r>
          </a:p>
          <a:p>
            <a:endParaRPr lang="en-US"/>
          </a:p>
          <a:p>
            <a:r>
              <a:rPr lang="en-US"/>
              <a:t>• THREATS of VIOLENCE</a:t>
            </a:r>
          </a:p>
          <a:p>
            <a:r>
              <a:rPr lang="en-US"/>
              <a:t>Sextortionists may threaten violence against the victim or their loved ones to scare them into sending sexual photos or videos.</a:t>
            </a:r>
          </a:p>
          <a:p>
            <a:endParaRPr lang="en-US"/>
          </a:p>
          <a:p>
            <a:r>
              <a:rPr lang="en-US"/>
              <a:t>• INTIMATE RELATIONSHIP</a:t>
            </a:r>
          </a:p>
          <a:p>
            <a:r>
              <a:rPr lang="en-US"/>
              <a:t>A romantic partner threatens to share sexual photos or videos of the victim to force them into providing: </a:t>
            </a:r>
          </a:p>
          <a:p>
            <a:r>
              <a:rPr lang="en-US"/>
              <a:t>1) more explicit content</a:t>
            </a:r>
          </a:p>
          <a:p>
            <a:r>
              <a:rPr lang="en-US"/>
              <a:t>2) stay in the relationship </a:t>
            </a:r>
          </a:p>
          <a:p>
            <a:r>
              <a:rPr lang="en-US"/>
              <a:t>3) comply with increasing demands</a:t>
            </a:r>
          </a:p>
          <a:p>
            <a:endParaRPr lang="en-US"/>
          </a:p>
          <a:p>
            <a:r>
              <a:rPr lang="en-US"/>
              <a:t>Source</a:t>
            </a:r>
          </a:p>
          <a:p>
            <a:r>
              <a:rPr lang="en-US"/>
              <a:t>Thorn and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following are the statistics on the methods sextortionists use to obtain sexual images from their victims. </a:t>
            </a:r>
          </a:p>
          <a:p>
            <a:endParaRPr lang="en-US"/>
          </a:p>
          <a:p>
            <a:r>
              <a:rPr lang="en-US"/>
              <a:t>• CATFISHING</a:t>
            </a:r>
          </a:p>
          <a:p>
            <a:r>
              <a:rPr lang="en-US"/>
              <a:t>Predators often create fake online identities to deceive potential victims. </a:t>
            </a:r>
          </a:p>
          <a:p>
            <a:endParaRPr lang="en-US"/>
          </a:p>
          <a:p>
            <a:r>
              <a:rPr lang="en-US"/>
              <a:t>• THREATS OF FAKE IMAGES</a:t>
            </a:r>
          </a:p>
          <a:p>
            <a:r>
              <a:rPr lang="en-US"/>
              <a:t>Predators may threaten victims with sexual photos of other people who resemble the victim, altering those images with software or creating fake AI-generated sexual images that appear to be the victim.</a:t>
            </a:r>
          </a:p>
          <a:p>
            <a:endParaRPr lang="en-US"/>
          </a:p>
          <a:p>
            <a:r>
              <a:rPr lang="en-US"/>
              <a:t>• HACKING THREATS &amp; THEFT</a:t>
            </a:r>
          </a:p>
          <a:p>
            <a:r>
              <a:rPr lang="en-US"/>
              <a:t>Sextortionists claim they have gained access to the victim's private photos or videos by hacking into their electronic devices. This is a sextortion technique that is usually false and meant to intimidate and control the victim into meeting demands.</a:t>
            </a:r>
          </a:p>
          <a:p>
            <a:endParaRPr lang="en-US"/>
          </a:p>
          <a:p>
            <a:r>
              <a:rPr lang="en-US"/>
              <a:t>• THREATS of VIOLENCE</a:t>
            </a:r>
          </a:p>
          <a:p>
            <a:r>
              <a:rPr lang="en-US"/>
              <a:t>Sextortionists may threaten violence against the victim or their loved ones to scare them into sending sexual photos or videos.</a:t>
            </a:r>
          </a:p>
          <a:p>
            <a:endParaRPr lang="en-US"/>
          </a:p>
          <a:p>
            <a:r>
              <a:rPr lang="en-US"/>
              <a:t>• INTIMATE RELATIONSHIP</a:t>
            </a:r>
          </a:p>
          <a:p>
            <a:r>
              <a:rPr lang="en-US"/>
              <a:t>A romantic partner threatens to share sexual photos or videos of the victim to force them into providing: </a:t>
            </a:r>
          </a:p>
          <a:p>
            <a:r>
              <a:rPr lang="en-US"/>
              <a:t>1) more explicit content</a:t>
            </a:r>
          </a:p>
          <a:p>
            <a:r>
              <a:rPr lang="en-US"/>
              <a:t>2) stay in the relationship </a:t>
            </a:r>
          </a:p>
          <a:p>
            <a:r>
              <a:rPr lang="en-US"/>
              <a:t>3) comply with increasing demands</a:t>
            </a:r>
          </a:p>
          <a:p>
            <a:endParaRPr lang="en-US"/>
          </a:p>
          <a:p>
            <a:r>
              <a:rPr lang="en-US"/>
              <a:t>Source</a:t>
            </a:r>
          </a:p>
          <a:p>
            <a:r>
              <a:rPr lang="en-US"/>
              <a:t>Thorn and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following are the statistics on the methods sextortionists use to obtain sexual images from their victims. </a:t>
            </a:r>
          </a:p>
          <a:p>
            <a:endParaRPr lang="en-US"/>
          </a:p>
          <a:p>
            <a:r>
              <a:rPr lang="en-US"/>
              <a:t>• CATFISHING</a:t>
            </a:r>
          </a:p>
          <a:p>
            <a:r>
              <a:rPr lang="en-US"/>
              <a:t>Predators often create fake online identities to deceive potential victims. </a:t>
            </a:r>
          </a:p>
          <a:p>
            <a:endParaRPr lang="en-US"/>
          </a:p>
          <a:p>
            <a:r>
              <a:rPr lang="en-US"/>
              <a:t>• THREATS OF FAKE IMAGES</a:t>
            </a:r>
          </a:p>
          <a:p>
            <a:r>
              <a:rPr lang="en-US"/>
              <a:t>Predators may threaten victims with sexual photos of other people who resemble the victim, altering those images with software or creating fake AI-generated sexual images that appear to be the victim.</a:t>
            </a:r>
          </a:p>
          <a:p>
            <a:endParaRPr lang="en-US"/>
          </a:p>
          <a:p>
            <a:r>
              <a:rPr lang="en-US"/>
              <a:t>• HACKING THREATS &amp; THEFT</a:t>
            </a:r>
          </a:p>
          <a:p>
            <a:r>
              <a:rPr lang="en-US"/>
              <a:t>Sextortionists claim they have gained access to the victim's private photos or videos by hacking into their electronic devices. This is a sextortion technique that is usually false and meant to intimidate and control the victim into meeting demands.</a:t>
            </a:r>
          </a:p>
          <a:p>
            <a:endParaRPr lang="en-US"/>
          </a:p>
          <a:p>
            <a:r>
              <a:rPr lang="en-US"/>
              <a:t>• THREATS of VIOLENCE</a:t>
            </a:r>
          </a:p>
          <a:p>
            <a:r>
              <a:rPr lang="en-US"/>
              <a:t>Sextortionists may threaten violence against the victim or their loved ones to scare them into sending sexual photos or videos.</a:t>
            </a:r>
          </a:p>
          <a:p>
            <a:endParaRPr lang="en-US"/>
          </a:p>
          <a:p>
            <a:r>
              <a:rPr lang="en-US"/>
              <a:t>• INTIMATE RELATIONSHIP</a:t>
            </a:r>
          </a:p>
          <a:p>
            <a:r>
              <a:rPr lang="en-US"/>
              <a:t>A romantic partner threatens to share sexual photos or videos of the victim to force them into providing: </a:t>
            </a:r>
          </a:p>
          <a:p>
            <a:r>
              <a:rPr lang="en-US"/>
              <a:t>1) more explicit content</a:t>
            </a:r>
          </a:p>
          <a:p>
            <a:r>
              <a:rPr lang="en-US"/>
              <a:t>2) stay in the relationship </a:t>
            </a:r>
          </a:p>
          <a:p>
            <a:r>
              <a:rPr lang="en-US"/>
              <a:t>3) comply with increasing demands</a:t>
            </a:r>
          </a:p>
          <a:p>
            <a:endParaRPr lang="en-US"/>
          </a:p>
          <a:p>
            <a:r>
              <a:rPr lang="en-US"/>
              <a:t>Source</a:t>
            </a:r>
          </a:p>
          <a:p>
            <a:r>
              <a:rPr lang="en-US"/>
              <a:t>Thorn and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following are the statistics on the methods sextortionists use to obtain sexual images from their victims. </a:t>
            </a:r>
          </a:p>
          <a:p>
            <a:endParaRPr lang="en-US"/>
          </a:p>
          <a:p>
            <a:r>
              <a:rPr lang="en-US"/>
              <a:t>• CATFISHING</a:t>
            </a:r>
          </a:p>
          <a:p>
            <a:r>
              <a:rPr lang="en-US"/>
              <a:t>Predators often create fake online identities to deceive potential victims. </a:t>
            </a:r>
          </a:p>
          <a:p>
            <a:endParaRPr lang="en-US"/>
          </a:p>
          <a:p>
            <a:r>
              <a:rPr lang="en-US"/>
              <a:t>• THREATS OF FAKE IMAGES</a:t>
            </a:r>
          </a:p>
          <a:p>
            <a:r>
              <a:rPr lang="en-US"/>
              <a:t>Predators may threaten victims with sexual photos of other people who resemble the victim, altering those images with software or creating fake AI-generated sexual images that appear to be the victim.</a:t>
            </a:r>
          </a:p>
          <a:p>
            <a:endParaRPr lang="en-US"/>
          </a:p>
          <a:p>
            <a:r>
              <a:rPr lang="en-US"/>
              <a:t>• HACKING THREATS &amp; THEFT</a:t>
            </a:r>
          </a:p>
          <a:p>
            <a:r>
              <a:rPr lang="en-US"/>
              <a:t>Sextortionists claim they have gained access to the victim's private photos or videos by hacking into their electronic devices. This is a sextortion technique that is usually false and meant to intimidate and control the victim into meeting demands.</a:t>
            </a:r>
          </a:p>
          <a:p>
            <a:endParaRPr lang="en-US"/>
          </a:p>
          <a:p>
            <a:r>
              <a:rPr lang="en-US"/>
              <a:t>• THREATS of VIOLENCE</a:t>
            </a:r>
          </a:p>
          <a:p>
            <a:r>
              <a:rPr lang="en-US"/>
              <a:t>Sextortionists may threaten violence against the victim or their loved ones to scare them into sending sexual photos or videos.</a:t>
            </a:r>
          </a:p>
          <a:p>
            <a:endParaRPr lang="en-US"/>
          </a:p>
          <a:p>
            <a:r>
              <a:rPr lang="en-US"/>
              <a:t>• INTIMATE RELATIONSHIP</a:t>
            </a:r>
          </a:p>
          <a:p>
            <a:r>
              <a:rPr lang="en-US"/>
              <a:t>A romantic partner threatens to share sexual photos or videos of the victim to force them into providing: </a:t>
            </a:r>
          </a:p>
          <a:p>
            <a:r>
              <a:rPr lang="en-US"/>
              <a:t>1) more explicit content</a:t>
            </a:r>
          </a:p>
          <a:p>
            <a:r>
              <a:rPr lang="en-US"/>
              <a:t>2) stay in the relationship </a:t>
            </a:r>
          </a:p>
          <a:p>
            <a:r>
              <a:rPr lang="en-US"/>
              <a:t>3) comply with increasing demands</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following are the statistics on the methods sextortionists use to obtain sexual images from their victims. </a:t>
            </a:r>
          </a:p>
          <a:p>
            <a:endParaRPr lang="en-US"/>
          </a:p>
          <a:p>
            <a:r>
              <a:rPr lang="en-US"/>
              <a:t>• CATFISHING</a:t>
            </a:r>
          </a:p>
          <a:p>
            <a:r>
              <a:rPr lang="en-US"/>
              <a:t>Predators often create fake online identities to deceive potential victims. </a:t>
            </a:r>
          </a:p>
          <a:p>
            <a:endParaRPr lang="en-US"/>
          </a:p>
          <a:p>
            <a:r>
              <a:rPr lang="en-US"/>
              <a:t>• THREATS OF FAKE IMAGES</a:t>
            </a:r>
          </a:p>
          <a:p>
            <a:r>
              <a:rPr lang="en-US"/>
              <a:t>Predators may threaten victims with sexual photos of other people who resemble the victim, altering those images with software or creating fake AI-generated sexual images that appear to be the victim.</a:t>
            </a:r>
          </a:p>
          <a:p>
            <a:endParaRPr lang="en-US"/>
          </a:p>
          <a:p>
            <a:r>
              <a:rPr lang="en-US"/>
              <a:t>• HACKING THREATS &amp; THEFT</a:t>
            </a:r>
          </a:p>
          <a:p>
            <a:r>
              <a:rPr lang="en-US"/>
              <a:t>Sextortionists claim they have gained access to the victim's private photos or videos by hacking into their electronic devices. This is a sextortion technique that is usually false and meant to intimidate and control the victim into meeting demands.</a:t>
            </a:r>
          </a:p>
          <a:p>
            <a:endParaRPr lang="en-US"/>
          </a:p>
          <a:p>
            <a:r>
              <a:rPr lang="en-US"/>
              <a:t>• THREATS of VIOLENCE</a:t>
            </a:r>
          </a:p>
          <a:p>
            <a:r>
              <a:rPr lang="en-US"/>
              <a:t>Sextortionists may threaten violence against the victim or their loved ones to scare them into sending sexual photos or videos.</a:t>
            </a:r>
          </a:p>
          <a:p>
            <a:endParaRPr lang="en-US"/>
          </a:p>
          <a:p>
            <a:r>
              <a:rPr lang="en-US"/>
              <a:t>• INTIMATE RELATIONSHIP</a:t>
            </a:r>
          </a:p>
          <a:p>
            <a:r>
              <a:rPr lang="en-US"/>
              <a:t>A romantic partner threatens to share sexual photos or videos of the victim to force them into providing: </a:t>
            </a:r>
          </a:p>
          <a:p>
            <a:r>
              <a:rPr lang="en-US"/>
              <a:t>1) more explicit content</a:t>
            </a:r>
          </a:p>
          <a:p>
            <a:r>
              <a:rPr lang="en-US"/>
              <a:t>2) stay in the relationship </a:t>
            </a:r>
          </a:p>
          <a:p>
            <a:r>
              <a:rPr lang="en-US"/>
              <a:t>3) comply with increasing demands</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following are the statistics on the methods sextortionists use to obtain sexual images from their victims. </a:t>
            </a:r>
          </a:p>
          <a:p>
            <a:endParaRPr lang="en-US"/>
          </a:p>
          <a:p>
            <a:r>
              <a:rPr lang="en-US"/>
              <a:t>• CATFISHING</a:t>
            </a:r>
          </a:p>
          <a:p>
            <a:r>
              <a:rPr lang="en-US"/>
              <a:t>Predators often create fake online identities to deceive potential victims. </a:t>
            </a:r>
          </a:p>
          <a:p>
            <a:endParaRPr lang="en-US"/>
          </a:p>
          <a:p>
            <a:r>
              <a:rPr lang="en-US"/>
              <a:t>• THREATS OF FAKE IMAGES</a:t>
            </a:r>
          </a:p>
          <a:p>
            <a:r>
              <a:rPr lang="en-US"/>
              <a:t>Predators may threaten victims with sexual photos of other people who resemble the victim, altering those images with software or creating fake AI-generated sexual images that appear to be the victim.</a:t>
            </a:r>
          </a:p>
          <a:p>
            <a:endParaRPr lang="en-US"/>
          </a:p>
          <a:p>
            <a:r>
              <a:rPr lang="en-US"/>
              <a:t>• HACKING THREATS &amp; THEFT</a:t>
            </a:r>
          </a:p>
          <a:p>
            <a:r>
              <a:rPr lang="en-US"/>
              <a:t>Sextortionists claim they have gained access to the victim's private photos or videos by hacking into their electronic devices. This is a sextortion technique that is usually false and meant to intimidate and control the victim into meeting demands.</a:t>
            </a:r>
          </a:p>
          <a:p>
            <a:endParaRPr lang="en-US"/>
          </a:p>
          <a:p>
            <a:r>
              <a:rPr lang="en-US"/>
              <a:t>• THREATS of VIOLENCE</a:t>
            </a:r>
          </a:p>
          <a:p>
            <a:r>
              <a:rPr lang="en-US"/>
              <a:t>Sextortionists may threaten violence against the victim or their loved ones to scare them into sending sexual photos or videos.</a:t>
            </a:r>
          </a:p>
          <a:p>
            <a:endParaRPr lang="en-US"/>
          </a:p>
          <a:p>
            <a:r>
              <a:rPr lang="en-US"/>
              <a:t>• INTIMATE RELATIONSHIP</a:t>
            </a:r>
          </a:p>
          <a:p>
            <a:r>
              <a:rPr lang="en-US"/>
              <a:t>A romantic partner threatens to share sexual photos or videos of the victim to force them into providing: </a:t>
            </a:r>
          </a:p>
          <a:p>
            <a:r>
              <a:rPr lang="en-US"/>
              <a:t>1) more explicit content</a:t>
            </a:r>
          </a:p>
          <a:p>
            <a:r>
              <a:rPr lang="en-US"/>
              <a:t>2) stay in the relationship </a:t>
            </a:r>
          </a:p>
          <a:p>
            <a:r>
              <a:rPr lang="en-US"/>
              <a:t>3) comply with increasing demands</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 13.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Thorn.org was founded in 2009 by actor Ashton Kutcher. Thorn uses technology to combat online sexual exploitation of children and raises awareness about issues like sextortion and child sexual abuse material (aka, child pornography). Thorn's digital tools have had a significant impact, assisting in the identification of thousands of child victims and contributing to numerous arrests of sexual predators. </a:t>
            </a:r>
          </a:p>
          <a:p>
            <a:endParaRPr lang="en-US"/>
          </a:p>
          <a:p>
            <a:r>
              <a:rPr lang="en-US"/>
              <a:t>NCMEC &amp; THORN 2024 STUDY</a:t>
            </a:r>
          </a:p>
          <a:p>
            <a:r>
              <a:rPr lang="en-US"/>
              <a:t>Thorn analyzed data provided by the National Center for Missing and Exploited Children (NCMEC), which compiles reports of sextortion from individuals and online platforms. Out of approximately 118 million child sexual exploitation reports submitted between 2020 and 2023, Thorn examined a sample of 15 million reports. The analysis revealed that NCMEC received an average of 812 sextortion reports per week.</a:t>
            </a:r>
          </a:p>
          <a:p>
            <a:endParaRPr lang="en-US"/>
          </a:p>
          <a:p>
            <a:r>
              <a:rPr lang="en-US"/>
              <a:t>The 2024 Thorn report estimates that 3.5% to 5% of youth experience sexual exploitation by the time they reach adulthood.</a:t>
            </a:r>
          </a:p>
          <a:p>
            <a:endParaRPr lang="en-US"/>
          </a:p>
          <a:p>
            <a:r>
              <a:rPr lang="en-US"/>
              <a:t>NOTE</a:t>
            </a:r>
          </a:p>
          <a:p>
            <a:r>
              <a:rPr lang="en-US"/>
              <a:t>The presenter can highlight the significance of this statistic (3.5% to 5%) by calculating and sharing an estimate of how many students within their own student body might be affected.</a:t>
            </a:r>
          </a:p>
          <a:p>
            <a:endParaRPr lang="en-US"/>
          </a:p>
          <a:p>
            <a:r>
              <a:rPr lang="en-US"/>
              <a:t>Source: </a:t>
            </a:r>
          </a:p>
          <a:p>
            <a:r>
              <a:rPr lang="en-US"/>
              <a:t>Thorn and National Center for Missing and Exploited Children (NCMEC). (2024). Trends in Financial Sextortion: An investigation of sextortion reports in NCMEC CyberTipline data, pp. 4, 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Thorn.org was founded in 2009 by actor Ashton Kutcher. Thorn uses technology to combat online sexual exploitation of children and raises awareness about issues like sextortion and child sexual abuse material (aka, child pornography). Thorn's digital tools have had a significant impact, assisting in the identification of thousands of child victims and contributing to numerous arrests of sexual predators. </a:t>
            </a:r>
          </a:p>
          <a:p>
            <a:endParaRPr lang="en-US"/>
          </a:p>
          <a:p>
            <a:r>
              <a:rPr lang="en-US"/>
              <a:t>NCMEC &amp; THORN 2024 STUDY</a:t>
            </a:r>
          </a:p>
          <a:p>
            <a:r>
              <a:rPr lang="en-US"/>
              <a:t>Thorn analyzed data provided by the National Center for Missing and Exploited Children (NCMEC), which compiles reports of sextortion from individuals and online platforms. Out of approximately 118 million child sexual exploitation reports submitted between 2020 and 2023, Thorn examined a sample of 15 million reports. The analysis revealed that NCMEC received an average of 812 sextortion reports per week.</a:t>
            </a:r>
          </a:p>
          <a:p>
            <a:endParaRPr lang="en-US"/>
          </a:p>
          <a:p>
            <a:r>
              <a:rPr lang="en-US"/>
              <a:t>The 2024 Thorn report estimates that 3.5% to 5% of youth experience sexual exploitation by the time they reach adulthood.</a:t>
            </a:r>
          </a:p>
          <a:p>
            <a:endParaRPr lang="en-US"/>
          </a:p>
          <a:p>
            <a:r>
              <a:rPr lang="en-US"/>
              <a:t>NOTE</a:t>
            </a:r>
          </a:p>
          <a:p>
            <a:r>
              <a:rPr lang="en-US"/>
              <a:t>The presenter can highlight the significance of this statistic (3.5% to 5%) by calculating and sharing an estimate of how many students within their own student body might be affected.</a:t>
            </a:r>
          </a:p>
          <a:p>
            <a:endParaRPr lang="en-US"/>
          </a:p>
          <a:p>
            <a:r>
              <a:rPr lang="en-US"/>
              <a:t>Source: </a:t>
            </a:r>
          </a:p>
          <a:p>
            <a:r>
              <a:rPr lang="en-US"/>
              <a:t>Thorn and National Center for Missing and Exploited Children (NCMEC). (2024). Trends in Financial Sextortion: An investigation of sextortion reports in NCMEC CyberTipline data, pp. 4, 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Thorn.org was founded in 2009 by actor Ashton Kutcher. Thorn uses technology to combat online sexual exploitation of children and raises awareness about issues like sextortion and child sexual abuse material (aka, child pornography). Thorn's digital tools have had a significant impact, assisting in the identification of thousands of child victims and contributing to numerous arrests of sexual predators. </a:t>
            </a:r>
          </a:p>
          <a:p>
            <a:endParaRPr lang="en-US"/>
          </a:p>
          <a:p>
            <a:r>
              <a:rPr lang="en-US"/>
              <a:t>NCMEC &amp; THORN 2024 STUDY</a:t>
            </a:r>
          </a:p>
          <a:p>
            <a:r>
              <a:rPr lang="en-US"/>
              <a:t>Thorn analyzed data provided by the National Center for Missing and Exploited Children (NCMEC), which compiles reports of sextortion from individuals and online platforms. Out of approximately 118 million child sexual exploitation reports submitted between 2020 and 2023, Thorn examined a sample of 15 million reports. The analysis revealed that NCMEC received an average of 812 sextortion reports per week.</a:t>
            </a:r>
          </a:p>
          <a:p>
            <a:endParaRPr lang="en-US"/>
          </a:p>
          <a:p>
            <a:r>
              <a:rPr lang="en-US"/>
              <a:t>The 2024 Thorn report estimates that 3.5% to 5% of youth experience sexual exploitation by the time they reach adulthood.</a:t>
            </a:r>
          </a:p>
          <a:p>
            <a:endParaRPr lang="en-US"/>
          </a:p>
          <a:p>
            <a:r>
              <a:rPr lang="en-US"/>
              <a:t>NOTE</a:t>
            </a:r>
          </a:p>
          <a:p>
            <a:r>
              <a:rPr lang="en-US"/>
              <a:t>The presenter can highlight the significance of this statistic (3.5% to 5%) by calculating and sharing an estimate of how many students within their own student body might be affected.</a:t>
            </a:r>
          </a:p>
          <a:p>
            <a:endParaRPr lang="en-US"/>
          </a:p>
          <a:p>
            <a:r>
              <a:rPr lang="en-US"/>
              <a:t>Source: </a:t>
            </a:r>
          </a:p>
          <a:p>
            <a:r>
              <a:rPr lang="en-US"/>
              <a:t>Thorn and National Center for Missing and Exploited Children (NCMEC). (2024). Trends in Financial Sextortion: An investigation of sextortion reports in NCMEC CyberTipline data, pp. 4, 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Thorn.org was founded in 2009 by actor Ashton Kutcher. Thorn uses technology to combat online sexual exploitation of children and raises awareness about issues like sextortion and child sexual abuse material (aka, child pornography). Thorn's digital tools have had a significant impact, assisting in the identification of thousands of child victims and contributing to numerous arrests of sexual predators. </a:t>
            </a:r>
          </a:p>
          <a:p>
            <a:endParaRPr lang="en-US"/>
          </a:p>
          <a:p>
            <a:r>
              <a:rPr lang="en-US"/>
              <a:t>NCMEC &amp; THORN 2024 STUDY</a:t>
            </a:r>
          </a:p>
          <a:p>
            <a:r>
              <a:rPr lang="en-US"/>
              <a:t>Thorn analyzed data provided by the National Center for Missing and Exploited Children (NCMEC), which compiles reports of sextortion from individuals and online platforms. Out of approximately 118 million child sexual exploitation reports submitted between 2020 and 2023, Thorn examined a sample of 15 million reports. The analysis revealed that NCMEC received an average of 812 sextortion reports per week.</a:t>
            </a:r>
          </a:p>
          <a:p>
            <a:endParaRPr lang="en-US"/>
          </a:p>
          <a:p>
            <a:r>
              <a:rPr lang="en-US"/>
              <a:t>The 2024 Thorn report estimates that 3.5% to 5% of youth experience sexual exploitation by the time they reach adulthood.</a:t>
            </a:r>
          </a:p>
          <a:p>
            <a:endParaRPr lang="en-US"/>
          </a:p>
          <a:p>
            <a:r>
              <a:rPr lang="en-US"/>
              <a:t>NOTE</a:t>
            </a:r>
          </a:p>
          <a:p>
            <a:r>
              <a:rPr lang="en-US"/>
              <a:t>The presenter can highlight the significance of this statistic (3.5% to 5%) by calculating and sharing an estimate of how many students within their own student body might be affected.</a:t>
            </a:r>
          </a:p>
          <a:p>
            <a:endParaRPr lang="en-US"/>
          </a:p>
          <a:p>
            <a:r>
              <a:rPr lang="en-US"/>
              <a:t>Source: </a:t>
            </a:r>
          </a:p>
          <a:p>
            <a:r>
              <a:rPr lang="en-US"/>
              <a:t>Thorn and National Center for Missing and Exploited Children (NCMEC). (2024). Trends in Financial Sextortion: An investigation of sextortion reports in NCMEC CyberTipline data, pp. 4, 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(2023). LGBTQ+ Youth Perspectives: How LGBTQ+	Youth are Navigating Exploration and Risks of Sexual Exploitation Online.</a:t>
            </a:r>
          </a:p>
          <a:p>
            <a:r>
              <a:rPr lang="en-US"/>
              <a:t>https://info.thorn.org/hubfs/Research/Thorn_LGBTQ+YouthPerspectives_</a:t>
            </a:r>
          </a:p>
          <a:p>
            <a:r>
              <a:rPr lang="en-US"/>
              <a:t> June2023_FNL.pdf</a:t>
            </a:r>
          </a:p>
          <a:p>
            <a:endParaRPr lang="en-US"/>
          </a:p>
          <a:p>
            <a:r>
              <a:rPr lang="en-US"/>
              <a:t>Thorn and National Center for Missing and Exploited Children (NCMEC). (2024). Trends in Financial Sextortion: An investigation of sextortion reports in NCMEC CyberTipline data, p. 33.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(2023). LGBTQ+ Youth Perspectives: How LGBTQ+	Youth are Navigating Exploration and Risks of Sexual Exploitation Online.</a:t>
            </a:r>
          </a:p>
          <a:p>
            <a:r>
              <a:rPr lang="en-US"/>
              <a:t>https://info.thorn.org/hubfs/Research/Thorn_LGBTQ+YouthPerspectives_</a:t>
            </a:r>
          </a:p>
          <a:p>
            <a:r>
              <a:rPr lang="en-US"/>
              <a:t> June2023_FNL.pdf</a:t>
            </a:r>
          </a:p>
          <a:p>
            <a:endParaRPr lang="en-US"/>
          </a:p>
          <a:p>
            <a:r>
              <a:rPr lang="en-US"/>
              <a:t>Thorn and National Center for Missing and Exploited Children (NCMEC). (2024). Trends in Financial Sextortion: An investigation of sextortion reports in NCMEC CyberTipline data, p. 33.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(2023). LGBTQ+ Youth Perspectives: How LGBTQ+	Youth are Navigating Exploration and Risks of Sexual Exploitation Online.</a:t>
            </a:r>
          </a:p>
          <a:p>
            <a:r>
              <a:rPr lang="en-US"/>
              <a:t>https://info.thorn.org/hubfs/Research/Thorn_LGBTQ+YouthPerspectives_</a:t>
            </a:r>
          </a:p>
          <a:p>
            <a:r>
              <a:rPr lang="en-US"/>
              <a:t> June2023_FNL.pdf</a:t>
            </a:r>
          </a:p>
          <a:p>
            <a:endParaRPr lang="en-US"/>
          </a:p>
          <a:p>
            <a:r>
              <a:rPr lang="en-US"/>
              <a:t>Thorn and National Center for Missing and Exploited Children (NCMEC). (2024). Trends in Financial Sextortion: An investigation of sextortion reports in NCMEC CyberTipline data, p. 33.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(2023). LGBTQ+ Youth Perspectives: How LGBTQ+	Youth are Navigating Exploration and Risks of Sexual Exploitation Online.</a:t>
            </a:r>
          </a:p>
          <a:p>
            <a:r>
              <a:rPr lang="en-US"/>
              <a:t>https://info.thorn.org/hubfs/Research/Thorn_LGBTQ+YouthPerspectives_</a:t>
            </a:r>
          </a:p>
          <a:p>
            <a:r>
              <a:rPr lang="en-US"/>
              <a:t> June2023_FNL.pdf</a:t>
            </a:r>
          </a:p>
          <a:p>
            <a:endParaRPr lang="en-US"/>
          </a:p>
          <a:p>
            <a:r>
              <a:rPr lang="en-US"/>
              <a:t>Thorn and National Center for Missing and Exploited Children (NCMEC). (2024). Trends in Financial Sextortion: An investigation of sextortion reports in NCMEC CyberTipline data, p. 33.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9, 11, 23.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9, 11, 23.</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How are teenage males most often victimized by sextortionists?</a:t>
            </a:r>
          </a:p>
          <a:p>
            <a:endParaRPr lang="en-US"/>
          </a:p>
          <a:p>
            <a:r>
              <a:rPr lang="en-US"/>
              <a:t>A) Demands for Sexual Image</a:t>
            </a:r>
          </a:p>
          <a:p>
            <a:r>
              <a:rPr lang="en-US"/>
              <a:t>B) Demands for Money</a:t>
            </a:r>
          </a:p>
          <a:p>
            <a:r>
              <a:rPr lang="en-US"/>
              <a:t>C) Demands for Sexual Activity </a:t>
            </a:r>
          </a:p>
          <a:p>
            <a:r>
              <a:rPr lang="en-US"/>
              <a:t>D) Demands by Intimate Partner</a:t>
            </a:r>
          </a:p>
          <a:p>
            <a:endParaRPr lang="en-US"/>
          </a:p>
          <a:p>
            <a:r>
              <a:rPr lang="en-US"/>
              <a:t>ANSWER</a:t>
            </a:r>
          </a:p>
          <a:p>
            <a:r>
              <a:rPr lang="en-US"/>
              <a:t>A) Demands for Money</a:t>
            </a:r>
          </a:p>
          <a:p>
            <a:endParaRPr lang="en-US"/>
          </a:p>
          <a:p>
            <a:r>
              <a:rPr lang="en-US"/>
              <a:t>Source</a:t>
            </a:r>
          </a:p>
          <a:p>
            <a:r>
              <a:rPr lang="en-US"/>
              <a:t>Thorn and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4, 9, 11, 34.</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How are teenage FEMALES most often victimized by sextortionists?</a:t>
            </a:r>
          </a:p>
          <a:p>
            <a:endParaRPr lang="en-US"/>
          </a:p>
          <a:p>
            <a:r>
              <a:rPr lang="en-US"/>
              <a:t>A) Demands for Sexual Image</a:t>
            </a:r>
          </a:p>
          <a:p>
            <a:r>
              <a:rPr lang="en-US"/>
              <a:t>B) Demands for Money</a:t>
            </a:r>
          </a:p>
          <a:p>
            <a:r>
              <a:rPr lang="en-US"/>
              <a:t>C) Demands for Sexual Activity </a:t>
            </a:r>
          </a:p>
          <a:p>
            <a:r>
              <a:rPr lang="en-US"/>
              <a:t>D) Demands by Intimate Partner</a:t>
            </a:r>
          </a:p>
          <a:p>
            <a:endParaRPr lang="en-US"/>
          </a:p>
          <a:p>
            <a:r>
              <a:rPr lang="en-US"/>
              <a:t>ANSWER</a:t>
            </a:r>
          </a:p>
          <a:p>
            <a:r>
              <a:rPr lang="en-US"/>
              <a:t>A) Demands for Sexual Image</a:t>
            </a:r>
          </a:p>
          <a:p>
            <a:r>
              <a:rPr lang="en-US"/>
              <a:t>C) Demands for Sexual Activity </a:t>
            </a:r>
          </a:p>
          <a:p>
            <a:r>
              <a:rPr lang="en-US"/>
              <a:t>D) Demands by Intimate Partner</a:t>
            </a:r>
          </a:p>
          <a:p>
            <a:endParaRPr lang="en-US"/>
          </a:p>
          <a:p>
            <a:r>
              <a:rPr lang="en-US"/>
              <a:t>Source</a:t>
            </a:r>
          </a:p>
          <a:p>
            <a:r>
              <a:rPr lang="en-US"/>
              <a:t>Thorn and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4, 9, 11.</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2023 Thorn study reports, "Many LGBTQ+ participants reported digital forums as places where they [LGBTQ+ teens] can be their true and authentic selves, compared to engaging with people offline."</a:t>
            </a:r>
          </a:p>
          <a:p>
            <a:endParaRPr lang="en-US"/>
          </a:p>
          <a:p>
            <a:r>
              <a:rPr lang="en-US"/>
              <a:t>Source</a:t>
            </a:r>
          </a:p>
          <a:p>
            <a:r>
              <a:rPr lang="en-US"/>
              <a:t>Canadian Center for Child Protection. (2021). Online sextortion: Examining the prevalence and impact on LGBTQ+ youth. Canadian Centre for Child Protection.</a:t>
            </a:r>
          </a:p>
          <a:p>
            <a:r>
              <a:rPr lang="en-US"/>
              <a:t>https://www.protectchildren.ca</a:t>
            </a:r>
          </a:p>
          <a:p>
            <a:endParaRPr lang="en-US"/>
          </a:p>
          <a:p>
            <a:r>
              <a:rPr lang="en-US"/>
              <a:t>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2023 Thorn study reports, "Many LGBTQ+ participants reported digital forums as places where they [LGBTQ+ teens] can be their true and authentic selves, compared to engaging with people offline."</a:t>
            </a:r>
          </a:p>
          <a:p>
            <a:endParaRPr lang="en-US"/>
          </a:p>
          <a:p>
            <a:r>
              <a:rPr lang="en-US"/>
              <a:t>Source</a:t>
            </a:r>
          </a:p>
          <a:p>
            <a:r>
              <a:rPr lang="en-US"/>
              <a:t>Canadian Center for Child Protection. (2021). Online sextortion: Examining the prevalence and impact on LGBTQ+ youth. Canadian Centre for Child Protection.</a:t>
            </a:r>
          </a:p>
          <a:p>
            <a:r>
              <a:rPr lang="en-US"/>
              <a:t>https://www.protectchildren.ca</a:t>
            </a:r>
          </a:p>
          <a:p>
            <a:endParaRPr lang="en-US"/>
          </a:p>
          <a:p>
            <a:r>
              <a:rPr lang="en-US"/>
              <a:t>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2023 Thorn study reports, "Many LGBTQ+ participants reported digital forums as places where they [LGBTQ+ teens] can be their true and authentic selves, compared to engaging with people offline."</a:t>
            </a:r>
          </a:p>
          <a:p>
            <a:endParaRPr lang="en-US"/>
          </a:p>
          <a:p>
            <a:r>
              <a:rPr lang="en-US"/>
              <a:t>Source</a:t>
            </a:r>
          </a:p>
          <a:p>
            <a:r>
              <a:rPr lang="en-US"/>
              <a:t>Canadian Center for Child Protection. (2021). Online sextortion: Examining the prevalence and impact on LGBTQ+ youth. Canadian Centre for Child Protection.</a:t>
            </a:r>
          </a:p>
          <a:p>
            <a:r>
              <a:rPr lang="en-US"/>
              <a:t>https://www.protectchildren.ca</a:t>
            </a:r>
          </a:p>
          <a:p>
            <a:endParaRPr lang="en-US"/>
          </a:p>
          <a:p>
            <a:r>
              <a:rPr lang="en-US"/>
              <a:t>Thorn (2023). LGBTQ+ Youth Perspectives: How LGBTQ+	Youth are Navigating Exploration and Risks of Sexual Exploitation Online, p. 10, 14.</a:t>
            </a:r>
          </a:p>
          <a:p>
            <a:r>
              <a:rPr lang="en-US"/>
              <a:t>https://info.thorn.org/hubfs/Research/Thorn_LGBTQ+YouthPerspectives_June2023_FNL.pdf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PLATFORMS</a:t>
            </a:r>
          </a:p>
          <a:p>
            <a:r>
              <a:rPr lang="en-US"/>
              <a:t>It is important to understand that many platforms do not participate in the reporting of child exploitation. In contrast, some platforms, like Instagram, regularly report instances of online sexual exploitation. This may indicate that predators on Instagram highly target young people, OR it could reflect Instagram's commitment to protecting children.</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PLATFORMS</a:t>
            </a:r>
          </a:p>
          <a:p>
            <a:r>
              <a:rPr lang="en-US"/>
              <a:t>It is important to understand that many platforms do not participate in the reporting of child exploitation. In contrast, some platforms, like Instagram, regularly report instances of online sexual exploitation. This may indicate that predators on Instagram highly target young people, OR it could reflect Instagram's commitment to protecting children.</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PLATFORMS</a:t>
            </a:r>
          </a:p>
          <a:p>
            <a:r>
              <a:rPr lang="en-US"/>
              <a:t>It is important to understand that many platforms do not participate in the reporting of child exploitation. In contrast, some platforms, like Instagram, regularly report instances of online sexual exploitation. This may indicate that predators on Instagram highly target young people, OR it could reflect Instagram's commitment to protecting children.</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PLATFORMS</a:t>
            </a:r>
          </a:p>
          <a:p>
            <a:r>
              <a:rPr lang="en-US"/>
              <a:t>It is important to understand that many platforms do not participate in the reporting of child exploitation. In contrast, some platforms, like Instagram, regularly report instances of online sexual exploitation. This may indicate that predators on Instagram highly target young people, OR it could reflect Instagram's commitment to protecting children.</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PLATFORMS</a:t>
            </a:r>
          </a:p>
          <a:p>
            <a:r>
              <a:rPr lang="en-US"/>
              <a:t>It is important to understand that many platforms do not participate in the reporting of child exploitation. In contrast, some platforms, like Instagram, regularly report instances of online sexual exploitation. This may indicate that predators on Instagram highly target young people, OR it could reflect Instagram's commitment to protecting children.</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ONLINE PLATFORMS</a:t>
            </a:r>
          </a:p>
          <a:p>
            <a:r>
              <a:rPr lang="en-US"/>
              <a:t>It is important to understand that many platforms do not participate in the reporting of child exploitation. In contrast, some platforms, like Instagram, regularly report instances of online sexual exploitation. This may indicate that predators on Instagram highly target young people, OR it could reflect Instagram's commitment to protecting children.</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pp. 6, 18, 20, 22, 27, 28, 29, 30.</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 of victims are asked to move from Direct Message (DMs) to a different platform for a private conversation?</a:t>
            </a:r>
          </a:p>
          <a:p>
            <a:endParaRPr lang="en-US"/>
          </a:p>
          <a:p>
            <a:r>
              <a:rPr lang="en-US"/>
              <a:t>A)  25%</a:t>
            </a:r>
          </a:p>
          <a:p>
            <a:r>
              <a:rPr lang="en-US"/>
              <a:t>B)  45%</a:t>
            </a:r>
          </a:p>
          <a:p>
            <a:r>
              <a:rPr lang="en-US"/>
              <a:t>C)  65%</a:t>
            </a:r>
          </a:p>
          <a:p>
            <a:r>
              <a:rPr lang="en-US"/>
              <a:t>D)  85%</a:t>
            </a:r>
          </a:p>
          <a:p>
            <a:endParaRPr lang="en-US"/>
          </a:p>
          <a:p>
            <a:r>
              <a:rPr lang="en-US"/>
              <a:t>ANSWER:</a:t>
            </a:r>
          </a:p>
          <a:p>
            <a:r>
              <a:rPr lang="en-US"/>
              <a:t>C) 65% of victims were asked to move from the initial point of contact to a secondary platform.</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Thorn and National Center for Missing and Exploited Children (NCMEC). (2024). Trends in Financial Sextortion: An investigation of sextortion reports in NCMEC CyberTipline data, pp. 6, 20, 21, 22, 26.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Log in to WalkingWise.com to follow instructions on setting up Slido questions/answers for this presentation. Then, replace the QR code and #code in this slide with your custom QR/#code. </a:t>
            </a:r>
          </a:p>
          <a:p>
            <a:endParaRPr lang="en-US"/>
          </a:p>
          <a:p>
            <a:r>
              <a:rPr lang="en-US"/>
              <a:t>Please verify whether the Q&amp;A feature has been activated before presenting to audiences. An adult should monitor questions and comments to ensure appropriateness.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the nude is shared, predators employ high-pressure tactics. </a:t>
            </a:r>
          </a:p>
          <a:p>
            <a:endParaRPr lang="en-US"/>
          </a:p>
          <a:p>
            <a:r>
              <a:rPr lang="en-US"/>
              <a:t>• TIMING</a:t>
            </a:r>
          </a:p>
          <a:p>
            <a:r>
              <a:rPr lang="en-US"/>
              <a:t>They can issue threats within hours of first contact.  </a:t>
            </a:r>
          </a:p>
          <a:p>
            <a:endParaRPr lang="en-US"/>
          </a:p>
          <a:p>
            <a:r>
              <a:rPr lang="en-US"/>
              <a:t>• DEMANDS</a:t>
            </a:r>
          </a:p>
          <a:p>
            <a:r>
              <a:rPr lang="en-US"/>
              <a:t>Rapid demands overwhelm the victim, creating a sense of urgency and panic. </a:t>
            </a:r>
          </a:p>
          <a:p>
            <a:endParaRPr lang="en-US"/>
          </a:p>
          <a:p>
            <a:r>
              <a:rPr lang="en-US"/>
              <a:t>• URGENCY</a:t>
            </a:r>
          </a:p>
          <a:p>
            <a:r>
              <a:rPr lang="en-US"/>
              <a:t>They set immediate or short timelines for the victim to respond to manipulate them into a state of fear and confusion, making it difficult for the victim to think clearly or seek help. </a:t>
            </a:r>
          </a:p>
          <a:p>
            <a:endParaRPr lang="en-US"/>
          </a:p>
          <a:p>
            <a:r>
              <a:rPr lang="en-US"/>
              <a:t>• GOAL</a:t>
            </a:r>
          </a:p>
          <a:p>
            <a:r>
              <a:rPr lang="en-US"/>
              <a:t>The goal is to exploit their emotional vulnerability by intimidating the victim into submission, making them feel as though they have no time or options to escape the situation or ask for help.</a:t>
            </a:r>
          </a:p>
          <a:p>
            <a:endParaRPr lang="en-US"/>
          </a:p>
          <a:p>
            <a:r>
              <a:rPr lang="en-US"/>
              <a:t>Source</a:t>
            </a:r>
          </a:p>
          <a:p>
            <a:r>
              <a:rPr lang="en-US"/>
              <a:t>Thorn and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the nude is shared, predators employ high-pressure tactics. </a:t>
            </a:r>
          </a:p>
          <a:p>
            <a:endParaRPr lang="en-US"/>
          </a:p>
          <a:p>
            <a:r>
              <a:rPr lang="en-US"/>
              <a:t>• TIMING</a:t>
            </a:r>
          </a:p>
          <a:p>
            <a:r>
              <a:rPr lang="en-US"/>
              <a:t>They can issue threats within hours of first contact.  </a:t>
            </a:r>
          </a:p>
          <a:p>
            <a:endParaRPr lang="en-US"/>
          </a:p>
          <a:p>
            <a:r>
              <a:rPr lang="en-US"/>
              <a:t>• DEMANDS</a:t>
            </a:r>
          </a:p>
          <a:p>
            <a:r>
              <a:rPr lang="en-US"/>
              <a:t>Rapid demands overwhelm the victim, creating a sense of urgency and panic. </a:t>
            </a:r>
          </a:p>
          <a:p>
            <a:endParaRPr lang="en-US"/>
          </a:p>
          <a:p>
            <a:r>
              <a:rPr lang="en-US"/>
              <a:t>• URGENCY</a:t>
            </a:r>
          </a:p>
          <a:p>
            <a:r>
              <a:rPr lang="en-US"/>
              <a:t>They set immediate or short timelines for the victim to respond to manipulate them into a state of fear and confusion, making it difficult for the victim to think clearly or seek help. </a:t>
            </a:r>
          </a:p>
          <a:p>
            <a:endParaRPr lang="en-US"/>
          </a:p>
          <a:p>
            <a:r>
              <a:rPr lang="en-US"/>
              <a:t>• GOAL</a:t>
            </a:r>
          </a:p>
          <a:p>
            <a:r>
              <a:rPr lang="en-US"/>
              <a:t>The goal is to exploit their emotional vulnerability by intimidating the victim into submission, making them feel as though they have no time or options to escape the situation or ask for help.</a:t>
            </a:r>
          </a:p>
          <a:p>
            <a:endParaRPr lang="en-US"/>
          </a:p>
          <a:p>
            <a:r>
              <a:rPr lang="en-US"/>
              <a:t>Source</a:t>
            </a:r>
          </a:p>
          <a:p>
            <a:r>
              <a:rPr lang="en-US"/>
              <a:t>Thorn and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the nude is shared, predators employ high-pressure tactics. </a:t>
            </a:r>
          </a:p>
          <a:p>
            <a:endParaRPr lang="en-US"/>
          </a:p>
          <a:p>
            <a:r>
              <a:rPr lang="en-US"/>
              <a:t>• TIMING</a:t>
            </a:r>
          </a:p>
          <a:p>
            <a:r>
              <a:rPr lang="en-US"/>
              <a:t>They can issue threats within hours of first contact.  </a:t>
            </a:r>
          </a:p>
          <a:p>
            <a:endParaRPr lang="en-US"/>
          </a:p>
          <a:p>
            <a:r>
              <a:rPr lang="en-US"/>
              <a:t>• DEMANDS</a:t>
            </a:r>
          </a:p>
          <a:p>
            <a:r>
              <a:rPr lang="en-US"/>
              <a:t>Rapid demands overwhelm the victim, creating a sense of urgency and panic. </a:t>
            </a:r>
          </a:p>
          <a:p>
            <a:endParaRPr lang="en-US"/>
          </a:p>
          <a:p>
            <a:r>
              <a:rPr lang="en-US"/>
              <a:t>• URGENCY</a:t>
            </a:r>
          </a:p>
          <a:p>
            <a:r>
              <a:rPr lang="en-US"/>
              <a:t>They set immediate or short timelines for the victim to respond to manipulate them into a state of fear and confusion, making it difficult for the victim to think clearly or seek help. </a:t>
            </a:r>
          </a:p>
          <a:p>
            <a:endParaRPr lang="en-US"/>
          </a:p>
          <a:p>
            <a:r>
              <a:rPr lang="en-US"/>
              <a:t>• GOAL</a:t>
            </a:r>
          </a:p>
          <a:p>
            <a:r>
              <a:rPr lang="en-US"/>
              <a:t>The goal is to exploit their emotional vulnerability by intimidating the victim into submission, making them feel as though they have no time or options to escape the situation or ask for help.</a:t>
            </a:r>
          </a:p>
          <a:p>
            <a:endParaRPr lang="en-US"/>
          </a:p>
          <a:p>
            <a:r>
              <a:rPr lang="en-US"/>
              <a:t>Source</a:t>
            </a:r>
          </a:p>
          <a:p>
            <a:r>
              <a:rPr lang="en-US"/>
              <a:t>Thorn and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the nude is shared, predators employ high-pressure tactics. </a:t>
            </a:r>
          </a:p>
          <a:p>
            <a:endParaRPr lang="en-US"/>
          </a:p>
          <a:p>
            <a:r>
              <a:rPr lang="en-US"/>
              <a:t>• TIMING</a:t>
            </a:r>
          </a:p>
          <a:p>
            <a:r>
              <a:rPr lang="en-US"/>
              <a:t>They can issue threats within hours of first contact.  </a:t>
            </a:r>
          </a:p>
          <a:p>
            <a:endParaRPr lang="en-US"/>
          </a:p>
          <a:p>
            <a:r>
              <a:rPr lang="en-US"/>
              <a:t>• DEMANDS</a:t>
            </a:r>
          </a:p>
          <a:p>
            <a:r>
              <a:rPr lang="en-US"/>
              <a:t>Rapid demands overwhelm the victim, creating a sense of urgency and panic. </a:t>
            </a:r>
          </a:p>
          <a:p>
            <a:endParaRPr lang="en-US"/>
          </a:p>
          <a:p>
            <a:r>
              <a:rPr lang="en-US"/>
              <a:t>• URGENCY</a:t>
            </a:r>
          </a:p>
          <a:p>
            <a:r>
              <a:rPr lang="en-US"/>
              <a:t>They set immediate or short timelines for the victim to respond to manipulate them into a state of fear and confusion, making it difficult for the victim to think clearly or seek help. </a:t>
            </a:r>
          </a:p>
          <a:p>
            <a:endParaRPr lang="en-US"/>
          </a:p>
          <a:p>
            <a:r>
              <a:rPr lang="en-US"/>
              <a:t>• GOAL</a:t>
            </a:r>
          </a:p>
          <a:p>
            <a:r>
              <a:rPr lang="en-US"/>
              <a:t>The goal is to exploit their emotional vulnerability by intimidating the victim into submission, making them feel as though they have no time or options to escape the situation or ask for help.</a:t>
            </a:r>
          </a:p>
          <a:p>
            <a:endParaRPr lang="en-US"/>
          </a:p>
          <a:p>
            <a:r>
              <a:rPr lang="en-US"/>
              <a:t>Source</a:t>
            </a:r>
          </a:p>
          <a:p>
            <a:r>
              <a:rPr lang="en-US"/>
              <a:t>Thorn and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Once the nude is shared, predators employ high-pressure tactics. </a:t>
            </a:r>
          </a:p>
          <a:p>
            <a:endParaRPr lang="en-US"/>
          </a:p>
          <a:p>
            <a:r>
              <a:rPr lang="en-US"/>
              <a:t>• TIMING</a:t>
            </a:r>
          </a:p>
          <a:p>
            <a:r>
              <a:rPr lang="en-US"/>
              <a:t>They can issue threats within hours of first contact.  </a:t>
            </a:r>
          </a:p>
          <a:p>
            <a:endParaRPr lang="en-US"/>
          </a:p>
          <a:p>
            <a:r>
              <a:rPr lang="en-US"/>
              <a:t>• DEMANDS</a:t>
            </a:r>
          </a:p>
          <a:p>
            <a:r>
              <a:rPr lang="en-US"/>
              <a:t>Rapid demands overwhelm the victim, creating a sense of urgency and panic. </a:t>
            </a:r>
          </a:p>
          <a:p>
            <a:endParaRPr lang="en-US"/>
          </a:p>
          <a:p>
            <a:r>
              <a:rPr lang="en-US"/>
              <a:t>• URGENCY</a:t>
            </a:r>
          </a:p>
          <a:p>
            <a:r>
              <a:rPr lang="en-US"/>
              <a:t>They set immediate or short timelines for the victim to respond to manipulate them into a state of fear and confusion, making it difficult for the victim to think clearly or seek help. </a:t>
            </a:r>
          </a:p>
          <a:p>
            <a:endParaRPr lang="en-US"/>
          </a:p>
          <a:p>
            <a:r>
              <a:rPr lang="en-US"/>
              <a:t>• GOAL</a:t>
            </a:r>
          </a:p>
          <a:p>
            <a:r>
              <a:rPr lang="en-US"/>
              <a:t>The goal is to exploit their emotional vulnerability by intimidating the victim into submission, making them feel as though they have no time or options to escape the situation or ask for help.</a:t>
            </a:r>
          </a:p>
          <a:p>
            <a:endParaRPr lang="en-US"/>
          </a:p>
          <a:p>
            <a:r>
              <a:rPr lang="en-US"/>
              <a:t>Source</a:t>
            </a:r>
          </a:p>
          <a:p>
            <a:r>
              <a:rPr lang="en-US"/>
              <a:t>Thorn and National Center for Missing and Exploited Children (NCMEC). (2024). Trends in Financial Sextortion: An investigation of sextortion reports in NCMEC CyberTipline data, p. 15.</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Sextortionists often follow a repeated script or pattern with their victims, similar to the examples provided. These statements are commonly identified in criminal cases.  </a:t>
            </a:r>
          </a:p>
          <a:p>
            <a:endParaRPr lang="en-US"/>
          </a:p>
          <a:p>
            <a:r>
              <a:rPr lang="en-US"/>
              <a:t>Source</a:t>
            </a:r>
          </a:p>
          <a:p>
            <a:r>
              <a:rPr lang="en-US"/>
              <a:t>Thorn and National Center for Missing and Exploited Children (NCMEC). (2024). Trends in Financial Sextortion: An investigation of sextortion reports in NCMEC CyberTipline data, pp. 15, 16.</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What percent of victims reported they paid the sextortionist a ransom?</a:t>
            </a:r>
          </a:p>
          <a:p>
            <a:endParaRPr lang="en-US"/>
          </a:p>
          <a:p>
            <a:r>
              <a:rPr lang="en-US"/>
              <a:t>A) 12.7%</a:t>
            </a:r>
          </a:p>
          <a:p>
            <a:r>
              <a:rPr lang="en-US"/>
              <a:t>B) 22.7%</a:t>
            </a:r>
          </a:p>
          <a:p>
            <a:r>
              <a:rPr lang="en-US"/>
              <a:t>C) 42.7%</a:t>
            </a:r>
          </a:p>
          <a:p>
            <a:r>
              <a:rPr lang="en-US"/>
              <a:t>D) 62.7%</a:t>
            </a:r>
          </a:p>
          <a:p>
            <a:endParaRPr lang="en-US"/>
          </a:p>
          <a:p>
            <a:r>
              <a:rPr lang="en-US"/>
              <a:t>ANSWER</a:t>
            </a:r>
          </a:p>
          <a:p>
            <a:r>
              <a:rPr lang="en-US"/>
              <a:t>B) 22.7% of victims reported they made sextortion payments to criminals.</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RANSOM</a:t>
            </a:r>
          </a:p>
          <a:p>
            <a:r>
              <a:rPr lang="en-US"/>
              <a:t>Victims should not pay the ransom demanded by sextortionists because:</a:t>
            </a:r>
          </a:p>
          <a:p>
            <a:r>
              <a:rPr lang="en-US"/>
              <a:t>1) Sextortionists often distribute the images anyway</a:t>
            </a:r>
          </a:p>
          <a:p>
            <a:r>
              <a:rPr lang="en-US"/>
              <a:t>2) They follow up with further demands.</a:t>
            </a:r>
          </a:p>
          <a:p>
            <a:r>
              <a:rPr lang="en-US"/>
              <a:t>3) When victims refuse to pay, the sextortionists often go away. </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RANSOM</a:t>
            </a:r>
          </a:p>
          <a:p>
            <a:r>
              <a:rPr lang="en-US"/>
              <a:t>Victims should not pay the ransom demanded by sextortionists because:</a:t>
            </a:r>
          </a:p>
          <a:p>
            <a:r>
              <a:rPr lang="en-US"/>
              <a:t>1) Sextortionists often distribute the images anyway</a:t>
            </a:r>
          </a:p>
          <a:p>
            <a:r>
              <a:rPr lang="en-US"/>
              <a:t>2) They follow up with further demands.</a:t>
            </a:r>
          </a:p>
          <a:p>
            <a:r>
              <a:rPr lang="en-US"/>
              <a:t>3) When victims refuse to pay, the sextortionists often go away. </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 17.</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Word Cloud</a:t>
            </a:r>
          </a:p>
          <a:p>
            <a:endParaRPr lang="en-US"/>
          </a:p>
          <a:p>
            <a:r>
              <a:rPr lang="en-US"/>
              <a:t>NOTE</a:t>
            </a:r>
          </a:p>
          <a:p>
            <a:r>
              <a:rPr lang="en-US"/>
              <a:t>The more frequently a word is used, the larger it appears in the cloud, making it easy to see which words or ideas are most common among the audience.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$100 is the MEDIAN payment amount.</a:t>
            </a:r>
          </a:p>
          <a:p>
            <a:endParaRPr lang="en-US"/>
          </a:p>
          <a:p>
            <a:r>
              <a:rPr lang="en-US"/>
              <a:t>Source</a:t>
            </a:r>
          </a:p>
          <a:p>
            <a:r>
              <a:rPr lang="en-US"/>
              <a:t>Thorn and National Center for Missing and Exploited Children (NCMEC). (2024). Trends in Financial Sextortion: An investigation of sextortion reports in NCMEC CyberTipline data, p. 19.</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$100 is the MEDIAN payment amount.</a:t>
            </a:r>
          </a:p>
          <a:p>
            <a:endParaRPr lang="en-US"/>
          </a:p>
          <a:p>
            <a:r>
              <a:rPr lang="en-US"/>
              <a:t>Source</a:t>
            </a:r>
          </a:p>
          <a:p>
            <a:r>
              <a:rPr lang="en-US"/>
              <a:t>Thorn and National Center for Missing and Exploited Children (NCMEC). (2024). Trends in Financial Sextortion: An investigation of sextortion reports in NCMEC CyberTipline data, p. 19.</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RANSOM</a:t>
            </a:r>
          </a:p>
          <a:p>
            <a:r>
              <a:rPr lang="en-US"/>
              <a:t>Sextortionists typically demand payments through the CASH App or gift cards. For a complete list of other payment platforms used by Sextortionists, check out the 2024 Thorn study - page 22.</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 22.</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RANSOM</a:t>
            </a:r>
          </a:p>
          <a:p>
            <a:r>
              <a:rPr lang="en-US"/>
              <a:t>Sextortionists typically demand payments through the CASH App or gift cards. For a complete list of other payment platforms used by Sextortionists, check out the 2024 Thorn study - page 22.</a:t>
            </a:r>
          </a:p>
          <a:p>
            <a:endParaRPr lang="en-US"/>
          </a:p>
          <a:p>
            <a:endParaRPr lang="en-US"/>
          </a:p>
          <a:p>
            <a:r>
              <a:rPr lang="en-US"/>
              <a:t>Source</a:t>
            </a:r>
          </a:p>
          <a:p>
            <a:r>
              <a:rPr lang="en-US"/>
              <a:t>Thorn and National Center for Missing and Exploited Children (NCMEC). (2024). Trends in Financial Sextortion: An investigation of sextortion reports in NCMEC CyberTipline data, p. 22.</a:t>
            </a:r>
          </a:p>
          <a:p>
            <a:r>
              <a:rPr lang="en-US"/>
              <a:t>https://info.thorn.org/hubfs/Research/Thorn_TrendsInFinancialSextortion_June2024.pdf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9.png"/></Relationships>
</file>

<file path=ppt/slides/_rels/slide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png"/></Relationships>
</file>

<file path=ppt/slides/_rels/slide1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9.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walkingwise.co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454522" y="7655975"/>
            <a:ext cx="17417056" cy="662967"/>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#5</a:t>
            </a:r>
          </a:p>
        </p:txBody>
      </p:sp>
      <p:sp>
        <p:nvSpPr>
          <p:cNvPr id="5" name="Freeform 5"/>
          <p:cNvSpPr/>
          <p:nvPr/>
        </p:nvSpPr>
        <p:spPr>
          <a:xfrm>
            <a:off x="16284300" y="1028700"/>
            <a:ext cx="975000" cy="975000"/>
          </a:xfrm>
          <a:custGeom>
            <a:avLst/>
            <a:gdLst/>
            <a:ahLst/>
            <a:cxnLst/>
            <a:rect l="l" t="t" r="r" b="b"/>
            <a:pathLst>
              <a:path w="975000" h="975000">
                <a:moveTo>
                  <a:pt x="0" y="0"/>
                </a:moveTo>
                <a:lnTo>
                  <a:pt x="975000" y="0"/>
                </a:lnTo>
                <a:lnTo>
                  <a:pt x="975000" y="975000"/>
                </a:lnTo>
                <a:lnTo>
                  <a:pt x="0" y="975000"/>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004F59"/>
                </a:solidFill>
                <a:latin typeface="League Spartan"/>
                <a:ea typeface="League Spartan"/>
                <a:cs typeface="League Spartan"/>
                <a:sym typeface="League Spartan"/>
              </a:rPr>
              <a:t>SEXUAL EXPLOITATION</a:t>
            </a:r>
          </a:p>
          <a:p>
            <a:pPr algn="ctr">
              <a:lnSpc>
                <a:spcPts val="12999"/>
              </a:lnSpc>
            </a:pPr>
            <a:r>
              <a:rPr lang="en-US" sz="11403">
                <a:solidFill>
                  <a:srgbClr val="004F59"/>
                </a:solidFill>
                <a:latin typeface="League Spartan"/>
                <a:ea typeface="League Spartan"/>
                <a:cs typeface="League Spartan"/>
                <a:sym typeface="League Spartan"/>
              </a:rPr>
              <a:t>EDUCATION</a:t>
            </a:r>
          </a:p>
        </p:txBody>
      </p:sp>
      <p:sp>
        <p:nvSpPr>
          <p:cNvPr id="7" name="TextBox 7"/>
          <p:cNvSpPr txBox="1"/>
          <p:nvPr/>
        </p:nvSpPr>
        <p:spPr>
          <a:xfrm>
            <a:off x="565734" y="5241175"/>
            <a:ext cx="17417056" cy="2720631"/>
          </a:xfrm>
          <a:prstGeom prst="rect">
            <a:avLst/>
          </a:prstGeom>
        </p:spPr>
        <p:txBody>
          <a:bodyPr lIns="0" tIns="0" rIns="0" bIns="0" rtlCol="0" anchor="t">
            <a:spAutoFit/>
          </a:bodyPr>
          <a:lstStyle/>
          <a:p>
            <a:pPr algn="ctr">
              <a:lnSpc>
                <a:spcPts val="11888"/>
              </a:lnSpc>
            </a:pPr>
            <a:r>
              <a:rPr lang="en-US" sz="13209" b="1">
                <a:solidFill>
                  <a:srgbClr val="CD26F4"/>
                </a:solidFill>
                <a:latin typeface="Cooperative Bold"/>
                <a:ea typeface="Cooperative Bold"/>
                <a:cs typeface="Cooperative Bold"/>
                <a:sym typeface="Cooperative Bold"/>
              </a:rPr>
              <a:t>SEXTORTION</a:t>
            </a:r>
          </a:p>
          <a:p>
            <a:pPr algn="ctr">
              <a:lnSpc>
                <a:spcPts val="9099"/>
              </a:lnSpc>
            </a:pPr>
            <a:r>
              <a:rPr lang="en-US" sz="10110">
                <a:solidFill>
                  <a:srgbClr val="CD26F4"/>
                </a:solidFill>
                <a:latin typeface="Poppins Medium 2"/>
                <a:ea typeface="Poppins Medium 2"/>
                <a:cs typeface="Poppins Medium 2"/>
                <a:sym typeface="Poppins Medium 2"/>
              </a:rPr>
              <a:t>SCHEME</a:t>
            </a:r>
          </a:p>
        </p:txBody>
      </p:sp>
      <p:sp>
        <p:nvSpPr>
          <p:cNvPr id="8" name="Freeform 8"/>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480713" y="4141245"/>
            <a:ext cx="14398332" cy="40165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methods used to collect information can vary widely between studies, leading to inconsistency.</a:t>
            </a:r>
          </a:p>
          <a:p>
            <a:pPr algn="l">
              <a:lnSpc>
                <a:spcPts val="20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Focus groups in studies may not accurately represent the larger population.</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780421" y="3038851"/>
            <a:ext cx="862555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312095" y="4298949"/>
            <a:ext cx="16290053"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Most often, predators </a:t>
            </a:r>
            <a:r>
              <a:rPr lang="en-US" sz="4249" b="1">
                <a:solidFill>
                  <a:srgbClr val="FF5757"/>
                </a:solidFill>
                <a:latin typeface="Roboto Bold"/>
                <a:ea typeface="Roboto Bold"/>
                <a:cs typeface="Roboto Bold"/>
                <a:sym typeface="Roboto Bold"/>
              </a:rPr>
              <a:t>do not expose</a:t>
            </a:r>
            <a:r>
              <a:rPr lang="en-US" sz="4249" b="1">
                <a:solidFill>
                  <a:srgbClr val="004F59"/>
                </a:solidFill>
                <a:latin typeface="Roboto Bold"/>
                <a:ea typeface="Roboto Bold"/>
                <a:cs typeface="Roboto Bold"/>
                <a:sym typeface="Roboto Bold"/>
              </a:rPr>
              <a:t> the images.</a:t>
            </a:r>
          </a:p>
        </p:txBody>
      </p:sp>
      <p:sp>
        <p:nvSpPr>
          <p:cNvPr id="10" name="TextBox 10"/>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REFUSAL TO PAY</a:t>
            </a:r>
          </a:p>
        </p:txBody>
      </p:sp>
      <p:grpSp>
        <p:nvGrpSpPr>
          <p:cNvPr id="11" name="Group 11"/>
          <p:cNvGrpSpPr/>
          <p:nvPr/>
        </p:nvGrpSpPr>
        <p:grpSpPr>
          <a:xfrm>
            <a:off x="1613679" y="3082032"/>
            <a:ext cx="4543692" cy="1024738"/>
            <a:chOff x="0" y="0"/>
            <a:chExt cx="1196693" cy="269890"/>
          </a:xfrm>
        </p:grpSpPr>
        <p:sp>
          <p:nvSpPr>
            <p:cNvPr id="12" name="Freeform 12"/>
            <p:cNvSpPr/>
            <p:nvPr/>
          </p:nvSpPr>
          <p:spPr>
            <a:xfrm>
              <a:off x="0" y="0"/>
              <a:ext cx="1196693" cy="269890"/>
            </a:xfrm>
            <a:custGeom>
              <a:avLst/>
              <a:gdLst/>
              <a:ahLst/>
              <a:cxnLst/>
              <a:rect l="l" t="t" r="r" b="b"/>
              <a:pathLst>
                <a:path w="1196693" h="269890">
                  <a:moveTo>
                    <a:pt x="0" y="0"/>
                  </a:moveTo>
                  <a:lnTo>
                    <a:pt x="1196693" y="0"/>
                  </a:lnTo>
                  <a:lnTo>
                    <a:pt x="1196693" y="269890"/>
                  </a:lnTo>
                  <a:lnTo>
                    <a:pt x="0" y="269890"/>
                  </a:lnTo>
                  <a:close/>
                </a:path>
              </a:pathLst>
            </a:custGeom>
            <a:solidFill>
              <a:srgbClr val="303030"/>
            </a:solidFill>
          </p:spPr>
          <p:txBody>
            <a:bodyPr/>
            <a:lstStyle/>
            <a:p>
              <a:endParaRPr lang="en-US"/>
            </a:p>
          </p:txBody>
        </p:sp>
        <p:sp>
          <p:nvSpPr>
            <p:cNvPr id="13" name="TextBox 13"/>
            <p:cNvSpPr txBox="1"/>
            <p:nvPr/>
          </p:nvSpPr>
          <p:spPr>
            <a:xfrm>
              <a:off x="0" y="-76200"/>
              <a:ext cx="1196693" cy="34609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65305" y="3160997"/>
            <a:ext cx="4442280"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Empty Threats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100</a:t>
            </a:r>
          </a:p>
        </p:txBody>
      </p:sp>
      <p:sp>
        <p:nvSpPr>
          <p:cNvPr id="16" name="TextBox 16"/>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312095" y="4298949"/>
            <a:ext cx="16290053"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Most often, predators do not expose the images.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A </a:t>
            </a:r>
            <a:r>
              <a:rPr lang="en-US" sz="4249" b="1">
                <a:solidFill>
                  <a:srgbClr val="FF5757"/>
                </a:solidFill>
                <a:latin typeface="Roboto Bold"/>
                <a:ea typeface="Roboto Bold"/>
                <a:cs typeface="Roboto Bold"/>
                <a:sym typeface="Roboto Bold"/>
              </a:rPr>
              <a:t>minority </a:t>
            </a:r>
            <a:r>
              <a:rPr lang="en-US" sz="4249" b="1">
                <a:solidFill>
                  <a:srgbClr val="004F59"/>
                </a:solidFill>
                <a:latin typeface="Roboto Bold"/>
                <a:ea typeface="Roboto Bold"/>
                <a:cs typeface="Roboto Bold"/>
                <a:sym typeface="Roboto Bold"/>
              </a:rPr>
              <a:t>of friends, family, &amp; followers receive the images.</a:t>
            </a:r>
          </a:p>
        </p:txBody>
      </p:sp>
      <p:sp>
        <p:nvSpPr>
          <p:cNvPr id="10" name="TextBox 10"/>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REFUSAL TO PAY</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101</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4" name="Group 14"/>
          <p:cNvGrpSpPr/>
          <p:nvPr/>
        </p:nvGrpSpPr>
        <p:grpSpPr>
          <a:xfrm>
            <a:off x="1613679" y="3082032"/>
            <a:ext cx="4543692" cy="1024738"/>
            <a:chOff x="0" y="0"/>
            <a:chExt cx="1196693" cy="269890"/>
          </a:xfrm>
        </p:grpSpPr>
        <p:sp>
          <p:nvSpPr>
            <p:cNvPr id="15" name="Freeform 15"/>
            <p:cNvSpPr/>
            <p:nvPr/>
          </p:nvSpPr>
          <p:spPr>
            <a:xfrm>
              <a:off x="0" y="0"/>
              <a:ext cx="1196693" cy="269890"/>
            </a:xfrm>
            <a:custGeom>
              <a:avLst/>
              <a:gdLst/>
              <a:ahLst/>
              <a:cxnLst/>
              <a:rect l="l" t="t" r="r" b="b"/>
              <a:pathLst>
                <a:path w="1196693" h="269890">
                  <a:moveTo>
                    <a:pt x="0" y="0"/>
                  </a:moveTo>
                  <a:lnTo>
                    <a:pt x="1196693" y="0"/>
                  </a:lnTo>
                  <a:lnTo>
                    <a:pt x="1196693" y="269890"/>
                  </a:lnTo>
                  <a:lnTo>
                    <a:pt x="0" y="269890"/>
                  </a:lnTo>
                  <a:close/>
                </a:path>
              </a:pathLst>
            </a:custGeom>
            <a:solidFill>
              <a:srgbClr val="303030"/>
            </a:solidFill>
          </p:spPr>
          <p:txBody>
            <a:bodyPr/>
            <a:lstStyle/>
            <a:p>
              <a:endParaRPr lang="en-US"/>
            </a:p>
          </p:txBody>
        </p:sp>
        <p:sp>
          <p:nvSpPr>
            <p:cNvPr id="16" name="TextBox 16"/>
            <p:cNvSpPr txBox="1"/>
            <p:nvPr/>
          </p:nvSpPr>
          <p:spPr>
            <a:xfrm>
              <a:off x="0" y="-76200"/>
              <a:ext cx="1196693" cy="346090"/>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65305" y="3160997"/>
            <a:ext cx="4442280"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Empty Threats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64668" y="4711613"/>
            <a:ext cx="9999194" cy="2065982"/>
            <a:chOff x="0" y="0"/>
            <a:chExt cx="2633532" cy="544127"/>
          </a:xfrm>
        </p:grpSpPr>
        <p:sp>
          <p:nvSpPr>
            <p:cNvPr id="7" name="Freeform 7"/>
            <p:cNvSpPr/>
            <p:nvPr/>
          </p:nvSpPr>
          <p:spPr>
            <a:xfrm>
              <a:off x="0" y="0"/>
              <a:ext cx="2633532" cy="544127"/>
            </a:xfrm>
            <a:custGeom>
              <a:avLst/>
              <a:gdLst/>
              <a:ahLst/>
              <a:cxnLst/>
              <a:rect l="l" t="t" r="r" b="b"/>
              <a:pathLst>
                <a:path w="2633532" h="544127">
                  <a:moveTo>
                    <a:pt x="0" y="0"/>
                  </a:moveTo>
                  <a:lnTo>
                    <a:pt x="2633532" y="0"/>
                  </a:lnTo>
                  <a:lnTo>
                    <a:pt x="2633532" y="544127"/>
                  </a:lnTo>
                  <a:lnTo>
                    <a:pt x="0" y="544127"/>
                  </a:lnTo>
                  <a:close/>
                </a:path>
              </a:pathLst>
            </a:custGeom>
            <a:solidFill>
              <a:srgbClr val="303030"/>
            </a:solidFill>
          </p:spPr>
          <p:txBody>
            <a:bodyPr/>
            <a:lstStyle/>
            <a:p>
              <a:endParaRPr lang="en-US"/>
            </a:p>
          </p:txBody>
        </p:sp>
        <p:sp>
          <p:nvSpPr>
            <p:cNvPr id="8" name="TextBox 8"/>
            <p:cNvSpPr txBox="1"/>
            <p:nvPr/>
          </p:nvSpPr>
          <p:spPr>
            <a:xfrm>
              <a:off x="0" y="-76200"/>
              <a:ext cx="2633532" cy="620327"/>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648122" y="4915956"/>
            <a:ext cx="9715740"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Legal consequences of sexting nude images of a minor.</a:t>
            </a:r>
          </a:p>
        </p:txBody>
      </p:sp>
      <p:grpSp>
        <p:nvGrpSpPr>
          <p:cNvPr id="13" name="Group 13"/>
          <p:cNvGrpSpPr/>
          <p:nvPr/>
        </p:nvGrpSpPr>
        <p:grpSpPr>
          <a:xfrm>
            <a:off x="12377608" y="1192941"/>
            <a:ext cx="4666099" cy="4680749"/>
            <a:chOff x="0" y="0"/>
            <a:chExt cx="1295385" cy="1299452"/>
          </a:xfrm>
        </p:grpSpPr>
        <p:sp>
          <p:nvSpPr>
            <p:cNvPr id="14" name="Freeform 14"/>
            <p:cNvSpPr/>
            <p:nvPr/>
          </p:nvSpPr>
          <p:spPr>
            <a:xfrm>
              <a:off x="0" y="0"/>
              <a:ext cx="1295385" cy="1299452"/>
            </a:xfrm>
            <a:custGeom>
              <a:avLst/>
              <a:gdLst/>
              <a:ahLst/>
              <a:cxnLst/>
              <a:rect l="l" t="t" r="r" b="b"/>
              <a:pathLst>
                <a:path w="1295385" h="1299452">
                  <a:moveTo>
                    <a:pt x="0" y="0"/>
                  </a:moveTo>
                  <a:lnTo>
                    <a:pt x="1295385" y="0"/>
                  </a:lnTo>
                  <a:lnTo>
                    <a:pt x="1295385" y="1299452"/>
                  </a:lnTo>
                  <a:lnTo>
                    <a:pt x="0" y="1299452"/>
                  </a:lnTo>
                  <a:close/>
                </a:path>
              </a:pathLst>
            </a:custGeom>
            <a:solidFill>
              <a:srgbClr val="FFFFFF"/>
            </a:solidFill>
          </p:spPr>
          <p:txBody>
            <a:bodyPr/>
            <a:lstStyle/>
            <a:p>
              <a:endParaRPr lang="en-US"/>
            </a:p>
          </p:txBody>
        </p:sp>
        <p:sp>
          <p:nvSpPr>
            <p:cNvPr id="15" name="TextBox 15"/>
            <p:cNvSpPr txBox="1"/>
            <p:nvPr/>
          </p:nvSpPr>
          <p:spPr>
            <a:xfrm>
              <a:off x="0" y="-9525"/>
              <a:ext cx="1295385" cy="1308977"/>
            </a:xfrm>
            <a:prstGeom prst="rect">
              <a:avLst/>
            </a:prstGeom>
          </p:spPr>
          <p:txBody>
            <a:bodyPr lIns="50800" tIns="50800" rIns="50800" bIns="50800" rtlCol="0" anchor="ctr"/>
            <a:lstStyle/>
            <a:p>
              <a:pPr algn="ctr">
                <a:lnSpc>
                  <a:spcPts val="3074"/>
                </a:lnSpc>
              </a:pPr>
              <a:endParaRPr/>
            </a:p>
          </p:txBody>
        </p:sp>
      </p:grpSp>
      <p:sp>
        <p:nvSpPr>
          <p:cNvPr id="16" name="Freeform 16"/>
          <p:cNvSpPr/>
          <p:nvPr/>
        </p:nvSpPr>
        <p:spPr>
          <a:xfrm>
            <a:off x="12659768" y="1420959"/>
            <a:ext cx="4133600" cy="3581935"/>
          </a:xfrm>
          <a:custGeom>
            <a:avLst/>
            <a:gdLst/>
            <a:ahLst/>
            <a:cxnLst/>
            <a:rect l="l" t="t" r="r" b="b"/>
            <a:pathLst>
              <a:path w="4133600" h="3581935">
                <a:moveTo>
                  <a:pt x="0" y="0"/>
                </a:moveTo>
                <a:lnTo>
                  <a:pt x="4133600" y="0"/>
                </a:lnTo>
                <a:lnTo>
                  <a:pt x="4133600" y="3581935"/>
                </a:lnTo>
                <a:lnTo>
                  <a:pt x="0" y="3581935"/>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CONSEQUENCE</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102</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680354" y="3087485"/>
            <a:ext cx="4877998" cy="990521"/>
            <a:chOff x="0" y="0"/>
            <a:chExt cx="1284740" cy="260878"/>
          </a:xfrm>
        </p:grpSpPr>
        <p:sp>
          <p:nvSpPr>
            <p:cNvPr id="7" name="Freeform 7"/>
            <p:cNvSpPr/>
            <p:nvPr/>
          </p:nvSpPr>
          <p:spPr>
            <a:xfrm>
              <a:off x="0" y="0"/>
              <a:ext cx="1284740" cy="260878"/>
            </a:xfrm>
            <a:custGeom>
              <a:avLst/>
              <a:gdLst/>
              <a:ahLst/>
              <a:cxnLst/>
              <a:rect l="l" t="t" r="r" b="b"/>
              <a:pathLst>
                <a:path w="1284740" h="260878">
                  <a:moveTo>
                    <a:pt x="0" y="0"/>
                  </a:moveTo>
                  <a:lnTo>
                    <a:pt x="1284740" y="0"/>
                  </a:lnTo>
                  <a:lnTo>
                    <a:pt x="1284740" y="260878"/>
                  </a:lnTo>
                  <a:lnTo>
                    <a:pt x="0" y="260878"/>
                  </a:lnTo>
                  <a:close/>
                </a:path>
              </a:pathLst>
            </a:custGeom>
            <a:solidFill>
              <a:srgbClr val="303030"/>
            </a:solidFill>
          </p:spPr>
          <p:txBody>
            <a:bodyPr/>
            <a:lstStyle/>
            <a:p>
              <a:endParaRPr lang="en-US"/>
            </a:p>
          </p:txBody>
        </p:sp>
        <p:sp>
          <p:nvSpPr>
            <p:cNvPr id="8" name="TextBox 8"/>
            <p:cNvSpPr txBox="1"/>
            <p:nvPr/>
          </p:nvSpPr>
          <p:spPr>
            <a:xfrm>
              <a:off x="0" y="-76200"/>
              <a:ext cx="1284740" cy="337078"/>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079605" y="3133051"/>
            <a:ext cx="473619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Age of Consent</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64887" y="4249671"/>
            <a:ext cx="15351538" cy="1660526"/>
          </a:xfrm>
          <a:prstGeom prst="rect">
            <a:avLst/>
          </a:prstGeom>
        </p:spPr>
        <p:txBody>
          <a:bodyPr lIns="0" tIns="0" rIns="0" bIns="0" rtlCol="0" anchor="t">
            <a:spAutoFit/>
          </a:bodyPr>
          <a:lstStyle/>
          <a:p>
            <a:pPr algn="l">
              <a:lnSpc>
                <a:spcPts val="6799"/>
              </a:lnSpc>
            </a:pPr>
            <a:r>
              <a:rPr lang="en-US" sz="4249" b="1">
                <a:solidFill>
                  <a:srgbClr val="004F59"/>
                </a:solidFill>
                <a:latin typeface="Roboto Bold"/>
                <a:ea typeface="Roboto Bold"/>
                <a:cs typeface="Roboto Bold"/>
                <a:sym typeface="Roboto Bold"/>
              </a:rPr>
              <a:t>The law recognizes that minors are</a:t>
            </a:r>
            <a:r>
              <a:rPr lang="en-US" sz="4249" b="1">
                <a:solidFill>
                  <a:srgbClr val="FF5757"/>
                </a:solidFill>
                <a:latin typeface="Roboto Bold"/>
                <a:ea typeface="Roboto Bold"/>
                <a:cs typeface="Roboto Bold"/>
                <a:sym typeface="Roboto Bold"/>
              </a:rPr>
              <a:t> </a:t>
            </a:r>
            <a:r>
              <a:rPr lang="en-US" sz="4249" b="1">
                <a:solidFill>
                  <a:srgbClr val="004F59"/>
                </a:solidFill>
                <a:latin typeface="Roboto Bold"/>
                <a:ea typeface="Roboto Bold"/>
                <a:cs typeface="Roboto Bold"/>
                <a:sym typeface="Roboto Bold"/>
              </a:rPr>
              <a:t>not </a:t>
            </a:r>
            <a:r>
              <a:rPr lang="en-US" sz="4249" b="1">
                <a:solidFill>
                  <a:srgbClr val="FF5757"/>
                </a:solidFill>
                <a:latin typeface="Roboto Bold"/>
                <a:ea typeface="Roboto Bold"/>
                <a:cs typeface="Roboto Bold"/>
                <a:sym typeface="Roboto Bold"/>
              </a:rPr>
              <a:t>developmentally </a:t>
            </a:r>
            <a:r>
              <a:rPr lang="en-US" sz="4249" b="1">
                <a:solidFill>
                  <a:srgbClr val="004F59"/>
                </a:solidFill>
                <a:latin typeface="Roboto Bold"/>
                <a:ea typeface="Roboto Bold"/>
                <a:cs typeface="Roboto Bold"/>
                <a:sym typeface="Roboto Bold"/>
              </a:rPr>
              <a:t>able to make decisions about when to engage in sexual behaviors.</a:t>
            </a:r>
          </a:p>
        </p:txBody>
      </p:sp>
      <p:sp>
        <p:nvSpPr>
          <p:cNvPr id="14" name="TextBox 14"/>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CONSEQUENCE</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103</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3841452" y="8792619"/>
            <a:ext cx="9810991" cy="836403"/>
          </a:xfrm>
          <a:prstGeom prst="rect">
            <a:avLst/>
          </a:prstGeom>
        </p:spPr>
        <p:txBody>
          <a:bodyPr lIns="0" tIns="0" rIns="0" bIns="0" rtlCol="0" anchor="t">
            <a:spAutoFit/>
          </a:bodyPr>
          <a:lstStyle/>
          <a:p>
            <a:pPr marL="259080" lvl="1" indent="-129540" algn="l">
              <a:lnSpc>
                <a:spcPts val="1679"/>
              </a:lnSpc>
              <a:buAutoNum type="arabicPeriod"/>
            </a:pPr>
            <a:r>
              <a:rPr lang="en-US" sz="1200">
                <a:solidFill>
                  <a:srgbClr val="004F59"/>
                </a:solidFill>
                <a:latin typeface="Roboto"/>
                <a:ea typeface="Roboto"/>
                <a:cs typeface="Roboto"/>
                <a:sym typeface="Roboto"/>
              </a:rPr>
              <a:t> Casey, B., Jones, R. M., &amp; Somerville, L. H. (2011). Braking and Accelerating of the Adolescent Brain. Journal of Research on Adolescence: The Official Journal of the Society for Research on Adolescence, 21(1), 21–33</a:t>
            </a:r>
          </a:p>
          <a:p>
            <a:pPr marL="259080" lvl="1" indent="-129540" algn="l">
              <a:lnSpc>
                <a:spcPts val="1679"/>
              </a:lnSpc>
              <a:buAutoNum type="arabicPeriod"/>
            </a:pPr>
            <a:r>
              <a:rPr lang="en-US" sz="1200">
                <a:solidFill>
                  <a:srgbClr val="004F59"/>
                </a:solidFill>
                <a:latin typeface="Roboto"/>
                <a:ea typeface="Roboto"/>
                <a:cs typeface="Roboto"/>
                <a:sym typeface="Roboto"/>
              </a:rPr>
              <a:t>.Arain M, Haque M, Johal L, Mathur P, Nel W, Rais A, Sandhu R, Sharma S. Maturation of the adolescent brain. Neuropsychiatr Dis Treat. 2013;9:449-61. doi: 10.2147/NDT.S39776. Epub 2013 Apr 3. PMID: 23579318; PMCID: PMC3621648.</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CONSEQUENCE</a:t>
            </a:r>
          </a:p>
        </p:txBody>
      </p:sp>
      <p:sp>
        <p:nvSpPr>
          <p:cNvPr id="7" name="TextBox 7"/>
          <p:cNvSpPr txBox="1"/>
          <p:nvPr/>
        </p:nvSpPr>
        <p:spPr>
          <a:xfrm>
            <a:off x="1318788" y="4265055"/>
            <a:ext cx="16807287"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A “minor” is </a:t>
            </a:r>
            <a:r>
              <a:rPr lang="en-US" sz="4249" b="1">
                <a:solidFill>
                  <a:srgbClr val="FF5757"/>
                </a:solidFill>
                <a:latin typeface="Roboto Bold"/>
                <a:ea typeface="Roboto Bold"/>
                <a:cs typeface="Roboto Bold"/>
                <a:sym typeface="Roboto Bold"/>
              </a:rPr>
              <a:t>ANYONE </a:t>
            </a:r>
            <a:r>
              <a:rPr lang="en-US" sz="4249" b="1">
                <a:solidFill>
                  <a:srgbClr val="004F59"/>
                </a:solidFill>
                <a:latin typeface="Roboto Bold"/>
                <a:ea typeface="Roboto Bold"/>
                <a:cs typeface="Roboto Bold"/>
                <a:sym typeface="Roboto Bold"/>
              </a:rPr>
              <a:t>under the age of 18.</a:t>
            </a:r>
          </a:p>
          <a:p>
            <a:pPr algn="l">
              <a:lnSpc>
                <a:spcPts val="6799"/>
              </a:lnSpc>
            </a:pPr>
            <a:endParaRPr lang="en-US" sz="4249" b="1">
              <a:solidFill>
                <a:srgbClr val="004F59"/>
              </a:solidFill>
              <a:latin typeface="Roboto Bold"/>
              <a:ea typeface="Roboto Bold"/>
              <a:cs typeface="Roboto Bold"/>
              <a:sym typeface="Roboto Bold"/>
            </a:endParaRP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104</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0" name="Group 10"/>
          <p:cNvGrpSpPr/>
          <p:nvPr/>
        </p:nvGrpSpPr>
        <p:grpSpPr>
          <a:xfrm>
            <a:off x="1680354" y="3087485"/>
            <a:ext cx="4877998" cy="990521"/>
            <a:chOff x="0" y="0"/>
            <a:chExt cx="1284740" cy="260878"/>
          </a:xfrm>
        </p:grpSpPr>
        <p:sp>
          <p:nvSpPr>
            <p:cNvPr id="11" name="Freeform 11"/>
            <p:cNvSpPr/>
            <p:nvPr/>
          </p:nvSpPr>
          <p:spPr>
            <a:xfrm>
              <a:off x="0" y="0"/>
              <a:ext cx="1284740" cy="260878"/>
            </a:xfrm>
            <a:custGeom>
              <a:avLst/>
              <a:gdLst/>
              <a:ahLst/>
              <a:cxnLst/>
              <a:rect l="l" t="t" r="r" b="b"/>
              <a:pathLst>
                <a:path w="1284740" h="260878">
                  <a:moveTo>
                    <a:pt x="0" y="0"/>
                  </a:moveTo>
                  <a:lnTo>
                    <a:pt x="1284740" y="0"/>
                  </a:lnTo>
                  <a:lnTo>
                    <a:pt x="1284740" y="260878"/>
                  </a:lnTo>
                  <a:lnTo>
                    <a:pt x="0" y="260878"/>
                  </a:lnTo>
                  <a:close/>
                </a:path>
              </a:pathLst>
            </a:custGeom>
            <a:solidFill>
              <a:srgbClr val="303030"/>
            </a:solidFill>
          </p:spPr>
          <p:txBody>
            <a:bodyPr/>
            <a:lstStyle/>
            <a:p>
              <a:endParaRPr lang="en-US"/>
            </a:p>
          </p:txBody>
        </p:sp>
        <p:sp>
          <p:nvSpPr>
            <p:cNvPr id="12" name="TextBox 12"/>
            <p:cNvSpPr txBox="1"/>
            <p:nvPr/>
          </p:nvSpPr>
          <p:spPr>
            <a:xfrm>
              <a:off x="0" y="-76200"/>
              <a:ext cx="1284740" cy="33707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133051"/>
            <a:ext cx="473619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Age of Consent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CONSEQUENCE</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105</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18788" y="4265055"/>
            <a:ext cx="16807287"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A “minor” is ANYONE under the age of 18.</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A “minor” is a </a:t>
            </a:r>
            <a:r>
              <a:rPr lang="en-US" sz="4249" b="1">
                <a:solidFill>
                  <a:srgbClr val="FF5757"/>
                </a:solidFill>
                <a:latin typeface="Roboto Bold"/>
                <a:ea typeface="Roboto Bold"/>
                <a:cs typeface="Roboto Bold"/>
                <a:sym typeface="Roboto Bold"/>
              </a:rPr>
              <a:t>child &amp; teenager</a:t>
            </a:r>
            <a:r>
              <a:rPr lang="en-US" sz="4249" b="1">
                <a:solidFill>
                  <a:srgbClr val="004F59"/>
                </a:solidFill>
                <a:latin typeface="Roboto Bold"/>
                <a:ea typeface="Roboto Bold"/>
                <a:cs typeface="Roboto Bold"/>
                <a:sym typeface="Roboto Bold"/>
              </a:rPr>
              <a:t> through age 17.</a:t>
            </a:r>
          </a:p>
        </p:txBody>
      </p:sp>
      <p:grpSp>
        <p:nvGrpSpPr>
          <p:cNvPr id="10" name="Group 10"/>
          <p:cNvGrpSpPr/>
          <p:nvPr/>
        </p:nvGrpSpPr>
        <p:grpSpPr>
          <a:xfrm>
            <a:off x="1680354" y="3087485"/>
            <a:ext cx="4877998" cy="990521"/>
            <a:chOff x="0" y="0"/>
            <a:chExt cx="1284740" cy="260878"/>
          </a:xfrm>
        </p:grpSpPr>
        <p:sp>
          <p:nvSpPr>
            <p:cNvPr id="11" name="Freeform 11"/>
            <p:cNvSpPr/>
            <p:nvPr/>
          </p:nvSpPr>
          <p:spPr>
            <a:xfrm>
              <a:off x="0" y="0"/>
              <a:ext cx="1284740" cy="260878"/>
            </a:xfrm>
            <a:custGeom>
              <a:avLst/>
              <a:gdLst/>
              <a:ahLst/>
              <a:cxnLst/>
              <a:rect l="l" t="t" r="r" b="b"/>
              <a:pathLst>
                <a:path w="1284740" h="260878">
                  <a:moveTo>
                    <a:pt x="0" y="0"/>
                  </a:moveTo>
                  <a:lnTo>
                    <a:pt x="1284740" y="0"/>
                  </a:lnTo>
                  <a:lnTo>
                    <a:pt x="1284740" y="260878"/>
                  </a:lnTo>
                  <a:lnTo>
                    <a:pt x="0" y="260878"/>
                  </a:lnTo>
                  <a:close/>
                </a:path>
              </a:pathLst>
            </a:custGeom>
            <a:solidFill>
              <a:srgbClr val="303030"/>
            </a:solidFill>
          </p:spPr>
          <p:txBody>
            <a:bodyPr/>
            <a:lstStyle/>
            <a:p>
              <a:endParaRPr lang="en-US"/>
            </a:p>
          </p:txBody>
        </p:sp>
        <p:sp>
          <p:nvSpPr>
            <p:cNvPr id="12" name="TextBox 12"/>
            <p:cNvSpPr txBox="1"/>
            <p:nvPr/>
          </p:nvSpPr>
          <p:spPr>
            <a:xfrm>
              <a:off x="0" y="-76200"/>
              <a:ext cx="1284740" cy="33707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133051"/>
            <a:ext cx="473619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Age of Consent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CONSEQUENCE</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106</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318788" y="4265055"/>
            <a:ext cx="16807287"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A “minor” is ANYONE under the age of 18.</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A “minor” is a child &amp; teenager through age 17.</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A minor’s permission </a:t>
            </a:r>
            <a:r>
              <a:rPr lang="en-US" sz="4249" b="1">
                <a:solidFill>
                  <a:srgbClr val="FF5757"/>
                </a:solidFill>
                <a:latin typeface="Roboto Bold"/>
                <a:ea typeface="Roboto Bold"/>
                <a:cs typeface="Roboto Bold"/>
                <a:sym typeface="Roboto Bold"/>
              </a:rPr>
              <a:t>does NOT equal</a:t>
            </a:r>
            <a:r>
              <a:rPr lang="en-US" sz="4249" b="1">
                <a:solidFill>
                  <a:srgbClr val="004F59"/>
                </a:solidFill>
                <a:latin typeface="Roboto Bold"/>
                <a:ea typeface="Roboto Bold"/>
                <a:cs typeface="Roboto Bold"/>
                <a:sym typeface="Roboto Bold"/>
              </a:rPr>
              <a:t> legal consent.</a:t>
            </a:r>
          </a:p>
          <a:p>
            <a:pPr algn="l">
              <a:lnSpc>
                <a:spcPts val="6799"/>
              </a:lnSpc>
            </a:pPr>
            <a:endParaRPr lang="en-US" sz="4249" b="1">
              <a:solidFill>
                <a:srgbClr val="004F59"/>
              </a:solidFill>
              <a:latin typeface="Roboto Bold"/>
              <a:ea typeface="Roboto Bold"/>
              <a:cs typeface="Roboto Bold"/>
              <a:sym typeface="Roboto Bold"/>
            </a:endParaRPr>
          </a:p>
        </p:txBody>
      </p:sp>
      <p:grpSp>
        <p:nvGrpSpPr>
          <p:cNvPr id="10" name="Group 10"/>
          <p:cNvGrpSpPr/>
          <p:nvPr/>
        </p:nvGrpSpPr>
        <p:grpSpPr>
          <a:xfrm>
            <a:off x="1680354" y="3087485"/>
            <a:ext cx="4877998" cy="990521"/>
            <a:chOff x="0" y="0"/>
            <a:chExt cx="1284740" cy="260878"/>
          </a:xfrm>
        </p:grpSpPr>
        <p:sp>
          <p:nvSpPr>
            <p:cNvPr id="11" name="Freeform 11"/>
            <p:cNvSpPr/>
            <p:nvPr/>
          </p:nvSpPr>
          <p:spPr>
            <a:xfrm>
              <a:off x="0" y="0"/>
              <a:ext cx="1284740" cy="260878"/>
            </a:xfrm>
            <a:custGeom>
              <a:avLst/>
              <a:gdLst/>
              <a:ahLst/>
              <a:cxnLst/>
              <a:rect l="l" t="t" r="r" b="b"/>
              <a:pathLst>
                <a:path w="1284740" h="260878">
                  <a:moveTo>
                    <a:pt x="0" y="0"/>
                  </a:moveTo>
                  <a:lnTo>
                    <a:pt x="1284740" y="0"/>
                  </a:lnTo>
                  <a:lnTo>
                    <a:pt x="1284740" y="260878"/>
                  </a:lnTo>
                  <a:lnTo>
                    <a:pt x="0" y="260878"/>
                  </a:lnTo>
                  <a:close/>
                </a:path>
              </a:pathLst>
            </a:custGeom>
            <a:solidFill>
              <a:srgbClr val="303030"/>
            </a:solidFill>
          </p:spPr>
          <p:txBody>
            <a:bodyPr/>
            <a:lstStyle/>
            <a:p>
              <a:endParaRPr lang="en-US"/>
            </a:p>
          </p:txBody>
        </p:sp>
        <p:sp>
          <p:nvSpPr>
            <p:cNvPr id="12" name="TextBox 12"/>
            <p:cNvSpPr txBox="1"/>
            <p:nvPr/>
          </p:nvSpPr>
          <p:spPr>
            <a:xfrm>
              <a:off x="0" y="-76200"/>
              <a:ext cx="1284740" cy="33707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133051"/>
            <a:ext cx="473619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Age of Consent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CONSEQUENCE</a:t>
            </a:r>
          </a:p>
        </p:txBody>
      </p:sp>
      <p:sp>
        <p:nvSpPr>
          <p:cNvPr id="7" name="TextBox 7"/>
          <p:cNvSpPr txBox="1"/>
          <p:nvPr/>
        </p:nvSpPr>
        <p:spPr>
          <a:xfrm>
            <a:off x="1318788" y="4265055"/>
            <a:ext cx="16807287"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A “minor” is ANYONE under the age of 18.</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A “minor” is a child &amp; teenager through age 17.</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A minor’s permission does NOT equal legal consent.</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A minor is </a:t>
            </a:r>
            <a:r>
              <a:rPr lang="en-US" sz="4249" b="1">
                <a:solidFill>
                  <a:srgbClr val="FF5757"/>
                </a:solidFill>
                <a:latin typeface="Roboto Bold"/>
                <a:ea typeface="Roboto Bold"/>
                <a:cs typeface="Roboto Bold"/>
                <a:sym typeface="Roboto Bold"/>
              </a:rPr>
              <a:t>NOT held responsible</a:t>
            </a:r>
            <a:r>
              <a:rPr lang="en-US" sz="4249" b="1">
                <a:solidFill>
                  <a:srgbClr val="004F59"/>
                </a:solidFill>
                <a:latin typeface="Roboto Bold"/>
                <a:ea typeface="Roboto Bold"/>
                <a:cs typeface="Roboto Bold"/>
                <a:sym typeface="Roboto Bold"/>
              </a:rPr>
              <a:t> for sexual activity with an adult.</a:t>
            </a:r>
          </a:p>
          <a:p>
            <a:pPr algn="l">
              <a:lnSpc>
                <a:spcPts val="6799"/>
              </a:lnSpc>
            </a:pPr>
            <a:endParaRPr lang="en-US" sz="4249" b="1">
              <a:solidFill>
                <a:srgbClr val="004F59"/>
              </a:solidFill>
              <a:latin typeface="Roboto Bold"/>
              <a:ea typeface="Roboto Bold"/>
              <a:cs typeface="Roboto Bold"/>
              <a:sym typeface="Roboto Bold"/>
            </a:endParaRP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107</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0" name="Group 10"/>
          <p:cNvGrpSpPr/>
          <p:nvPr/>
        </p:nvGrpSpPr>
        <p:grpSpPr>
          <a:xfrm>
            <a:off x="1680354" y="3087485"/>
            <a:ext cx="4877998" cy="990521"/>
            <a:chOff x="0" y="0"/>
            <a:chExt cx="1284740" cy="260878"/>
          </a:xfrm>
        </p:grpSpPr>
        <p:sp>
          <p:nvSpPr>
            <p:cNvPr id="11" name="Freeform 11"/>
            <p:cNvSpPr/>
            <p:nvPr/>
          </p:nvSpPr>
          <p:spPr>
            <a:xfrm>
              <a:off x="0" y="0"/>
              <a:ext cx="1284740" cy="260878"/>
            </a:xfrm>
            <a:custGeom>
              <a:avLst/>
              <a:gdLst/>
              <a:ahLst/>
              <a:cxnLst/>
              <a:rect l="l" t="t" r="r" b="b"/>
              <a:pathLst>
                <a:path w="1284740" h="260878">
                  <a:moveTo>
                    <a:pt x="0" y="0"/>
                  </a:moveTo>
                  <a:lnTo>
                    <a:pt x="1284740" y="0"/>
                  </a:lnTo>
                  <a:lnTo>
                    <a:pt x="1284740" y="260878"/>
                  </a:lnTo>
                  <a:lnTo>
                    <a:pt x="0" y="260878"/>
                  </a:lnTo>
                  <a:close/>
                </a:path>
              </a:pathLst>
            </a:custGeom>
            <a:solidFill>
              <a:srgbClr val="303030"/>
            </a:solidFill>
          </p:spPr>
          <p:txBody>
            <a:bodyPr/>
            <a:lstStyle/>
            <a:p>
              <a:endParaRPr lang="en-US"/>
            </a:p>
          </p:txBody>
        </p:sp>
        <p:sp>
          <p:nvSpPr>
            <p:cNvPr id="12" name="TextBox 12"/>
            <p:cNvSpPr txBox="1"/>
            <p:nvPr/>
          </p:nvSpPr>
          <p:spPr>
            <a:xfrm>
              <a:off x="0" y="-76200"/>
              <a:ext cx="1284740" cy="33707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133051"/>
            <a:ext cx="473619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Age of Consent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CONSEQUENCE</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764887" y="4325871"/>
            <a:ext cx="15111899" cy="2235363"/>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It is against the law to </a:t>
            </a:r>
            <a:r>
              <a:rPr lang="en-US" sz="4249" b="1">
                <a:solidFill>
                  <a:srgbClr val="FF5757"/>
                </a:solidFill>
                <a:latin typeface="Roboto Bold"/>
                <a:ea typeface="Roboto Bold"/>
                <a:cs typeface="Roboto Bold"/>
                <a:sym typeface="Roboto Bold"/>
              </a:rPr>
              <a:t>request a minor</a:t>
            </a:r>
            <a:r>
              <a:rPr lang="en-US" sz="4249" b="1">
                <a:solidFill>
                  <a:srgbClr val="004F59"/>
                </a:solidFill>
                <a:latin typeface="Roboto Bold"/>
                <a:ea typeface="Roboto Bold"/>
                <a:cs typeface="Roboto Bold"/>
                <a:sym typeface="Roboto Bold"/>
              </a:rPr>
              <a:t> to share a nude or partially nude image.</a:t>
            </a:r>
          </a:p>
          <a:p>
            <a:pPr algn="l">
              <a:lnSpc>
                <a:spcPts val="5949"/>
              </a:lnSpc>
            </a:pPr>
            <a:endParaRPr lang="en-US" sz="4249" b="1">
              <a:solidFill>
                <a:srgbClr val="004F59"/>
              </a:solidFill>
              <a:latin typeface="Roboto Bold"/>
              <a:ea typeface="Roboto Bold"/>
              <a:cs typeface="Roboto Bold"/>
              <a:sym typeface="Roboto Bold"/>
            </a:endParaRPr>
          </a:p>
        </p:txBody>
      </p:sp>
      <p:grpSp>
        <p:nvGrpSpPr>
          <p:cNvPr id="11" name="Group 11"/>
          <p:cNvGrpSpPr/>
          <p:nvPr/>
        </p:nvGrpSpPr>
        <p:grpSpPr>
          <a:xfrm>
            <a:off x="1680354" y="2927262"/>
            <a:ext cx="6951069" cy="1150744"/>
            <a:chOff x="0" y="0"/>
            <a:chExt cx="1830734" cy="303077"/>
          </a:xfrm>
        </p:grpSpPr>
        <p:sp>
          <p:nvSpPr>
            <p:cNvPr id="12" name="Freeform 12"/>
            <p:cNvSpPr/>
            <p:nvPr/>
          </p:nvSpPr>
          <p:spPr>
            <a:xfrm>
              <a:off x="0" y="0"/>
              <a:ext cx="1830734" cy="303077"/>
            </a:xfrm>
            <a:custGeom>
              <a:avLst/>
              <a:gdLst/>
              <a:ahLst/>
              <a:cxnLst/>
              <a:rect l="l" t="t" r="r" b="b"/>
              <a:pathLst>
                <a:path w="1830734" h="303077">
                  <a:moveTo>
                    <a:pt x="0" y="0"/>
                  </a:moveTo>
                  <a:lnTo>
                    <a:pt x="1830734" y="0"/>
                  </a:lnTo>
                  <a:lnTo>
                    <a:pt x="1830734" y="303077"/>
                  </a:lnTo>
                  <a:lnTo>
                    <a:pt x="0" y="303077"/>
                  </a:lnTo>
                  <a:close/>
                </a:path>
              </a:pathLst>
            </a:custGeom>
            <a:solidFill>
              <a:srgbClr val="303030"/>
            </a:solidFill>
          </p:spPr>
          <p:txBody>
            <a:bodyPr/>
            <a:lstStyle/>
            <a:p>
              <a:endParaRPr lang="en-US"/>
            </a:p>
          </p:txBody>
        </p:sp>
        <p:sp>
          <p:nvSpPr>
            <p:cNvPr id="13" name="TextBox 13"/>
            <p:cNvSpPr txBox="1"/>
            <p:nvPr/>
          </p:nvSpPr>
          <p:spPr>
            <a:xfrm>
              <a:off x="0" y="-76200"/>
              <a:ext cx="1830734" cy="379277"/>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79605" y="3066376"/>
            <a:ext cx="6222226"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Illegal Images of Minors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108</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CONSEQUENCE</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764887" y="4325871"/>
            <a:ext cx="15111899" cy="3425988"/>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It is against the law to request a minor to share a nude or partially nude image.</a:t>
            </a:r>
          </a:p>
          <a:p>
            <a:pPr algn="l">
              <a:lnSpc>
                <a:spcPts val="3499"/>
              </a:lnSpc>
            </a:pPr>
            <a:endParaRPr lang="en-US" sz="4249" b="1">
              <a:solidFill>
                <a:srgbClr val="FFFFFF"/>
              </a:solidFill>
              <a:latin typeface="Roboto Bold"/>
              <a:ea typeface="Roboto Bold"/>
              <a:cs typeface="Roboto Bold"/>
              <a:sym typeface="Roboto Bold"/>
            </a:endParaRP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It is against the law for </a:t>
            </a:r>
            <a:r>
              <a:rPr lang="en-US" sz="4249" b="1">
                <a:solidFill>
                  <a:srgbClr val="FF5757"/>
                </a:solidFill>
                <a:latin typeface="Roboto Bold"/>
                <a:ea typeface="Roboto Bold"/>
                <a:cs typeface="Roboto Bold"/>
                <a:sym typeface="Roboto Bold"/>
              </a:rPr>
              <a:t>minors to ask other minors</a:t>
            </a:r>
            <a:r>
              <a:rPr lang="en-US" sz="4249" b="1">
                <a:solidFill>
                  <a:srgbClr val="004F59"/>
                </a:solidFill>
                <a:latin typeface="Roboto Bold"/>
                <a:ea typeface="Roboto Bold"/>
                <a:cs typeface="Roboto Bold"/>
                <a:sym typeface="Roboto Bold"/>
              </a:rPr>
              <a:t> for nude images.</a:t>
            </a:r>
          </a:p>
        </p:txBody>
      </p:sp>
      <p:grpSp>
        <p:nvGrpSpPr>
          <p:cNvPr id="11" name="Group 11"/>
          <p:cNvGrpSpPr/>
          <p:nvPr/>
        </p:nvGrpSpPr>
        <p:grpSpPr>
          <a:xfrm>
            <a:off x="1680354" y="2927262"/>
            <a:ext cx="6951069" cy="1150744"/>
            <a:chOff x="0" y="0"/>
            <a:chExt cx="1830734" cy="303077"/>
          </a:xfrm>
        </p:grpSpPr>
        <p:sp>
          <p:nvSpPr>
            <p:cNvPr id="12" name="Freeform 12"/>
            <p:cNvSpPr/>
            <p:nvPr/>
          </p:nvSpPr>
          <p:spPr>
            <a:xfrm>
              <a:off x="0" y="0"/>
              <a:ext cx="1830734" cy="303077"/>
            </a:xfrm>
            <a:custGeom>
              <a:avLst/>
              <a:gdLst/>
              <a:ahLst/>
              <a:cxnLst/>
              <a:rect l="l" t="t" r="r" b="b"/>
              <a:pathLst>
                <a:path w="1830734" h="303077">
                  <a:moveTo>
                    <a:pt x="0" y="0"/>
                  </a:moveTo>
                  <a:lnTo>
                    <a:pt x="1830734" y="0"/>
                  </a:lnTo>
                  <a:lnTo>
                    <a:pt x="1830734" y="303077"/>
                  </a:lnTo>
                  <a:lnTo>
                    <a:pt x="0" y="303077"/>
                  </a:lnTo>
                  <a:close/>
                </a:path>
              </a:pathLst>
            </a:custGeom>
            <a:solidFill>
              <a:srgbClr val="303030"/>
            </a:solidFill>
          </p:spPr>
          <p:txBody>
            <a:bodyPr/>
            <a:lstStyle/>
            <a:p>
              <a:endParaRPr lang="en-US"/>
            </a:p>
          </p:txBody>
        </p:sp>
        <p:sp>
          <p:nvSpPr>
            <p:cNvPr id="13" name="TextBox 13"/>
            <p:cNvSpPr txBox="1"/>
            <p:nvPr/>
          </p:nvSpPr>
          <p:spPr>
            <a:xfrm>
              <a:off x="0" y="-76200"/>
              <a:ext cx="1830734" cy="379277"/>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109</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2079605" y="3066376"/>
            <a:ext cx="6222226"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Illegal Images of Minors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2394592" y="2715492"/>
            <a:ext cx="4410020" cy="807115"/>
            <a:chOff x="0" y="0"/>
            <a:chExt cx="1161487" cy="212574"/>
          </a:xfrm>
        </p:grpSpPr>
        <p:sp>
          <p:nvSpPr>
            <p:cNvPr id="7" name="Freeform 7"/>
            <p:cNvSpPr/>
            <p:nvPr/>
          </p:nvSpPr>
          <p:spPr>
            <a:xfrm>
              <a:off x="0" y="0"/>
              <a:ext cx="1161487" cy="212574"/>
            </a:xfrm>
            <a:custGeom>
              <a:avLst/>
              <a:gdLst/>
              <a:ahLst/>
              <a:cxnLst/>
              <a:rect l="l" t="t" r="r" b="b"/>
              <a:pathLst>
                <a:path w="1161487" h="212574">
                  <a:moveTo>
                    <a:pt x="0" y="0"/>
                  </a:moveTo>
                  <a:lnTo>
                    <a:pt x="1161487" y="0"/>
                  </a:lnTo>
                  <a:lnTo>
                    <a:pt x="1161487" y="212574"/>
                  </a:lnTo>
                  <a:lnTo>
                    <a:pt x="0" y="212574"/>
                  </a:lnTo>
                  <a:close/>
                </a:path>
              </a:pathLst>
            </a:custGeom>
            <a:solidFill>
              <a:srgbClr val="303030"/>
            </a:solidFill>
          </p:spPr>
          <p:txBody>
            <a:bodyPr/>
            <a:lstStyle/>
            <a:p>
              <a:endParaRPr lang="en-US"/>
            </a:p>
          </p:txBody>
        </p:sp>
        <p:sp>
          <p:nvSpPr>
            <p:cNvPr id="8" name="TextBox 8"/>
            <p:cNvSpPr txBox="1"/>
            <p:nvPr/>
          </p:nvSpPr>
          <p:spPr>
            <a:xfrm>
              <a:off x="0" y="-76200"/>
              <a:ext cx="1161487" cy="28877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821258" y="2734069"/>
            <a:ext cx="4240691" cy="72195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3136001" y="3850238"/>
            <a:ext cx="4604238" cy="5550111"/>
          </a:xfrm>
          <a:prstGeom prst="rect">
            <a:avLst/>
          </a:prstGeom>
        </p:spPr>
        <p:txBody>
          <a:bodyPr lIns="0" tIns="0" rIns="0" bIns="0" rtlCol="0" anchor="t">
            <a:spAutoFit/>
          </a:bodyPr>
          <a:lstStyle/>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Sexting</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Sextortion </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Extortion</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Blackmail</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Catfishing</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Manipulative</a:t>
            </a:r>
          </a:p>
          <a:p>
            <a:pPr marL="755649" lvl="1" indent="-377824" algn="l">
              <a:lnSpc>
                <a:spcPts val="4899"/>
              </a:lnSpc>
              <a:buFont typeface="Arial"/>
              <a:buChar char="•"/>
            </a:pPr>
            <a:r>
              <a:rPr lang="en-US" sz="3499" b="1">
                <a:solidFill>
                  <a:srgbClr val="004F59"/>
                </a:solidFill>
                <a:latin typeface="Roboto Bold"/>
                <a:ea typeface="Roboto Bold"/>
                <a:cs typeface="Roboto Bold"/>
                <a:sym typeface="Roboto Bold"/>
              </a:rPr>
              <a:t>Intimidation</a:t>
            </a:r>
          </a:p>
          <a:p>
            <a:pPr marL="755649" lvl="1" indent="-377824" algn="l">
              <a:lnSpc>
                <a:spcPts val="4899"/>
              </a:lnSpc>
              <a:buFont typeface="Arial"/>
              <a:buChar char="•"/>
            </a:pPr>
            <a:r>
              <a:rPr lang="en-US" sz="3499" b="1">
                <a:solidFill>
                  <a:srgbClr val="FFFFFF"/>
                </a:solidFill>
                <a:latin typeface="Roboto Bold"/>
                <a:ea typeface="Roboto Bold"/>
                <a:cs typeface="Roboto Bold"/>
                <a:sym typeface="Roboto Bold"/>
              </a:rPr>
              <a:t>Coercion</a:t>
            </a:r>
          </a:p>
          <a:p>
            <a:pPr algn="l">
              <a:lnSpc>
                <a:spcPts val="4876"/>
              </a:lnSpc>
            </a:pPr>
            <a:endParaRPr lang="en-US" sz="3499" b="1">
              <a:solidFill>
                <a:srgbClr val="FFFFFF"/>
              </a:solidFill>
              <a:latin typeface="Roboto Bold"/>
              <a:ea typeface="Roboto Bold"/>
              <a:cs typeface="Roboto Bold"/>
              <a:sym typeface="Roboto Bold"/>
            </a:endParaRPr>
          </a:p>
        </p:txBody>
      </p:sp>
      <p:sp>
        <p:nvSpPr>
          <p:cNvPr id="17" name="Freeform 17"/>
          <p:cNvSpPr/>
          <p:nvPr/>
        </p:nvSpPr>
        <p:spPr>
          <a:xfrm>
            <a:off x="11768185" y="1028700"/>
            <a:ext cx="5491115" cy="3600522"/>
          </a:xfrm>
          <a:custGeom>
            <a:avLst/>
            <a:gdLst/>
            <a:ahLst/>
            <a:cxnLst/>
            <a:rect l="l" t="t" r="r" b="b"/>
            <a:pathLst>
              <a:path w="5491115" h="3600522">
                <a:moveTo>
                  <a:pt x="0" y="0"/>
                </a:moveTo>
                <a:lnTo>
                  <a:pt x="5491115" y="0"/>
                </a:lnTo>
                <a:lnTo>
                  <a:pt x="5491115" y="3600522"/>
                </a:lnTo>
                <a:lnTo>
                  <a:pt x="0" y="3600522"/>
                </a:lnTo>
                <a:lnTo>
                  <a:pt x="0" y="0"/>
                </a:lnTo>
                <a:close/>
              </a:path>
            </a:pathLst>
          </a:custGeom>
          <a:blipFill>
            <a:blip r:embed="rId6"/>
            <a:stretch>
              <a:fillRect l="-2025" r="-2700" b="-59715"/>
            </a:stretch>
          </a:blipFill>
        </p:spPr>
        <p:txBody>
          <a:bodyPr/>
          <a:lstStyle/>
          <a:p>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680354" y="2927262"/>
            <a:ext cx="8578669" cy="1150744"/>
            <a:chOff x="0" y="0"/>
            <a:chExt cx="2259402" cy="303077"/>
          </a:xfrm>
        </p:grpSpPr>
        <p:sp>
          <p:nvSpPr>
            <p:cNvPr id="7" name="Freeform 7"/>
            <p:cNvSpPr/>
            <p:nvPr/>
          </p:nvSpPr>
          <p:spPr>
            <a:xfrm>
              <a:off x="0" y="0"/>
              <a:ext cx="2259402" cy="303077"/>
            </a:xfrm>
            <a:custGeom>
              <a:avLst/>
              <a:gdLst/>
              <a:ahLst/>
              <a:cxnLst/>
              <a:rect l="l" t="t" r="r" b="b"/>
              <a:pathLst>
                <a:path w="2259402" h="303077">
                  <a:moveTo>
                    <a:pt x="0" y="0"/>
                  </a:moveTo>
                  <a:lnTo>
                    <a:pt x="2259402" y="0"/>
                  </a:lnTo>
                  <a:lnTo>
                    <a:pt x="2259402" y="303077"/>
                  </a:lnTo>
                  <a:lnTo>
                    <a:pt x="0" y="303077"/>
                  </a:lnTo>
                  <a:close/>
                </a:path>
              </a:pathLst>
            </a:custGeom>
            <a:solidFill>
              <a:srgbClr val="303030"/>
            </a:solidFill>
          </p:spPr>
          <p:txBody>
            <a:bodyPr/>
            <a:lstStyle/>
            <a:p>
              <a:endParaRPr lang="en-US"/>
            </a:p>
          </p:txBody>
        </p:sp>
        <p:sp>
          <p:nvSpPr>
            <p:cNvPr id="8" name="TextBox 8"/>
            <p:cNvSpPr txBox="1"/>
            <p:nvPr/>
          </p:nvSpPr>
          <p:spPr>
            <a:xfrm>
              <a:off x="0" y="-76200"/>
              <a:ext cx="2259402" cy="379277"/>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079605" y="3066376"/>
            <a:ext cx="8179418"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Distribution of Sexual Content</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764887" y="4249671"/>
            <a:ext cx="14888828" cy="2517776"/>
          </a:xfrm>
          <a:prstGeom prst="rect">
            <a:avLst/>
          </a:prstGeom>
        </p:spPr>
        <p:txBody>
          <a:bodyPr lIns="0" tIns="0" rIns="0" bIns="0" rtlCol="0" anchor="t">
            <a:spAutoFit/>
          </a:bodyPr>
          <a:lstStyle/>
          <a:p>
            <a:pPr algn="l">
              <a:lnSpc>
                <a:spcPts val="6799"/>
              </a:lnSpc>
            </a:pPr>
            <a:r>
              <a:rPr lang="en-US" sz="4249" b="1">
                <a:solidFill>
                  <a:srgbClr val="FF5757"/>
                </a:solidFill>
                <a:latin typeface="Roboto Bold"/>
                <a:ea typeface="Roboto Bold"/>
                <a:cs typeface="Roboto Bold"/>
                <a:sym typeface="Roboto Bold"/>
              </a:rPr>
              <a:t>Sending, receiving, </a:t>
            </a:r>
            <a:r>
              <a:rPr lang="en-US" sz="4249" b="1">
                <a:solidFill>
                  <a:srgbClr val="004F59"/>
                </a:solidFill>
                <a:latin typeface="Roboto Bold"/>
                <a:ea typeface="Roboto Bold"/>
                <a:cs typeface="Roboto Bold"/>
                <a:sym typeface="Roboto Bold"/>
              </a:rPr>
              <a:t>or</a:t>
            </a:r>
            <a:r>
              <a:rPr lang="en-US" sz="4249" b="1">
                <a:solidFill>
                  <a:srgbClr val="FF5757"/>
                </a:solidFill>
                <a:latin typeface="Roboto Bold"/>
                <a:ea typeface="Roboto Bold"/>
                <a:cs typeface="Roboto Bold"/>
                <a:sym typeface="Roboto Bold"/>
              </a:rPr>
              <a:t> possessing</a:t>
            </a:r>
            <a:r>
              <a:rPr lang="en-US" sz="4249" b="1">
                <a:solidFill>
                  <a:srgbClr val="004F59"/>
                </a:solidFill>
                <a:latin typeface="Roboto Bold"/>
                <a:ea typeface="Roboto Bold"/>
                <a:cs typeface="Roboto Bold"/>
                <a:sym typeface="Roboto Bold"/>
              </a:rPr>
              <a:t> any visual display of sexually explicit content of a MINOR can lead to charges of distributing CSAM or child pornography. </a:t>
            </a:r>
          </a:p>
        </p:txBody>
      </p:sp>
      <p:sp>
        <p:nvSpPr>
          <p:cNvPr id="14" name="TextBox 14"/>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CONSEQUENCE</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110</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CHILD PROTECTION</a:t>
            </a:r>
          </a:p>
        </p:txBody>
      </p:sp>
      <p:grpSp>
        <p:nvGrpSpPr>
          <p:cNvPr id="7" name="Group 7"/>
          <p:cNvGrpSpPr/>
          <p:nvPr/>
        </p:nvGrpSpPr>
        <p:grpSpPr>
          <a:xfrm>
            <a:off x="1566438" y="2927262"/>
            <a:ext cx="6940609" cy="1150744"/>
            <a:chOff x="0" y="0"/>
            <a:chExt cx="1827979" cy="303077"/>
          </a:xfrm>
        </p:grpSpPr>
        <p:sp>
          <p:nvSpPr>
            <p:cNvPr id="8" name="Freeform 8"/>
            <p:cNvSpPr/>
            <p:nvPr/>
          </p:nvSpPr>
          <p:spPr>
            <a:xfrm>
              <a:off x="0" y="0"/>
              <a:ext cx="1827979" cy="303077"/>
            </a:xfrm>
            <a:custGeom>
              <a:avLst/>
              <a:gdLst/>
              <a:ahLst/>
              <a:cxnLst/>
              <a:rect l="l" t="t" r="r" b="b"/>
              <a:pathLst>
                <a:path w="1827979" h="303077">
                  <a:moveTo>
                    <a:pt x="0" y="0"/>
                  </a:moveTo>
                  <a:lnTo>
                    <a:pt x="1827979" y="0"/>
                  </a:lnTo>
                  <a:lnTo>
                    <a:pt x="1827979" y="303077"/>
                  </a:lnTo>
                  <a:lnTo>
                    <a:pt x="0" y="303077"/>
                  </a:lnTo>
                  <a:close/>
                </a:path>
              </a:pathLst>
            </a:custGeom>
            <a:solidFill>
              <a:srgbClr val="303030"/>
            </a:solidFill>
          </p:spPr>
          <p:txBody>
            <a:bodyPr/>
            <a:lstStyle/>
            <a:p>
              <a:endParaRPr lang="en-US"/>
            </a:p>
          </p:txBody>
        </p:sp>
        <p:sp>
          <p:nvSpPr>
            <p:cNvPr id="9" name="TextBox 9"/>
            <p:cNvSpPr txBox="1"/>
            <p:nvPr/>
          </p:nvSpPr>
          <p:spPr>
            <a:xfrm>
              <a:off x="0" y="-76200"/>
              <a:ext cx="1827979" cy="37927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65689" y="3066376"/>
            <a:ext cx="650773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FBI’s Response to Youth</a:t>
            </a:r>
          </a:p>
        </p:txBody>
      </p:sp>
      <p:sp>
        <p:nvSpPr>
          <p:cNvPr id="11" name="TextBox 11"/>
          <p:cNvSpPr txBox="1"/>
          <p:nvPr/>
        </p:nvSpPr>
        <p:spPr>
          <a:xfrm>
            <a:off x="640240" y="4576594"/>
            <a:ext cx="16069230" cy="1811657"/>
          </a:xfrm>
          <a:prstGeom prst="rect">
            <a:avLst/>
          </a:prstGeom>
        </p:spPr>
        <p:txBody>
          <a:bodyPr lIns="0" tIns="0" rIns="0" bIns="0" rtlCol="0" anchor="t">
            <a:spAutoFit/>
          </a:bodyPr>
          <a:lstStyle/>
          <a:p>
            <a:pPr algn="ctr">
              <a:lnSpc>
                <a:spcPts val="5099"/>
              </a:lnSpc>
            </a:pPr>
            <a:r>
              <a:rPr lang="en-US" sz="4249" b="1">
                <a:solidFill>
                  <a:srgbClr val="004F59"/>
                </a:solidFill>
                <a:latin typeface="Roboto Bold"/>
                <a:ea typeface="Roboto Bold"/>
                <a:cs typeface="Roboto Bold"/>
                <a:sym typeface="Roboto Bold"/>
              </a:rPr>
              <a:t>The FBI informs victims of sextortion who are under 18:</a:t>
            </a:r>
          </a:p>
          <a:p>
            <a:pPr algn="ctr">
              <a:lnSpc>
                <a:spcPts val="1500"/>
              </a:lnSpc>
            </a:pPr>
            <a:endParaRPr lang="en-US" sz="4249" b="1">
              <a:solidFill>
                <a:srgbClr val="004F59"/>
              </a:solidFill>
              <a:latin typeface="Roboto Bold"/>
              <a:ea typeface="Roboto Bold"/>
              <a:cs typeface="Roboto Bold"/>
              <a:sym typeface="Roboto Bold"/>
            </a:endParaRPr>
          </a:p>
          <a:p>
            <a:pPr algn="ctr">
              <a:lnSpc>
                <a:spcPts val="8879"/>
              </a:lnSpc>
            </a:pPr>
            <a:r>
              <a:rPr lang="en-US" sz="5549" b="1">
                <a:solidFill>
                  <a:srgbClr val="FF5757"/>
                </a:solidFill>
                <a:latin typeface="Roboto Bold"/>
                <a:ea typeface="Roboto Bold"/>
                <a:cs typeface="Roboto Bold"/>
                <a:sym typeface="Roboto Bold"/>
              </a:rPr>
              <a:t>   “You are not the one who is breaking the law.”</a:t>
            </a:r>
          </a:p>
        </p:txBody>
      </p:sp>
      <p:sp>
        <p:nvSpPr>
          <p:cNvPr id="12" name="TextBox 12"/>
          <p:cNvSpPr txBox="1"/>
          <p:nvPr/>
        </p:nvSpPr>
        <p:spPr>
          <a:xfrm>
            <a:off x="6949652" y="9396509"/>
            <a:ext cx="3564704"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FBI (2024). How we can help you. Sextortion. fbi.gov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111</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4301667"/>
            <a:ext cx="16975905" cy="951973"/>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Do not </a:t>
            </a:r>
            <a:r>
              <a:rPr lang="en-US" sz="4249" b="1">
                <a:solidFill>
                  <a:srgbClr val="FF5757"/>
                </a:solidFill>
                <a:latin typeface="Roboto Bold"/>
                <a:ea typeface="Roboto Bold"/>
                <a:cs typeface="Roboto Bold"/>
                <a:sym typeface="Roboto Bold"/>
              </a:rPr>
              <a:t>save, share, or forward</a:t>
            </a:r>
            <a:r>
              <a:rPr lang="en-US" sz="4249" b="1">
                <a:solidFill>
                  <a:srgbClr val="004F59"/>
                </a:solidFill>
                <a:latin typeface="Roboto Bold"/>
                <a:ea typeface="Roboto Bold"/>
                <a:cs typeface="Roboto Bold"/>
                <a:sym typeface="Roboto Bold"/>
              </a:rPr>
              <a:t> sexual images.</a:t>
            </a:r>
          </a:p>
          <a:p>
            <a:pPr algn="l">
              <a:lnSpc>
                <a:spcPts val="1470"/>
              </a:lnSpc>
            </a:pPr>
            <a:r>
              <a:rPr lang="en-US" sz="1050" b="1">
                <a:solidFill>
                  <a:srgbClr val="004F59"/>
                </a:solidFill>
                <a:latin typeface="Roboto Bold"/>
                <a:ea typeface="Roboto Bold"/>
                <a:cs typeface="Roboto Bold"/>
                <a:sym typeface="Roboto Bold"/>
              </a:rPr>
              <a:t> </a:t>
            </a:r>
          </a:p>
        </p:txBody>
      </p:sp>
      <p:sp>
        <p:nvSpPr>
          <p:cNvPr id="10" name="TextBox 10"/>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CONSEQUENCE</a:t>
            </a:r>
          </a:p>
        </p:txBody>
      </p:sp>
      <p:grpSp>
        <p:nvGrpSpPr>
          <p:cNvPr id="11" name="Group 11"/>
          <p:cNvGrpSpPr/>
          <p:nvPr/>
        </p:nvGrpSpPr>
        <p:grpSpPr>
          <a:xfrm>
            <a:off x="1566438" y="2927262"/>
            <a:ext cx="6940609" cy="1150744"/>
            <a:chOff x="0" y="0"/>
            <a:chExt cx="1827979" cy="303077"/>
          </a:xfrm>
        </p:grpSpPr>
        <p:sp>
          <p:nvSpPr>
            <p:cNvPr id="12" name="Freeform 12"/>
            <p:cNvSpPr/>
            <p:nvPr/>
          </p:nvSpPr>
          <p:spPr>
            <a:xfrm>
              <a:off x="0" y="0"/>
              <a:ext cx="1827979" cy="303077"/>
            </a:xfrm>
            <a:custGeom>
              <a:avLst/>
              <a:gdLst/>
              <a:ahLst/>
              <a:cxnLst/>
              <a:rect l="l" t="t" r="r" b="b"/>
              <a:pathLst>
                <a:path w="1827979" h="303077">
                  <a:moveTo>
                    <a:pt x="0" y="0"/>
                  </a:moveTo>
                  <a:lnTo>
                    <a:pt x="1827979" y="0"/>
                  </a:lnTo>
                  <a:lnTo>
                    <a:pt x="1827979" y="303077"/>
                  </a:lnTo>
                  <a:lnTo>
                    <a:pt x="0" y="303077"/>
                  </a:lnTo>
                  <a:close/>
                </a:path>
              </a:pathLst>
            </a:custGeom>
            <a:solidFill>
              <a:srgbClr val="303030"/>
            </a:solidFill>
          </p:spPr>
          <p:txBody>
            <a:bodyPr/>
            <a:lstStyle/>
            <a:p>
              <a:endParaRPr lang="en-US"/>
            </a:p>
          </p:txBody>
        </p:sp>
        <p:sp>
          <p:nvSpPr>
            <p:cNvPr id="13" name="TextBox 13"/>
            <p:cNvSpPr txBox="1"/>
            <p:nvPr/>
          </p:nvSpPr>
          <p:spPr>
            <a:xfrm>
              <a:off x="0" y="-76200"/>
              <a:ext cx="1827979" cy="379277"/>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79605" y="3066376"/>
            <a:ext cx="622222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CSAM / Sexual Images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112</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4301667"/>
            <a:ext cx="16975905" cy="1663863"/>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Do not save, share, or forward sexual images.</a:t>
            </a:r>
          </a:p>
          <a:p>
            <a:pPr algn="l">
              <a:lnSpc>
                <a:spcPts val="1470"/>
              </a:lnSpc>
            </a:pPr>
            <a:r>
              <a:rPr lang="en-US" sz="1050" b="1">
                <a:solidFill>
                  <a:srgbClr val="FFFFFF"/>
                </a:solidFill>
                <a:latin typeface="Roboto Bold"/>
                <a:ea typeface="Roboto Bold"/>
                <a:cs typeface="Roboto Bold"/>
                <a:sym typeface="Roboto Bold"/>
              </a:rPr>
              <a:t> </a:t>
            </a:r>
          </a:p>
          <a:p>
            <a:pPr marL="917569" lvl="1" indent="-458785" algn="l">
              <a:lnSpc>
                <a:spcPts val="5949"/>
              </a:lnSpc>
              <a:buFont typeface="Arial"/>
              <a:buChar char="•"/>
            </a:pPr>
            <a:r>
              <a:rPr lang="en-US" sz="4249" b="1">
                <a:solidFill>
                  <a:srgbClr val="FF5757"/>
                </a:solidFill>
                <a:latin typeface="Roboto Bold"/>
                <a:ea typeface="Roboto Bold"/>
                <a:cs typeface="Roboto Bold"/>
                <a:sym typeface="Roboto Bold"/>
              </a:rPr>
              <a:t>Immediately delete</a:t>
            </a:r>
            <a:r>
              <a:rPr lang="en-US" sz="4249" b="1">
                <a:solidFill>
                  <a:srgbClr val="004F59"/>
                </a:solidFill>
                <a:latin typeface="Roboto Bold"/>
                <a:ea typeface="Roboto Bold"/>
                <a:cs typeface="Roboto Bold"/>
                <a:sym typeface="Roboto Bold"/>
              </a:rPr>
              <a:t> any nude photos or videos received.</a:t>
            </a:r>
          </a:p>
        </p:txBody>
      </p:sp>
      <p:sp>
        <p:nvSpPr>
          <p:cNvPr id="10" name="TextBox 10"/>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CONSEQUENCE</a:t>
            </a:r>
          </a:p>
        </p:txBody>
      </p:sp>
      <p:grpSp>
        <p:nvGrpSpPr>
          <p:cNvPr id="11" name="Group 11"/>
          <p:cNvGrpSpPr/>
          <p:nvPr/>
        </p:nvGrpSpPr>
        <p:grpSpPr>
          <a:xfrm>
            <a:off x="1566438" y="2927262"/>
            <a:ext cx="6940609" cy="1150744"/>
            <a:chOff x="0" y="0"/>
            <a:chExt cx="1827979" cy="303077"/>
          </a:xfrm>
        </p:grpSpPr>
        <p:sp>
          <p:nvSpPr>
            <p:cNvPr id="12" name="Freeform 12"/>
            <p:cNvSpPr/>
            <p:nvPr/>
          </p:nvSpPr>
          <p:spPr>
            <a:xfrm>
              <a:off x="0" y="0"/>
              <a:ext cx="1827979" cy="303077"/>
            </a:xfrm>
            <a:custGeom>
              <a:avLst/>
              <a:gdLst/>
              <a:ahLst/>
              <a:cxnLst/>
              <a:rect l="l" t="t" r="r" b="b"/>
              <a:pathLst>
                <a:path w="1827979" h="303077">
                  <a:moveTo>
                    <a:pt x="0" y="0"/>
                  </a:moveTo>
                  <a:lnTo>
                    <a:pt x="1827979" y="0"/>
                  </a:lnTo>
                  <a:lnTo>
                    <a:pt x="1827979" y="303077"/>
                  </a:lnTo>
                  <a:lnTo>
                    <a:pt x="0" y="303077"/>
                  </a:lnTo>
                  <a:close/>
                </a:path>
              </a:pathLst>
            </a:custGeom>
            <a:solidFill>
              <a:srgbClr val="303030"/>
            </a:solidFill>
          </p:spPr>
          <p:txBody>
            <a:bodyPr/>
            <a:lstStyle/>
            <a:p>
              <a:endParaRPr lang="en-US"/>
            </a:p>
          </p:txBody>
        </p:sp>
        <p:sp>
          <p:nvSpPr>
            <p:cNvPr id="13" name="TextBox 13"/>
            <p:cNvSpPr txBox="1"/>
            <p:nvPr/>
          </p:nvSpPr>
          <p:spPr>
            <a:xfrm>
              <a:off x="0" y="-76200"/>
              <a:ext cx="1827979" cy="379277"/>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79605" y="3066376"/>
            <a:ext cx="622222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CSAM / Sexual Images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113</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08088" y="4240630"/>
            <a:ext cx="12288339"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Victims </a:t>
            </a:r>
            <a:r>
              <a:rPr lang="en-US" sz="4249" b="1">
                <a:solidFill>
                  <a:srgbClr val="FF5757"/>
                </a:solidFill>
                <a:latin typeface="Roboto Bold"/>
                <a:ea typeface="Roboto Bold"/>
                <a:cs typeface="Roboto Bold"/>
                <a:sym typeface="Roboto Bold"/>
              </a:rPr>
              <a:t>should NOT pay</a:t>
            </a:r>
            <a:r>
              <a:rPr lang="en-US" sz="4249" b="1">
                <a:solidFill>
                  <a:srgbClr val="004F59"/>
                </a:solidFill>
                <a:latin typeface="Roboto Bold"/>
                <a:ea typeface="Roboto Bold"/>
                <a:cs typeface="Roboto Bold"/>
                <a:sym typeface="Roboto Bold"/>
              </a:rPr>
              <a:t> the ransom.</a:t>
            </a:r>
          </a:p>
        </p:txBody>
      </p:sp>
      <p:grpSp>
        <p:nvGrpSpPr>
          <p:cNvPr id="7" name="Group 7"/>
          <p:cNvGrpSpPr/>
          <p:nvPr/>
        </p:nvGrpSpPr>
        <p:grpSpPr>
          <a:xfrm>
            <a:off x="1566438" y="3161626"/>
            <a:ext cx="5649828" cy="916380"/>
            <a:chOff x="0" y="0"/>
            <a:chExt cx="1488021" cy="241351"/>
          </a:xfrm>
        </p:grpSpPr>
        <p:sp>
          <p:nvSpPr>
            <p:cNvPr id="8" name="Freeform 8"/>
            <p:cNvSpPr/>
            <p:nvPr/>
          </p:nvSpPr>
          <p:spPr>
            <a:xfrm>
              <a:off x="0" y="0"/>
              <a:ext cx="1488021" cy="241351"/>
            </a:xfrm>
            <a:custGeom>
              <a:avLst/>
              <a:gdLst/>
              <a:ahLst/>
              <a:cxnLst/>
              <a:rect l="l" t="t" r="r" b="b"/>
              <a:pathLst>
                <a:path w="1488021" h="241351">
                  <a:moveTo>
                    <a:pt x="0" y="0"/>
                  </a:moveTo>
                  <a:lnTo>
                    <a:pt x="1488021" y="0"/>
                  </a:lnTo>
                  <a:lnTo>
                    <a:pt x="1488021" y="241351"/>
                  </a:lnTo>
                  <a:lnTo>
                    <a:pt x="0" y="241351"/>
                  </a:lnTo>
                  <a:close/>
                </a:path>
              </a:pathLst>
            </a:custGeom>
            <a:solidFill>
              <a:srgbClr val="303030"/>
            </a:solidFill>
          </p:spPr>
          <p:txBody>
            <a:bodyPr/>
            <a:lstStyle/>
            <a:p>
              <a:endParaRPr lang="en-US"/>
            </a:p>
          </p:txBody>
        </p:sp>
        <p:sp>
          <p:nvSpPr>
            <p:cNvPr id="9" name="TextBox 9"/>
            <p:cNvSpPr txBox="1"/>
            <p:nvPr/>
          </p:nvSpPr>
          <p:spPr>
            <a:xfrm>
              <a:off x="0" y="-76200"/>
              <a:ext cx="1488021" cy="317551"/>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46255" y="3180676"/>
            <a:ext cx="501464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Remain In Control</a:t>
            </a:r>
          </a:p>
        </p:txBody>
      </p:sp>
      <p:sp>
        <p:nvSpPr>
          <p:cNvPr id="11" name="TextBox 11"/>
          <p:cNvSpPr txBox="1"/>
          <p:nvPr/>
        </p:nvSpPr>
        <p:spPr>
          <a:xfrm>
            <a:off x="945186" y="1250072"/>
            <a:ext cx="1187038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HOW TO RESPOND</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115</a:t>
            </a:r>
          </a:p>
        </p:txBody>
      </p:sp>
      <p:sp>
        <p:nvSpPr>
          <p:cNvPr id="13" name="TextBox 13"/>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87038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HOW TO RESPOND</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116</a:t>
            </a:r>
          </a:p>
        </p:txBody>
      </p:sp>
      <p:sp>
        <p:nvSpPr>
          <p:cNvPr id="8" name="TextBox 8"/>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08088" y="4240630"/>
            <a:ext cx="12288339"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Victims should NOT pay the ransom.</a:t>
            </a:r>
          </a:p>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End ALL communication</a:t>
            </a:r>
            <a:r>
              <a:rPr lang="en-US" sz="4249" b="1">
                <a:solidFill>
                  <a:srgbClr val="004F59"/>
                </a:solidFill>
                <a:latin typeface="Roboto Bold"/>
                <a:ea typeface="Roboto Bold"/>
                <a:cs typeface="Roboto Bold"/>
                <a:sym typeface="Roboto Bold"/>
              </a:rPr>
              <a:t> with the predator.</a:t>
            </a:r>
          </a:p>
        </p:txBody>
      </p:sp>
      <p:grpSp>
        <p:nvGrpSpPr>
          <p:cNvPr id="11" name="Group 11"/>
          <p:cNvGrpSpPr/>
          <p:nvPr/>
        </p:nvGrpSpPr>
        <p:grpSpPr>
          <a:xfrm>
            <a:off x="1566438" y="3161626"/>
            <a:ext cx="5649828" cy="916380"/>
            <a:chOff x="0" y="0"/>
            <a:chExt cx="1488021" cy="241351"/>
          </a:xfrm>
        </p:grpSpPr>
        <p:sp>
          <p:nvSpPr>
            <p:cNvPr id="12" name="Freeform 12"/>
            <p:cNvSpPr/>
            <p:nvPr/>
          </p:nvSpPr>
          <p:spPr>
            <a:xfrm>
              <a:off x="0" y="0"/>
              <a:ext cx="1488021" cy="241351"/>
            </a:xfrm>
            <a:custGeom>
              <a:avLst/>
              <a:gdLst/>
              <a:ahLst/>
              <a:cxnLst/>
              <a:rect l="l" t="t" r="r" b="b"/>
              <a:pathLst>
                <a:path w="1488021" h="241351">
                  <a:moveTo>
                    <a:pt x="0" y="0"/>
                  </a:moveTo>
                  <a:lnTo>
                    <a:pt x="1488021" y="0"/>
                  </a:lnTo>
                  <a:lnTo>
                    <a:pt x="1488021" y="241351"/>
                  </a:lnTo>
                  <a:lnTo>
                    <a:pt x="0" y="241351"/>
                  </a:lnTo>
                  <a:close/>
                </a:path>
              </a:pathLst>
            </a:custGeom>
            <a:solidFill>
              <a:srgbClr val="303030"/>
            </a:solidFill>
          </p:spPr>
          <p:txBody>
            <a:bodyPr/>
            <a:lstStyle/>
            <a:p>
              <a:endParaRPr lang="en-US"/>
            </a:p>
          </p:txBody>
        </p:sp>
        <p:sp>
          <p:nvSpPr>
            <p:cNvPr id="13" name="TextBox 13"/>
            <p:cNvSpPr txBox="1"/>
            <p:nvPr/>
          </p:nvSpPr>
          <p:spPr>
            <a:xfrm>
              <a:off x="0" y="-76200"/>
              <a:ext cx="1488021" cy="317551"/>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46255" y="3180676"/>
            <a:ext cx="501464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Remain In Control</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08088" y="4240630"/>
            <a:ext cx="12288339"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Victims should NOT pay the ransom.</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End ALL communication with the predator.</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Immediately </a:t>
            </a:r>
            <a:r>
              <a:rPr lang="en-US" sz="4249" b="1">
                <a:solidFill>
                  <a:srgbClr val="FF5757"/>
                </a:solidFill>
                <a:latin typeface="Roboto Bold"/>
                <a:ea typeface="Roboto Bold"/>
                <a:cs typeface="Roboto Bold"/>
                <a:sym typeface="Roboto Bold"/>
              </a:rPr>
              <a:t>BLOCK </a:t>
            </a:r>
            <a:r>
              <a:rPr lang="en-US" sz="4249" b="1">
                <a:solidFill>
                  <a:srgbClr val="004F59"/>
                </a:solidFill>
                <a:latin typeface="Roboto Bold"/>
                <a:ea typeface="Roboto Bold"/>
                <a:cs typeface="Roboto Bold"/>
                <a:sym typeface="Roboto Bold"/>
              </a:rPr>
              <a:t>the predator.</a:t>
            </a:r>
          </a:p>
        </p:txBody>
      </p:sp>
      <p:sp>
        <p:nvSpPr>
          <p:cNvPr id="7" name="TextBox 7"/>
          <p:cNvSpPr txBox="1"/>
          <p:nvPr/>
        </p:nvSpPr>
        <p:spPr>
          <a:xfrm>
            <a:off x="945186" y="1250072"/>
            <a:ext cx="1187038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HOW TO RESPOND</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117</a:t>
            </a:r>
          </a:p>
        </p:txBody>
      </p:sp>
      <p:sp>
        <p:nvSpPr>
          <p:cNvPr id="9" name="TextBox 9"/>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566438" y="3161626"/>
            <a:ext cx="5649828" cy="916380"/>
            <a:chOff x="0" y="0"/>
            <a:chExt cx="1488021" cy="241351"/>
          </a:xfrm>
        </p:grpSpPr>
        <p:sp>
          <p:nvSpPr>
            <p:cNvPr id="12" name="Freeform 12"/>
            <p:cNvSpPr/>
            <p:nvPr/>
          </p:nvSpPr>
          <p:spPr>
            <a:xfrm>
              <a:off x="0" y="0"/>
              <a:ext cx="1488021" cy="241351"/>
            </a:xfrm>
            <a:custGeom>
              <a:avLst/>
              <a:gdLst/>
              <a:ahLst/>
              <a:cxnLst/>
              <a:rect l="l" t="t" r="r" b="b"/>
              <a:pathLst>
                <a:path w="1488021" h="241351">
                  <a:moveTo>
                    <a:pt x="0" y="0"/>
                  </a:moveTo>
                  <a:lnTo>
                    <a:pt x="1488021" y="0"/>
                  </a:lnTo>
                  <a:lnTo>
                    <a:pt x="1488021" y="241351"/>
                  </a:lnTo>
                  <a:lnTo>
                    <a:pt x="0" y="241351"/>
                  </a:lnTo>
                  <a:close/>
                </a:path>
              </a:pathLst>
            </a:custGeom>
            <a:solidFill>
              <a:srgbClr val="303030"/>
            </a:solidFill>
          </p:spPr>
          <p:txBody>
            <a:bodyPr/>
            <a:lstStyle/>
            <a:p>
              <a:endParaRPr lang="en-US"/>
            </a:p>
          </p:txBody>
        </p:sp>
        <p:sp>
          <p:nvSpPr>
            <p:cNvPr id="13" name="TextBox 13"/>
            <p:cNvSpPr txBox="1"/>
            <p:nvPr/>
          </p:nvSpPr>
          <p:spPr>
            <a:xfrm>
              <a:off x="0" y="-76200"/>
              <a:ext cx="1488021" cy="317551"/>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46255" y="3180676"/>
            <a:ext cx="5014645"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 Remain In Control</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274316" y="4207683"/>
            <a:ext cx="16823828"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Do NOT delete </a:t>
            </a:r>
            <a:r>
              <a:rPr lang="en-US" sz="4249" b="1">
                <a:solidFill>
                  <a:srgbClr val="FF5757"/>
                </a:solidFill>
                <a:latin typeface="Roboto Bold"/>
                <a:ea typeface="Roboto Bold"/>
                <a:cs typeface="Roboto Bold"/>
                <a:sym typeface="Roboto Bold"/>
              </a:rPr>
              <a:t>embarrassing images</a:t>
            </a:r>
            <a:r>
              <a:rPr lang="en-US" sz="4249" b="1">
                <a:solidFill>
                  <a:srgbClr val="004F59"/>
                </a:solidFill>
                <a:latin typeface="Roboto Bold"/>
                <a:ea typeface="Roboto Bold"/>
                <a:cs typeface="Roboto Bold"/>
                <a:sym typeface="Roboto Bold"/>
              </a:rPr>
              <a:t> sent to the predator. </a:t>
            </a:r>
          </a:p>
        </p:txBody>
      </p:sp>
      <p:sp>
        <p:nvSpPr>
          <p:cNvPr id="7" name="TextBox 7"/>
          <p:cNvSpPr txBox="1"/>
          <p:nvPr/>
        </p:nvSpPr>
        <p:spPr>
          <a:xfrm>
            <a:off x="1131441" y="1109322"/>
            <a:ext cx="102250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CRIME INVESTIGATION</a:t>
            </a:r>
          </a:p>
        </p:txBody>
      </p:sp>
      <p:grpSp>
        <p:nvGrpSpPr>
          <p:cNvPr id="8" name="Group 8"/>
          <p:cNvGrpSpPr/>
          <p:nvPr/>
        </p:nvGrpSpPr>
        <p:grpSpPr>
          <a:xfrm>
            <a:off x="1566438" y="3019938"/>
            <a:ext cx="10800206" cy="1058068"/>
            <a:chOff x="0" y="0"/>
            <a:chExt cx="2844499" cy="278668"/>
          </a:xfrm>
        </p:grpSpPr>
        <p:sp>
          <p:nvSpPr>
            <p:cNvPr id="9" name="Freeform 9"/>
            <p:cNvSpPr/>
            <p:nvPr/>
          </p:nvSpPr>
          <p:spPr>
            <a:xfrm>
              <a:off x="0" y="0"/>
              <a:ext cx="2844499" cy="278668"/>
            </a:xfrm>
            <a:custGeom>
              <a:avLst/>
              <a:gdLst/>
              <a:ahLst/>
              <a:cxnLst/>
              <a:rect l="l" t="t" r="r" b="b"/>
              <a:pathLst>
                <a:path w="2844499" h="278668">
                  <a:moveTo>
                    <a:pt x="0" y="0"/>
                  </a:moveTo>
                  <a:lnTo>
                    <a:pt x="2844499" y="0"/>
                  </a:lnTo>
                  <a:lnTo>
                    <a:pt x="2844499" y="278668"/>
                  </a:lnTo>
                  <a:lnTo>
                    <a:pt x="0" y="278668"/>
                  </a:lnTo>
                  <a:close/>
                </a:path>
              </a:pathLst>
            </a:custGeom>
            <a:solidFill>
              <a:srgbClr val="303030"/>
            </a:solidFill>
          </p:spPr>
          <p:txBody>
            <a:bodyPr/>
            <a:lstStyle/>
            <a:p>
              <a:endParaRPr lang="en-US"/>
            </a:p>
          </p:txBody>
        </p:sp>
        <p:sp>
          <p:nvSpPr>
            <p:cNvPr id="10" name="TextBox 10"/>
            <p:cNvSpPr txBox="1"/>
            <p:nvPr/>
          </p:nvSpPr>
          <p:spPr>
            <a:xfrm>
              <a:off x="0" y="-76200"/>
              <a:ext cx="2844499" cy="354868"/>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79605" y="3115598"/>
            <a:ext cx="1056429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Provide Evidence to Law Enforcement</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118</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2250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CRIME INVESTIGATION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119</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274316" y="4207683"/>
            <a:ext cx="16823828"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Do NOT delete embarrassing images sent to the predator.</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Do NOT delete </a:t>
            </a:r>
            <a:r>
              <a:rPr lang="en-US" sz="4249" b="1">
                <a:solidFill>
                  <a:srgbClr val="FF5757"/>
                </a:solidFill>
                <a:latin typeface="Roboto Bold"/>
                <a:ea typeface="Roboto Bold"/>
                <a:cs typeface="Roboto Bold"/>
                <a:sym typeface="Roboto Bold"/>
              </a:rPr>
              <a:t>conversations </a:t>
            </a:r>
            <a:r>
              <a:rPr lang="en-US" sz="4249" b="1">
                <a:solidFill>
                  <a:srgbClr val="004F59"/>
                </a:solidFill>
                <a:latin typeface="Roboto Bold"/>
                <a:ea typeface="Roboto Bold"/>
                <a:cs typeface="Roboto Bold"/>
                <a:sym typeface="Roboto Bold"/>
              </a:rPr>
              <a:t>with the predator.</a:t>
            </a:r>
          </a:p>
        </p:txBody>
      </p:sp>
      <p:grpSp>
        <p:nvGrpSpPr>
          <p:cNvPr id="10" name="Group 10"/>
          <p:cNvGrpSpPr/>
          <p:nvPr/>
        </p:nvGrpSpPr>
        <p:grpSpPr>
          <a:xfrm>
            <a:off x="1566438" y="3019938"/>
            <a:ext cx="10800206" cy="1058068"/>
            <a:chOff x="0" y="0"/>
            <a:chExt cx="2844499" cy="278668"/>
          </a:xfrm>
        </p:grpSpPr>
        <p:sp>
          <p:nvSpPr>
            <p:cNvPr id="11" name="Freeform 11"/>
            <p:cNvSpPr/>
            <p:nvPr/>
          </p:nvSpPr>
          <p:spPr>
            <a:xfrm>
              <a:off x="0" y="0"/>
              <a:ext cx="2844499" cy="278668"/>
            </a:xfrm>
            <a:custGeom>
              <a:avLst/>
              <a:gdLst/>
              <a:ahLst/>
              <a:cxnLst/>
              <a:rect l="l" t="t" r="r" b="b"/>
              <a:pathLst>
                <a:path w="2844499" h="278668">
                  <a:moveTo>
                    <a:pt x="0" y="0"/>
                  </a:moveTo>
                  <a:lnTo>
                    <a:pt x="2844499" y="0"/>
                  </a:lnTo>
                  <a:lnTo>
                    <a:pt x="2844499" y="278668"/>
                  </a:lnTo>
                  <a:lnTo>
                    <a:pt x="0" y="278668"/>
                  </a:lnTo>
                  <a:close/>
                </a:path>
              </a:pathLst>
            </a:custGeom>
            <a:solidFill>
              <a:srgbClr val="303030"/>
            </a:solidFill>
          </p:spPr>
          <p:txBody>
            <a:bodyPr/>
            <a:lstStyle/>
            <a:p>
              <a:endParaRPr lang="en-US"/>
            </a:p>
          </p:txBody>
        </p:sp>
        <p:sp>
          <p:nvSpPr>
            <p:cNvPr id="12" name="TextBox 12"/>
            <p:cNvSpPr txBox="1"/>
            <p:nvPr/>
          </p:nvSpPr>
          <p:spPr>
            <a:xfrm>
              <a:off x="0" y="-76200"/>
              <a:ext cx="2844499" cy="35486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115598"/>
            <a:ext cx="1056429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Provide Evidence to Law Enforcement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5098645" cy="168669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Sending, receiving, or sharing sexual content, typically using smartphones. </a:t>
            </a:r>
          </a:p>
        </p:txBody>
      </p:sp>
      <p:grpSp>
        <p:nvGrpSpPr>
          <p:cNvPr id="7" name="Group 7"/>
          <p:cNvGrpSpPr/>
          <p:nvPr/>
        </p:nvGrpSpPr>
        <p:grpSpPr>
          <a:xfrm>
            <a:off x="1965967" y="3624926"/>
            <a:ext cx="3864180" cy="904943"/>
            <a:chOff x="0" y="0"/>
            <a:chExt cx="1017726" cy="238339"/>
          </a:xfrm>
        </p:grpSpPr>
        <p:sp>
          <p:nvSpPr>
            <p:cNvPr id="8" name="Freeform 8"/>
            <p:cNvSpPr/>
            <p:nvPr/>
          </p:nvSpPr>
          <p:spPr>
            <a:xfrm>
              <a:off x="0" y="0"/>
              <a:ext cx="1017726" cy="238339"/>
            </a:xfrm>
            <a:custGeom>
              <a:avLst/>
              <a:gdLst/>
              <a:ahLst/>
              <a:cxnLst/>
              <a:rect l="l" t="t" r="r" b="b"/>
              <a:pathLst>
                <a:path w="1017726" h="238339">
                  <a:moveTo>
                    <a:pt x="0" y="0"/>
                  </a:moveTo>
                  <a:lnTo>
                    <a:pt x="1017726" y="0"/>
                  </a:lnTo>
                  <a:lnTo>
                    <a:pt x="1017726"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017726"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31262" y="3510626"/>
            <a:ext cx="3380631" cy="102876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SEXTING</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274316" y="4207683"/>
            <a:ext cx="16823828"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Do NOT delete embarrassing images sent to the predator.</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Do NOT delete conversations with the predator.</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Do NOT delete </a:t>
            </a:r>
            <a:r>
              <a:rPr lang="en-US" sz="4249" b="1">
                <a:solidFill>
                  <a:srgbClr val="FF5757"/>
                </a:solidFill>
                <a:latin typeface="Roboto Bold"/>
                <a:ea typeface="Roboto Bold"/>
                <a:cs typeface="Roboto Bold"/>
                <a:sym typeface="Roboto Bold"/>
              </a:rPr>
              <a:t>your accounts</a:t>
            </a:r>
            <a:r>
              <a:rPr lang="en-US" sz="4249" b="1">
                <a:solidFill>
                  <a:srgbClr val="004F59"/>
                </a:solidFill>
                <a:latin typeface="Roboto Bold"/>
                <a:ea typeface="Roboto Bold"/>
                <a:cs typeface="Roboto Bold"/>
                <a:sym typeface="Roboto Bold"/>
              </a:rPr>
              <a:t>. </a:t>
            </a:r>
          </a:p>
        </p:txBody>
      </p:sp>
      <p:sp>
        <p:nvSpPr>
          <p:cNvPr id="7" name="TextBox 7"/>
          <p:cNvSpPr txBox="1"/>
          <p:nvPr/>
        </p:nvSpPr>
        <p:spPr>
          <a:xfrm>
            <a:off x="1131441" y="1109322"/>
            <a:ext cx="102250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CRIME INVESTIGATION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120</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0" name="Group 10"/>
          <p:cNvGrpSpPr/>
          <p:nvPr/>
        </p:nvGrpSpPr>
        <p:grpSpPr>
          <a:xfrm>
            <a:off x="1566438" y="3019938"/>
            <a:ext cx="10800206" cy="1058068"/>
            <a:chOff x="0" y="0"/>
            <a:chExt cx="2844499" cy="278668"/>
          </a:xfrm>
        </p:grpSpPr>
        <p:sp>
          <p:nvSpPr>
            <p:cNvPr id="11" name="Freeform 11"/>
            <p:cNvSpPr/>
            <p:nvPr/>
          </p:nvSpPr>
          <p:spPr>
            <a:xfrm>
              <a:off x="0" y="0"/>
              <a:ext cx="2844499" cy="278668"/>
            </a:xfrm>
            <a:custGeom>
              <a:avLst/>
              <a:gdLst/>
              <a:ahLst/>
              <a:cxnLst/>
              <a:rect l="l" t="t" r="r" b="b"/>
              <a:pathLst>
                <a:path w="2844499" h="278668">
                  <a:moveTo>
                    <a:pt x="0" y="0"/>
                  </a:moveTo>
                  <a:lnTo>
                    <a:pt x="2844499" y="0"/>
                  </a:lnTo>
                  <a:lnTo>
                    <a:pt x="2844499" y="278668"/>
                  </a:lnTo>
                  <a:lnTo>
                    <a:pt x="0" y="278668"/>
                  </a:lnTo>
                  <a:close/>
                </a:path>
              </a:pathLst>
            </a:custGeom>
            <a:solidFill>
              <a:srgbClr val="303030"/>
            </a:solidFill>
          </p:spPr>
          <p:txBody>
            <a:bodyPr/>
            <a:lstStyle/>
            <a:p>
              <a:endParaRPr lang="en-US"/>
            </a:p>
          </p:txBody>
        </p:sp>
        <p:sp>
          <p:nvSpPr>
            <p:cNvPr id="12" name="TextBox 12"/>
            <p:cNvSpPr txBox="1"/>
            <p:nvPr/>
          </p:nvSpPr>
          <p:spPr>
            <a:xfrm>
              <a:off x="0" y="-76200"/>
              <a:ext cx="2844499" cy="35486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3115598"/>
            <a:ext cx="1056429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Provide Evidence to Law Enforcement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13644"/>
            <a:ext cx="17574656" cy="9558772"/>
            <a:chOff x="0" y="0"/>
            <a:chExt cx="5540031" cy="3013197"/>
          </a:xfrm>
        </p:grpSpPr>
        <p:sp>
          <p:nvSpPr>
            <p:cNvPr id="5" name="Freeform 5"/>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6" name="Group 6"/>
          <p:cNvGrpSpPr/>
          <p:nvPr/>
        </p:nvGrpSpPr>
        <p:grpSpPr>
          <a:xfrm>
            <a:off x="1566438" y="4516609"/>
            <a:ext cx="10535175" cy="1895670"/>
            <a:chOff x="0" y="0"/>
            <a:chExt cx="2774696" cy="499271"/>
          </a:xfrm>
        </p:grpSpPr>
        <p:sp>
          <p:nvSpPr>
            <p:cNvPr id="7" name="Freeform 7"/>
            <p:cNvSpPr/>
            <p:nvPr/>
          </p:nvSpPr>
          <p:spPr>
            <a:xfrm>
              <a:off x="0" y="0"/>
              <a:ext cx="2774696" cy="499271"/>
            </a:xfrm>
            <a:custGeom>
              <a:avLst/>
              <a:gdLst/>
              <a:ahLst/>
              <a:cxnLst/>
              <a:rect l="l" t="t" r="r" b="b"/>
              <a:pathLst>
                <a:path w="2774696" h="499271">
                  <a:moveTo>
                    <a:pt x="0" y="0"/>
                  </a:moveTo>
                  <a:lnTo>
                    <a:pt x="2774696" y="0"/>
                  </a:lnTo>
                  <a:lnTo>
                    <a:pt x="2774696" y="499271"/>
                  </a:lnTo>
                  <a:lnTo>
                    <a:pt x="0" y="499271"/>
                  </a:lnTo>
                  <a:close/>
                </a:path>
              </a:pathLst>
            </a:custGeom>
            <a:solidFill>
              <a:srgbClr val="303030"/>
            </a:solidFill>
          </p:spPr>
          <p:txBody>
            <a:bodyPr/>
            <a:lstStyle/>
            <a:p>
              <a:endParaRPr lang="en-US"/>
            </a:p>
          </p:txBody>
        </p:sp>
        <p:sp>
          <p:nvSpPr>
            <p:cNvPr id="8" name="TextBox 8"/>
            <p:cNvSpPr txBox="1"/>
            <p:nvPr/>
          </p:nvSpPr>
          <p:spPr>
            <a:xfrm>
              <a:off x="0" y="-76200"/>
              <a:ext cx="2774696" cy="575471"/>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964236" y="125007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grpSp>
        <p:nvGrpSpPr>
          <p:cNvPr id="13" name="Group 13"/>
          <p:cNvGrpSpPr/>
          <p:nvPr/>
        </p:nvGrpSpPr>
        <p:grpSpPr>
          <a:xfrm>
            <a:off x="12588318" y="1028700"/>
            <a:ext cx="4897179" cy="3223958"/>
            <a:chOff x="0" y="0"/>
            <a:chExt cx="1306931" cy="860392"/>
          </a:xfrm>
        </p:grpSpPr>
        <p:sp>
          <p:nvSpPr>
            <p:cNvPr id="14" name="Freeform 14"/>
            <p:cNvSpPr/>
            <p:nvPr/>
          </p:nvSpPr>
          <p:spPr>
            <a:xfrm>
              <a:off x="0" y="0"/>
              <a:ext cx="1306931" cy="860391"/>
            </a:xfrm>
            <a:custGeom>
              <a:avLst/>
              <a:gdLst/>
              <a:ahLst/>
              <a:cxnLst/>
              <a:rect l="l" t="t" r="r" b="b"/>
              <a:pathLst>
                <a:path w="1306931" h="860391">
                  <a:moveTo>
                    <a:pt x="0" y="0"/>
                  </a:moveTo>
                  <a:lnTo>
                    <a:pt x="1306931" y="0"/>
                  </a:lnTo>
                  <a:lnTo>
                    <a:pt x="1306931" y="860391"/>
                  </a:lnTo>
                  <a:lnTo>
                    <a:pt x="0" y="860391"/>
                  </a:lnTo>
                  <a:close/>
                </a:path>
              </a:pathLst>
            </a:custGeom>
            <a:solidFill>
              <a:srgbClr val="FFFFFF"/>
            </a:solidFill>
          </p:spPr>
          <p:txBody>
            <a:bodyPr/>
            <a:lstStyle/>
            <a:p>
              <a:endParaRPr lang="en-US"/>
            </a:p>
          </p:txBody>
        </p:sp>
        <p:sp>
          <p:nvSpPr>
            <p:cNvPr id="15" name="TextBox 15"/>
            <p:cNvSpPr txBox="1"/>
            <p:nvPr/>
          </p:nvSpPr>
          <p:spPr>
            <a:xfrm>
              <a:off x="0" y="-9525"/>
              <a:ext cx="1306931" cy="869917"/>
            </a:xfrm>
            <a:prstGeom prst="rect">
              <a:avLst/>
            </a:prstGeom>
          </p:spPr>
          <p:txBody>
            <a:bodyPr lIns="50800" tIns="50800" rIns="50800" bIns="50800" rtlCol="0" anchor="ctr"/>
            <a:lstStyle/>
            <a:p>
              <a:pPr algn="ctr">
                <a:lnSpc>
                  <a:spcPts val="3074"/>
                </a:lnSpc>
              </a:pPr>
              <a:endParaRPr/>
            </a:p>
          </p:txBody>
        </p:sp>
      </p:grpSp>
      <p:sp>
        <p:nvSpPr>
          <p:cNvPr id="16" name="Freeform 16"/>
          <p:cNvSpPr/>
          <p:nvPr/>
        </p:nvSpPr>
        <p:spPr>
          <a:xfrm>
            <a:off x="12809511" y="1287602"/>
            <a:ext cx="4440684" cy="2278376"/>
          </a:xfrm>
          <a:custGeom>
            <a:avLst/>
            <a:gdLst/>
            <a:ahLst/>
            <a:cxnLst/>
            <a:rect l="l" t="t" r="r" b="b"/>
            <a:pathLst>
              <a:path w="4440684" h="2278376">
                <a:moveTo>
                  <a:pt x="0" y="0"/>
                </a:moveTo>
                <a:lnTo>
                  <a:pt x="4440684" y="0"/>
                </a:lnTo>
                <a:lnTo>
                  <a:pt x="4440684" y="2278376"/>
                </a:lnTo>
                <a:lnTo>
                  <a:pt x="0" y="2278376"/>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2009443" y="4648963"/>
            <a:ext cx="10092170" cy="1466959"/>
          </a:xfrm>
          <a:prstGeom prst="rect">
            <a:avLst/>
          </a:prstGeom>
        </p:spPr>
        <p:txBody>
          <a:bodyPr lIns="0" tIns="0" rIns="0" bIns="0" rtlCol="0" anchor="t">
            <a:spAutoFit/>
          </a:bodyPr>
          <a:lstStyle/>
          <a:p>
            <a:pPr algn="l">
              <a:lnSpc>
                <a:spcPts val="5999"/>
              </a:lnSpc>
            </a:pPr>
            <a:r>
              <a:rPr lang="en-US" sz="3999" b="1">
                <a:solidFill>
                  <a:srgbClr val="FFFFFF"/>
                </a:solidFill>
                <a:latin typeface="Roboto Bold"/>
                <a:ea typeface="Roboto Bold"/>
                <a:cs typeface="Roboto Bold"/>
                <a:sym typeface="Roboto Bold"/>
              </a:rPr>
              <a:t>How can young people reduce their risk of being approached by online predators?</a:t>
            </a:r>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121</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361655" y="4065006"/>
            <a:ext cx="15564690"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Reduce screen time.</a:t>
            </a:r>
          </a:p>
          <a:p>
            <a:pPr algn="l">
              <a:lnSpc>
                <a:spcPts val="6799"/>
              </a:lnSpc>
            </a:pPr>
            <a:endParaRPr lang="en-US" sz="4249" b="1">
              <a:solidFill>
                <a:srgbClr val="004F59"/>
              </a:solidFill>
              <a:latin typeface="Roboto Bold"/>
              <a:ea typeface="Roboto Bold"/>
              <a:cs typeface="Roboto Bold"/>
              <a:sym typeface="Roboto Bold"/>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122</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4" name="Group 14"/>
          <p:cNvGrpSpPr/>
          <p:nvPr/>
        </p:nvGrpSpPr>
        <p:grpSpPr>
          <a:xfrm>
            <a:off x="1566438" y="2927262"/>
            <a:ext cx="4343749" cy="1003349"/>
            <a:chOff x="0" y="0"/>
            <a:chExt cx="1144033" cy="264257"/>
          </a:xfrm>
        </p:grpSpPr>
        <p:sp>
          <p:nvSpPr>
            <p:cNvPr id="15" name="Freeform 15"/>
            <p:cNvSpPr/>
            <p:nvPr/>
          </p:nvSpPr>
          <p:spPr>
            <a:xfrm>
              <a:off x="0" y="0"/>
              <a:ext cx="1144033" cy="264257"/>
            </a:xfrm>
            <a:custGeom>
              <a:avLst/>
              <a:gdLst/>
              <a:ahLst/>
              <a:cxnLst/>
              <a:rect l="l" t="t" r="r" b="b"/>
              <a:pathLst>
                <a:path w="1144033" h="264257">
                  <a:moveTo>
                    <a:pt x="0" y="0"/>
                  </a:moveTo>
                  <a:lnTo>
                    <a:pt x="1144033" y="0"/>
                  </a:lnTo>
                  <a:lnTo>
                    <a:pt x="1144033" y="264257"/>
                  </a:lnTo>
                  <a:lnTo>
                    <a:pt x="0" y="264257"/>
                  </a:lnTo>
                  <a:close/>
                </a:path>
              </a:pathLst>
            </a:custGeom>
            <a:solidFill>
              <a:srgbClr val="303030"/>
            </a:solidFill>
          </p:spPr>
          <p:txBody>
            <a:bodyPr/>
            <a:lstStyle/>
            <a:p>
              <a:endParaRPr lang="en-US"/>
            </a:p>
          </p:txBody>
        </p:sp>
        <p:sp>
          <p:nvSpPr>
            <p:cNvPr id="16" name="TextBox 16"/>
            <p:cNvSpPr txBox="1"/>
            <p:nvPr/>
          </p:nvSpPr>
          <p:spPr>
            <a:xfrm>
              <a:off x="0" y="-76200"/>
              <a:ext cx="1144033" cy="340457"/>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26161" y="2995532"/>
            <a:ext cx="383058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 Proactive</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123</a:t>
            </a:r>
          </a:p>
        </p:txBody>
      </p:sp>
      <p:sp>
        <p:nvSpPr>
          <p:cNvPr id="11" name="TextBox 11"/>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361655" y="4065006"/>
            <a:ext cx="15564690"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Reduce screen time.</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Set privacy controls.  </a:t>
            </a:r>
          </a:p>
        </p:txBody>
      </p:sp>
      <p:grpSp>
        <p:nvGrpSpPr>
          <p:cNvPr id="14" name="Group 14"/>
          <p:cNvGrpSpPr/>
          <p:nvPr/>
        </p:nvGrpSpPr>
        <p:grpSpPr>
          <a:xfrm>
            <a:off x="1566438" y="2927262"/>
            <a:ext cx="4343749" cy="1003349"/>
            <a:chOff x="0" y="0"/>
            <a:chExt cx="1144033" cy="264257"/>
          </a:xfrm>
        </p:grpSpPr>
        <p:sp>
          <p:nvSpPr>
            <p:cNvPr id="15" name="Freeform 15"/>
            <p:cNvSpPr/>
            <p:nvPr/>
          </p:nvSpPr>
          <p:spPr>
            <a:xfrm>
              <a:off x="0" y="0"/>
              <a:ext cx="1144033" cy="264257"/>
            </a:xfrm>
            <a:custGeom>
              <a:avLst/>
              <a:gdLst/>
              <a:ahLst/>
              <a:cxnLst/>
              <a:rect l="l" t="t" r="r" b="b"/>
              <a:pathLst>
                <a:path w="1144033" h="264257">
                  <a:moveTo>
                    <a:pt x="0" y="0"/>
                  </a:moveTo>
                  <a:lnTo>
                    <a:pt x="1144033" y="0"/>
                  </a:lnTo>
                  <a:lnTo>
                    <a:pt x="1144033" y="264257"/>
                  </a:lnTo>
                  <a:lnTo>
                    <a:pt x="0" y="264257"/>
                  </a:lnTo>
                  <a:close/>
                </a:path>
              </a:pathLst>
            </a:custGeom>
            <a:solidFill>
              <a:srgbClr val="303030"/>
            </a:solidFill>
          </p:spPr>
          <p:txBody>
            <a:bodyPr/>
            <a:lstStyle/>
            <a:p>
              <a:endParaRPr lang="en-US"/>
            </a:p>
          </p:txBody>
        </p:sp>
        <p:sp>
          <p:nvSpPr>
            <p:cNvPr id="16" name="TextBox 16"/>
            <p:cNvSpPr txBox="1"/>
            <p:nvPr/>
          </p:nvSpPr>
          <p:spPr>
            <a:xfrm>
              <a:off x="0" y="-76200"/>
              <a:ext cx="1144033" cy="340457"/>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26161" y="2995532"/>
            <a:ext cx="383058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 Proactive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124</a:t>
            </a:r>
          </a:p>
        </p:txBody>
      </p:sp>
      <p:sp>
        <p:nvSpPr>
          <p:cNvPr id="11" name="TextBox 11"/>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361655" y="4065006"/>
            <a:ext cx="15564690"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Reduce screen time.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Set privacy controls.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Establish a </a:t>
            </a:r>
            <a:r>
              <a:rPr lang="en-US" sz="4249" b="1">
                <a:solidFill>
                  <a:srgbClr val="FF5757"/>
                </a:solidFill>
                <a:latin typeface="Roboto Bold"/>
                <a:ea typeface="Roboto Bold"/>
                <a:cs typeface="Roboto Bold"/>
                <a:sym typeface="Roboto Bold"/>
              </a:rPr>
              <a:t>personal safety standard</a:t>
            </a:r>
            <a:r>
              <a:rPr lang="en-US" sz="4249" b="1">
                <a:solidFill>
                  <a:srgbClr val="004F59"/>
                </a:solidFill>
                <a:latin typeface="Roboto Bold"/>
                <a:ea typeface="Roboto Bold"/>
                <a:cs typeface="Roboto Bold"/>
                <a:sym typeface="Roboto Bold"/>
              </a:rPr>
              <a:t> for sharing photos.  </a:t>
            </a:r>
          </a:p>
        </p:txBody>
      </p:sp>
      <p:grpSp>
        <p:nvGrpSpPr>
          <p:cNvPr id="14" name="Group 14"/>
          <p:cNvGrpSpPr/>
          <p:nvPr/>
        </p:nvGrpSpPr>
        <p:grpSpPr>
          <a:xfrm>
            <a:off x="1566438" y="2927262"/>
            <a:ext cx="4343749" cy="1003349"/>
            <a:chOff x="0" y="0"/>
            <a:chExt cx="1144033" cy="264257"/>
          </a:xfrm>
        </p:grpSpPr>
        <p:sp>
          <p:nvSpPr>
            <p:cNvPr id="15" name="Freeform 15"/>
            <p:cNvSpPr/>
            <p:nvPr/>
          </p:nvSpPr>
          <p:spPr>
            <a:xfrm>
              <a:off x="0" y="0"/>
              <a:ext cx="1144033" cy="264257"/>
            </a:xfrm>
            <a:custGeom>
              <a:avLst/>
              <a:gdLst/>
              <a:ahLst/>
              <a:cxnLst/>
              <a:rect l="l" t="t" r="r" b="b"/>
              <a:pathLst>
                <a:path w="1144033" h="264257">
                  <a:moveTo>
                    <a:pt x="0" y="0"/>
                  </a:moveTo>
                  <a:lnTo>
                    <a:pt x="1144033" y="0"/>
                  </a:lnTo>
                  <a:lnTo>
                    <a:pt x="1144033" y="264257"/>
                  </a:lnTo>
                  <a:lnTo>
                    <a:pt x="0" y="264257"/>
                  </a:lnTo>
                  <a:close/>
                </a:path>
              </a:pathLst>
            </a:custGeom>
            <a:solidFill>
              <a:srgbClr val="303030"/>
            </a:solidFill>
          </p:spPr>
          <p:txBody>
            <a:bodyPr/>
            <a:lstStyle/>
            <a:p>
              <a:endParaRPr lang="en-US"/>
            </a:p>
          </p:txBody>
        </p:sp>
        <p:sp>
          <p:nvSpPr>
            <p:cNvPr id="16" name="TextBox 16"/>
            <p:cNvSpPr txBox="1"/>
            <p:nvPr/>
          </p:nvSpPr>
          <p:spPr>
            <a:xfrm>
              <a:off x="0" y="-76200"/>
              <a:ext cx="1144033" cy="340457"/>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26161" y="2995532"/>
            <a:ext cx="383058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 Proactive</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125</a:t>
            </a:r>
          </a:p>
        </p:txBody>
      </p:sp>
      <p:sp>
        <p:nvSpPr>
          <p:cNvPr id="11" name="TextBox 11"/>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361655" y="4065972"/>
            <a:ext cx="15564690"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Reduce screen time.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Set privacy controls.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Establish a personal safety standard for sharing photos.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Connect only with people you know.  </a:t>
            </a:r>
          </a:p>
        </p:txBody>
      </p:sp>
      <p:grpSp>
        <p:nvGrpSpPr>
          <p:cNvPr id="14" name="Group 14"/>
          <p:cNvGrpSpPr/>
          <p:nvPr/>
        </p:nvGrpSpPr>
        <p:grpSpPr>
          <a:xfrm>
            <a:off x="1566438" y="2927262"/>
            <a:ext cx="4343749" cy="1003349"/>
            <a:chOff x="0" y="0"/>
            <a:chExt cx="1144033" cy="264257"/>
          </a:xfrm>
        </p:grpSpPr>
        <p:sp>
          <p:nvSpPr>
            <p:cNvPr id="15" name="Freeform 15"/>
            <p:cNvSpPr/>
            <p:nvPr/>
          </p:nvSpPr>
          <p:spPr>
            <a:xfrm>
              <a:off x="0" y="0"/>
              <a:ext cx="1144033" cy="264257"/>
            </a:xfrm>
            <a:custGeom>
              <a:avLst/>
              <a:gdLst/>
              <a:ahLst/>
              <a:cxnLst/>
              <a:rect l="l" t="t" r="r" b="b"/>
              <a:pathLst>
                <a:path w="1144033" h="264257">
                  <a:moveTo>
                    <a:pt x="0" y="0"/>
                  </a:moveTo>
                  <a:lnTo>
                    <a:pt x="1144033" y="0"/>
                  </a:lnTo>
                  <a:lnTo>
                    <a:pt x="1144033" y="264257"/>
                  </a:lnTo>
                  <a:lnTo>
                    <a:pt x="0" y="264257"/>
                  </a:lnTo>
                  <a:close/>
                </a:path>
              </a:pathLst>
            </a:custGeom>
            <a:solidFill>
              <a:srgbClr val="303030"/>
            </a:solidFill>
          </p:spPr>
          <p:txBody>
            <a:bodyPr/>
            <a:lstStyle/>
            <a:p>
              <a:endParaRPr lang="en-US"/>
            </a:p>
          </p:txBody>
        </p:sp>
        <p:sp>
          <p:nvSpPr>
            <p:cNvPr id="16" name="TextBox 16"/>
            <p:cNvSpPr txBox="1"/>
            <p:nvPr/>
          </p:nvSpPr>
          <p:spPr>
            <a:xfrm>
              <a:off x="0" y="-76200"/>
              <a:ext cx="1144033" cy="340457"/>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26161" y="2995532"/>
            <a:ext cx="383058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 Proactive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372980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REDUCE RISK</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9" name="Freeform 9"/>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361655" y="4061376"/>
            <a:ext cx="15564690" cy="4181530"/>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Reduce screen time.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Set privacy controls.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Establish a personal safety standard for sharing photos.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Connect only with people you know.  </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Be observant of who is chatting. </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126</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4" name="Group 14"/>
          <p:cNvGrpSpPr/>
          <p:nvPr/>
        </p:nvGrpSpPr>
        <p:grpSpPr>
          <a:xfrm>
            <a:off x="1566438" y="2927262"/>
            <a:ext cx="4343749" cy="1003349"/>
            <a:chOff x="0" y="0"/>
            <a:chExt cx="1144033" cy="264257"/>
          </a:xfrm>
        </p:grpSpPr>
        <p:sp>
          <p:nvSpPr>
            <p:cNvPr id="15" name="Freeform 15"/>
            <p:cNvSpPr/>
            <p:nvPr/>
          </p:nvSpPr>
          <p:spPr>
            <a:xfrm>
              <a:off x="0" y="0"/>
              <a:ext cx="1144033" cy="264257"/>
            </a:xfrm>
            <a:custGeom>
              <a:avLst/>
              <a:gdLst/>
              <a:ahLst/>
              <a:cxnLst/>
              <a:rect l="l" t="t" r="r" b="b"/>
              <a:pathLst>
                <a:path w="1144033" h="264257">
                  <a:moveTo>
                    <a:pt x="0" y="0"/>
                  </a:moveTo>
                  <a:lnTo>
                    <a:pt x="1144033" y="0"/>
                  </a:lnTo>
                  <a:lnTo>
                    <a:pt x="1144033" y="264257"/>
                  </a:lnTo>
                  <a:lnTo>
                    <a:pt x="0" y="264257"/>
                  </a:lnTo>
                  <a:close/>
                </a:path>
              </a:pathLst>
            </a:custGeom>
            <a:solidFill>
              <a:srgbClr val="303030"/>
            </a:solidFill>
          </p:spPr>
          <p:txBody>
            <a:bodyPr/>
            <a:lstStyle/>
            <a:p>
              <a:endParaRPr lang="en-US"/>
            </a:p>
          </p:txBody>
        </p:sp>
        <p:sp>
          <p:nvSpPr>
            <p:cNvPr id="16" name="TextBox 16"/>
            <p:cNvSpPr txBox="1"/>
            <p:nvPr/>
          </p:nvSpPr>
          <p:spPr>
            <a:xfrm>
              <a:off x="0" y="-76200"/>
              <a:ext cx="1144033" cy="340457"/>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26161" y="2995532"/>
            <a:ext cx="383058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 Proactive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2299923" y="4904233"/>
            <a:ext cx="8976562" cy="1795879"/>
            <a:chOff x="0" y="0"/>
            <a:chExt cx="2364197" cy="472989"/>
          </a:xfrm>
        </p:grpSpPr>
        <p:sp>
          <p:nvSpPr>
            <p:cNvPr id="7" name="Freeform 7"/>
            <p:cNvSpPr/>
            <p:nvPr/>
          </p:nvSpPr>
          <p:spPr>
            <a:xfrm>
              <a:off x="0" y="0"/>
              <a:ext cx="2364198" cy="472989"/>
            </a:xfrm>
            <a:custGeom>
              <a:avLst/>
              <a:gdLst/>
              <a:ahLst/>
              <a:cxnLst/>
              <a:rect l="l" t="t" r="r" b="b"/>
              <a:pathLst>
                <a:path w="2364198" h="472989">
                  <a:moveTo>
                    <a:pt x="0" y="0"/>
                  </a:moveTo>
                  <a:lnTo>
                    <a:pt x="2364198" y="0"/>
                  </a:lnTo>
                  <a:lnTo>
                    <a:pt x="2364198" y="472989"/>
                  </a:lnTo>
                  <a:lnTo>
                    <a:pt x="0" y="472989"/>
                  </a:lnTo>
                  <a:close/>
                </a:path>
              </a:pathLst>
            </a:custGeom>
            <a:solidFill>
              <a:srgbClr val="303030"/>
            </a:solidFill>
          </p:spPr>
          <p:txBody>
            <a:bodyPr/>
            <a:lstStyle/>
            <a:p>
              <a:endParaRPr lang="en-US"/>
            </a:p>
          </p:txBody>
        </p:sp>
        <p:sp>
          <p:nvSpPr>
            <p:cNvPr id="8" name="TextBox 8"/>
            <p:cNvSpPr txBox="1"/>
            <p:nvPr/>
          </p:nvSpPr>
          <p:spPr>
            <a:xfrm>
              <a:off x="0" y="-76200"/>
              <a:ext cx="2364197" cy="549189"/>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STOP CIRCULATION</a:t>
            </a:r>
          </a:p>
        </p:txBody>
      </p:sp>
      <p:sp>
        <p:nvSpPr>
          <p:cNvPr id="13" name="TextBox 13"/>
          <p:cNvSpPr txBox="1"/>
          <p:nvPr/>
        </p:nvSpPr>
        <p:spPr>
          <a:xfrm>
            <a:off x="2724257" y="4956359"/>
            <a:ext cx="9078013"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stop a nude image from being circulated at school.</a:t>
            </a:r>
          </a:p>
        </p:txBody>
      </p:sp>
      <p:grpSp>
        <p:nvGrpSpPr>
          <p:cNvPr id="14" name="Group 14"/>
          <p:cNvGrpSpPr/>
          <p:nvPr/>
        </p:nvGrpSpPr>
        <p:grpSpPr>
          <a:xfrm>
            <a:off x="13141164" y="1078641"/>
            <a:ext cx="4109746" cy="4675759"/>
            <a:chOff x="0" y="0"/>
            <a:chExt cx="1203216" cy="1368928"/>
          </a:xfrm>
        </p:grpSpPr>
        <p:sp>
          <p:nvSpPr>
            <p:cNvPr id="15" name="Freeform 15"/>
            <p:cNvSpPr/>
            <p:nvPr/>
          </p:nvSpPr>
          <p:spPr>
            <a:xfrm>
              <a:off x="0" y="0"/>
              <a:ext cx="1203216" cy="1368928"/>
            </a:xfrm>
            <a:custGeom>
              <a:avLst/>
              <a:gdLst/>
              <a:ahLst/>
              <a:cxnLst/>
              <a:rect l="l" t="t" r="r" b="b"/>
              <a:pathLst>
                <a:path w="1203216" h="1368928">
                  <a:moveTo>
                    <a:pt x="0" y="0"/>
                  </a:moveTo>
                  <a:lnTo>
                    <a:pt x="1203216" y="0"/>
                  </a:lnTo>
                  <a:lnTo>
                    <a:pt x="1203216" y="1368928"/>
                  </a:lnTo>
                  <a:lnTo>
                    <a:pt x="0" y="1368928"/>
                  </a:lnTo>
                  <a:close/>
                </a:path>
              </a:pathLst>
            </a:custGeom>
            <a:solidFill>
              <a:srgbClr val="FFFFFF"/>
            </a:solidFill>
          </p:spPr>
          <p:txBody>
            <a:bodyPr/>
            <a:lstStyle/>
            <a:p>
              <a:endParaRPr lang="en-US"/>
            </a:p>
          </p:txBody>
        </p:sp>
        <p:sp>
          <p:nvSpPr>
            <p:cNvPr id="16" name="TextBox 16"/>
            <p:cNvSpPr txBox="1"/>
            <p:nvPr/>
          </p:nvSpPr>
          <p:spPr>
            <a:xfrm>
              <a:off x="0" y="-9525"/>
              <a:ext cx="1203216" cy="1378453"/>
            </a:xfrm>
            <a:prstGeom prst="rect">
              <a:avLst/>
            </a:prstGeom>
          </p:spPr>
          <p:txBody>
            <a:bodyPr lIns="50800" tIns="50800" rIns="50800" bIns="50800" rtlCol="0" anchor="ctr"/>
            <a:lstStyle/>
            <a:p>
              <a:pPr algn="ctr">
                <a:lnSpc>
                  <a:spcPts val="3074"/>
                </a:lnSpc>
              </a:pPr>
              <a:endParaRPr/>
            </a:p>
            <a:p>
              <a:pPr algn="ctr">
                <a:lnSpc>
                  <a:spcPts val="3074"/>
                </a:lnSpc>
              </a:pPr>
              <a:endParaRPr/>
            </a:p>
          </p:txBody>
        </p:sp>
      </p:grpSp>
      <p:sp>
        <p:nvSpPr>
          <p:cNvPr id="17" name="Freeform 17"/>
          <p:cNvSpPr/>
          <p:nvPr/>
        </p:nvSpPr>
        <p:spPr>
          <a:xfrm>
            <a:off x="13423092" y="1404714"/>
            <a:ext cx="3488739" cy="4049029"/>
          </a:xfrm>
          <a:custGeom>
            <a:avLst/>
            <a:gdLst/>
            <a:ahLst/>
            <a:cxnLst/>
            <a:rect l="l" t="t" r="r" b="b"/>
            <a:pathLst>
              <a:path w="3488739" h="4049029">
                <a:moveTo>
                  <a:pt x="0" y="0"/>
                </a:moveTo>
                <a:lnTo>
                  <a:pt x="3488739" y="0"/>
                </a:lnTo>
                <a:lnTo>
                  <a:pt x="3488739" y="4049029"/>
                </a:lnTo>
                <a:lnTo>
                  <a:pt x="0" y="4049029"/>
                </a:lnTo>
                <a:lnTo>
                  <a:pt x="0" y="0"/>
                </a:lnTo>
                <a:close/>
              </a:path>
            </a:pathLst>
          </a:custGeom>
          <a:blipFill>
            <a:blip r:embed="rId6"/>
            <a:stretch>
              <a:fillRect/>
            </a:stretch>
          </a:blipFill>
        </p:spPr>
        <p:txBody>
          <a:bodyPr/>
          <a:lstStyle/>
          <a:p>
            <a:endParaRPr lang="en-US"/>
          </a:p>
        </p:txBody>
      </p:sp>
      <p:sp>
        <p:nvSpPr>
          <p:cNvPr id="18" name="TextBox 1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127</a:t>
            </a:r>
          </a:p>
        </p:txBody>
      </p:sp>
      <p:sp>
        <p:nvSpPr>
          <p:cNvPr id="19" name="TextBox 1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88591" y="4249671"/>
            <a:ext cx="16823828"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Inform a trusted </a:t>
            </a:r>
            <a:r>
              <a:rPr lang="en-US" sz="4249" b="1">
                <a:solidFill>
                  <a:srgbClr val="FF5757"/>
                </a:solidFill>
                <a:latin typeface="Roboto Bold"/>
                <a:ea typeface="Roboto Bold"/>
                <a:cs typeface="Roboto Bold"/>
                <a:sym typeface="Roboto Bold"/>
              </a:rPr>
              <a:t>family member</a:t>
            </a:r>
            <a:r>
              <a:rPr lang="en-US" sz="4249" b="1">
                <a:solidFill>
                  <a:srgbClr val="004F59"/>
                </a:solidFill>
                <a:latin typeface="Roboto Bold"/>
                <a:ea typeface="Roboto Bold"/>
                <a:cs typeface="Roboto Bold"/>
                <a:sym typeface="Roboto Bold"/>
              </a:rPr>
              <a:t> for guidance.</a:t>
            </a:r>
          </a:p>
        </p:txBody>
      </p:sp>
      <p:sp>
        <p:nvSpPr>
          <p:cNvPr id="7" name="TextBox 7"/>
          <p:cNvSpPr txBox="1"/>
          <p:nvPr/>
        </p:nvSpPr>
        <p:spPr>
          <a:xfrm>
            <a:off x="1131441" y="1109322"/>
            <a:ext cx="1043499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CIRCULATION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128</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0" name="Group 10"/>
          <p:cNvGrpSpPr/>
          <p:nvPr/>
        </p:nvGrpSpPr>
        <p:grpSpPr>
          <a:xfrm>
            <a:off x="1566438" y="3038473"/>
            <a:ext cx="12410966" cy="1039533"/>
            <a:chOff x="0" y="0"/>
            <a:chExt cx="3268732" cy="273786"/>
          </a:xfrm>
        </p:grpSpPr>
        <p:sp>
          <p:nvSpPr>
            <p:cNvPr id="11" name="Freeform 11"/>
            <p:cNvSpPr/>
            <p:nvPr/>
          </p:nvSpPr>
          <p:spPr>
            <a:xfrm>
              <a:off x="0" y="0"/>
              <a:ext cx="3268732" cy="273786"/>
            </a:xfrm>
            <a:custGeom>
              <a:avLst/>
              <a:gdLst/>
              <a:ahLst/>
              <a:cxnLst/>
              <a:rect l="l" t="t" r="r" b="b"/>
              <a:pathLst>
                <a:path w="3268732" h="273786">
                  <a:moveTo>
                    <a:pt x="0" y="0"/>
                  </a:moveTo>
                  <a:lnTo>
                    <a:pt x="3268732" y="0"/>
                  </a:lnTo>
                  <a:lnTo>
                    <a:pt x="3268732" y="273786"/>
                  </a:lnTo>
                  <a:lnTo>
                    <a:pt x="0" y="273786"/>
                  </a:lnTo>
                  <a:close/>
                </a:path>
              </a:pathLst>
            </a:custGeom>
            <a:solidFill>
              <a:srgbClr val="303030"/>
            </a:solidFill>
          </p:spPr>
          <p:txBody>
            <a:bodyPr/>
            <a:lstStyle/>
            <a:p>
              <a:endParaRPr lang="en-US"/>
            </a:p>
          </p:txBody>
        </p:sp>
        <p:sp>
          <p:nvSpPr>
            <p:cNvPr id="12" name="TextBox 12"/>
            <p:cNvSpPr txBox="1"/>
            <p:nvPr/>
          </p:nvSpPr>
          <p:spPr>
            <a:xfrm>
              <a:off x="0" y="-76200"/>
              <a:ext cx="3268732" cy="349986"/>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21118" y="3124836"/>
            <a:ext cx="12056287"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Stop Circulation of Nudes Among Classmates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43499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CIRCULATION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129</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188591" y="4249671"/>
            <a:ext cx="16823828"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Inform a trusted family member for guidance.</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Report sexting abuse to a trusted </a:t>
            </a:r>
            <a:r>
              <a:rPr lang="en-US" sz="4249" b="1">
                <a:solidFill>
                  <a:srgbClr val="FF5757"/>
                </a:solidFill>
                <a:latin typeface="Roboto Bold"/>
                <a:ea typeface="Roboto Bold"/>
                <a:cs typeface="Roboto Bold"/>
                <a:sym typeface="Roboto Bold"/>
              </a:rPr>
              <a:t>school staff</a:t>
            </a:r>
            <a:r>
              <a:rPr lang="en-US" sz="4249" b="1">
                <a:solidFill>
                  <a:srgbClr val="004F59"/>
                </a:solidFill>
                <a:latin typeface="Roboto Bold"/>
                <a:ea typeface="Roboto Bold"/>
                <a:cs typeface="Roboto Bold"/>
                <a:sym typeface="Roboto Bold"/>
              </a:rPr>
              <a:t> member.</a:t>
            </a:r>
          </a:p>
        </p:txBody>
      </p:sp>
      <p:grpSp>
        <p:nvGrpSpPr>
          <p:cNvPr id="10" name="Group 10"/>
          <p:cNvGrpSpPr/>
          <p:nvPr/>
        </p:nvGrpSpPr>
        <p:grpSpPr>
          <a:xfrm>
            <a:off x="1566438" y="3038473"/>
            <a:ext cx="12410966" cy="1039533"/>
            <a:chOff x="0" y="0"/>
            <a:chExt cx="3268732" cy="273786"/>
          </a:xfrm>
        </p:grpSpPr>
        <p:sp>
          <p:nvSpPr>
            <p:cNvPr id="11" name="Freeform 11"/>
            <p:cNvSpPr/>
            <p:nvPr/>
          </p:nvSpPr>
          <p:spPr>
            <a:xfrm>
              <a:off x="0" y="0"/>
              <a:ext cx="3268732" cy="273786"/>
            </a:xfrm>
            <a:custGeom>
              <a:avLst/>
              <a:gdLst/>
              <a:ahLst/>
              <a:cxnLst/>
              <a:rect l="l" t="t" r="r" b="b"/>
              <a:pathLst>
                <a:path w="3268732" h="273786">
                  <a:moveTo>
                    <a:pt x="0" y="0"/>
                  </a:moveTo>
                  <a:lnTo>
                    <a:pt x="3268732" y="0"/>
                  </a:lnTo>
                  <a:lnTo>
                    <a:pt x="3268732" y="273786"/>
                  </a:lnTo>
                  <a:lnTo>
                    <a:pt x="0" y="273786"/>
                  </a:lnTo>
                  <a:close/>
                </a:path>
              </a:pathLst>
            </a:custGeom>
            <a:solidFill>
              <a:srgbClr val="303030"/>
            </a:solidFill>
          </p:spPr>
          <p:txBody>
            <a:bodyPr/>
            <a:lstStyle/>
            <a:p>
              <a:endParaRPr lang="en-US"/>
            </a:p>
          </p:txBody>
        </p:sp>
        <p:sp>
          <p:nvSpPr>
            <p:cNvPr id="12" name="TextBox 12"/>
            <p:cNvSpPr txBox="1"/>
            <p:nvPr/>
          </p:nvSpPr>
          <p:spPr>
            <a:xfrm>
              <a:off x="0" y="-76200"/>
              <a:ext cx="3268732" cy="349986"/>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21118" y="3124836"/>
            <a:ext cx="12056287"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Stop Circulation of Nudes Among Classmates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965967" y="4516113"/>
            <a:ext cx="14277227" cy="1686609"/>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threat of exposing someone’s sexual content, such as photos and videos, if they do not comply with demands. </a:t>
            </a:r>
          </a:p>
        </p:txBody>
      </p:sp>
      <p:grpSp>
        <p:nvGrpSpPr>
          <p:cNvPr id="7" name="Group 7"/>
          <p:cNvGrpSpPr/>
          <p:nvPr/>
        </p:nvGrpSpPr>
        <p:grpSpPr>
          <a:xfrm>
            <a:off x="1965967" y="3624926"/>
            <a:ext cx="5235780" cy="904943"/>
            <a:chOff x="0" y="0"/>
            <a:chExt cx="1378971" cy="238339"/>
          </a:xfrm>
        </p:grpSpPr>
        <p:sp>
          <p:nvSpPr>
            <p:cNvPr id="8" name="Freeform 8"/>
            <p:cNvSpPr/>
            <p:nvPr/>
          </p:nvSpPr>
          <p:spPr>
            <a:xfrm>
              <a:off x="0" y="0"/>
              <a:ext cx="1378971" cy="238339"/>
            </a:xfrm>
            <a:custGeom>
              <a:avLst/>
              <a:gdLst/>
              <a:ahLst/>
              <a:cxnLst/>
              <a:rect l="l" t="t" r="r" b="b"/>
              <a:pathLst>
                <a:path w="1378971" h="238339">
                  <a:moveTo>
                    <a:pt x="0" y="0"/>
                  </a:moveTo>
                  <a:lnTo>
                    <a:pt x="1378971" y="0"/>
                  </a:lnTo>
                  <a:lnTo>
                    <a:pt x="137897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378971"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31262" y="3510626"/>
            <a:ext cx="4724239" cy="102876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SEXTORTION</a:t>
            </a:r>
          </a:p>
        </p:txBody>
      </p:sp>
      <p:sp>
        <p:nvSpPr>
          <p:cNvPr id="11" name="TextBox 11"/>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43499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CIRCULATION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130</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188591" y="4249671"/>
            <a:ext cx="16823828"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Inform a trusted family member for guidance.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Report sexting abuse to a trusted school staff member.</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Inform </a:t>
            </a:r>
            <a:r>
              <a:rPr lang="en-US" sz="4249" b="1">
                <a:solidFill>
                  <a:srgbClr val="FF5757"/>
                </a:solidFill>
                <a:latin typeface="Roboto Bold"/>
                <a:ea typeface="Roboto Bold"/>
                <a:cs typeface="Roboto Bold"/>
                <a:sym typeface="Roboto Bold"/>
              </a:rPr>
              <a:t>school officials</a:t>
            </a:r>
            <a:r>
              <a:rPr lang="en-US" sz="4249" b="1">
                <a:solidFill>
                  <a:srgbClr val="004F59"/>
                </a:solidFill>
                <a:latin typeface="Roboto Bold"/>
                <a:ea typeface="Roboto Bold"/>
                <a:cs typeface="Roboto Bold"/>
                <a:sym typeface="Roboto Bold"/>
              </a:rPr>
              <a:t> who enforce sexting policies.</a:t>
            </a:r>
          </a:p>
        </p:txBody>
      </p:sp>
      <p:grpSp>
        <p:nvGrpSpPr>
          <p:cNvPr id="10" name="Group 10"/>
          <p:cNvGrpSpPr/>
          <p:nvPr/>
        </p:nvGrpSpPr>
        <p:grpSpPr>
          <a:xfrm>
            <a:off x="1566438" y="3038473"/>
            <a:ext cx="12410966" cy="1039533"/>
            <a:chOff x="0" y="0"/>
            <a:chExt cx="3268732" cy="273786"/>
          </a:xfrm>
        </p:grpSpPr>
        <p:sp>
          <p:nvSpPr>
            <p:cNvPr id="11" name="Freeform 11"/>
            <p:cNvSpPr/>
            <p:nvPr/>
          </p:nvSpPr>
          <p:spPr>
            <a:xfrm>
              <a:off x="0" y="0"/>
              <a:ext cx="3268732" cy="273786"/>
            </a:xfrm>
            <a:custGeom>
              <a:avLst/>
              <a:gdLst/>
              <a:ahLst/>
              <a:cxnLst/>
              <a:rect l="l" t="t" r="r" b="b"/>
              <a:pathLst>
                <a:path w="3268732" h="273786">
                  <a:moveTo>
                    <a:pt x="0" y="0"/>
                  </a:moveTo>
                  <a:lnTo>
                    <a:pt x="3268732" y="0"/>
                  </a:lnTo>
                  <a:lnTo>
                    <a:pt x="3268732" y="273786"/>
                  </a:lnTo>
                  <a:lnTo>
                    <a:pt x="0" y="273786"/>
                  </a:lnTo>
                  <a:close/>
                </a:path>
              </a:pathLst>
            </a:custGeom>
            <a:solidFill>
              <a:srgbClr val="303030"/>
            </a:solidFill>
          </p:spPr>
          <p:txBody>
            <a:bodyPr/>
            <a:lstStyle/>
            <a:p>
              <a:endParaRPr lang="en-US"/>
            </a:p>
          </p:txBody>
        </p:sp>
        <p:sp>
          <p:nvSpPr>
            <p:cNvPr id="12" name="TextBox 12"/>
            <p:cNvSpPr txBox="1"/>
            <p:nvPr/>
          </p:nvSpPr>
          <p:spPr>
            <a:xfrm>
              <a:off x="0" y="-76200"/>
              <a:ext cx="3268732" cy="349986"/>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21118" y="3124836"/>
            <a:ext cx="12056287"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Stop Circulation of Nudes Among Classmates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43499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CIRCULATION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131</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188591" y="4249671"/>
            <a:ext cx="16823828"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Inform a trusted family member for guidance.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Report sexting abuse to a trusted school staff member.</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Inform school officials who enforce sexting policies.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Involve </a:t>
            </a:r>
            <a:r>
              <a:rPr lang="en-US" sz="4249" b="1">
                <a:solidFill>
                  <a:srgbClr val="FF5757"/>
                </a:solidFill>
                <a:latin typeface="Roboto Bold"/>
                <a:ea typeface="Roboto Bold"/>
                <a:cs typeface="Roboto Bold"/>
                <a:sym typeface="Roboto Bold"/>
              </a:rPr>
              <a:t>law enforcement</a:t>
            </a:r>
            <a:r>
              <a:rPr lang="en-US" sz="4249" b="1">
                <a:solidFill>
                  <a:srgbClr val="004F59"/>
                </a:solidFill>
                <a:latin typeface="Roboto Bold"/>
                <a:ea typeface="Roboto Bold"/>
                <a:cs typeface="Roboto Bold"/>
                <a:sym typeface="Roboto Bold"/>
              </a:rPr>
              <a:t> when laws are violated.</a:t>
            </a:r>
          </a:p>
        </p:txBody>
      </p:sp>
      <p:grpSp>
        <p:nvGrpSpPr>
          <p:cNvPr id="10" name="Group 10"/>
          <p:cNvGrpSpPr/>
          <p:nvPr/>
        </p:nvGrpSpPr>
        <p:grpSpPr>
          <a:xfrm>
            <a:off x="1566438" y="3038473"/>
            <a:ext cx="12410966" cy="1039533"/>
            <a:chOff x="0" y="0"/>
            <a:chExt cx="3268732" cy="273786"/>
          </a:xfrm>
        </p:grpSpPr>
        <p:sp>
          <p:nvSpPr>
            <p:cNvPr id="11" name="Freeform 11"/>
            <p:cNvSpPr/>
            <p:nvPr/>
          </p:nvSpPr>
          <p:spPr>
            <a:xfrm>
              <a:off x="0" y="0"/>
              <a:ext cx="3268732" cy="273786"/>
            </a:xfrm>
            <a:custGeom>
              <a:avLst/>
              <a:gdLst/>
              <a:ahLst/>
              <a:cxnLst/>
              <a:rect l="l" t="t" r="r" b="b"/>
              <a:pathLst>
                <a:path w="3268732" h="273786">
                  <a:moveTo>
                    <a:pt x="0" y="0"/>
                  </a:moveTo>
                  <a:lnTo>
                    <a:pt x="3268732" y="0"/>
                  </a:lnTo>
                  <a:lnTo>
                    <a:pt x="3268732" y="273786"/>
                  </a:lnTo>
                  <a:lnTo>
                    <a:pt x="0" y="273786"/>
                  </a:lnTo>
                  <a:close/>
                </a:path>
              </a:pathLst>
            </a:custGeom>
            <a:solidFill>
              <a:srgbClr val="303030"/>
            </a:solidFill>
          </p:spPr>
          <p:txBody>
            <a:bodyPr/>
            <a:lstStyle/>
            <a:p>
              <a:endParaRPr lang="en-US"/>
            </a:p>
          </p:txBody>
        </p:sp>
        <p:sp>
          <p:nvSpPr>
            <p:cNvPr id="12" name="TextBox 12"/>
            <p:cNvSpPr txBox="1"/>
            <p:nvPr/>
          </p:nvSpPr>
          <p:spPr>
            <a:xfrm>
              <a:off x="0" y="-76200"/>
              <a:ext cx="3268732" cy="349986"/>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21118" y="3124836"/>
            <a:ext cx="12056287"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Stop Circulation of Nudes Among Classmates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88591" y="4249671"/>
            <a:ext cx="16823828"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Inform a trusted family member for guidance.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Report sexting abuse to a trusted school staff member.</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Inform school officials who enforce sexting policies.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Involve law enforcement when laws are violated.</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Seek a </a:t>
            </a:r>
            <a:r>
              <a:rPr lang="en-US" sz="4249" b="1">
                <a:solidFill>
                  <a:srgbClr val="FF5757"/>
                </a:solidFill>
                <a:latin typeface="Roboto Bold"/>
                <a:ea typeface="Roboto Bold"/>
                <a:cs typeface="Roboto Bold"/>
                <a:sym typeface="Roboto Bold"/>
              </a:rPr>
              <a:t>counselor </a:t>
            </a:r>
            <a:r>
              <a:rPr lang="en-US" sz="4249" b="1">
                <a:solidFill>
                  <a:srgbClr val="004F59"/>
                </a:solidFill>
                <a:latin typeface="Roboto Bold"/>
                <a:ea typeface="Roboto Bold"/>
                <a:cs typeface="Roboto Bold"/>
                <a:sym typeface="Roboto Bold"/>
              </a:rPr>
              <a:t>for help with emotional distress.</a:t>
            </a:r>
          </a:p>
        </p:txBody>
      </p:sp>
      <p:sp>
        <p:nvSpPr>
          <p:cNvPr id="7" name="TextBox 7"/>
          <p:cNvSpPr txBox="1"/>
          <p:nvPr/>
        </p:nvSpPr>
        <p:spPr>
          <a:xfrm>
            <a:off x="1131441" y="1109322"/>
            <a:ext cx="1043499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CIRCULATION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132</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0" name="Group 10"/>
          <p:cNvGrpSpPr/>
          <p:nvPr/>
        </p:nvGrpSpPr>
        <p:grpSpPr>
          <a:xfrm>
            <a:off x="1566438" y="3038473"/>
            <a:ext cx="12410966" cy="1039533"/>
            <a:chOff x="0" y="0"/>
            <a:chExt cx="3268732" cy="273786"/>
          </a:xfrm>
        </p:grpSpPr>
        <p:sp>
          <p:nvSpPr>
            <p:cNvPr id="11" name="Freeform 11"/>
            <p:cNvSpPr/>
            <p:nvPr/>
          </p:nvSpPr>
          <p:spPr>
            <a:xfrm>
              <a:off x="0" y="0"/>
              <a:ext cx="3268732" cy="273786"/>
            </a:xfrm>
            <a:custGeom>
              <a:avLst/>
              <a:gdLst/>
              <a:ahLst/>
              <a:cxnLst/>
              <a:rect l="l" t="t" r="r" b="b"/>
              <a:pathLst>
                <a:path w="3268732" h="273786">
                  <a:moveTo>
                    <a:pt x="0" y="0"/>
                  </a:moveTo>
                  <a:lnTo>
                    <a:pt x="3268732" y="0"/>
                  </a:lnTo>
                  <a:lnTo>
                    <a:pt x="3268732" y="273786"/>
                  </a:lnTo>
                  <a:lnTo>
                    <a:pt x="0" y="273786"/>
                  </a:lnTo>
                  <a:close/>
                </a:path>
              </a:pathLst>
            </a:custGeom>
            <a:solidFill>
              <a:srgbClr val="303030"/>
            </a:solidFill>
          </p:spPr>
          <p:txBody>
            <a:bodyPr/>
            <a:lstStyle/>
            <a:p>
              <a:endParaRPr lang="en-US"/>
            </a:p>
          </p:txBody>
        </p:sp>
        <p:sp>
          <p:nvSpPr>
            <p:cNvPr id="12" name="TextBox 12"/>
            <p:cNvSpPr txBox="1"/>
            <p:nvPr/>
          </p:nvSpPr>
          <p:spPr>
            <a:xfrm>
              <a:off x="0" y="-76200"/>
              <a:ext cx="3268732" cy="349986"/>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21118" y="3124836"/>
            <a:ext cx="12056287"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Stop Circulation of Nudes Among Classmates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9553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33113" y="4278246"/>
            <a:ext cx="16087641" cy="730305"/>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Loss of Self-worth</a:t>
            </a:r>
          </a:p>
        </p:txBody>
      </p:sp>
      <p:sp>
        <p:nvSpPr>
          <p:cNvPr id="7" name="TextBox 7"/>
          <p:cNvSpPr txBox="1"/>
          <p:nvPr/>
        </p:nvSpPr>
        <p:spPr>
          <a:xfrm>
            <a:off x="1131441" y="1109322"/>
            <a:ext cx="1043499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CIRCULATION</a:t>
            </a:r>
          </a:p>
        </p:txBody>
      </p:sp>
      <p:grpSp>
        <p:nvGrpSpPr>
          <p:cNvPr id="8" name="Group 8"/>
          <p:cNvGrpSpPr/>
          <p:nvPr/>
        </p:nvGrpSpPr>
        <p:grpSpPr>
          <a:xfrm>
            <a:off x="1566438" y="3038473"/>
            <a:ext cx="6735393" cy="1039533"/>
            <a:chOff x="0" y="0"/>
            <a:chExt cx="1773931" cy="273786"/>
          </a:xfrm>
        </p:grpSpPr>
        <p:sp>
          <p:nvSpPr>
            <p:cNvPr id="9" name="Freeform 9"/>
            <p:cNvSpPr/>
            <p:nvPr/>
          </p:nvSpPr>
          <p:spPr>
            <a:xfrm>
              <a:off x="0" y="0"/>
              <a:ext cx="1773931" cy="273786"/>
            </a:xfrm>
            <a:custGeom>
              <a:avLst/>
              <a:gdLst/>
              <a:ahLst/>
              <a:cxnLst/>
              <a:rect l="l" t="t" r="r" b="b"/>
              <a:pathLst>
                <a:path w="1773931" h="273786">
                  <a:moveTo>
                    <a:pt x="0" y="0"/>
                  </a:moveTo>
                  <a:lnTo>
                    <a:pt x="1773931" y="0"/>
                  </a:lnTo>
                  <a:lnTo>
                    <a:pt x="1773931" y="273786"/>
                  </a:lnTo>
                  <a:lnTo>
                    <a:pt x="0" y="273786"/>
                  </a:lnTo>
                  <a:close/>
                </a:path>
              </a:pathLst>
            </a:custGeom>
            <a:solidFill>
              <a:srgbClr val="303030"/>
            </a:solidFill>
          </p:spPr>
          <p:txBody>
            <a:bodyPr/>
            <a:lstStyle/>
            <a:p>
              <a:endParaRPr lang="en-US"/>
            </a:p>
          </p:txBody>
        </p:sp>
        <p:sp>
          <p:nvSpPr>
            <p:cNvPr id="10" name="TextBox 10"/>
            <p:cNvSpPr txBox="1"/>
            <p:nvPr/>
          </p:nvSpPr>
          <p:spPr>
            <a:xfrm>
              <a:off x="0" y="-76200"/>
              <a:ext cx="1773931" cy="349986"/>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155805" y="3124836"/>
            <a:ext cx="6010051"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Effects of Humiliation</a:t>
            </a:r>
          </a:p>
        </p:txBody>
      </p:sp>
      <p:sp>
        <p:nvSpPr>
          <p:cNvPr id="12" name="TextBox 12"/>
          <p:cNvSpPr txBox="1"/>
          <p:nvPr/>
        </p:nvSpPr>
        <p:spPr>
          <a:xfrm>
            <a:off x="7425015" y="9355396"/>
            <a:ext cx="38497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Harter et al., 2003; Mann et al., 2017; McCauley, 2017.</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133</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9553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43499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CIRCULATION</a:t>
            </a:r>
          </a:p>
        </p:txBody>
      </p:sp>
      <p:sp>
        <p:nvSpPr>
          <p:cNvPr id="7" name="TextBox 7"/>
          <p:cNvSpPr txBox="1"/>
          <p:nvPr/>
        </p:nvSpPr>
        <p:spPr>
          <a:xfrm>
            <a:off x="7425015" y="9355396"/>
            <a:ext cx="38497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Harter et al., 2003; Mann et al., 2017; McCauley, 2017.</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134</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33113" y="4278246"/>
            <a:ext cx="16087641" cy="1482834"/>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Loss of Self-worth</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Lowers Self-esteem</a:t>
            </a:r>
          </a:p>
        </p:txBody>
      </p:sp>
      <p:grpSp>
        <p:nvGrpSpPr>
          <p:cNvPr id="11" name="Group 11"/>
          <p:cNvGrpSpPr/>
          <p:nvPr/>
        </p:nvGrpSpPr>
        <p:grpSpPr>
          <a:xfrm>
            <a:off x="1566438" y="3038473"/>
            <a:ext cx="6735393" cy="1039533"/>
            <a:chOff x="0" y="0"/>
            <a:chExt cx="1773931" cy="273786"/>
          </a:xfrm>
        </p:grpSpPr>
        <p:sp>
          <p:nvSpPr>
            <p:cNvPr id="12" name="Freeform 12"/>
            <p:cNvSpPr/>
            <p:nvPr/>
          </p:nvSpPr>
          <p:spPr>
            <a:xfrm>
              <a:off x="0" y="0"/>
              <a:ext cx="1773931" cy="273786"/>
            </a:xfrm>
            <a:custGeom>
              <a:avLst/>
              <a:gdLst/>
              <a:ahLst/>
              <a:cxnLst/>
              <a:rect l="l" t="t" r="r" b="b"/>
              <a:pathLst>
                <a:path w="1773931" h="273786">
                  <a:moveTo>
                    <a:pt x="0" y="0"/>
                  </a:moveTo>
                  <a:lnTo>
                    <a:pt x="1773931" y="0"/>
                  </a:lnTo>
                  <a:lnTo>
                    <a:pt x="1773931" y="273786"/>
                  </a:lnTo>
                  <a:lnTo>
                    <a:pt x="0" y="273786"/>
                  </a:lnTo>
                  <a:close/>
                </a:path>
              </a:pathLst>
            </a:custGeom>
            <a:solidFill>
              <a:srgbClr val="303030"/>
            </a:solidFill>
          </p:spPr>
          <p:txBody>
            <a:bodyPr/>
            <a:lstStyle/>
            <a:p>
              <a:endParaRPr lang="en-US"/>
            </a:p>
          </p:txBody>
        </p:sp>
        <p:sp>
          <p:nvSpPr>
            <p:cNvPr id="13" name="TextBox 13"/>
            <p:cNvSpPr txBox="1"/>
            <p:nvPr/>
          </p:nvSpPr>
          <p:spPr>
            <a:xfrm>
              <a:off x="0" y="-76200"/>
              <a:ext cx="1773931" cy="349986"/>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55805" y="3124836"/>
            <a:ext cx="6010051"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Effects of Humiliation</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9553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43499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CIRCULATION</a:t>
            </a:r>
          </a:p>
        </p:txBody>
      </p:sp>
      <p:sp>
        <p:nvSpPr>
          <p:cNvPr id="7" name="TextBox 7"/>
          <p:cNvSpPr txBox="1"/>
          <p:nvPr/>
        </p:nvSpPr>
        <p:spPr>
          <a:xfrm>
            <a:off x="7425015" y="9355396"/>
            <a:ext cx="38497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Harter et al., 2003; Mann et al., 2017; McCauley, 2017.</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135</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33113" y="4278246"/>
            <a:ext cx="16087641" cy="2235363"/>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Loss of Self-worth</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Lowers Self-esteem</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Depression</a:t>
            </a:r>
          </a:p>
        </p:txBody>
      </p:sp>
      <p:grpSp>
        <p:nvGrpSpPr>
          <p:cNvPr id="11" name="Group 11"/>
          <p:cNvGrpSpPr/>
          <p:nvPr/>
        </p:nvGrpSpPr>
        <p:grpSpPr>
          <a:xfrm>
            <a:off x="1566438" y="3038473"/>
            <a:ext cx="6735393" cy="1039533"/>
            <a:chOff x="0" y="0"/>
            <a:chExt cx="1773931" cy="273786"/>
          </a:xfrm>
        </p:grpSpPr>
        <p:sp>
          <p:nvSpPr>
            <p:cNvPr id="12" name="Freeform 12"/>
            <p:cNvSpPr/>
            <p:nvPr/>
          </p:nvSpPr>
          <p:spPr>
            <a:xfrm>
              <a:off x="0" y="0"/>
              <a:ext cx="1773931" cy="273786"/>
            </a:xfrm>
            <a:custGeom>
              <a:avLst/>
              <a:gdLst/>
              <a:ahLst/>
              <a:cxnLst/>
              <a:rect l="l" t="t" r="r" b="b"/>
              <a:pathLst>
                <a:path w="1773931" h="273786">
                  <a:moveTo>
                    <a:pt x="0" y="0"/>
                  </a:moveTo>
                  <a:lnTo>
                    <a:pt x="1773931" y="0"/>
                  </a:lnTo>
                  <a:lnTo>
                    <a:pt x="1773931" y="273786"/>
                  </a:lnTo>
                  <a:lnTo>
                    <a:pt x="0" y="273786"/>
                  </a:lnTo>
                  <a:close/>
                </a:path>
              </a:pathLst>
            </a:custGeom>
            <a:solidFill>
              <a:srgbClr val="303030"/>
            </a:solidFill>
          </p:spPr>
          <p:txBody>
            <a:bodyPr/>
            <a:lstStyle/>
            <a:p>
              <a:endParaRPr lang="en-US"/>
            </a:p>
          </p:txBody>
        </p:sp>
        <p:sp>
          <p:nvSpPr>
            <p:cNvPr id="13" name="TextBox 13"/>
            <p:cNvSpPr txBox="1"/>
            <p:nvPr/>
          </p:nvSpPr>
          <p:spPr>
            <a:xfrm>
              <a:off x="0" y="-76200"/>
              <a:ext cx="1773931" cy="349986"/>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55805" y="3124836"/>
            <a:ext cx="6010051"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Effects of Humiliation</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9553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43499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CIRCULATION</a:t>
            </a:r>
          </a:p>
        </p:txBody>
      </p:sp>
      <p:sp>
        <p:nvSpPr>
          <p:cNvPr id="7" name="TextBox 7"/>
          <p:cNvSpPr txBox="1"/>
          <p:nvPr/>
        </p:nvSpPr>
        <p:spPr>
          <a:xfrm>
            <a:off x="7425015" y="9355396"/>
            <a:ext cx="38497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Harter et al., 2003; Mann et al., 2017; McCauley, 2017.</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136</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33113" y="4278246"/>
            <a:ext cx="16087641" cy="2987892"/>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Loss of Self-worth</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Lowers Self-esteem</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Depression</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Anxiety</a:t>
            </a:r>
          </a:p>
        </p:txBody>
      </p:sp>
      <p:grpSp>
        <p:nvGrpSpPr>
          <p:cNvPr id="11" name="Group 11"/>
          <p:cNvGrpSpPr/>
          <p:nvPr/>
        </p:nvGrpSpPr>
        <p:grpSpPr>
          <a:xfrm>
            <a:off x="1566438" y="3038473"/>
            <a:ext cx="6735393" cy="1039533"/>
            <a:chOff x="0" y="0"/>
            <a:chExt cx="1773931" cy="273786"/>
          </a:xfrm>
        </p:grpSpPr>
        <p:sp>
          <p:nvSpPr>
            <p:cNvPr id="12" name="Freeform 12"/>
            <p:cNvSpPr/>
            <p:nvPr/>
          </p:nvSpPr>
          <p:spPr>
            <a:xfrm>
              <a:off x="0" y="0"/>
              <a:ext cx="1773931" cy="273786"/>
            </a:xfrm>
            <a:custGeom>
              <a:avLst/>
              <a:gdLst/>
              <a:ahLst/>
              <a:cxnLst/>
              <a:rect l="l" t="t" r="r" b="b"/>
              <a:pathLst>
                <a:path w="1773931" h="273786">
                  <a:moveTo>
                    <a:pt x="0" y="0"/>
                  </a:moveTo>
                  <a:lnTo>
                    <a:pt x="1773931" y="0"/>
                  </a:lnTo>
                  <a:lnTo>
                    <a:pt x="1773931" y="273786"/>
                  </a:lnTo>
                  <a:lnTo>
                    <a:pt x="0" y="273786"/>
                  </a:lnTo>
                  <a:close/>
                </a:path>
              </a:pathLst>
            </a:custGeom>
            <a:solidFill>
              <a:srgbClr val="303030"/>
            </a:solidFill>
          </p:spPr>
          <p:txBody>
            <a:bodyPr/>
            <a:lstStyle/>
            <a:p>
              <a:endParaRPr lang="en-US"/>
            </a:p>
          </p:txBody>
        </p:sp>
        <p:sp>
          <p:nvSpPr>
            <p:cNvPr id="13" name="TextBox 13"/>
            <p:cNvSpPr txBox="1"/>
            <p:nvPr/>
          </p:nvSpPr>
          <p:spPr>
            <a:xfrm>
              <a:off x="0" y="-76200"/>
              <a:ext cx="1773931" cy="349986"/>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55805" y="3124836"/>
            <a:ext cx="6010051"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Effects of Humiliation</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9553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43499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CIRCULATION</a:t>
            </a:r>
          </a:p>
        </p:txBody>
      </p:sp>
      <p:sp>
        <p:nvSpPr>
          <p:cNvPr id="7" name="TextBox 7"/>
          <p:cNvSpPr txBox="1"/>
          <p:nvPr/>
        </p:nvSpPr>
        <p:spPr>
          <a:xfrm>
            <a:off x="7425015" y="9355396"/>
            <a:ext cx="38497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Harter et al., 2003; Mann et al., 2017; McCauley, 2017.</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137</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33113" y="4278246"/>
            <a:ext cx="16087641" cy="374042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Loss of Self-worth</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Lowers Self-esteem</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Depression</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Anxiety</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Post-Traumatic Stress Disorder (PTSD)</a:t>
            </a:r>
          </a:p>
        </p:txBody>
      </p:sp>
      <p:grpSp>
        <p:nvGrpSpPr>
          <p:cNvPr id="11" name="Group 11"/>
          <p:cNvGrpSpPr/>
          <p:nvPr/>
        </p:nvGrpSpPr>
        <p:grpSpPr>
          <a:xfrm>
            <a:off x="1566438" y="3038473"/>
            <a:ext cx="6735393" cy="1039533"/>
            <a:chOff x="0" y="0"/>
            <a:chExt cx="1773931" cy="273786"/>
          </a:xfrm>
        </p:grpSpPr>
        <p:sp>
          <p:nvSpPr>
            <p:cNvPr id="12" name="Freeform 12"/>
            <p:cNvSpPr/>
            <p:nvPr/>
          </p:nvSpPr>
          <p:spPr>
            <a:xfrm>
              <a:off x="0" y="0"/>
              <a:ext cx="1773931" cy="273786"/>
            </a:xfrm>
            <a:custGeom>
              <a:avLst/>
              <a:gdLst/>
              <a:ahLst/>
              <a:cxnLst/>
              <a:rect l="l" t="t" r="r" b="b"/>
              <a:pathLst>
                <a:path w="1773931" h="273786">
                  <a:moveTo>
                    <a:pt x="0" y="0"/>
                  </a:moveTo>
                  <a:lnTo>
                    <a:pt x="1773931" y="0"/>
                  </a:lnTo>
                  <a:lnTo>
                    <a:pt x="1773931" y="273786"/>
                  </a:lnTo>
                  <a:lnTo>
                    <a:pt x="0" y="273786"/>
                  </a:lnTo>
                  <a:close/>
                </a:path>
              </a:pathLst>
            </a:custGeom>
            <a:solidFill>
              <a:srgbClr val="303030"/>
            </a:solidFill>
          </p:spPr>
          <p:txBody>
            <a:bodyPr/>
            <a:lstStyle/>
            <a:p>
              <a:endParaRPr lang="en-US"/>
            </a:p>
          </p:txBody>
        </p:sp>
        <p:sp>
          <p:nvSpPr>
            <p:cNvPr id="13" name="TextBox 13"/>
            <p:cNvSpPr txBox="1"/>
            <p:nvPr/>
          </p:nvSpPr>
          <p:spPr>
            <a:xfrm>
              <a:off x="0" y="-76200"/>
              <a:ext cx="1773931" cy="349986"/>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55805" y="3124836"/>
            <a:ext cx="6010051"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Effects of Humiliation</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39553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33113" y="4278246"/>
            <a:ext cx="16087641" cy="4492950"/>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Loss of Self-worth</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Lowers Self-esteem</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Depression</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Anxiety</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Post-Traumatic Stress Disorder (PTSD)</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Thoughts of Suicide</a:t>
            </a:r>
            <a:r>
              <a:rPr lang="en-US" sz="4249" b="1">
                <a:solidFill>
                  <a:srgbClr val="FFFFFF"/>
                </a:solidFill>
                <a:latin typeface="Roboto Bold"/>
                <a:ea typeface="Roboto Bold"/>
                <a:cs typeface="Roboto Bold"/>
                <a:sym typeface="Roboto Bold"/>
              </a:rPr>
              <a:t> </a:t>
            </a:r>
          </a:p>
        </p:txBody>
      </p:sp>
      <p:sp>
        <p:nvSpPr>
          <p:cNvPr id="7" name="TextBox 7"/>
          <p:cNvSpPr txBox="1"/>
          <p:nvPr/>
        </p:nvSpPr>
        <p:spPr>
          <a:xfrm>
            <a:off x="1131441" y="1109322"/>
            <a:ext cx="1043499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SCHOOL CIRCULATION</a:t>
            </a:r>
          </a:p>
        </p:txBody>
      </p:sp>
      <p:sp>
        <p:nvSpPr>
          <p:cNvPr id="8" name="TextBox 8"/>
          <p:cNvSpPr txBox="1"/>
          <p:nvPr/>
        </p:nvSpPr>
        <p:spPr>
          <a:xfrm>
            <a:off x="7425015" y="9355396"/>
            <a:ext cx="38497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Harter et al., 2003; Mann et al., 2017; McCauley, 2017.</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138</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566438" y="3038473"/>
            <a:ext cx="6735393" cy="1039533"/>
            <a:chOff x="0" y="0"/>
            <a:chExt cx="1773931" cy="273786"/>
          </a:xfrm>
        </p:grpSpPr>
        <p:sp>
          <p:nvSpPr>
            <p:cNvPr id="12" name="Freeform 12"/>
            <p:cNvSpPr/>
            <p:nvPr/>
          </p:nvSpPr>
          <p:spPr>
            <a:xfrm>
              <a:off x="0" y="0"/>
              <a:ext cx="1773931" cy="273786"/>
            </a:xfrm>
            <a:custGeom>
              <a:avLst/>
              <a:gdLst/>
              <a:ahLst/>
              <a:cxnLst/>
              <a:rect l="l" t="t" r="r" b="b"/>
              <a:pathLst>
                <a:path w="1773931" h="273786">
                  <a:moveTo>
                    <a:pt x="0" y="0"/>
                  </a:moveTo>
                  <a:lnTo>
                    <a:pt x="1773931" y="0"/>
                  </a:lnTo>
                  <a:lnTo>
                    <a:pt x="1773931" y="273786"/>
                  </a:lnTo>
                  <a:lnTo>
                    <a:pt x="0" y="273786"/>
                  </a:lnTo>
                  <a:close/>
                </a:path>
              </a:pathLst>
            </a:custGeom>
            <a:solidFill>
              <a:srgbClr val="303030"/>
            </a:solidFill>
          </p:spPr>
          <p:txBody>
            <a:bodyPr/>
            <a:lstStyle/>
            <a:p>
              <a:endParaRPr lang="en-US"/>
            </a:p>
          </p:txBody>
        </p:sp>
        <p:sp>
          <p:nvSpPr>
            <p:cNvPr id="13" name="TextBox 13"/>
            <p:cNvSpPr txBox="1"/>
            <p:nvPr/>
          </p:nvSpPr>
          <p:spPr>
            <a:xfrm>
              <a:off x="0" y="-76200"/>
              <a:ext cx="1773931" cy="349986"/>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155805" y="3124836"/>
            <a:ext cx="6010051"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Effects of Humiliation</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HOW TO REPORT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139</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80713" y="4702973"/>
            <a:ext cx="10602910" cy="1427691"/>
            <a:chOff x="0" y="0"/>
            <a:chExt cx="2792536" cy="376017"/>
          </a:xfrm>
        </p:grpSpPr>
        <p:sp>
          <p:nvSpPr>
            <p:cNvPr id="13" name="Freeform 13"/>
            <p:cNvSpPr/>
            <p:nvPr/>
          </p:nvSpPr>
          <p:spPr>
            <a:xfrm>
              <a:off x="0" y="0"/>
              <a:ext cx="2792536" cy="376017"/>
            </a:xfrm>
            <a:custGeom>
              <a:avLst/>
              <a:gdLst/>
              <a:ahLst/>
              <a:cxnLst/>
              <a:rect l="l" t="t" r="r" b="b"/>
              <a:pathLst>
                <a:path w="2792536" h="376017">
                  <a:moveTo>
                    <a:pt x="0" y="0"/>
                  </a:moveTo>
                  <a:lnTo>
                    <a:pt x="2792536" y="0"/>
                  </a:lnTo>
                  <a:lnTo>
                    <a:pt x="2792536" y="376017"/>
                  </a:lnTo>
                  <a:lnTo>
                    <a:pt x="0" y="376017"/>
                  </a:lnTo>
                  <a:close/>
                </a:path>
              </a:pathLst>
            </a:custGeom>
            <a:solidFill>
              <a:srgbClr val="303030"/>
            </a:solidFill>
          </p:spPr>
          <p:txBody>
            <a:bodyPr/>
            <a:lstStyle/>
            <a:p>
              <a:endParaRPr lang="en-US"/>
            </a:p>
          </p:txBody>
        </p:sp>
        <p:sp>
          <p:nvSpPr>
            <p:cNvPr id="14" name="TextBox 14"/>
            <p:cNvSpPr txBox="1"/>
            <p:nvPr/>
          </p:nvSpPr>
          <p:spPr>
            <a:xfrm>
              <a:off x="0" y="-76200"/>
              <a:ext cx="2792536" cy="452217"/>
            </a:xfrm>
            <a:prstGeom prst="rect">
              <a:avLst/>
            </a:prstGeom>
          </p:spPr>
          <p:txBody>
            <a:bodyPr lIns="50800" tIns="50800" rIns="50800" bIns="50800" rtlCol="0" anchor="ctr"/>
            <a:lstStyle/>
            <a:p>
              <a:pPr algn="ctr">
                <a:lnSpc>
                  <a:spcPts val="3074"/>
                </a:lnSpc>
              </a:pPr>
              <a:endParaRPr/>
            </a:p>
          </p:txBody>
        </p:sp>
      </p:grpSp>
      <p:sp>
        <p:nvSpPr>
          <p:cNvPr id="15" name="TextBox 15"/>
          <p:cNvSpPr txBox="1"/>
          <p:nvPr/>
        </p:nvSpPr>
        <p:spPr>
          <a:xfrm>
            <a:off x="1775289" y="4983444"/>
            <a:ext cx="1048003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to report online sextortion threats.</a:t>
            </a:r>
          </a:p>
        </p:txBody>
      </p:sp>
      <p:grpSp>
        <p:nvGrpSpPr>
          <p:cNvPr id="16" name="Group 16"/>
          <p:cNvGrpSpPr/>
          <p:nvPr/>
        </p:nvGrpSpPr>
        <p:grpSpPr>
          <a:xfrm>
            <a:off x="12757446" y="1028700"/>
            <a:ext cx="4501854" cy="4388119"/>
            <a:chOff x="0" y="0"/>
            <a:chExt cx="1439202" cy="1402842"/>
          </a:xfrm>
        </p:grpSpPr>
        <p:sp>
          <p:nvSpPr>
            <p:cNvPr id="17" name="Freeform 17"/>
            <p:cNvSpPr/>
            <p:nvPr/>
          </p:nvSpPr>
          <p:spPr>
            <a:xfrm>
              <a:off x="0" y="0"/>
              <a:ext cx="1439202" cy="1402842"/>
            </a:xfrm>
            <a:custGeom>
              <a:avLst/>
              <a:gdLst/>
              <a:ahLst/>
              <a:cxnLst/>
              <a:rect l="l" t="t" r="r" b="b"/>
              <a:pathLst>
                <a:path w="1439202" h="1402842">
                  <a:moveTo>
                    <a:pt x="0" y="0"/>
                  </a:moveTo>
                  <a:lnTo>
                    <a:pt x="1439202" y="0"/>
                  </a:lnTo>
                  <a:lnTo>
                    <a:pt x="1439202" y="1402842"/>
                  </a:lnTo>
                  <a:lnTo>
                    <a:pt x="0" y="1402842"/>
                  </a:lnTo>
                  <a:close/>
                </a:path>
              </a:pathLst>
            </a:custGeom>
            <a:solidFill>
              <a:srgbClr val="FFFFFF"/>
            </a:solidFill>
          </p:spPr>
          <p:txBody>
            <a:bodyPr/>
            <a:lstStyle/>
            <a:p>
              <a:endParaRPr lang="en-US"/>
            </a:p>
          </p:txBody>
        </p:sp>
        <p:sp>
          <p:nvSpPr>
            <p:cNvPr id="18" name="TextBox 18"/>
            <p:cNvSpPr txBox="1"/>
            <p:nvPr/>
          </p:nvSpPr>
          <p:spPr>
            <a:xfrm>
              <a:off x="0" y="-9525"/>
              <a:ext cx="1439202" cy="1412367"/>
            </a:xfrm>
            <a:prstGeom prst="rect">
              <a:avLst/>
            </a:prstGeom>
          </p:spPr>
          <p:txBody>
            <a:bodyPr lIns="50800" tIns="50800" rIns="50800" bIns="50800" rtlCol="0" anchor="ctr"/>
            <a:lstStyle/>
            <a:p>
              <a:pPr algn="ctr">
                <a:lnSpc>
                  <a:spcPts val="3074"/>
                </a:lnSpc>
              </a:pPr>
              <a:endParaRPr/>
            </a:p>
            <a:p>
              <a:pPr algn="ctr">
                <a:lnSpc>
                  <a:spcPts val="3074"/>
                </a:lnSpc>
              </a:pPr>
              <a:endParaRPr/>
            </a:p>
          </p:txBody>
        </p:sp>
      </p:grpSp>
      <p:sp>
        <p:nvSpPr>
          <p:cNvPr id="19" name="Freeform 19"/>
          <p:cNvSpPr/>
          <p:nvPr/>
        </p:nvSpPr>
        <p:spPr>
          <a:xfrm>
            <a:off x="12952671" y="1233147"/>
            <a:ext cx="4111403" cy="3510110"/>
          </a:xfrm>
          <a:custGeom>
            <a:avLst/>
            <a:gdLst/>
            <a:ahLst/>
            <a:cxnLst/>
            <a:rect l="l" t="t" r="r" b="b"/>
            <a:pathLst>
              <a:path w="4111403" h="3510110">
                <a:moveTo>
                  <a:pt x="0" y="0"/>
                </a:moveTo>
                <a:lnTo>
                  <a:pt x="4111403" y="0"/>
                </a:lnTo>
                <a:lnTo>
                  <a:pt x="4111403" y="3510111"/>
                </a:lnTo>
                <a:lnTo>
                  <a:pt x="0" y="3510111"/>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4635935" cy="255317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obtain money, property, or services from someone through threats of physical harm, property damage, or other forms of pressure.</a:t>
            </a:r>
            <a:r>
              <a:rPr lang="en-US" sz="4300">
                <a:solidFill>
                  <a:srgbClr val="004F59"/>
                </a:solidFill>
                <a:latin typeface="Roboto"/>
                <a:ea typeface="Roboto"/>
                <a:cs typeface="Roboto"/>
                <a:sym typeface="Roboto"/>
              </a:rPr>
              <a:t> </a:t>
            </a:r>
          </a:p>
        </p:txBody>
      </p:sp>
      <p:grpSp>
        <p:nvGrpSpPr>
          <p:cNvPr id="7" name="Group 7"/>
          <p:cNvGrpSpPr/>
          <p:nvPr/>
        </p:nvGrpSpPr>
        <p:grpSpPr>
          <a:xfrm>
            <a:off x="1965967" y="3624926"/>
            <a:ext cx="4591967" cy="904943"/>
            <a:chOff x="0" y="0"/>
            <a:chExt cx="1209407" cy="238339"/>
          </a:xfrm>
        </p:grpSpPr>
        <p:sp>
          <p:nvSpPr>
            <p:cNvPr id="8" name="Freeform 8"/>
            <p:cNvSpPr/>
            <p:nvPr/>
          </p:nvSpPr>
          <p:spPr>
            <a:xfrm>
              <a:off x="0" y="0"/>
              <a:ext cx="1209407" cy="238339"/>
            </a:xfrm>
            <a:custGeom>
              <a:avLst/>
              <a:gdLst/>
              <a:ahLst/>
              <a:cxnLst/>
              <a:rect l="l" t="t" r="r" b="b"/>
              <a:pathLst>
                <a:path w="1209407" h="238339">
                  <a:moveTo>
                    <a:pt x="0" y="0"/>
                  </a:moveTo>
                  <a:lnTo>
                    <a:pt x="1209407" y="0"/>
                  </a:lnTo>
                  <a:lnTo>
                    <a:pt x="1209407"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20940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41605" y="3510626"/>
            <a:ext cx="4240691" cy="102876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EXTORTION</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422039" y="4101022"/>
            <a:ext cx="15837261" cy="762055"/>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Free and anonymous service by </a:t>
            </a:r>
            <a:r>
              <a:rPr lang="en-US" sz="4249" b="1">
                <a:solidFill>
                  <a:srgbClr val="FF5757"/>
                </a:solidFill>
                <a:latin typeface="Roboto Bold"/>
                <a:ea typeface="Roboto Bold"/>
                <a:cs typeface="Roboto Bold"/>
                <a:sym typeface="Roboto Bold"/>
              </a:rPr>
              <a:t>NCMEC</a:t>
            </a:r>
            <a:r>
              <a:rPr lang="en-US" sz="4249" b="1">
                <a:solidFill>
                  <a:srgbClr val="004F59"/>
                </a:solidFill>
                <a:latin typeface="Roboto Bold"/>
                <a:ea typeface="Roboto Bold"/>
                <a:cs typeface="Roboto Bold"/>
                <a:sym typeface="Roboto Bold"/>
              </a:rPr>
              <a:t>.</a:t>
            </a:r>
          </a:p>
        </p:txBody>
      </p:sp>
      <p:sp>
        <p:nvSpPr>
          <p:cNvPr id="7" name="TextBox 7"/>
          <p:cNvSpPr txBox="1"/>
          <p:nvPr/>
        </p:nvSpPr>
        <p:spPr>
          <a:xfrm>
            <a:off x="1131441" y="1109322"/>
            <a:ext cx="1135872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 ONLINE THREATS</a:t>
            </a:r>
          </a:p>
        </p:txBody>
      </p:sp>
      <p:grpSp>
        <p:nvGrpSpPr>
          <p:cNvPr id="8" name="Group 8"/>
          <p:cNvGrpSpPr/>
          <p:nvPr/>
        </p:nvGrpSpPr>
        <p:grpSpPr>
          <a:xfrm>
            <a:off x="1566438" y="2765337"/>
            <a:ext cx="4624423" cy="1150744"/>
            <a:chOff x="0" y="0"/>
            <a:chExt cx="1217955" cy="303077"/>
          </a:xfrm>
        </p:grpSpPr>
        <p:sp>
          <p:nvSpPr>
            <p:cNvPr id="9" name="Freeform 9"/>
            <p:cNvSpPr/>
            <p:nvPr/>
          </p:nvSpPr>
          <p:spPr>
            <a:xfrm>
              <a:off x="0" y="0"/>
              <a:ext cx="1217955" cy="303077"/>
            </a:xfrm>
            <a:custGeom>
              <a:avLst/>
              <a:gdLst/>
              <a:ahLst/>
              <a:cxnLst/>
              <a:rect l="l" t="t" r="r" b="b"/>
              <a:pathLst>
                <a:path w="1217955" h="303077">
                  <a:moveTo>
                    <a:pt x="0" y="0"/>
                  </a:moveTo>
                  <a:lnTo>
                    <a:pt x="1217955" y="0"/>
                  </a:lnTo>
                  <a:lnTo>
                    <a:pt x="1217955" y="303077"/>
                  </a:lnTo>
                  <a:lnTo>
                    <a:pt x="0" y="303077"/>
                  </a:lnTo>
                  <a:close/>
                </a:path>
              </a:pathLst>
            </a:custGeom>
            <a:solidFill>
              <a:srgbClr val="303030"/>
            </a:solidFill>
          </p:spPr>
          <p:txBody>
            <a:bodyPr/>
            <a:lstStyle/>
            <a:p>
              <a:endParaRPr lang="en-US"/>
            </a:p>
          </p:txBody>
        </p:sp>
        <p:sp>
          <p:nvSpPr>
            <p:cNvPr id="10" name="TextBox 10"/>
            <p:cNvSpPr txBox="1"/>
            <p:nvPr/>
          </p:nvSpPr>
          <p:spPr>
            <a:xfrm>
              <a:off x="0" y="-76200"/>
              <a:ext cx="1217955" cy="37927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2079605" y="2904451"/>
            <a:ext cx="4111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Take It Down</a:t>
            </a:r>
          </a:p>
        </p:txBody>
      </p:sp>
      <p:sp>
        <p:nvSpPr>
          <p:cNvPr id="12" name="TextBox 12"/>
          <p:cNvSpPr txBox="1"/>
          <p:nvPr/>
        </p:nvSpPr>
        <p:spPr>
          <a:xfrm>
            <a:off x="6559672" y="9282225"/>
            <a:ext cx="5930491"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140</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135872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 ONLINE THREATS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141</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422039" y="4101022"/>
            <a:ext cx="16180109" cy="1562209"/>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Free and anonymous service by NCMEC.</a:t>
            </a:r>
          </a:p>
          <a:p>
            <a:pPr marL="917569" lvl="1" indent="-458785" algn="l">
              <a:lnSpc>
                <a:spcPts val="6374"/>
              </a:lnSpc>
              <a:buFont typeface="Arial"/>
              <a:buChar char="•"/>
            </a:pPr>
            <a:r>
              <a:rPr lang="en-US" sz="4249" b="1">
                <a:solidFill>
                  <a:srgbClr val="FF5757"/>
                </a:solidFill>
                <a:latin typeface="Roboto Bold"/>
                <a:ea typeface="Roboto Bold"/>
                <a:cs typeface="Roboto Bold"/>
                <a:sym typeface="Roboto Bold"/>
              </a:rPr>
              <a:t>Stops online sharing</a:t>
            </a:r>
            <a:r>
              <a:rPr lang="en-US" sz="4249" b="1">
                <a:solidFill>
                  <a:srgbClr val="004F59"/>
                </a:solidFill>
                <a:latin typeface="Roboto Bold"/>
                <a:ea typeface="Roboto Bold"/>
                <a:cs typeface="Roboto Bold"/>
                <a:sym typeface="Roboto Bold"/>
              </a:rPr>
              <a:t> of nudes for minors under 18.</a:t>
            </a:r>
          </a:p>
        </p:txBody>
      </p:sp>
      <p:grpSp>
        <p:nvGrpSpPr>
          <p:cNvPr id="10" name="Group 10"/>
          <p:cNvGrpSpPr/>
          <p:nvPr/>
        </p:nvGrpSpPr>
        <p:grpSpPr>
          <a:xfrm>
            <a:off x="1566438" y="2765337"/>
            <a:ext cx="4624423" cy="1150744"/>
            <a:chOff x="0" y="0"/>
            <a:chExt cx="1217955" cy="303077"/>
          </a:xfrm>
        </p:grpSpPr>
        <p:sp>
          <p:nvSpPr>
            <p:cNvPr id="11" name="Freeform 11"/>
            <p:cNvSpPr/>
            <p:nvPr/>
          </p:nvSpPr>
          <p:spPr>
            <a:xfrm>
              <a:off x="0" y="0"/>
              <a:ext cx="1217955" cy="303077"/>
            </a:xfrm>
            <a:custGeom>
              <a:avLst/>
              <a:gdLst/>
              <a:ahLst/>
              <a:cxnLst/>
              <a:rect l="l" t="t" r="r" b="b"/>
              <a:pathLst>
                <a:path w="1217955" h="303077">
                  <a:moveTo>
                    <a:pt x="0" y="0"/>
                  </a:moveTo>
                  <a:lnTo>
                    <a:pt x="1217955" y="0"/>
                  </a:lnTo>
                  <a:lnTo>
                    <a:pt x="1217955"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217955"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2904451"/>
            <a:ext cx="4111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Take It Down</a:t>
            </a:r>
          </a:p>
        </p:txBody>
      </p:sp>
      <p:sp>
        <p:nvSpPr>
          <p:cNvPr id="14" name="TextBox 14"/>
          <p:cNvSpPr txBox="1"/>
          <p:nvPr/>
        </p:nvSpPr>
        <p:spPr>
          <a:xfrm>
            <a:off x="6559672" y="9282225"/>
            <a:ext cx="5930491"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135872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 ONLINE THREATS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142</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422039" y="4101022"/>
            <a:ext cx="16180109" cy="2362363"/>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Free and anonymous service by NCMEC.</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Stops online sharing of nudes for minors under 18.</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Images are tagged with a unique hash or "</a:t>
            </a:r>
            <a:r>
              <a:rPr lang="en-US" sz="4249" b="1">
                <a:solidFill>
                  <a:srgbClr val="FF5757"/>
                </a:solidFill>
                <a:latin typeface="Roboto Bold"/>
                <a:ea typeface="Roboto Bold"/>
                <a:cs typeface="Roboto Bold"/>
                <a:sym typeface="Roboto Bold"/>
              </a:rPr>
              <a:t>digital fingerprint</a:t>
            </a:r>
            <a:r>
              <a:rPr lang="en-US" sz="4249" b="1">
                <a:solidFill>
                  <a:srgbClr val="004F59"/>
                </a:solidFill>
                <a:latin typeface="Roboto Bold"/>
                <a:ea typeface="Roboto Bold"/>
                <a:cs typeface="Roboto Bold"/>
                <a:sym typeface="Roboto Bold"/>
              </a:rPr>
              <a:t>.”</a:t>
            </a:r>
          </a:p>
        </p:txBody>
      </p:sp>
      <p:grpSp>
        <p:nvGrpSpPr>
          <p:cNvPr id="10" name="Group 10"/>
          <p:cNvGrpSpPr/>
          <p:nvPr/>
        </p:nvGrpSpPr>
        <p:grpSpPr>
          <a:xfrm>
            <a:off x="1566438" y="2765337"/>
            <a:ext cx="4624423" cy="1150744"/>
            <a:chOff x="0" y="0"/>
            <a:chExt cx="1217955" cy="303077"/>
          </a:xfrm>
        </p:grpSpPr>
        <p:sp>
          <p:nvSpPr>
            <p:cNvPr id="11" name="Freeform 11"/>
            <p:cNvSpPr/>
            <p:nvPr/>
          </p:nvSpPr>
          <p:spPr>
            <a:xfrm>
              <a:off x="0" y="0"/>
              <a:ext cx="1217955" cy="303077"/>
            </a:xfrm>
            <a:custGeom>
              <a:avLst/>
              <a:gdLst/>
              <a:ahLst/>
              <a:cxnLst/>
              <a:rect l="l" t="t" r="r" b="b"/>
              <a:pathLst>
                <a:path w="1217955" h="303077">
                  <a:moveTo>
                    <a:pt x="0" y="0"/>
                  </a:moveTo>
                  <a:lnTo>
                    <a:pt x="1217955" y="0"/>
                  </a:lnTo>
                  <a:lnTo>
                    <a:pt x="1217955"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217955"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2904451"/>
            <a:ext cx="4111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Take It Down</a:t>
            </a:r>
          </a:p>
        </p:txBody>
      </p:sp>
      <p:sp>
        <p:nvSpPr>
          <p:cNvPr id="14" name="TextBox 14"/>
          <p:cNvSpPr txBox="1"/>
          <p:nvPr/>
        </p:nvSpPr>
        <p:spPr>
          <a:xfrm>
            <a:off x="6559672" y="9282225"/>
            <a:ext cx="5930491"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135872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 ONLINE THREATS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143</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422039" y="4101022"/>
            <a:ext cx="16180109" cy="3162517"/>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Free and anonymous service by NCMEC.</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Stops online sharing of nudes for minors under 18.</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Images are tagged with a unique hash or "digital fingerprint.”</a:t>
            </a:r>
          </a:p>
          <a:p>
            <a:pPr marL="917569" lvl="1" indent="-458785" algn="l">
              <a:lnSpc>
                <a:spcPts val="6374"/>
              </a:lnSpc>
              <a:buFont typeface="Arial"/>
              <a:buChar char="•"/>
            </a:pPr>
            <a:r>
              <a:rPr lang="en-US" sz="4249" b="1">
                <a:solidFill>
                  <a:srgbClr val="FF5757"/>
                </a:solidFill>
                <a:latin typeface="Roboto Bold"/>
                <a:ea typeface="Roboto Bold"/>
                <a:cs typeface="Roboto Bold"/>
                <a:sym typeface="Roboto Bold"/>
              </a:rPr>
              <a:t>Copies of the original</a:t>
            </a:r>
            <a:r>
              <a:rPr lang="en-US" sz="4249" b="1">
                <a:solidFill>
                  <a:srgbClr val="004F59"/>
                </a:solidFill>
                <a:latin typeface="Roboto Bold"/>
                <a:ea typeface="Roboto Bold"/>
                <a:cs typeface="Roboto Bold"/>
                <a:sym typeface="Roboto Bold"/>
              </a:rPr>
              <a:t> </a:t>
            </a:r>
            <a:r>
              <a:rPr lang="en-US" sz="4249" b="1">
                <a:solidFill>
                  <a:srgbClr val="FF5757"/>
                </a:solidFill>
                <a:latin typeface="Roboto Bold"/>
                <a:ea typeface="Roboto Bold"/>
                <a:cs typeface="Roboto Bold"/>
                <a:sym typeface="Roboto Bold"/>
              </a:rPr>
              <a:t>image </a:t>
            </a:r>
            <a:r>
              <a:rPr lang="en-US" sz="4249" b="1">
                <a:solidFill>
                  <a:srgbClr val="004F59"/>
                </a:solidFill>
                <a:latin typeface="Roboto Bold"/>
                <a:ea typeface="Roboto Bold"/>
                <a:cs typeface="Roboto Bold"/>
                <a:sym typeface="Roboto Bold"/>
              </a:rPr>
              <a:t>have the same hash value.</a:t>
            </a:r>
          </a:p>
        </p:txBody>
      </p:sp>
      <p:grpSp>
        <p:nvGrpSpPr>
          <p:cNvPr id="10" name="Group 10"/>
          <p:cNvGrpSpPr/>
          <p:nvPr/>
        </p:nvGrpSpPr>
        <p:grpSpPr>
          <a:xfrm>
            <a:off x="1566438" y="2765337"/>
            <a:ext cx="4624423" cy="1150744"/>
            <a:chOff x="0" y="0"/>
            <a:chExt cx="1217955" cy="303077"/>
          </a:xfrm>
        </p:grpSpPr>
        <p:sp>
          <p:nvSpPr>
            <p:cNvPr id="11" name="Freeform 11"/>
            <p:cNvSpPr/>
            <p:nvPr/>
          </p:nvSpPr>
          <p:spPr>
            <a:xfrm>
              <a:off x="0" y="0"/>
              <a:ext cx="1217955" cy="303077"/>
            </a:xfrm>
            <a:custGeom>
              <a:avLst/>
              <a:gdLst/>
              <a:ahLst/>
              <a:cxnLst/>
              <a:rect l="l" t="t" r="r" b="b"/>
              <a:pathLst>
                <a:path w="1217955" h="303077">
                  <a:moveTo>
                    <a:pt x="0" y="0"/>
                  </a:moveTo>
                  <a:lnTo>
                    <a:pt x="1217955" y="0"/>
                  </a:lnTo>
                  <a:lnTo>
                    <a:pt x="1217955"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217955"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2904451"/>
            <a:ext cx="4111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Take It Down</a:t>
            </a:r>
          </a:p>
        </p:txBody>
      </p:sp>
      <p:sp>
        <p:nvSpPr>
          <p:cNvPr id="14" name="TextBox 14"/>
          <p:cNvSpPr txBox="1"/>
          <p:nvPr/>
        </p:nvSpPr>
        <p:spPr>
          <a:xfrm>
            <a:off x="6559672" y="9282225"/>
            <a:ext cx="5930491"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422039" y="4101022"/>
            <a:ext cx="16180109" cy="4519883"/>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Free and anonymous service by NCMEC.</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Stops online sharing of nudes for minors under 18.</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Images are tagged with a unique hash or "digital fingerprint.”</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Copies of the original image have the same hash value.</a:t>
            </a:r>
          </a:p>
          <a:p>
            <a:pPr marL="917569" lvl="1" indent="-458785" algn="l">
              <a:lnSpc>
                <a:spcPts val="5099"/>
              </a:lnSpc>
              <a:buFont typeface="Arial"/>
              <a:buChar char="•"/>
            </a:pPr>
            <a:r>
              <a:rPr lang="en-US" sz="4249" b="1">
                <a:solidFill>
                  <a:srgbClr val="004F59"/>
                </a:solidFill>
                <a:latin typeface="Roboto Bold"/>
                <a:ea typeface="Roboto Bold"/>
                <a:cs typeface="Roboto Bold"/>
                <a:sym typeface="Roboto Bold"/>
              </a:rPr>
              <a:t>The hash is shared anonymously with online platforms to detect and </a:t>
            </a:r>
            <a:r>
              <a:rPr lang="en-US" sz="4249" b="1">
                <a:solidFill>
                  <a:srgbClr val="FF5757"/>
                </a:solidFill>
                <a:latin typeface="Roboto Bold"/>
                <a:ea typeface="Roboto Bold"/>
                <a:cs typeface="Roboto Bold"/>
                <a:sym typeface="Roboto Bold"/>
              </a:rPr>
              <a:t>remove the image</a:t>
            </a:r>
            <a:r>
              <a:rPr lang="en-US" sz="4249" b="1">
                <a:solidFill>
                  <a:srgbClr val="004F59"/>
                </a:solidFill>
                <a:latin typeface="Roboto Bold"/>
                <a:ea typeface="Roboto Bold"/>
                <a:cs typeface="Roboto Bold"/>
                <a:sym typeface="Roboto Bold"/>
              </a:rPr>
              <a:t>.</a:t>
            </a:r>
          </a:p>
        </p:txBody>
      </p:sp>
      <p:sp>
        <p:nvSpPr>
          <p:cNvPr id="7" name="TextBox 7"/>
          <p:cNvSpPr txBox="1"/>
          <p:nvPr/>
        </p:nvSpPr>
        <p:spPr>
          <a:xfrm>
            <a:off x="1131441" y="1109322"/>
            <a:ext cx="11358721"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 ONLINE THREATS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144</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0" name="Group 10"/>
          <p:cNvGrpSpPr/>
          <p:nvPr/>
        </p:nvGrpSpPr>
        <p:grpSpPr>
          <a:xfrm>
            <a:off x="1566438" y="2765337"/>
            <a:ext cx="4624423" cy="1150744"/>
            <a:chOff x="0" y="0"/>
            <a:chExt cx="1217955" cy="303077"/>
          </a:xfrm>
        </p:grpSpPr>
        <p:sp>
          <p:nvSpPr>
            <p:cNvPr id="11" name="Freeform 11"/>
            <p:cNvSpPr/>
            <p:nvPr/>
          </p:nvSpPr>
          <p:spPr>
            <a:xfrm>
              <a:off x="0" y="0"/>
              <a:ext cx="1217955" cy="303077"/>
            </a:xfrm>
            <a:custGeom>
              <a:avLst/>
              <a:gdLst/>
              <a:ahLst/>
              <a:cxnLst/>
              <a:rect l="l" t="t" r="r" b="b"/>
              <a:pathLst>
                <a:path w="1217955" h="303077">
                  <a:moveTo>
                    <a:pt x="0" y="0"/>
                  </a:moveTo>
                  <a:lnTo>
                    <a:pt x="1217955" y="0"/>
                  </a:lnTo>
                  <a:lnTo>
                    <a:pt x="1217955" y="303077"/>
                  </a:lnTo>
                  <a:lnTo>
                    <a:pt x="0" y="303077"/>
                  </a:lnTo>
                  <a:close/>
                </a:path>
              </a:pathLst>
            </a:custGeom>
            <a:solidFill>
              <a:srgbClr val="303030"/>
            </a:solidFill>
          </p:spPr>
          <p:txBody>
            <a:bodyPr/>
            <a:lstStyle/>
            <a:p>
              <a:endParaRPr lang="en-US"/>
            </a:p>
          </p:txBody>
        </p:sp>
        <p:sp>
          <p:nvSpPr>
            <p:cNvPr id="12" name="TextBox 12"/>
            <p:cNvSpPr txBox="1"/>
            <p:nvPr/>
          </p:nvSpPr>
          <p:spPr>
            <a:xfrm>
              <a:off x="0" y="-76200"/>
              <a:ext cx="1217955" cy="379277"/>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79605" y="2904451"/>
            <a:ext cx="41112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Take It Down</a:t>
            </a:r>
          </a:p>
        </p:txBody>
      </p:sp>
      <p:sp>
        <p:nvSpPr>
          <p:cNvPr id="14" name="TextBox 14"/>
          <p:cNvSpPr txBox="1"/>
          <p:nvPr/>
        </p:nvSpPr>
        <p:spPr>
          <a:xfrm>
            <a:off x="6559672" y="9282225"/>
            <a:ext cx="5930491"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NCMEC (2024). Take it Down - National Center for Missing and Exploited Children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532512"/>
          </a:xfrm>
          <a:custGeom>
            <a:avLst/>
            <a:gdLst/>
            <a:ahLst/>
            <a:cxnLst/>
            <a:rect l="l" t="t" r="r" b="b"/>
            <a:pathLst>
              <a:path w="17417056" h="9532512">
                <a:moveTo>
                  <a:pt x="0" y="0"/>
                </a:moveTo>
                <a:lnTo>
                  <a:pt x="17417056" y="0"/>
                </a:lnTo>
                <a:lnTo>
                  <a:pt x="17417056" y="9532512"/>
                </a:lnTo>
                <a:lnTo>
                  <a:pt x="0" y="9532512"/>
                </a:lnTo>
                <a:lnTo>
                  <a:pt x="0" y="0"/>
                </a:lnTo>
                <a:close/>
              </a:path>
            </a:pathLst>
          </a:custGeom>
          <a:blipFill>
            <a:blip r:embed="rId3"/>
            <a:stretch>
              <a:fillRect t="-2123" b="-652"/>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145</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747280" y="2204101"/>
            <a:ext cx="7194610" cy="6518787"/>
          </a:xfrm>
          <a:custGeom>
            <a:avLst/>
            <a:gdLst/>
            <a:ahLst/>
            <a:cxnLst/>
            <a:rect l="l" t="t" r="r" b="b"/>
            <a:pathLst>
              <a:path w="7194610" h="6518787">
                <a:moveTo>
                  <a:pt x="0" y="0"/>
                </a:moveTo>
                <a:lnTo>
                  <a:pt x="7194609" y="0"/>
                </a:lnTo>
                <a:lnTo>
                  <a:pt x="7194609" y="6518787"/>
                </a:lnTo>
                <a:lnTo>
                  <a:pt x="0" y="6518787"/>
                </a:lnTo>
                <a:lnTo>
                  <a:pt x="0" y="0"/>
                </a:lnTo>
                <a:close/>
              </a:path>
            </a:pathLst>
          </a:custGeom>
          <a:blipFill>
            <a:blip r:embed="rId3"/>
            <a:stretch>
              <a:fillRect t="-6955" b="-3412"/>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146</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9144000" y="1750701"/>
            <a:ext cx="6814791" cy="6814791"/>
          </a:xfrm>
          <a:custGeom>
            <a:avLst/>
            <a:gdLst/>
            <a:ahLst/>
            <a:cxnLst/>
            <a:rect l="l" t="t" r="r" b="b"/>
            <a:pathLst>
              <a:path w="6814791" h="6814791">
                <a:moveTo>
                  <a:pt x="0" y="0"/>
                </a:moveTo>
                <a:lnTo>
                  <a:pt x="6814791" y="0"/>
                </a:lnTo>
                <a:lnTo>
                  <a:pt x="6814791" y="6814791"/>
                </a:lnTo>
                <a:lnTo>
                  <a:pt x="0" y="681479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521153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147</a:t>
            </a:r>
          </a:p>
        </p:txBody>
      </p:sp>
      <p:sp>
        <p:nvSpPr>
          <p:cNvPr id="8" name="TextBox 8"/>
          <p:cNvSpPr txBox="1"/>
          <p:nvPr/>
        </p:nvSpPr>
        <p:spPr>
          <a:xfrm>
            <a:off x="7233011" y="8580163"/>
            <a:ext cx="5362641" cy="678137"/>
          </a:xfrm>
          <a:prstGeom prst="rect">
            <a:avLst/>
          </a:prstGeom>
        </p:spPr>
        <p:txBody>
          <a:bodyPr lIns="0" tIns="0" rIns="0" bIns="0" rtlCol="0" anchor="t">
            <a:spAutoFit/>
          </a:bodyPr>
          <a:lstStyle/>
          <a:p>
            <a:pPr algn="ctr">
              <a:lnSpc>
                <a:spcPts val="2725"/>
              </a:lnSpc>
            </a:pPr>
            <a:r>
              <a:rPr lang="en-US" sz="1946" b="1">
                <a:solidFill>
                  <a:srgbClr val="FF3131"/>
                </a:solidFill>
                <a:latin typeface="Roboto Bold"/>
                <a:ea typeface="Roboto Bold"/>
                <a:cs typeface="Roboto Bold"/>
                <a:sym typeface="Roboto Bold"/>
              </a:rPr>
              <a:t>Presenter: Replace “#XXXX” with your organization’s custom Slido code.</a:t>
            </a:r>
          </a:p>
        </p:txBody>
      </p:sp>
      <p:sp>
        <p:nvSpPr>
          <p:cNvPr id="9" name="Freeform 9"/>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480713" y="2979157"/>
            <a:ext cx="3582543" cy="4954552"/>
          </a:xfrm>
          <a:custGeom>
            <a:avLst/>
            <a:gdLst/>
            <a:ahLst/>
            <a:cxnLst/>
            <a:rect l="l" t="t" r="r" b="b"/>
            <a:pathLst>
              <a:path w="3582543" h="4954552">
                <a:moveTo>
                  <a:pt x="0" y="0"/>
                </a:moveTo>
                <a:lnTo>
                  <a:pt x="3582544" y="0"/>
                </a:lnTo>
                <a:lnTo>
                  <a:pt x="3582544" y="4954552"/>
                </a:lnTo>
                <a:lnTo>
                  <a:pt x="0" y="4954552"/>
                </a:lnTo>
                <a:lnTo>
                  <a:pt x="0" y="0"/>
                </a:lnTo>
                <a:close/>
              </a:path>
            </a:pathLst>
          </a:custGeom>
          <a:blipFill>
            <a:blip r:embed="rId4"/>
            <a:stretch>
              <a:fillRect l="-27191" r="-11105"/>
            </a:stretch>
          </a:blipFill>
        </p:spPr>
        <p:txBody>
          <a:bodyPr/>
          <a:lstStyle/>
          <a:p>
            <a:endParaRPr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9014768" y="1500298"/>
            <a:ext cx="7095402" cy="7286405"/>
          </a:xfrm>
          <a:custGeom>
            <a:avLst/>
            <a:gdLst/>
            <a:ahLst/>
            <a:cxnLst/>
            <a:rect l="l" t="t" r="r" b="b"/>
            <a:pathLst>
              <a:path w="7095402" h="7286405">
                <a:moveTo>
                  <a:pt x="0" y="0"/>
                </a:moveTo>
                <a:lnTo>
                  <a:pt x="7095402" y="0"/>
                </a:lnTo>
                <a:lnTo>
                  <a:pt x="7095402" y="7286404"/>
                </a:lnTo>
                <a:lnTo>
                  <a:pt x="0" y="7286404"/>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3" name="TextBox 13"/>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148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945186" y="4916117"/>
            <a:ext cx="13717551" cy="1912981"/>
            <a:chOff x="0" y="0"/>
            <a:chExt cx="3612853" cy="503830"/>
          </a:xfrm>
        </p:grpSpPr>
        <p:sp>
          <p:nvSpPr>
            <p:cNvPr id="7" name="Freeform 7"/>
            <p:cNvSpPr/>
            <p:nvPr/>
          </p:nvSpPr>
          <p:spPr>
            <a:xfrm>
              <a:off x="0" y="0"/>
              <a:ext cx="3612853" cy="503830"/>
            </a:xfrm>
            <a:custGeom>
              <a:avLst/>
              <a:gdLst/>
              <a:ahLst/>
              <a:cxnLst/>
              <a:rect l="l" t="t" r="r" b="b"/>
              <a:pathLst>
                <a:path w="3612853" h="503830">
                  <a:moveTo>
                    <a:pt x="0" y="0"/>
                  </a:moveTo>
                  <a:lnTo>
                    <a:pt x="3612853" y="0"/>
                  </a:lnTo>
                  <a:lnTo>
                    <a:pt x="3612853" y="503830"/>
                  </a:lnTo>
                  <a:lnTo>
                    <a:pt x="0" y="503830"/>
                  </a:lnTo>
                  <a:close/>
                </a:path>
              </a:pathLst>
            </a:custGeom>
            <a:solidFill>
              <a:srgbClr val="303030"/>
            </a:solidFill>
          </p:spPr>
          <p:txBody>
            <a:bodyPr/>
            <a:lstStyle/>
            <a:p>
              <a:endParaRPr lang="en-US"/>
            </a:p>
          </p:txBody>
        </p:sp>
        <p:sp>
          <p:nvSpPr>
            <p:cNvPr id="8" name="TextBox 8"/>
            <p:cNvSpPr txBox="1"/>
            <p:nvPr/>
          </p:nvSpPr>
          <p:spPr>
            <a:xfrm>
              <a:off x="0" y="-76200"/>
              <a:ext cx="3612853" cy="58003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139419" y="5043959"/>
            <a:ext cx="13523317"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groomers send a sexual image, what percent of victims respond by sending their image back?</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IMAGE EXCHANGE</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801137" y="9124936"/>
            <a:ext cx="7001388"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 13.</a:t>
            </a:r>
          </a:p>
        </p:txBody>
      </p:sp>
      <p:sp>
        <p:nvSpPr>
          <p:cNvPr id="17" name="Freeform 17"/>
          <p:cNvSpPr/>
          <p:nvPr/>
        </p:nvSpPr>
        <p:spPr>
          <a:xfrm>
            <a:off x="14672261" y="952594"/>
            <a:ext cx="3417143" cy="4328686"/>
          </a:xfrm>
          <a:custGeom>
            <a:avLst/>
            <a:gdLst/>
            <a:ahLst/>
            <a:cxnLst/>
            <a:rect l="l" t="t" r="r" b="b"/>
            <a:pathLst>
              <a:path w="3417143" h="4328686">
                <a:moveTo>
                  <a:pt x="0" y="0"/>
                </a:moveTo>
                <a:lnTo>
                  <a:pt x="3417143" y="0"/>
                </a:lnTo>
                <a:lnTo>
                  <a:pt x="3417143" y="4328686"/>
                </a:lnTo>
                <a:lnTo>
                  <a:pt x="0" y="4328686"/>
                </a:lnTo>
                <a:lnTo>
                  <a:pt x="0" y="0"/>
                </a:lnTo>
                <a:close/>
              </a:path>
            </a:pathLst>
          </a:custGeom>
          <a:blipFill>
            <a:blip r:embed="rId6"/>
            <a:stretch>
              <a:fillRect l="-24906" r="-1769"/>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025" b="-1331"/>
            </a:stretch>
          </a:blipFill>
        </p:spPr>
        <p:txBody>
          <a:bodyPr/>
          <a:lstStyle/>
          <a:p>
            <a:endParaRPr lang="en-US"/>
          </a:p>
        </p:txBody>
      </p:sp>
      <p:sp>
        <p:nvSpPr>
          <p:cNvPr id="3" name="TextBox 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grpSp>
        <p:nvGrpSpPr>
          <p:cNvPr id="4" name="Group 4"/>
          <p:cNvGrpSpPr/>
          <p:nvPr/>
        </p:nvGrpSpPr>
        <p:grpSpPr>
          <a:xfrm>
            <a:off x="5292786" y="8591854"/>
            <a:ext cx="8631917" cy="666446"/>
            <a:chOff x="0" y="0"/>
            <a:chExt cx="2663497" cy="205641"/>
          </a:xfrm>
        </p:grpSpPr>
        <p:sp>
          <p:nvSpPr>
            <p:cNvPr id="5" name="Freeform 5"/>
            <p:cNvSpPr/>
            <p:nvPr/>
          </p:nvSpPr>
          <p:spPr>
            <a:xfrm>
              <a:off x="0" y="0"/>
              <a:ext cx="2663497" cy="205641"/>
            </a:xfrm>
            <a:custGeom>
              <a:avLst/>
              <a:gdLst/>
              <a:ahLst/>
              <a:cxnLst/>
              <a:rect l="l" t="t" r="r" b="b"/>
              <a:pathLst>
                <a:path w="2663497" h="205641">
                  <a:moveTo>
                    <a:pt x="0" y="0"/>
                  </a:moveTo>
                  <a:lnTo>
                    <a:pt x="2663497" y="0"/>
                  </a:lnTo>
                  <a:lnTo>
                    <a:pt x="2663497" y="205641"/>
                  </a:lnTo>
                  <a:lnTo>
                    <a:pt x="0" y="205641"/>
                  </a:lnTo>
                  <a:close/>
                </a:path>
              </a:pathLst>
            </a:custGeom>
            <a:solidFill>
              <a:srgbClr val="303030"/>
            </a:solidFill>
          </p:spPr>
          <p:txBody>
            <a:bodyPr/>
            <a:lstStyle/>
            <a:p>
              <a:endParaRPr lang="en-US"/>
            </a:p>
          </p:txBody>
        </p:sp>
        <p:sp>
          <p:nvSpPr>
            <p:cNvPr id="6" name="TextBox 6"/>
            <p:cNvSpPr txBox="1"/>
            <p:nvPr/>
          </p:nvSpPr>
          <p:spPr>
            <a:xfrm>
              <a:off x="0" y="-76200"/>
              <a:ext cx="2663497" cy="28184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5497894" y="8672821"/>
            <a:ext cx="8608725" cy="439811"/>
          </a:xfrm>
          <a:prstGeom prst="rect">
            <a:avLst/>
          </a:prstGeom>
        </p:spPr>
        <p:txBody>
          <a:bodyPr lIns="0" tIns="0" rIns="0" bIns="0" rtlCol="0" anchor="t">
            <a:spAutoFit/>
          </a:bodyPr>
          <a:lstStyle/>
          <a:p>
            <a:pPr algn="l">
              <a:lnSpc>
                <a:spcPts val="3584"/>
              </a:lnSpc>
            </a:pPr>
            <a:r>
              <a:rPr lang="en-US" sz="2560" dirty="0">
                <a:solidFill>
                  <a:srgbClr val="FFFFFF"/>
                </a:solidFill>
                <a:latin typeface="Roboto"/>
                <a:ea typeface="Roboto"/>
                <a:cs typeface="Roboto"/>
                <a:sym typeface="Roboto"/>
              </a:rPr>
              <a:t>Log in to </a:t>
            </a:r>
            <a:r>
              <a:rPr lang="en-US" sz="2560" u="sng" dirty="0">
                <a:solidFill>
                  <a:srgbClr val="00B0F0"/>
                </a:solidFill>
                <a:latin typeface="Roboto"/>
                <a:ea typeface="Roboto"/>
                <a:cs typeface="Roboto"/>
                <a:sym typeface="Roboto"/>
                <a:hlinkClick r:id="rId4" tooltip="https://www.walkingwise.com">
                  <a:extLst>
                    <a:ext uri="{A12FA001-AC4F-418D-AE19-62706E023703}">
                      <ahyp:hlinkClr xmlns:ahyp="http://schemas.microsoft.com/office/drawing/2018/hyperlinkcolor" val="tx"/>
                    </a:ext>
                  </a:extLst>
                </a:hlinkClick>
              </a:rPr>
              <a:t>WalkingWise.com</a:t>
            </a:r>
            <a:r>
              <a:rPr lang="en-US" sz="2560" dirty="0">
                <a:solidFill>
                  <a:srgbClr val="00B0F0"/>
                </a:solidFill>
                <a:latin typeface="Roboto"/>
                <a:ea typeface="Roboto"/>
                <a:cs typeface="Roboto"/>
                <a:sym typeface="Roboto"/>
              </a:rPr>
              <a:t> </a:t>
            </a:r>
            <a:r>
              <a:rPr lang="en-US" sz="2560" dirty="0">
                <a:solidFill>
                  <a:srgbClr val="FFFFFF"/>
                </a:solidFill>
                <a:latin typeface="Roboto"/>
                <a:ea typeface="Roboto"/>
                <a:cs typeface="Roboto"/>
                <a:sym typeface="Roboto"/>
              </a:rPr>
              <a:t>to access this animated video.</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4635935" cy="255317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threat to reveal sensitive, embarrassing, or damaging information about a person unless they pay money or meet other demands.</a:t>
            </a:r>
          </a:p>
        </p:txBody>
      </p:sp>
      <p:grpSp>
        <p:nvGrpSpPr>
          <p:cNvPr id="7" name="Group 7"/>
          <p:cNvGrpSpPr/>
          <p:nvPr/>
        </p:nvGrpSpPr>
        <p:grpSpPr>
          <a:xfrm>
            <a:off x="1965967" y="3624926"/>
            <a:ext cx="4591967" cy="904943"/>
            <a:chOff x="0" y="0"/>
            <a:chExt cx="1209407" cy="238339"/>
          </a:xfrm>
        </p:grpSpPr>
        <p:sp>
          <p:nvSpPr>
            <p:cNvPr id="8" name="Freeform 8"/>
            <p:cNvSpPr/>
            <p:nvPr/>
          </p:nvSpPr>
          <p:spPr>
            <a:xfrm>
              <a:off x="0" y="0"/>
              <a:ext cx="1209407" cy="238339"/>
            </a:xfrm>
            <a:custGeom>
              <a:avLst/>
              <a:gdLst/>
              <a:ahLst/>
              <a:cxnLst/>
              <a:rect l="l" t="t" r="r" b="b"/>
              <a:pathLst>
                <a:path w="1209407" h="238339">
                  <a:moveTo>
                    <a:pt x="0" y="0"/>
                  </a:moveTo>
                  <a:lnTo>
                    <a:pt x="1209407" y="0"/>
                  </a:lnTo>
                  <a:lnTo>
                    <a:pt x="1209407"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20940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141605" y="3529676"/>
            <a:ext cx="4240691" cy="102876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BLACKMAIL</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435196"/>
            <a:ext cx="11680636" cy="1963245"/>
            <a:chOff x="0" y="0"/>
            <a:chExt cx="3076381" cy="517069"/>
          </a:xfrm>
        </p:grpSpPr>
        <p:sp>
          <p:nvSpPr>
            <p:cNvPr id="7" name="Freeform 7"/>
            <p:cNvSpPr/>
            <p:nvPr/>
          </p:nvSpPr>
          <p:spPr>
            <a:xfrm>
              <a:off x="0" y="0"/>
              <a:ext cx="3076381" cy="517069"/>
            </a:xfrm>
            <a:custGeom>
              <a:avLst/>
              <a:gdLst/>
              <a:ahLst/>
              <a:cxnLst/>
              <a:rect l="l" t="t" r="r" b="b"/>
              <a:pathLst>
                <a:path w="3076381" h="517069">
                  <a:moveTo>
                    <a:pt x="0" y="0"/>
                  </a:moveTo>
                  <a:lnTo>
                    <a:pt x="3076381" y="0"/>
                  </a:lnTo>
                  <a:lnTo>
                    <a:pt x="3076381" y="517069"/>
                  </a:lnTo>
                  <a:lnTo>
                    <a:pt x="0" y="517069"/>
                  </a:lnTo>
                  <a:close/>
                </a:path>
              </a:pathLst>
            </a:custGeom>
            <a:solidFill>
              <a:srgbClr val="303030"/>
            </a:solidFill>
          </p:spPr>
          <p:txBody>
            <a:bodyPr/>
            <a:lstStyle/>
            <a:p>
              <a:endParaRPr lang="en-US"/>
            </a:p>
          </p:txBody>
        </p:sp>
        <p:sp>
          <p:nvSpPr>
            <p:cNvPr id="8" name="TextBox 8"/>
            <p:cNvSpPr txBox="1"/>
            <p:nvPr/>
          </p:nvSpPr>
          <p:spPr>
            <a:xfrm>
              <a:off x="0" y="-76200"/>
              <a:ext cx="3076381" cy="59326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47587" y="4576741"/>
            <a:ext cx="11413776"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do MOST blackmailers obtain sexual images from victims?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BLACKMAIL</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801137" y="9124936"/>
            <a:ext cx="7001388"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 13.</a:t>
            </a:r>
          </a:p>
        </p:txBody>
      </p:sp>
      <p:sp>
        <p:nvSpPr>
          <p:cNvPr id="17" name="Freeform 17"/>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441937" y="4516113"/>
            <a:ext cx="15404126"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The act of </a:t>
            </a:r>
            <a:r>
              <a:rPr lang="en-US" sz="4300" b="1">
                <a:solidFill>
                  <a:srgbClr val="FF5757"/>
                </a:solidFill>
                <a:latin typeface="Roboto Bold"/>
                <a:ea typeface="Roboto Bold"/>
                <a:cs typeface="Roboto Bold"/>
                <a:sym typeface="Roboto Bold"/>
              </a:rPr>
              <a:t>creating a fake online identity</a:t>
            </a:r>
            <a:r>
              <a:rPr lang="en-US" sz="4300" b="1">
                <a:solidFill>
                  <a:srgbClr val="004F59"/>
                </a:solidFill>
                <a:latin typeface="Roboto Bold"/>
                <a:ea typeface="Roboto Bold"/>
                <a:cs typeface="Roboto Bold"/>
                <a:sym typeface="Roboto Bold"/>
              </a:rPr>
              <a:t> to deceive someone, typically for personal gain, manipulation, or malicious intent. </a:t>
            </a:r>
          </a:p>
        </p:txBody>
      </p:sp>
      <p:grpSp>
        <p:nvGrpSpPr>
          <p:cNvPr id="7" name="Group 7"/>
          <p:cNvGrpSpPr/>
          <p:nvPr/>
        </p:nvGrpSpPr>
        <p:grpSpPr>
          <a:xfrm>
            <a:off x="1441937" y="3624926"/>
            <a:ext cx="5235780" cy="904943"/>
            <a:chOff x="0" y="0"/>
            <a:chExt cx="1378971" cy="238339"/>
          </a:xfrm>
        </p:grpSpPr>
        <p:sp>
          <p:nvSpPr>
            <p:cNvPr id="8" name="Freeform 8"/>
            <p:cNvSpPr/>
            <p:nvPr/>
          </p:nvSpPr>
          <p:spPr>
            <a:xfrm>
              <a:off x="0" y="0"/>
              <a:ext cx="1378971" cy="238339"/>
            </a:xfrm>
            <a:custGeom>
              <a:avLst/>
              <a:gdLst/>
              <a:ahLst/>
              <a:cxnLst/>
              <a:rect l="l" t="t" r="r" b="b"/>
              <a:pathLst>
                <a:path w="1378971" h="238339">
                  <a:moveTo>
                    <a:pt x="0" y="0"/>
                  </a:moveTo>
                  <a:lnTo>
                    <a:pt x="1378971" y="0"/>
                  </a:lnTo>
                  <a:lnTo>
                    <a:pt x="1378971"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378971"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07232" y="3529676"/>
            <a:ext cx="4724239" cy="102865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CATFISHING</a:t>
            </a:r>
          </a:p>
        </p:txBody>
      </p:sp>
      <p:sp>
        <p:nvSpPr>
          <p:cNvPr id="11" name="TextBox 11"/>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Freeform 14"/>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9280533" y="3109456"/>
            <a:ext cx="7539291" cy="4639428"/>
          </a:xfrm>
          <a:custGeom>
            <a:avLst/>
            <a:gdLst/>
            <a:ahLst/>
            <a:cxnLst/>
            <a:rect l="l" t="t" r="r" b="b"/>
            <a:pathLst>
              <a:path w="7539291" h="4639428">
                <a:moveTo>
                  <a:pt x="0" y="0"/>
                </a:moveTo>
                <a:lnTo>
                  <a:pt x="7539292" y="0"/>
                </a:lnTo>
                <a:lnTo>
                  <a:pt x="7539292" y="4639428"/>
                </a:lnTo>
                <a:lnTo>
                  <a:pt x="0" y="4639428"/>
                </a:lnTo>
                <a:lnTo>
                  <a:pt x="0" y="0"/>
                </a:lnTo>
                <a:close/>
              </a:path>
            </a:pathLst>
          </a:custGeom>
          <a:blipFill>
            <a:blip r:embed="rId3"/>
            <a:stretch>
              <a:fillRect t="-24721" b="-37783"/>
            </a:stretch>
          </a:blipFill>
        </p:spPr>
        <p:txBody>
          <a:bodyPr/>
          <a:lstStyle/>
          <a:p>
            <a:endParaRPr lang="en-US"/>
          </a:p>
        </p:txBody>
      </p:sp>
      <p:sp>
        <p:nvSpPr>
          <p:cNvPr id="8" name="Freeform 8"/>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4F59"/>
                </a:solidFill>
                <a:latin typeface="Roboto"/>
                <a:ea typeface="Roboto"/>
                <a:cs typeface="Roboto"/>
                <a:sym typeface="Roboto"/>
              </a:rPr>
              <a:t>2</a:t>
            </a:r>
          </a:p>
        </p:txBody>
      </p:sp>
      <p:sp>
        <p:nvSpPr>
          <p:cNvPr id="11" name="TextBox 11"/>
          <p:cNvSpPr txBox="1"/>
          <p:nvPr/>
        </p:nvSpPr>
        <p:spPr>
          <a:xfrm>
            <a:off x="1380964" y="3489842"/>
            <a:ext cx="7452288" cy="4353561"/>
          </a:xfrm>
          <a:prstGeom prst="rect">
            <a:avLst/>
          </a:prstGeom>
        </p:spPr>
        <p:txBody>
          <a:bodyPr lIns="0" tIns="0" rIns="0" bIns="0" rtlCol="0" anchor="t">
            <a:spAutoFit/>
          </a:bodyPr>
          <a:lstStyle/>
          <a:p>
            <a:pPr algn="l">
              <a:lnSpc>
                <a:spcPts val="3639"/>
              </a:lnSpc>
            </a:pPr>
            <a:r>
              <a:rPr lang="en-US" sz="2599">
                <a:solidFill>
                  <a:srgbClr val="004F59"/>
                </a:solidFill>
                <a:latin typeface="Roboto"/>
                <a:ea typeface="Roboto"/>
                <a:cs typeface="Roboto"/>
                <a:sym typeface="Roboto"/>
              </a:rPr>
              <a:t>For live presentations, please use the PowerPoint version. It reveals bullet points one at a time, with previous points fading to a white font for clarity and comprehension. Additionally, presenters can integrate Slido polling into the PowerPoint presentation to digitally engage with audiences.</a:t>
            </a:r>
          </a:p>
          <a:p>
            <a:pPr algn="l">
              <a:lnSpc>
                <a:spcPts val="1960"/>
              </a:lnSpc>
            </a:pPr>
            <a:endParaRPr lang="en-US" sz="2599">
              <a:solidFill>
                <a:srgbClr val="004F59"/>
              </a:solidFill>
              <a:latin typeface="Roboto"/>
              <a:ea typeface="Roboto"/>
              <a:cs typeface="Roboto"/>
              <a:sym typeface="Roboto"/>
            </a:endParaRPr>
          </a:p>
          <a:p>
            <a:pPr algn="l">
              <a:lnSpc>
                <a:spcPts val="3639"/>
              </a:lnSpc>
            </a:pPr>
            <a:r>
              <a:rPr lang="en-US" sz="2599">
                <a:solidFill>
                  <a:srgbClr val="004F59"/>
                </a:solidFill>
                <a:latin typeface="Roboto"/>
                <a:ea typeface="Roboto"/>
                <a:cs typeface="Roboto"/>
                <a:sym typeface="Roboto"/>
              </a:rPr>
              <a:t>Presenters may also edit the speaker notes in the PowerPoint presentation to help effectively deliver information to audiences. </a:t>
            </a:r>
          </a:p>
        </p:txBody>
      </p:sp>
      <p:sp>
        <p:nvSpPr>
          <p:cNvPr id="12" name="TextBox 12"/>
          <p:cNvSpPr txBox="1"/>
          <p:nvPr/>
        </p:nvSpPr>
        <p:spPr>
          <a:xfrm>
            <a:off x="1352389" y="1910522"/>
            <a:ext cx="15534110" cy="1417321"/>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PDF contains the same content as the PowerPoint presentation but has been condensed into fewer pages for easier reference.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id="7" name="Group 7"/>
          <p:cNvGrpSpPr/>
          <p:nvPr/>
        </p:nvGrpSpPr>
        <p:grpSpPr>
          <a:xfrm>
            <a:off x="1629079" y="2825359"/>
            <a:ext cx="5857461" cy="913554"/>
            <a:chOff x="0" y="0"/>
            <a:chExt cx="1542706" cy="240607"/>
          </a:xfrm>
        </p:grpSpPr>
        <p:sp>
          <p:nvSpPr>
            <p:cNvPr id="8" name="Freeform 8"/>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9" name="TextBox 9"/>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060322" y="2848762"/>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
        <p:nvSpPr>
          <p:cNvPr id="11" name="TextBox 11"/>
          <p:cNvSpPr txBox="1"/>
          <p:nvPr/>
        </p:nvSpPr>
        <p:spPr>
          <a:xfrm>
            <a:off x="5064299" y="9077203"/>
            <a:ext cx="7046081" cy="836403"/>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p>
          <a:p>
            <a:pPr algn="l">
              <a:lnSpc>
                <a:spcPts val="1679"/>
              </a:lnSpc>
            </a:pPr>
            <a:r>
              <a:rPr lang="en-US" sz="1200">
                <a:solidFill>
                  <a:srgbClr val="004F59"/>
                </a:solidFill>
                <a:latin typeface="Roboto"/>
                <a:ea typeface="Roboto"/>
                <a:cs typeface="Roboto"/>
                <a:sym typeface="Roboto"/>
              </a:rPr>
              <a:t>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229500" y="3826671"/>
            <a:ext cx="16029800" cy="762055"/>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First, online predators make the </a:t>
            </a:r>
            <a:r>
              <a:rPr lang="en-US" sz="4249" b="1">
                <a:solidFill>
                  <a:srgbClr val="FF5757"/>
                </a:solidFill>
                <a:latin typeface="Roboto Bold"/>
                <a:ea typeface="Roboto Bold"/>
                <a:cs typeface="Roboto Bold"/>
                <a:sym typeface="Roboto Bold"/>
              </a:rPr>
              <a:t>connection</a:t>
            </a:r>
            <a:r>
              <a:rPr lang="en-US" sz="4249" b="1">
                <a:solidFill>
                  <a:srgbClr val="004F59"/>
                </a:solidFill>
                <a:latin typeface="Roboto Bold"/>
                <a:ea typeface="Roboto Bold"/>
                <a:cs typeface="Roboto Bold"/>
                <a:sym typeface="Roboto Bold"/>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id="7" name="Group 7"/>
          <p:cNvGrpSpPr/>
          <p:nvPr/>
        </p:nvGrpSpPr>
        <p:grpSpPr>
          <a:xfrm>
            <a:off x="1629079" y="2825359"/>
            <a:ext cx="5857461" cy="913554"/>
            <a:chOff x="0" y="0"/>
            <a:chExt cx="1542706" cy="240607"/>
          </a:xfrm>
        </p:grpSpPr>
        <p:sp>
          <p:nvSpPr>
            <p:cNvPr id="8" name="Freeform 8"/>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9" name="TextBox 9"/>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5064299" y="9077203"/>
            <a:ext cx="7046081" cy="836403"/>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p>
          <a:p>
            <a:pPr algn="l">
              <a:lnSpc>
                <a:spcPts val="1679"/>
              </a:lnSpc>
            </a:pPr>
            <a:r>
              <a:rPr lang="en-US" sz="1200">
                <a:solidFill>
                  <a:srgbClr val="004F59"/>
                </a:solidFill>
                <a:latin typeface="Roboto"/>
                <a:ea typeface="Roboto"/>
                <a:cs typeface="Roboto"/>
                <a:sym typeface="Roboto"/>
              </a:rPr>
              <a:t> </a:t>
            </a:r>
          </a:p>
          <a:p>
            <a:pPr algn="l">
              <a:lnSpc>
                <a:spcPts val="1679"/>
              </a:lnSpc>
            </a:pPr>
            <a:endParaRPr lang="en-US" sz="1200">
              <a:solidFill>
                <a:srgbClr val="004F59"/>
              </a:solidFill>
              <a:latin typeface="Roboto"/>
              <a:ea typeface="Roboto"/>
              <a:cs typeface="Roboto"/>
              <a:sym typeface="Roboto"/>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229500" y="3826671"/>
            <a:ext cx="16029800" cy="1562209"/>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First, online predators make the connection.</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They often pretend to be the </a:t>
            </a:r>
            <a:r>
              <a:rPr lang="en-US" sz="4249" b="1">
                <a:solidFill>
                  <a:srgbClr val="FF5757"/>
                </a:solidFill>
                <a:latin typeface="Roboto Bold"/>
                <a:ea typeface="Roboto Bold"/>
                <a:cs typeface="Roboto Bold"/>
                <a:sym typeface="Roboto Bold"/>
              </a:rPr>
              <a:t>victim’s age</a:t>
            </a:r>
            <a:r>
              <a:rPr lang="en-US" sz="4249" b="1">
                <a:solidFill>
                  <a:srgbClr val="004F59"/>
                </a:solidFill>
                <a:latin typeface="Roboto Bold"/>
                <a:ea typeface="Roboto Bold"/>
                <a:cs typeface="Roboto Bold"/>
                <a:sym typeface="Roboto Bold"/>
              </a:rPr>
              <a:t>.</a:t>
            </a:r>
          </a:p>
        </p:txBody>
      </p:sp>
      <p:sp>
        <p:nvSpPr>
          <p:cNvPr id="14" name="TextBox 14"/>
          <p:cNvSpPr txBox="1"/>
          <p:nvPr/>
        </p:nvSpPr>
        <p:spPr>
          <a:xfrm>
            <a:off x="2060322" y="2848762"/>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id="7" name="Group 7"/>
          <p:cNvGrpSpPr/>
          <p:nvPr/>
        </p:nvGrpSpPr>
        <p:grpSpPr>
          <a:xfrm>
            <a:off x="1629079" y="2825359"/>
            <a:ext cx="5857461" cy="913554"/>
            <a:chOff x="0" y="0"/>
            <a:chExt cx="1542706" cy="240607"/>
          </a:xfrm>
        </p:grpSpPr>
        <p:sp>
          <p:nvSpPr>
            <p:cNvPr id="8" name="Freeform 8"/>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9" name="TextBox 9"/>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5064299" y="9077203"/>
            <a:ext cx="7046081" cy="836403"/>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p>
          <a:p>
            <a:pPr algn="l">
              <a:lnSpc>
                <a:spcPts val="1679"/>
              </a:lnSpc>
            </a:pPr>
            <a:r>
              <a:rPr lang="en-US" sz="1200">
                <a:solidFill>
                  <a:srgbClr val="004F59"/>
                </a:solidFill>
                <a:latin typeface="Roboto"/>
                <a:ea typeface="Roboto"/>
                <a:cs typeface="Roboto"/>
                <a:sym typeface="Roboto"/>
              </a:rPr>
              <a:t> </a:t>
            </a:r>
          </a:p>
          <a:p>
            <a:pPr algn="l">
              <a:lnSpc>
                <a:spcPts val="1679"/>
              </a:lnSpc>
            </a:pPr>
            <a:endParaRPr lang="en-US" sz="1200">
              <a:solidFill>
                <a:srgbClr val="004F59"/>
              </a:solidFill>
              <a:latin typeface="Roboto"/>
              <a:ea typeface="Roboto"/>
              <a:cs typeface="Roboto"/>
              <a:sym typeface="Roboto"/>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229500" y="3826671"/>
            <a:ext cx="16029800" cy="2362363"/>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First, online predators make the connection.</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They often pretend to be the victim’s age.</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They usually pretend to have </a:t>
            </a:r>
            <a:r>
              <a:rPr lang="en-US" sz="4249" b="1">
                <a:solidFill>
                  <a:srgbClr val="FF5757"/>
                </a:solidFill>
                <a:latin typeface="Roboto Bold"/>
                <a:ea typeface="Roboto Bold"/>
                <a:cs typeface="Roboto Bold"/>
                <a:sym typeface="Roboto Bold"/>
              </a:rPr>
              <a:t>common interests</a:t>
            </a:r>
            <a:r>
              <a:rPr lang="en-US" sz="4249" b="1">
                <a:solidFill>
                  <a:srgbClr val="004F59"/>
                </a:solidFill>
                <a:latin typeface="Roboto Bold"/>
                <a:ea typeface="Roboto Bold"/>
                <a:cs typeface="Roboto Bold"/>
                <a:sym typeface="Roboto Bold"/>
              </a:rPr>
              <a:t>.</a:t>
            </a:r>
          </a:p>
        </p:txBody>
      </p:sp>
      <p:sp>
        <p:nvSpPr>
          <p:cNvPr id="14" name="TextBox 14"/>
          <p:cNvSpPr txBox="1"/>
          <p:nvPr/>
        </p:nvSpPr>
        <p:spPr>
          <a:xfrm>
            <a:off x="2060322" y="2848762"/>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id="7" name="Group 7"/>
          <p:cNvGrpSpPr/>
          <p:nvPr/>
        </p:nvGrpSpPr>
        <p:grpSpPr>
          <a:xfrm>
            <a:off x="1629079" y="2825359"/>
            <a:ext cx="5857461" cy="913554"/>
            <a:chOff x="0" y="0"/>
            <a:chExt cx="1542706" cy="240607"/>
          </a:xfrm>
        </p:grpSpPr>
        <p:sp>
          <p:nvSpPr>
            <p:cNvPr id="8" name="Freeform 8"/>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9" name="TextBox 9"/>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5064299" y="9077203"/>
            <a:ext cx="7046081" cy="836403"/>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p>
          <a:p>
            <a:pPr algn="l">
              <a:lnSpc>
                <a:spcPts val="1679"/>
              </a:lnSpc>
            </a:pPr>
            <a:r>
              <a:rPr lang="en-US" sz="1200">
                <a:solidFill>
                  <a:srgbClr val="004F59"/>
                </a:solidFill>
                <a:latin typeface="Roboto"/>
                <a:ea typeface="Roboto"/>
                <a:cs typeface="Roboto"/>
                <a:sym typeface="Roboto"/>
              </a:rPr>
              <a:t> </a:t>
            </a:r>
          </a:p>
          <a:p>
            <a:pPr algn="l">
              <a:lnSpc>
                <a:spcPts val="1679"/>
              </a:lnSpc>
            </a:pPr>
            <a:endParaRPr lang="en-US" sz="1200">
              <a:solidFill>
                <a:srgbClr val="004F59"/>
              </a:solidFill>
              <a:latin typeface="Roboto"/>
              <a:ea typeface="Roboto"/>
              <a:cs typeface="Roboto"/>
              <a:sym typeface="Roboto"/>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229500" y="3826671"/>
            <a:ext cx="16029800" cy="3162517"/>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First, online predators make the connection.</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They often pretend to be the victim’s age.</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They usually pretend to have common interests.</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Then, they pretend to want to </a:t>
            </a:r>
            <a:r>
              <a:rPr lang="en-US" sz="4249" b="1">
                <a:solidFill>
                  <a:srgbClr val="FF5757"/>
                </a:solidFill>
                <a:latin typeface="Roboto Bold"/>
                <a:ea typeface="Roboto Bold"/>
                <a:cs typeface="Roboto Bold"/>
                <a:sym typeface="Roboto Bold"/>
              </a:rPr>
              <a:t>connect romantically</a:t>
            </a:r>
            <a:r>
              <a:rPr lang="en-US" sz="4249" b="1">
                <a:solidFill>
                  <a:srgbClr val="004F59"/>
                </a:solidFill>
                <a:latin typeface="Roboto Bold"/>
                <a:ea typeface="Roboto Bold"/>
                <a:cs typeface="Roboto Bold"/>
                <a:sym typeface="Roboto Bold"/>
              </a:rPr>
              <a:t>. </a:t>
            </a:r>
          </a:p>
        </p:txBody>
      </p:sp>
      <p:sp>
        <p:nvSpPr>
          <p:cNvPr id="14" name="TextBox 14"/>
          <p:cNvSpPr txBox="1"/>
          <p:nvPr/>
        </p:nvSpPr>
        <p:spPr>
          <a:xfrm>
            <a:off x="2060322" y="2848762"/>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id="7" name="Group 7"/>
          <p:cNvGrpSpPr/>
          <p:nvPr/>
        </p:nvGrpSpPr>
        <p:grpSpPr>
          <a:xfrm>
            <a:off x="1629079" y="2825359"/>
            <a:ext cx="5857461" cy="913554"/>
            <a:chOff x="0" y="0"/>
            <a:chExt cx="1542706" cy="240607"/>
          </a:xfrm>
        </p:grpSpPr>
        <p:sp>
          <p:nvSpPr>
            <p:cNvPr id="8" name="Freeform 8"/>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9" name="TextBox 9"/>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5064299" y="9077203"/>
            <a:ext cx="7046081" cy="836403"/>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p>
          <a:p>
            <a:pPr algn="l">
              <a:lnSpc>
                <a:spcPts val="1679"/>
              </a:lnSpc>
            </a:pPr>
            <a:r>
              <a:rPr lang="en-US" sz="1200">
                <a:solidFill>
                  <a:srgbClr val="004F59"/>
                </a:solidFill>
                <a:latin typeface="Roboto"/>
                <a:ea typeface="Roboto"/>
                <a:cs typeface="Roboto"/>
                <a:sym typeface="Roboto"/>
              </a:rPr>
              <a:t> </a:t>
            </a:r>
          </a:p>
          <a:p>
            <a:pPr algn="l">
              <a:lnSpc>
                <a:spcPts val="1679"/>
              </a:lnSpc>
            </a:pPr>
            <a:endParaRPr lang="en-US" sz="1200">
              <a:solidFill>
                <a:srgbClr val="004F59"/>
              </a:solidFill>
              <a:latin typeface="Roboto"/>
              <a:ea typeface="Roboto"/>
              <a:cs typeface="Roboto"/>
              <a:sym typeface="Roboto"/>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229500" y="3826671"/>
            <a:ext cx="16029800" cy="3962671"/>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First, online predators make the connection.</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They pretend to be the victim’s age.</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They pretend to have common interests.</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Then, they pretend to want to connect romantically.</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Predators send a sexual image and </a:t>
            </a:r>
            <a:r>
              <a:rPr lang="en-US" sz="4249" b="1">
                <a:solidFill>
                  <a:srgbClr val="FF5757"/>
                </a:solidFill>
                <a:latin typeface="Roboto Bold"/>
                <a:ea typeface="Roboto Bold"/>
                <a:cs typeface="Roboto Bold"/>
                <a:sym typeface="Roboto Bold"/>
              </a:rPr>
              <a:t>request a nude</a:t>
            </a:r>
            <a:r>
              <a:rPr lang="en-US" sz="4249" b="1">
                <a:solidFill>
                  <a:srgbClr val="004F59"/>
                </a:solidFill>
                <a:latin typeface="Roboto Bold"/>
                <a:ea typeface="Roboto Bold"/>
                <a:cs typeface="Roboto Bold"/>
                <a:sym typeface="Roboto Bold"/>
              </a:rPr>
              <a:t> in return. </a:t>
            </a:r>
          </a:p>
        </p:txBody>
      </p:sp>
      <p:sp>
        <p:nvSpPr>
          <p:cNvPr id="14" name="TextBox 14"/>
          <p:cNvSpPr txBox="1"/>
          <p:nvPr/>
        </p:nvSpPr>
        <p:spPr>
          <a:xfrm>
            <a:off x="2060322" y="2848762"/>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229500" y="3826671"/>
            <a:ext cx="16029800" cy="4762826"/>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First, online predators make the connection.</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They often pretend to be the victim’s age.</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They usually pretend to have common interests.</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Then, they pretend to want to connect romantically.</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Predators send a sexual image and request a nude in return. </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OR suggest using Video Chat to engage in </a:t>
            </a:r>
            <a:r>
              <a:rPr lang="en-US" sz="4249" b="1">
                <a:solidFill>
                  <a:srgbClr val="FF5757"/>
                </a:solidFill>
                <a:latin typeface="Roboto Bold"/>
                <a:ea typeface="Roboto Bold"/>
                <a:cs typeface="Roboto Bold"/>
                <a:sym typeface="Roboto Bold"/>
              </a:rPr>
              <a:t>live nudity</a:t>
            </a:r>
            <a:r>
              <a:rPr lang="en-US" sz="4249" b="1">
                <a:solidFill>
                  <a:srgbClr val="004F59"/>
                </a:solidFill>
                <a:latin typeface="Roboto Bold"/>
                <a:ea typeface="Roboto Bold"/>
                <a:cs typeface="Roboto Bold"/>
                <a:sym typeface="Roboto Bold"/>
              </a:rPr>
              <a:t>.</a:t>
            </a:r>
          </a:p>
        </p:txBody>
      </p:sp>
      <p:sp>
        <p:nvSpPr>
          <p:cNvPr id="7" name="TextBox 7"/>
          <p:cNvSpPr txBox="1"/>
          <p:nvPr/>
        </p:nvSpPr>
        <p:spPr>
          <a:xfrm>
            <a:off x="945186" y="1250072"/>
            <a:ext cx="1114908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 PROCESS</a:t>
            </a:r>
          </a:p>
        </p:txBody>
      </p:sp>
      <p:grpSp>
        <p:nvGrpSpPr>
          <p:cNvPr id="8" name="Group 8"/>
          <p:cNvGrpSpPr/>
          <p:nvPr/>
        </p:nvGrpSpPr>
        <p:grpSpPr>
          <a:xfrm>
            <a:off x="1629079" y="2825359"/>
            <a:ext cx="5857461" cy="913554"/>
            <a:chOff x="0" y="0"/>
            <a:chExt cx="1542706" cy="240607"/>
          </a:xfrm>
        </p:grpSpPr>
        <p:sp>
          <p:nvSpPr>
            <p:cNvPr id="9" name="Freeform 9"/>
            <p:cNvSpPr/>
            <p:nvPr/>
          </p:nvSpPr>
          <p:spPr>
            <a:xfrm>
              <a:off x="0" y="0"/>
              <a:ext cx="1542706" cy="240607"/>
            </a:xfrm>
            <a:custGeom>
              <a:avLst/>
              <a:gdLst/>
              <a:ahLst/>
              <a:cxnLst/>
              <a:rect l="l" t="t" r="r" b="b"/>
              <a:pathLst>
                <a:path w="1542706" h="240607">
                  <a:moveTo>
                    <a:pt x="0" y="0"/>
                  </a:moveTo>
                  <a:lnTo>
                    <a:pt x="1542706" y="0"/>
                  </a:lnTo>
                  <a:lnTo>
                    <a:pt x="1542706" y="240607"/>
                  </a:lnTo>
                  <a:lnTo>
                    <a:pt x="0" y="240607"/>
                  </a:lnTo>
                  <a:close/>
                </a:path>
              </a:pathLst>
            </a:custGeom>
            <a:solidFill>
              <a:srgbClr val="303030"/>
            </a:solidFill>
          </p:spPr>
          <p:txBody>
            <a:bodyPr/>
            <a:lstStyle/>
            <a:p>
              <a:endParaRPr lang="en-US"/>
            </a:p>
          </p:txBody>
        </p:sp>
        <p:sp>
          <p:nvSpPr>
            <p:cNvPr id="10" name="TextBox 10"/>
            <p:cNvSpPr txBox="1"/>
            <p:nvPr/>
          </p:nvSpPr>
          <p:spPr>
            <a:xfrm>
              <a:off x="0" y="-76200"/>
              <a:ext cx="1542706" cy="316807"/>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5064299" y="9077203"/>
            <a:ext cx="7046081" cy="836403"/>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p>
          <a:p>
            <a:pPr algn="l">
              <a:lnSpc>
                <a:spcPts val="1679"/>
              </a:lnSpc>
            </a:pPr>
            <a:r>
              <a:rPr lang="en-US" sz="1200">
                <a:solidFill>
                  <a:srgbClr val="004F59"/>
                </a:solidFill>
                <a:latin typeface="Roboto"/>
                <a:ea typeface="Roboto"/>
                <a:cs typeface="Roboto"/>
                <a:sym typeface="Roboto"/>
              </a:rPr>
              <a:t>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2060322" y="2848762"/>
            <a:ext cx="592590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Steps to Sextortion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BLACKMAIL</a:t>
            </a:r>
          </a:p>
        </p:txBody>
      </p:sp>
      <p:grpSp>
        <p:nvGrpSpPr>
          <p:cNvPr id="7" name="Group 7"/>
          <p:cNvGrpSpPr/>
          <p:nvPr/>
        </p:nvGrpSpPr>
        <p:grpSpPr>
          <a:xfrm>
            <a:off x="1629079" y="2991853"/>
            <a:ext cx="9416620" cy="950719"/>
            <a:chOff x="0" y="0"/>
            <a:chExt cx="2480097" cy="250395"/>
          </a:xfrm>
        </p:grpSpPr>
        <p:sp>
          <p:nvSpPr>
            <p:cNvPr id="8" name="Freeform 8"/>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9" name="TextBox 9"/>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060322" y="3014788"/>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
        <p:nvSpPr>
          <p:cNvPr id="11" name="TextBox 11"/>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229500" y="3985650"/>
            <a:ext cx="15886925" cy="762055"/>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82% - Catfishing / </a:t>
            </a:r>
            <a:r>
              <a:rPr lang="en-US" sz="4249" b="1">
                <a:solidFill>
                  <a:srgbClr val="FF5757"/>
                </a:solidFill>
                <a:latin typeface="Roboto Bold"/>
                <a:ea typeface="Roboto Bold"/>
                <a:cs typeface="Roboto Bold"/>
                <a:sym typeface="Roboto Bold"/>
              </a:rPr>
              <a:t>Sexting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BLACKMAIL</a:t>
            </a:r>
          </a:p>
        </p:txBody>
      </p:sp>
      <p:grpSp>
        <p:nvGrpSpPr>
          <p:cNvPr id="7" name="Group 7"/>
          <p:cNvGrpSpPr/>
          <p:nvPr/>
        </p:nvGrpSpPr>
        <p:grpSpPr>
          <a:xfrm>
            <a:off x="1629079" y="2991853"/>
            <a:ext cx="9416620" cy="950719"/>
            <a:chOff x="0" y="0"/>
            <a:chExt cx="2480097" cy="250395"/>
          </a:xfrm>
        </p:grpSpPr>
        <p:sp>
          <p:nvSpPr>
            <p:cNvPr id="8" name="Freeform 8"/>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9" name="TextBox 9"/>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229500" y="3985650"/>
            <a:ext cx="15886925" cy="1562209"/>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82% - Catfishing / Sexting</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11% - Threaten using a </a:t>
            </a:r>
            <a:r>
              <a:rPr lang="en-US" sz="4249" b="1">
                <a:solidFill>
                  <a:srgbClr val="FF5757"/>
                </a:solidFill>
                <a:latin typeface="Roboto Bold"/>
                <a:ea typeface="Roboto Bold"/>
                <a:cs typeface="Roboto Bold"/>
                <a:sym typeface="Roboto Bold"/>
              </a:rPr>
              <a:t>Fake Image</a:t>
            </a:r>
            <a:r>
              <a:rPr lang="en-US" sz="4249" b="1">
                <a:solidFill>
                  <a:srgbClr val="004F59"/>
                </a:solidFill>
                <a:latin typeface="Roboto Bold"/>
                <a:ea typeface="Roboto Bold"/>
                <a:cs typeface="Roboto Bold"/>
                <a:sym typeface="Roboto Bold"/>
              </a:rPr>
              <a:t> of Victim </a:t>
            </a:r>
          </a:p>
        </p:txBody>
      </p:sp>
      <p:sp>
        <p:nvSpPr>
          <p:cNvPr id="14" name="TextBox 14"/>
          <p:cNvSpPr txBox="1"/>
          <p:nvPr/>
        </p:nvSpPr>
        <p:spPr>
          <a:xfrm>
            <a:off x="2060322" y="3014788"/>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BLACKMAIL</a:t>
            </a:r>
          </a:p>
        </p:txBody>
      </p:sp>
      <p:grpSp>
        <p:nvGrpSpPr>
          <p:cNvPr id="7" name="Group 7"/>
          <p:cNvGrpSpPr/>
          <p:nvPr/>
        </p:nvGrpSpPr>
        <p:grpSpPr>
          <a:xfrm>
            <a:off x="1629079" y="2991853"/>
            <a:ext cx="9416620" cy="950719"/>
            <a:chOff x="0" y="0"/>
            <a:chExt cx="2480097" cy="250395"/>
          </a:xfrm>
        </p:grpSpPr>
        <p:sp>
          <p:nvSpPr>
            <p:cNvPr id="8" name="Freeform 8"/>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9" name="TextBox 9"/>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229500" y="3985650"/>
            <a:ext cx="16604702" cy="2362363"/>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82% - Catfishing / Sexting</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11% - Threaten using a Fake Image of Victim</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5.9% - Hacking Threats &amp; </a:t>
            </a:r>
            <a:r>
              <a:rPr lang="en-US" sz="4249" b="1">
                <a:solidFill>
                  <a:srgbClr val="FF5757"/>
                </a:solidFill>
                <a:latin typeface="Roboto Bold"/>
                <a:ea typeface="Roboto Bold"/>
                <a:cs typeface="Roboto Bold"/>
                <a:sym typeface="Roboto Bold"/>
              </a:rPr>
              <a:t>Stolen Images</a:t>
            </a:r>
            <a:r>
              <a:rPr lang="en-US" sz="4249" b="1">
                <a:solidFill>
                  <a:srgbClr val="004F59"/>
                </a:solidFill>
                <a:latin typeface="Roboto Bold"/>
                <a:ea typeface="Roboto Bold"/>
                <a:cs typeface="Roboto Bold"/>
                <a:sym typeface="Roboto Bold"/>
              </a:rPr>
              <a:t> from iPhones / Apps </a:t>
            </a:r>
          </a:p>
        </p:txBody>
      </p:sp>
      <p:sp>
        <p:nvSpPr>
          <p:cNvPr id="14" name="TextBox 14"/>
          <p:cNvSpPr txBox="1"/>
          <p:nvPr/>
        </p:nvSpPr>
        <p:spPr>
          <a:xfrm>
            <a:off x="2060322" y="3014788"/>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BLACKMAIL</a:t>
            </a:r>
          </a:p>
        </p:txBody>
      </p:sp>
      <p:grpSp>
        <p:nvGrpSpPr>
          <p:cNvPr id="7" name="Group 7"/>
          <p:cNvGrpSpPr/>
          <p:nvPr/>
        </p:nvGrpSpPr>
        <p:grpSpPr>
          <a:xfrm>
            <a:off x="1629079" y="2991853"/>
            <a:ext cx="9416620" cy="950719"/>
            <a:chOff x="0" y="0"/>
            <a:chExt cx="2480097" cy="250395"/>
          </a:xfrm>
        </p:grpSpPr>
        <p:sp>
          <p:nvSpPr>
            <p:cNvPr id="8" name="Freeform 8"/>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9" name="TextBox 9"/>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229500" y="3985650"/>
            <a:ext cx="16604702" cy="3162517"/>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82% - Catfishing / Sexting</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11% - Threaten using a Fake Image of Victim</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5.9% - Hacking Threats &amp; Stolen Images from iPhones / Apps</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3.8% - Threats of </a:t>
            </a:r>
            <a:r>
              <a:rPr lang="en-US" sz="4249" b="1">
                <a:solidFill>
                  <a:srgbClr val="FF5757"/>
                </a:solidFill>
                <a:latin typeface="Roboto Bold"/>
                <a:ea typeface="Roboto Bold"/>
                <a:cs typeface="Roboto Bold"/>
                <a:sym typeface="Roboto Bold"/>
              </a:rPr>
              <a:t>Violence </a:t>
            </a:r>
          </a:p>
        </p:txBody>
      </p:sp>
      <p:sp>
        <p:nvSpPr>
          <p:cNvPr id="14" name="TextBox 14"/>
          <p:cNvSpPr txBox="1"/>
          <p:nvPr/>
        </p:nvSpPr>
        <p:spPr>
          <a:xfrm>
            <a:off x="2060322" y="3014788"/>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4F59"/>
                </a:solidFill>
                <a:latin typeface="Roboto"/>
                <a:ea typeface="Roboto"/>
                <a:cs typeface="Roboto"/>
                <a:sym typeface="Roboto"/>
              </a:rPr>
              <a:t>3</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256804" y="1419794"/>
            <a:ext cx="15880577" cy="7360812"/>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provides an interactive digital tool, Slido.com, to enhance audience engagement. To implement Slido for your organization, you can log in to </a:t>
            </a:r>
            <a:r>
              <a:rPr lang="en-US" sz="2599" u="sng">
                <a:solidFill>
                  <a:srgbClr val="303030"/>
                </a:solidFill>
                <a:latin typeface="Roboto"/>
                <a:ea typeface="Roboto"/>
                <a:cs typeface="Roboto"/>
                <a:sym typeface="Roboto"/>
                <a:hlinkClick r:id="rId3" tooltip="https://www.walkingwise.com"/>
              </a:rPr>
              <a:t>WalkingWise.com</a:t>
            </a:r>
            <a:r>
              <a:rPr lang="en-US" sz="2599">
                <a:solidFill>
                  <a:srgbClr val="303030"/>
                </a:solidFill>
                <a:latin typeface="Roboto"/>
                <a:ea typeface="Roboto"/>
                <a:cs typeface="Roboto"/>
                <a:sym typeface="Roboto"/>
              </a:rPr>
              <a:t> for setup instructions. Once configured, integrate Slido polling and add a post-evaluation into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If you would like to add your own content, you may do so under the following conditions: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10" name="Freeform 10"/>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BLACKMAIL</a:t>
            </a:r>
          </a:p>
        </p:txBody>
      </p:sp>
      <p:grpSp>
        <p:nvGrpSpPr>
          <p:cNvPr id="7" name="Group 7"/>
          <p:cNvGrpSpPr/>
          <p:nvPr/>
        </p:nvGrpSpPr>
        <p:grpSpPr>
          <a:xfrm>
            <a:off x="1629079" y="2991853"/>
            <a:ext cx="9416620" cy="950719"/>
            <a:chOff x="0" y="0"/>
            <a:chExt cx="2480097" cy="250395"/>
          </a:xfrm>
        </p:grpSpPr>
        <p:sp>
          <p:nvSpPr>
            <p:cNvPr id="8" name="Freeform 8"/>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9" name="TextBox 9"/>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229500" y="3985650"/>
            <a:ext cx="16623027" cy="3962671"/>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82% - Catfishing / Sexting</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11% - Threaten using a Fake Image of Victim</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5.9% - Hacking Threats &amp; Stolen Images from iPhones / Apps</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3.8% - Threats of Violence</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1.4% - </a:t>
            </a:r>
            <a:r>
              <a:rPr lang="en-US" sz="4249" b="1">
                <a:solidFill>
                  <a:srgbClr val="FF5757"/>
                </a:solidFill>
                <a:latin typeface="Roboto Bold"/>
                <a:ea typeface="Roboto Bold"/>
                <a:cs typeface="Roboto Bold"/>
                <a:sym typeface="Roboto Bold"/>
              </a:rPr>
              <a:t>In-Person Intimate Relationships</a:t>
            </a:r>
            <a:r>
              <a:rPr lang="en-US" sz="4249" b="1">
                <a:solidFill>
                  <a:srgbClr val="004F59"/>
                </a:solidFill>
                <a:latin typeface="Roboto Bold"/>
                <a:ea typeface="Roboto Bold"/>
                <a:cs typeface="Roboto Bold"/>
                <a:sym typeface="Roboto Bold"/>
              </a:rPr>
              <a:t> / Grooming </a:t>
            </a:r>
          </a:p>
        </p:txBody>
      </p:sp>
      <p:sp>
        <p:nvSpPr>
          <p:cNvPr id="14" name="TextBox 14"/>
          <p:cNvSpPr txBox="1"/>
          <p:nvPr/>
        </p:nvSpPr>
        <p:spPr>
          <a:xfrm>
            <a:off x="2060322" y="3014788"/>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229500" y="3985650"/>
            <a:ext cx="16604702" cy="4762826"/>
          </a:xfrm>
          <a:prstGeom prst="rect">
            <a:avLst/>
          </a:prstGeom>
        </p:spPr>
        <p:txBody>
          <a:bodyPr lIns="0" tIns="0" rIns="0" bIns="0" rtlCol="0" anchor="t">
            <a:spAutoFit/>
          </a:bodyPr>
          <a:lstStyle/>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82% - Catfishing / Sexting</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11% - Threaten using a Fake Image of Victim</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5.9% - Hacking Threats &amp; Stolen Images from iPhones / Apps</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3.8% - Threats of Violence</a:t>
            </a:r>
          </a:p>
          <a:p>
            <a:pPr marL="917569" lvl="1" indent="-458785" algn="l">
              <a:lnSpc>
                <a:spcPts val="6374"/>
              </a:lnSpc>
              <a:buFont typeface="Arial"/>
              <a:buChar char="•"/>
            </a:pPr>
            <a:r>
              <a:rPr lang="en-US" sz="4249" b="1">
                <a:solidFill>
                  <a:srgbClr val="FFFFFF"/>
                </a:solidFill>
                <a:latin typeface="Roboto Bold"/>
                <a:ea typeface="Roboto Bold"/>
                <a:cs typeface="Roboto Bold"/>
                <a:sym typeface="Roboto Bold"/>
              </a:rPr>
              <a:t>1.4% - In-Person Intimate Relationships / Grooming </a:t>
            </a:r>
          </a:p>
          <a:p>
            <a:pPr marL="917569" lvl="1" indent="-458785" algn="l">
              <a:lnSpc>
                <a:spcPts val="6374"/>
              </a:lnSpc>
              <a:buFont typeface="Arial"/>
              <a:buChar char="•"/>
            </a:pPr>
            <a:r>
              <a:rPr lang="en-US" sz="4249" b="1">
                <a:solidFill>
                  <a:srgbClr val="004F59"/>
                </a:solidFill>
                <a:latin typeface="Roboto Bold"/>
                <a:ea typeface="Roboto Bold"/>
                <a:cs typeface="Roboto Bold"/>
                <a:sym typeface="Roboto Bold"/>
              </a:rPr>
              <a:t>1.1% - Offer to </a:t>
            </a:r>
            <a:r>
              <a:rPr lang="en-US" sz="4249" b="1">
                <a:solidFill>
                  <a:srgbClr val="FF5757"/>
                </a:solidFill>
                <a:latin typeface="Roboto Bold"/>
                <a:ea typeface="Roboto Bold"/>
                <a:cs typeface="Roboto Bold"/>
                <a:sym typeface="Roboto Bold"/>
              </a:rPr>
              <a:t>Purchase Images</a:t>
            </a:r>
          </a:p>
        </p:txBody>
      </p:sp>
      <p:sp>
        <p:nvSpPr>
          <p:cNvPr id="7" name="TextBox 7"/>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BLACKMAIL</a:t>
            </a:r>
          </a:p>
        </p:txBody>
      </p:sp>
      <p:grpSp>
        <p:nvGrpSpPr>
          <p:cNvPr id="8" name="Group 8"/>
          <p:cNvGrpSpPr/>
          <p:nvPr/>
        </p:nvGrpSpPr>
        <p:grpSpPr>
          <a:xfrm>
            <a:off x="1629079" y="2991853"/>
            <a:ext cx="9416620" cy="950719"/>
            <a:chOff x="0" y="0"/>
            <a:chExt cx="2480097" cy="250395"/>
          </a:xfrm>
        </p:grpSpPr>
        <p:sp>
          <p:nvSpPr>
            <p:cNvPr id="9" name="Freeform 9"/>
            <p:cNvSpPr/>
            <p:nvPr/>
          </p:nvSpPr>
          <p:spPr>
            <a:xfrm>
              <a:off x="0" y="0"/>
              <a:ext cx="2480097" cy="250395"/>
            </a:xfrm>
            <a:custGeom>
              <a:avLst/>
              <a:gdLst/>
              <a:ahLst/>
              <a:cxnLst/>
              <a:rect l="l" t="t" r="r" b="b"/>
              <a:pathLst>
                <a:path w="2480097" h="250395">
                  <a:moveTo>
                    <a:pt x="0" y="0"/>
                  </a:moveTo>
                  <a:lnTo>
                    <a:pt x="2480097" y="0"/>
                  </a:lnTo>
                  <a:lnTo>
                    <a:pt x="2480097" y="250395"/>
                  </a:lnTo>
                  <a:lnTo>
                    <a:pt x="0" y="250395"/>
                  </a:lnTo>
                  <a:close/>
                </a:path>
              </a:pathLst>
            </a:custGeom>
            <a:solidFill>
              <a:srgbClr val="303030"/>
            </a:solidFill>
          </p:spPr>
          <p:txBody>
            <a:bodyPr/>
            <a:lstStyle/>
            <a:p>
              <a:endParaRPr lang="en-US"/>
            </a:p>
          </p:txBody>
        </p:sp>
        <p:sp>
          <p:nvSpPr>
            <p:cNvPr id="10" name="TextBox 10"/>
            <p:cNvSpPr txBox="1"/>
            <p:nvPr/>
          </p:nvSpPr>
          <p:spPr>
            <a:xfrm>
              <a:off x="0" y="-76200"/>
              <a:ext cx="2480097" cy="326595"/>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2060322" y="3014788"/>
            <a:ext cx="971720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Sexual Images are Obtained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3381498"/>
            <a:ext cx="5637751" cy="913499"/>
            <a:chOff x="0" y="0"/>
            <a:chExt cx="1484840" cy="240592"/>
          </a:xfrm>
        </p:grpSpPr>
        <p:sp>
          <p:nvSpPr>
            <p:cNvPr id="5" name="Freeform 5"/>
            <p:cNvSpPr/>
            <p:nvPr/>
          </p:nvSpPr>
          <p:spPr>
            <a:xfrm>
              <a:off x="0" y="0"/>
              <a:ext cx="1484840" cy="240592"/>
            </a:xfrm>
            <a:custGeom>
              <a:avLst/>
              <a:gdLst/>
              <a:ahLst/>
              <a:cxnLst/>
              <a:rect l="l" t="t" r="r" b="b"/>
              <a:pathLst>
                <a:path w="1484840" h="240592">
                  <a:moveTo>
                    <a:pt x="0" y="0"/>
                  </a:moveTo>
                  <a:lnTo>
                    <a:pt x="1484840" y="0"/>
                  </a:lnTo>
                  <a:lnTo>
                    <a:pt x="1484840" y="240592"/>
                  </a:lnTo>
                  <a:lnTo>
                    <a:pt x="0" y="240592"/>
                  </a:lnTo>
                  <a:close/>
                </a:path>
              </a:pathLst>
            </a:custGeom>
            <a:solidFill>
              <a:srgbClr val="303030"/>
            </a:solidFill>
          </p:spPr>
          <p:txBody>
            <a:bodyPr/>
            <a:lstStyle/>
            <a:p>
              <a:endParaRPr lang="en-US"/>
            </a:p>
          </p:txBody>
        </p:sp>
        <p:sp>
          <p:nvSpPr>
            <p:cNvPr id="6" name="TextBox 6"/>
            <p:cNvSpPr txBox="1"/>
            <p:nvPr/>
          </p:nvSpPr>
          <p:spPr>
            <a:xfrm>
              <a:off x="0" y="-76200"/>
              <a:ext cx="1484840" cy="316792"/>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2060322" y="3404860"/>
            <a:ext cx="541963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2024 Thorn Study</a:t>
            </a:r>
          </a:p>
        </p:txBody>
      </p:sp>
      <p:sp>
        <p:nvSpPr>
          <p:cNvPr id="8" name="TextBox 8"/>
          <p:cNvSpPr txBox="1"/>
          <p:nvPr/>
        </p:nvSpPr>
        <p:spPr>
          <a:xfrm>
            <a:off x="5064299" y="9077203"/>
            <a:ext cx="7046081" cy="836403"/>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p>
          <a:p>
            <a:pPr algn="l">
              <a:lnSpc>
                <a:spcPts val="1679"/>
              </a:lnSpc>
            </a:pPr>
            <a:r>
              <a:rPr lang="en-US" sz="1200">
                <a:solidFill>
                  <a:srgbClr val="004F59"/>
                </a:solidFill>
                <a:latin typeface="Roboto"/>
                <a:ea typeface="Roboto"/>
                <a:cs typeface="Roboto"/>
                <a:sym typeface="Roboto"/>
              </a:rPr>
              <a:t>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229500" y="4456922"/>
            <a:ext cx="16623027"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National Center for Missing and Exploited Children (NCMEC).</a:t>
            </a:r>
          </a:p>
        </p:txBody>
      </p:sp>
      <p:sp>
        <p:nvSpPr>
          <p:cNvPr id="12" name="TextBox 12"/>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STUDY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STUDY</a:t>
            </a:r>
          </a:p>
        </p:txBody>
      </p:sp>
      <p:grpSp>
        <p:nvGrpSpPr>
          <p:cNvPr id="5" name="Group 5"/>
          <p:cNvGrpSpPr/>
          <p:nvPr/>
        </p:nvGrpSpPr>
        <p:grpSpPr>
          <a:xfrm>
            <a:off x="1629079" y="3381498"/>
            <a:ext cx="5637751" cy="913499"/>
            <a:chOff x="0" y="0"/>
            <a:chExt cx="1484840" cy="240592"/>
          </a:xfrm>
        </p:grpSpPr>
        <p:sp>
          <p:nvSpPr>
            <p:cNvPr id="6" name="Freeform 6"/>
            <p:cNvSpPr/>
            <p:nvPr/>
          </p:nvSpPr>
          <p:spPr>
            <a:xfrm>
              <a:off x="0" y="0"/>
              <a:ext cx="1484840" cy="240592"/>
            </a:xfrm>
            <a:custGeom>
              <a:avLst/>
              <a:gdLst/>
              <a:ahLst/>
              <a:cxnLst/>
              <a:rect l="l" t="t" r="r" b="b"/>
              <a:pathLst>
                <a:path w="1484840" h="240592">
                  <a:moveTo>
                    <a:pt x="0" y="0"/>
                  </a:moveTo>
                  <a:lnTo>
                    <a:pt x="1484840" y="0"/>
                  </a:lnTo>
                  <a:lnTo>
                    <a:pt x="1484840" y="240592"/>
                  </a:lnTo>
                  <a:lnTo>
                    <a:pt x="0" y="240592"/>
                  </a:lnTo>
                  <a:close/>
                </a:path>
              </a:pathLst>
            </a:custGeom>
            <a:solidFill>
              <a:srgbClr val="303030"/>
            </a:solidFill>
          </p:spPr>
          <p:txBody>
            <a:bodyPr/>
            <a:lstStyle/>
            <a:p>
              <a:endParaRPr lang="en-US"/>
            </a:p>
          </p:txBody>
        </p:sp>
        <p:sp>
          <p:nvSpPr>
            <p:cNvPr id="7" name="TextBox 7"/>
            <p:cNvSpPr txBox="1"/>
            <p:nvPr/>
          </p:nvSpPr>
          <p:spPr>
            <a:xfrm>
              <a:off x="0" y="-76200"/>
              <a:ext cx="1484840" cy="316792"/>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5064299" y="9077203"/>
            <a:ext cx="7046081" cy="836403"/>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p>
          <a:p>
            <a:pPr algn="l">
              <a:lnSpc>
                <a:spcPts val="1679"/>
              </a:lnSpc>
            </a:pPr>
            <a:r>
              <a:rPr lang="en-US" sz="1200">
                <a:solidFill>
                  <a:srgbClr val="004F59"/>
                </a:solidFill>
                <a:latin typeface="Roboto"/>
                <a:ea typeface="Roboto"/>
                <a:cs typeface="Roboto"/>
                <a:sym typeface="Roboto"/>
              </a:rPr>
              <a:t>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229500" y="4456922"/>
            <a:ext cx="16623027"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National Center for Missing and Exploited Children (NCMEC).</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Received 812 sextortion reports </a:t>
            </a:r>
            <a:r>
              <a:rPr lang="en-US" sz="4249" b="1">
                <a:solidFill>
                  <a:srgbClr val="FF5757"/>
                </a:solidFill>
                <a:latin typeface="Roboto Bold"/>
                <a:ea typeface="Roboto Bold"/>
                <a:cs typeface="Roboto Bold"/>
                <a:sym typeface="Roboto Bold"/>
              </a:rPr>
              <a:t>WEEKLY </a:t>
            </a:r>
            <a:r>
              <a:rPr lang="en-US" sz="4249" b="1">
                <a:solidFill>
                  <a:srgbClr val="004F59"/>
                </a:solidFill>
                <a:latin typeface="Roboto Bold"/>
                <a:ea typeface="Roboto Bold"/>
                <a:cs typeface="Roboto Bold"/>
                <a:sym typeface="Roboto Bold"/>
              </a:rPr>
              <a:t>(2020 - 2023).</a:t>
            </a:r>
          </a:p>
        </p:txBody>
      </p:sp>
      <p:sp>
        <p:nvSpPr>
          <p:cNvPr id="12" name="TextBox 12"/>
          <p:cNvSpPr txBox="1"/>
          <p:nvPr/>
        </p:nvSpPr>
        <p:spPr>
          <a:xfrm>
            <a:off x="2060322" y="3404860"/>
            <a:ext cx="541963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2024 Thorn Study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29079" y="3381498"/>
            <a:ext cx="5637751" cy="913499"/>
            <a:chOff x="0" y="0"/>
            <a:chExt cx="1484840" cy="240592"/>
          </a:xfrm>
        </p:grpSpPr>
        <p:sp>
          <p:nvSpPr>
            <p:cNvPr id="5" name="Freeform 5"/>
            <p:cNvSpPr/>
            <p:nvPr/>
          </p:nvSpPr>
          <p:spPr>
            <a:xfrm>
              <a:off x="0" y="0"/>
              <a:ext cx="1484840" cy="240592"/>
            </a:xfrm>
            <a:custGeom>
              <a:avLst/>
              <a:gdLst/>
              <a:ahLst/>
              <a:cxnLst/>
              <a:rect l="l" t="t" r="r" b="b"/>
              <a:pathLst>
                <a:path w="1484840" h="240592">
                  <a:moveTo>
                    <a:pt x="0" y="0"/>
                  </a:moveTo>
                  <a:lnTo>
                    <a:pt x="1484840" y="0"/>
                  </a:lnTo>
                  <a:lnTo>
                    <a:pt x="1484840" y="240592"/>
                  </a:lnTo>
                  <a:lnTo>
                    <a:pt x="0" y="240592"/>
                  </a:lnTo>
                  <a:close/>
                </a:path>
              </a:pathLst>
            </a:custGeom>
            <a:solidFill>
              <a:srgbClr val="303030"/>
            </a:solidFill>
          </p:spPr>
          <p:txBody>
            <a:bodyPr/>
            <a:lstStyle/>
            <a:p>
              <a:endParaRPr lang="en-US"/>
            </a:p>
          </p:txBody>
        </p:sp>
        <p:sp>
          <p:nvSpPr>
            <p:cNvPr id="6" name="TextBox 6"/>
            <p:cNvSpPr txBox="1"/>
            <p:nvPr/>
          </p:nvSpPr>
          <p:spPr>
            <a:xfrm>
              <a:off x="0" y="-76200"/>
              <a:ext cx="1484840" cy="316792"/>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29500" y="4456922"/>
            <a:ext cx="16623027"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National Center for Missing and Exploited Children (NCMEC).</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Received 812 sextortion reports WEEKLY (2020 - 2023).</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Estimates 3.5% to 5% of youth </a:t>
            </a:r>
            <a:r>
              <a:rPr lang="en-US" sz="4249" b="1">
                <a:solidFill>
                  <a:srgbClr val="FF5757"/>
                </a:solidFill>
                <a:latin typeface="Roboto Bold"/>
                <a:ea typeface="Roboto Bold"/>
                <a:cs typeface="Roboto Bold"/>
                <a:sym typeface="Roboto Bold"/>
              </a:rPr>
              <a:t>experience sextortion by age 18</a:t>
            </a:r>
            <a:r>
              <a:rPr lang="en-US" sz="4249" b="1">
                <a:solidFill>
                  <a:srgbClr val="004F59"/>
                </a:solidFill>
                <a:latin typeface="Roboto Bold"/>
                <a:ea typeface="Roboto Bold"/>
                <a:cs typeface="Roboto Bold"/>
                <a:sym typeface="Roboto Bold"/>
              </a:rPr>
              <a:t>.</a:t>
            </a:r>
          </a:p>
        </p:txBody>
      </p:sp>
      <p:sp>
        <p:nvSpPr>
          <p:cNvPr id="8" name="TextBox 8"/>
          <p:cNvSpPr txBox="1"/>
          <p:nvPr/>
        </p:nvSpPr>
        <p:spPr>
          <a:xfrm>
            <a:off x="5064299" y="9077203"/>
            <a:ext cx="7046081" cy="836403"/>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p>
          <a:p>
            <a:pPr algn="l">
              <a:lnSpc>
                <a:spcPts val="1679"/>
              </a:lnSpc>
            </a:pPr>
            <a:r>
              <a:rPr lang="en-US" sz="1200">
                <a:solidFill>
                  <a:srgbClr val="004F59"/>
                </a:solidFill>
                <a:latin typeface="Roboto"/>
                <a:ea typeface="Roboto"/>
                <a:cs typeface="Roboto"/>
                <a:sym typeface="Roboto"/>
              </a:rPr>
              <a:t>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STUDY</a:t>
            </a:r>
          </a:p>
        </p:txBody>
      </p:sp>
      <p:sp>
        <p:nvSpPr>
          <p:cNvPr id="12" name="TextBox 12"/>
          <p:cNvSpPr txBox="1"/>
          <p:nvPr/>
        </p:nvSpPr>
        <p:spPr>
          <a:xfrm>
            <a:off x="2060322" y="3404860"/>
            <a:ext cx="541963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2024 Thorn Study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469016"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FINANCIAL SEXTORTION</a:t>
            </a:r>
          </a:p>
        </p:txBody>
      </p:sp>
      <p:grpSp>
        <p:nvGrpSpPr>
          <p:cNvPr id="5" name="Group 5"/>
          <p:cNvGrpSpPr/>
          <p:nvPr/>
        </p:nvGrpSpPr>
        <p:grpSpPr>
          <a:xfrm>
            <a:off x="1629079" y="3381498"/>
            <a:ext cx="5637751" cy="913499"/>
            <a:chOff x="0" y="0"/>
            <a:chExt cx="1484840" cy="240592"/>
          </a:xfrm>
        </p:grpSpPr>
        <p:sp>
          <p:nvSpPr>
            <p:cNvPr id="6" name="Freeform 6"/>
            <p:cNvSpPr/>
            <p:nvPr/>
          </p:nvSpPr>
          <p:spPr>
            <a:xfrm>
              <a:off x="0" y="0"/>
              <a:ext cx="1484840" cy="240592"/>
            </a:xfrm>
            <a:custGeom>
              <a:avLst/>
              <a:gdLst/>
              <a:ahLst/>
              <a:cxnLst/>
              <a:rect l="l" t="t" r="r" b="b"/>
              <a:pathLst>
                <a:path w="1484840" h="240592">
                  <a:moveTo>
                    <a:pt x="0" y="0"/>
                  </a:moveTo>
                  <a:lnTo>
                    <a:pt x="1484840" y="0"/>
                  </a:lnTo>
                  <a:lnTo>
                    <a:pt x="1484840" y="240592"/>
                  </a:lnTo>
                  <a:lnTo>
                    <a:pt x="0" y="240592"/>
                  </a:lnTo>
                  <a:close/>
                </a:path>
              </a:pathLst>
            </a:custGeom>
            <a:solidFill>
              <a:srgbClr val="303030"/>
            </a:solidFill>
          </p:spPr>
          <p:txBody>
            <a:bodyPr/>
            <a:lstStyle/>
            <a:p>
              <a:endParaRPr lang="en-US"/>
            </a:p>
          </p:txBody>
        </p:sp>
        <p:sp>
          <p:nvSpPr>
            <p:cNvPr id="7" name="TextBox 7"/>
            <p:cNvSpPr txBox="1"/>
            <p:nvPr/>
          </p:nvSpPr>
          <p:spPr>
            <a:xfrm>
              <a:off x="0" y="-76200"/>
              <a:ext cx="1484840" cy="316792"/>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229500" y="4456922"/>
            <a:ext cx="16623027"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National Center for Missing and Exploited Children (NCMEC).</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Received 812 sextortion reports WEEKLY (2020 - 2023).</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Estimates 3.5% to 5% of youth experience sextortion by age 18.</a:t>
            </a:r>
          </a:p>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Financial Sextortion</a:t>
            </a:r>
            <a:r>
              <a:rPr lang="en-US" sz="4249" b="1">
                <a:solidFill>
                  <a:srgbClr val="004F59"/>
                </a:solidFill>
                <a:latin typeface="Roboto Bold"/>
                <a:ea typeface="Roboto Bold"/>
                <a:cs typeface="Roboto Bold"/>
                <a:sym typeface="Roboto Bold"/>
              </a:rPr>
              <a:t>: Demanding money is most common.</a:t>
            </a:r>
          </a:p>
        </p:txBody>
      </p:sp>
      <p:sp>
        <p:nvSpPr>
          <p:cNvPr id="9" name="TextBox 9"/>
          <p:cNvSpPr txBox="1"/>
          <p:nvPr/>
        </p:nvSpPr>
        <p:spPr>
          <a:xfrm>
            <a:off x="5064299" y="9077203"/>
            <a:ext cx="7046081" cy="836403"/>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a:t>
            </a:r>
          </a:p>
          <a:p>
            <a:pPr algn="l">
              <a:lnSpc>
                <a:spcPts val="1679"/>
              </a:lnSpc>
            </a:pPr>
            <a:r>
              <a:rPr lang="en-US" sz="1200">
                <a:solidFill>
                  <a:srgbClr val="004F59"/>
                </a:solidFill>
                <a:latin typeface="Roboto"/>
                <a:ea typeface="Roboto"/>
                <a:cs typeface="Roboto"/>
                <a:sym typeface="Roboto"/>
              </a:rPr>
              <a:t> </a:t>
            </a:r>
          </a:p>
          <a:p>
            <a:pPr algn="l">
              <a:lnSpc>
                <a:spcPts val="1679"/>
              </a:lnSpc>
            </a:pPr>
            <a:endParaRPr lang="en-US" sz="1200">
              <a:solidFill>
                <a:srgbClr val="004F59"/>
              </a:solidFill>
              <a:latin typeface="Roboto"/>
              <a:ea typeface="Roboto"/>
              <a:cs typeface="Roboto"/>
              <a:sym typeface="Roboto"/>
            </a:endParaRP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2060322" y="3404860"/>
            <a:ext cx="5419638"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2024 Thorn Study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03960" y="3457698"/>
            <a:ext cx="6847205" cy="913499"/>
            <a:chOff x="0" y="0"/>
            <a:chExt cx="1803379" cy="240592"/>
          </a:xfrm>
        </p:grpSpPr>
        <p:sp>
          <p:nvSpPr>
            <p:cNvPr id="7" name="Freeform 7"/>
            <p:cNvSpPr/>
            <p:nvPr/>
          </p:nvSpPr>
          <p:spPr>
            <a:xfrm>
              <a:off x="0" y="0"/>
              <a:ext cx="1803379" cy="240592"/>
            </a:xfrm>
            <a:custGeom>
              <a:avLst/>
              <a:gdLst/>
              <a:ahLst/>
              <a:cxnLst/>
              <a:rect l="l" t="t" r="r" b="b"/>
              <a:pathLst>
                <a:path w="1803379" h="240592">
                  <a:moveTo>
                    <a:pt x="0" y="0"/>
                  </a:moveTo>
                  <a:lnTo>
                    <a:pt x="1803379" y="0"/>
                  </a:lnTo>
                  <a:lnTo>
                    <a:pt x="1803379" y="240592"/>
                  </a:lnTo>
                  <a:lnTo>
                    <a:pt x="0" y="240592"/>
                  </a:lnTo>
                  <a:close/>
                </a:path>
              </a:pathLst>
            </a:custGeom>
            <a:solidFill>
              <a:srgbClr val="303030"/>
            </a:solidFill>
          </p:spPr>
          <p:txBody>
            <a:bodyPr/>
            <a:lstStyle/>
            <a:p>
              <a:endParaRPr lang="en-US"/>
            </a:p>
          </p:txBody>
        </p:sp>
        <p:sp>
          <p:nvSpPr>
            <p:cNvPr id="8" name="TextBox 8"/>
            <p:cNvSpPr txBox="1"/>
            <p:nvPr/>
          </p:nvSpPr>
          <p:spPr>
            <a:xfrm>
              <a:off x="0" y="-76200"/>
              <a:ext cx="1803379" cy="31679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535203" y="3481073"/>
            <a:ext cx="686401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Crime Goes Unreported</a:t>
            </a:r>
          </a:p>
        </p:txBody>
      </p:sp>
      <p:sp>
        <p:nvSpPr>
          <p:cNvPr id="10" name="TextBox 10"/>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a:t>
            </a:r>
          </a:p>
        </p:txBody>
      </p:sp>
      <p:sp>
        <p:nvSpPr>
          <p:cNvPr id="11" name="TextBox 11"/>
          <p:cNvSpPr txBox="1"/>
          <p:nvPr/>
        </p:nvSpPr>
        <p:spPr>
          <a:xfrm>
            <a:off x="5132590" y="9002196"/>
            <a:ext cx="9033622" cy="626826"/>
          </a:xfrm>
          <a:prstGeom prst="rect">
            <a:avLst/>
          </a:prstGeom>
        </p:spPr>
        <p:txBody>
          <a:bodyPr lIns="0" tIns="0" rIns="0" bIns="0" rtlCol="0" anchor="t">
            <a:spAutoFit/>
          </a:bodyPr>
          <a:lstStyle/>
          <a:p>
            <a:pPr marL="259080" lvl="1" indent="-129540" algn="ctr">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 33.</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752389" y="4341040"/>
            <a:ext cx="16617704"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Victims of sextortion often do </a:t>
            </a:r>
            <a:r>
              <a:rPr lang="en-US" sz="4249" b="1">
                <a:solidFill>
                  <a:srgbClr val="FF5757"/>
                </a:solidFill>
                <a:latin typeface="Roboto Bold"/>
                <a:ea typeface="Roboto Bold"/>
                <a:cs typeface="Roboto Bold"/>
                <a:sym typeface="Roboto Bold"/>
              </a:rPr>
              <a:t>NOT report the crime</a:t>
            </a:r>
            <a:r>
              <a:rPr lang="en-US" sz="4249" b="1">
                <a:solidFill>
                  <a:srgbClr val="004F59"/>
                </a:solidFill>
                <a:latin typeface="Roboto Bold"/>
                <a:ea typeface="Roboto Bold"/>
                <a:cs typeface="Roboto Bold"/>
                <a:sym typeface="Roboto Bold"/>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03960" y="3457698"/>
            <a:ext cx="6847205" cy="913499"/>
            <a:chOff x="0" y="0"/>
            <a:chExt cx="1803379" cy="240592"/>
          </a:xfrm>
        </p:grpSpPr>
        <p:sp>
          <p:nvSpPr>
            <p:cNvPr id="7" name="Freeform 7"/>
            <p:cNvSpPr/>
            <p:nvPr/>
          </p:nvSpPr>
          <p:spPr>
            <a:xfrm>
              <a:off x="0" y="0"/>
              <a:ext cx="1803379" cy="240592"/>
            </a:xfrm>
            <a:custGeom>
              <a:avLst/>
              <a:gdLst/>
              <a:ahLst/>
              <a:cxnLst/>
              <a:rect l="l" t="t" r="r" b="b"/>
              <a:pathLst>
                <a:path w="1803379" h="240592">
                  <a:moveTo>
                    <a:pt x="0" y="0"/>
                  </a:moveTo>
                  <a:lnTo>
                    <a:pt x="1803379" y="0"/>
                  </a:lnTo>
                  <a:lnTo>
                    <a:pt x="1803379" y="240592"/>
                  </a:lnTo>
                  <a:lnTo>
                    <a:pt x="0" y="240592"/>
                  </a:lnTo>
                  <a:close/>
                </a:path>
              </a:pathLst>
            </a:custGeom>
            <a:solidFill>
              <a:srgbClr val="303030"/>
            </a:solidFill>
          </p:spPr>
          <p:txBody>
            <a:bodyPr/>
            <a:lstStyle/>
            <a:p>
              <a:endParaRPr lang="en-US"/>
            </a:p>
          </p:txBody>
        </p:sp>
        <p:sp>
          <p:nvSpPr>
            <p:cNvPr id="8" name="TextBox 8"/>
            <p:cNvSpPr txBox="1"/>
            <p:nvPr/>
          </p:nvSpPr>
          <p:spPr>
            <a:xfrm>
              <a:off x="0" y="-76200"/>
              <a:ext cx="1803379" cy="31679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a:t>
            </a:r>
          </a:p>
        </p:txBody>
      </p:sp>
      <p:sp>
        <p:nvSpPr>
          <p:cNvPr id="10" name="TextBox 10"/>
          <p:cNvSpPr txBox="1"/>
          <p:nvPr/>
        </p:nvSpPr>
        <p:spPr>
          <a:xfrm>
            <a:off x="5132590" y="9002196"/>
            <a:ext cx="9033622" cy="626826"/>
          </a:xfrm>
          <a:prstGeom prst="rect">
            <a:avLst/>
          </a:prstGeom>
        </p:spPr>
        <p:txBody>
          <a:bodyPr lIns="0" tIns="0" rIns="0" bIns="0" rtlCol="0" anchor="t">
            <a:spAutoFit/>
          </a:bodyPr>
          <a:lstStyle/>
          <a:p>
            <a:pPr marL="259080" lvl="1" indent="-129540" algn="ctr">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 33.</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752389" y="4341040"/>
            <a:ext cx="16617704"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Victims of sextortion do not tend to report the crime.</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Only 43% of teens report blackmail or threats to </a:t>
            </a:r>
            <a:r>
              <a:rPr lang="en-US" sz="4249" b="1">
                <a:solidFill>
                  <a:srgbClr val="FF5757"/>
                </a:solidFill>
                <a:latin typeface="Roboto Bold"/>
                <a:ea typeface="Roboto Bold"/>
                <a:cs typeface="Roboto Bold"/>
                <a:sym typeface="Roboto Bold"/>
              </a:rPr>
              <a:t>apps/platforms</a:t>
            </a:r>
            <a:r>
              <a:rPr lang="en-US" sz="4249" b="1">
                <a:solidFill>
                  <a:srgbClr val="004F59"/>
                </a:solidFill>
                <a:latin typeface="Roboto Bold"/>
                <a:ea typeface="Roboto Bold"/>
                <a:cs typeface="Roboto Bold"/>
                <a:sym typeface="Roboto Bold"/>
              </a:rPr>
              <a:t>.</a:t>
            </a:r>
          </a:p>
        </p:txBody>
      </p:sp>
      <p:sp>
        <p:nvSpPr>
          <p:cNvPr id="14" name="TextBox 14"/>
          <p:cNvSpPr txBox="1"/>
          <p:nvPr/>
        </p:nvSpPr>
        <p:spPr>
          <a:xfrm>
            <a:off x="1535203" y="3481073"/>
            <a:ext cx="686401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Crime Goes Unreported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03960" y="3457698"/>
            <a:ext cx="6847205" cy="913499"/>
            <a:chOff x="0" y="0"/>
            <a:chExt cx="1803379" cy="240592"/>
          </a:xfrm>
        </p:grpSpPr>
        <p:sp>
          <p:nvSpPr>
            <p:cNvPr id="7" name="Freeform 7"/>
            <p:cNvSpPr/>
            <p:nvPr/>
          </p:nvSpPr>
          <p:spPr>
            <a:xfrm>
              <a:off x="0" y="0"/>
              <a:ext cx="1803379" cy="240592"/>
            </a:xfrm>
            <a:custGeom>
              <a:avLst/>
              <a:gdLst/>
              <a:ahLst/>
              <a:cxnLst/>
              <a:rect l="l" t="t" r="r" b="b"/>
              <a:pathLst>
                <a:path w="1803379" h="240592">
                  <a:moveTo>
                    <a:pt x="0" y="0"/>
                  </a:moveTo>
                  <a:lnTo>
                    <a:pt x="1803379" y="0"/>
                  </a:lnTo>
                  <a:lnTo>
                    <a:pt x="1803379" y="240592"/>
                  </a:lnTo>
                  <a:lnTo>
                    <a:pt x="0" y="240592"/>
                  </a:lnTo>
                  <a:close/>
                </a:path>
              </a:pathLst>
            </a:custGeom>
            <a:solidFill>
              <a:srgbClr val="303030"/>
            </a:solidFill>
          </p:spPr>
          <p:txBody>
            <a:bodyPr/>
            <a:lstStyle/>
            <a:p>
              <a:endParaRPr lang="en-US"/>
            </a:p>
          </p:txBody>
        </p:sp>
        <p:sp>
          <p:nvSpPr>
            <p:cNvPr id="8" name="TextBox 8"/>
            <p:cNvSpPr txBox="1"/>
            <p:nvPr/>
          </p:nvSpPr>
          <p:spPr>
            <a:xfrm>
              <a:off x="0" y="-76200"/>
              <a:ext cx="1803379" cy="31679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a:t>
            </a:r>
          </a:p>
        </p:txBody>
      </p:sp>
      <p:sp>
        <p:nvSpPr>
          <p:cNvPr id="10" name="TextBox 10"/>
          <p:cNvSpPr txBox="1"/>
          <p:nvPr/>
        </p:nvSpPr>
        <p:spPr>
          <a:xfrm>
            <a:off x="5132590" y="9002196"/>
            <a:ext cx="9033622" cy="626826"/>
          </a:xfrm>
          <a:prstGeom prst="rect">
            <a:avLst/>
          </a:prstGeom>
        </p:spPr>
        <p:txBody>
          <a:bodyPr lIns="0" tIns="0" rIns="0" bIns="0" rtlCol="0" anchor="t">
            <a:spAutoFit/>
          </a:bodyPr>
          <a:lstStyle/>
          <a:p>
            <a:pPr marL="259080" lvl="1" indent="-129540" algn="ctr">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 33.</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752389" y="4341040"/>
            <a:ext cx="16617704"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Victims of sextortion do not tend to report the crime.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Only 43% of teens report blackmail or threats to apps/platforms.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Only 16% report blackmail or threats to </a:t>
            </a:r>
            <a:r>
              <a:rPr lang="en-US" sz="4249" b="1">
                <a:solidFill>
                  <a:srgbClr val="FF5757"/>
                </a:solidFill>
                <a:latin typeface="Roboto Bold"/>
                <a:ea typeface="Roboto Bold"/>
                <a:cs typeface="Roboto Bold"/>
                <a:sym typeface="Roboto Bold"/>
              </a:rPr>
              <a:t>law enforcement</a:t>
            </a:r>
            <a:r>
              <a:rPr lang="en-US" sz="4249" b="1">
                <a:solidFill>
                  <a:srgbClr val="004F59"/>
                </a:solidFill>
                <a:latin typeface="Roboto Bold"/>
                <a:ea typeface="Roboto Bold"/>
                <a:cs typeface="Roboto Bold"/>
                <a:sym typeface="Roboto Bold"/>
              </a:rPr>
              <a:t>.</a:t>
            </a:r>
          </a:p>
        </p:txBody>
      </p:sp>
      <p:sp>
        <p:nvSpPr>
          <p:cNvPr id="14" name="TextBox 14"/>
          <p:cNvSpPr txBox="1"/>
          <p:nvPr/>
        </p:nvSpPr>
        <p:spPr>
          <a:xfrm>
            <a:off x="1535203" y="3481073"/>
            <a:ext cx="686401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Crime Goes Unreported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752389" y="4341040"/>
            <a:ext cx="16617704" cy="3992552"/>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Victims of sextortion do not tend to report the crime.</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Only 43% of teens report blackmail or threats to apps/platforms.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Only 16% report blackmail or threats to law enforcement.</a:t>
            </a:r>
          </a:p>
          <a:p>
            <a:pPr algn="l">
              <a:lnSpc>
                <a:spcPts val="128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004F59"/>
                </a:solidFill>
                <a:latin typeface="Roboto Bold"/>
                <a:ea typeface="Roboto Bold"/>
                <a:cs typeface="Roboto Bold"/>
                <a:sym typeface="Roboto Bold"/>
              </a:rPr>
              <a:t>Many victims don’t report due to </a:t>
            </a:r>
            <a:r>
              <a:rPr lang="en-US" sz="4249" b="1">
                <a:solidFill>
                  <a:srgbClr val="FF5757"/>
                </a:solidFill>
                <a:latin typeface="Roboto Bold"/>
                <a:ea typeface="Roboto Bold"/>
                <a:cs typeface="Roboto Bold"/>
                <a:sym typeface="Roboto Bold"/>
              </a:rPr>
              <a:t>shame </a:t>
            </a:r>
            <a:r>
              <a:rPr lang="en-US" sz="4249" b="1">
                <a:solidFill>
                  <a:srgbClr val="004F59"/>
                </a:solidFill>
                <a:latin typeface="Roboto Bold"/>
                <a:ea typeface="Roboto Bold"/>
                <a:cs typeface="Roboto Bold"/>
                <a:sym typeface="Roboto Bold"/>
              </a:rPr>
              <a:t>or don’t know that sextortion is a crime. </a:t>
            </a:r>
          </a:p>
        </p:txBody>
      </p:sp>
      <p:grpSp>
        <p:nvGrpSpPr>
          <p:cNvPr id="7" name="Group 7"/>
          <p:cNvGrpSpPr/>
          <p:nvPr/>
        </p:nvGrpSpPr>
        <p:grpSpPr>
          <a:xfrm>
            <a:off x="1103960" y="3457698"/>
            <a:ext cx="6847205" cy="913499"/>
            <a:chOff x="0" y="0"/>
            <a:chExt cx="1803379" cy="240592"/>
          </a:xfrm>
        </p:grpSpPr>
        <p:sp>
          <p:nvSpPr>
            <p:cNvPr id="8" name="Freeform 8"/>
            <p:cNvSpPr/>
            <p:nvPr/>
          </p:nvSpPr>
          <p:spPr>
            <a:xfrm>
              <a:off x="0" y="0"/>
              <a:ext cx="1803379" cy="240592"/>
            </a:xfrm>
            <a:custGeom>
              <a:avLst/>
              <a:gdLst/>
              <a:ahLst/>
              <a:cxnLst/>
              <a:rect l="l" t="t" r="r" b="b"/>
              <a:pathLst>
                <a:path w="1803379" h="240592">
                  <a:moveTo>
                    <a:pt x="0" y="0"/>
                  </a:moveTo>
                  <a:lnTo>
                    <a:pt x="1803379" y="0"/>
                  </a:lnTo>
                  <a:lnTo>
                    <a:pt x="1803379" y="240592"/>
                  </a:lnTo>
                  <a:lnTo>
                    <a:pt x="0" y="240592"/>
                  </a:lnTo>
                  <a:close/>
                </a:path>
              </a:pathLst>
            </a:custGeom>
            <a:solidFill>
              <a:srgbClr val="303030"/>
            </a:solidFill>
          </p:spPr>
          <p:txBody>
            <a:bodyPr/>
            <a:lstStyle/>
            <a:p>
              <a:endParaRPr lang="en-US"/>
            </a:p>
          </p:txBody>
        </p:sp>
        <p:sp>
          <p:nvSpPr>
            <p:cNvPr id="9" name="TextBox 9"/>
            <p:cNvSpPr txBox="1"/>
            <p:nvPr/>
          </p:nvSpPr>
          <p:spPr>
            <a:xfrm>
              <a:off x="0" y="-76200"/>
              <a:ext cx="1803379" cy="31679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REPORTING</a:t>
            </a:r>
          </a:p>
        </p:txBody>
      </p:sp>
      <p:sp>
        <p:nvSpPr>
          <p:cNvPr id="11" name="TextBox 11"/>
          <p:cNvSpPr txBox="1"/>
          <p:nvPr/>
        </p:nvSpPr>
        <p:spPr>
          <a:xfrm>
            <a:off x="5132590" y="9002196"/>
            <a:ext cx="9033622" cy="626826"/>
          </a:xfrm>
          <a:prstGeom prst="rect">
            <a:avLst/>
          </a:prstGeom>
        </p:spPr>
        <p:txBody>
          <a:bodyPr lIns="0" tIns="0" rIns="0" bIns="0" rtlCol="0" anchor="t">
            <a:spAutoFit/>
          </a:bodyPr>
          <a:lstStyle/>
          <a:p>
            <a:pPr marL="259080" lvl="1" indent="-129540" algn="ctr">
              <a:lnSpc>
                <a:spcPts val="1679"/>
              </a:lnSpc>
              <a:buAutoNum type="arabicPeriod"/>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a:p>
            <a:pPr marL="259080" lvl="1" indent="-129540" algn="l">
              <a:lnSpc>
                <a:spcPts val="1679"/>
              </a:lnSpc>
              <a:buAutoNum type="arabicPeriod"/>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 33.</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535203" y="3481073"/>
            <a:ext cx="686401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Crime Goes Unreported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028700" y="4786978"/>
            <a:ext cx="16573448" cy="1197029"/>
          </a:xfrm>
          <a:prstGeom prst="rect">
            <a:avLst/>
          </a:prstGeom>
        </p:spPr>
        <p:txBody>
          <a:bodyPr lIns="0" tIns="0" rIns="0" bIns="0" rtlCol="0" anchor="t">
            <a:spAutoFit/>
          </a:bodyPr>
          <a:lstStyle/>
          <a:p>
            <a:pPr marL="917569" lvl="1" indent="-458785" algn="l">
              <a:lnSpc>
                <a:spcPts val="4674"/>
              </a:lnSpc>
              <a:buFont typeface="Arial"/>
              <a:buChar char="•"/>
            </a:pPr>
            <a:r>
              <a:rPr lang="en-US" sz="4249" b="1">
                <a:solidFill>
                  <a:srgbClr val="004F59"/>
                </a:solidFill>
                <a:latin typeface="Roboto Bold"/>
                <a:ea typeface="Roboto Bold"/>
                <a:cs typeface="Roboto Bold"/>
                <a:sym typeface="Roboto Bold"/>
              </a:rPr>
              <a:t>Children, teens, and young adults are often targeted for sextortion.</a:t>
            </a:r>
          </a:p>
        </p:txBody>
      </p:sp>
      <p:grpSp>
        <p:nvGrpSpPr>
          <p:cNvPr id="7" name="Group 7"/>
          <p:cNvGrpSpPr/>
          <p:nvPr/>
        </p:nvGrpSpPr>
        <p:grpSpPr>
          <a:xfrm>
            <a:off x="1629079" y="3375593"/>
            <a:ext cx="5067050" cy="995604"/>
            <a:chOff x="0" y="0"/>
            <a:chExt cx="1334532" cy="262217"/>
          </a:xfrm>
        </p:grpSpPr>
        <p:sp>
          <p:nvSpPr>
            <p:cNvPr id="8" name="Freeform 8"/>
            <p:cNvSpPr/>
            <p:nvPr/>
          </p:nvSpPr>
          <p:spPr>
            <a:xfrm>
              <a:off x="0" y="0"/>
              <a:ext cx="1334532" cy="262217"/>
            </a:xfrm>
            <a:custGeom>
              <a:avLst/>
              <a:gdLst/>
              <a:ahLst/>
              <a:cxnLst/>
              <a:rect l="l" t="t" r="r" b="b"/>
              <a:pathLst>
                <a:path w="1334532" h="262217">
                  <a:moveTo>
                    <a:pt x="0" y="0"/>
                  </a:moveTo>
                  <a:lnTo>
                    <a:pt x="1334532" y="0"/>
                  </a:lnTo>
                  <a:lnTo>
                    <a:pt x="1334532" y="262217"/>
                  </a:lnTo>
                  <a:lnTo>
                    <a:pt x="0" y="262217"/>
                  </a:lnTo>
                  <a:close/>
                </a:path>
              </a:pathLst>
            </a:custGeom>
            <a:solidFill>
              <a:srgbClr val="303030"/>
            </a:solidFill>
          </p:spPr>
          <p:txBody>
            <a:bodyPr/>
            <a:lstStyle/>
            <a:p>
              <a:endParaRPr lang="en-US"/>
            </a:p>
          </p:txBody>
        </p:sp>
        <p:sp>
          <p:nvSpPr>
            <p:cNvPr id="9" name="TextBox 9"/>
            <p:cNvSpPr txBox="1"/>
            <p:nvPr/>
          </p:nvSpPr>
          <p:spPr>
            <a:xfrm>
              <a:off x="0" y="-76200"/>
              <a:ext cx="1334532" cy="33841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29270" y="3440007"/>
            <a:ext cx="47668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Targeted Victims</a:t>
            </a:r>
          </a:p>
        </p:txBody>
      </p:sp>
      <p:sp>
        <p:nvSpPr>
          <p:cNvPr id="11" name="TextBox 11"/>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5516267" y="9177436"/>
            <a:ext cx="889827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11, 23.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028700" y="4786978"/>
            <a:ext cx="16573448" cy="2063885"/>
          </a:xfrm>
          <a:prstGeom prst="rect">
            <a:avLst/>
          </a:prstGeom>
        </p:spPr>
        <p:txBody>
          <a:bodyPr lIns="0" tIns="0" rIns="0" bIns="0" rtlCol="0" anchor="t">
            <a:spAutoFit/>
          </a:bodyPr>
          <a:lstStyle/>
          <a:p>
            <a:pPr marL="917569" lvl="1" indent="-458785" algn="l">
              <a:lnSpc>
                <a:spcPts val="4674"/>
              </a:lnSpc>
              <a:buFont typeface="Arial"/>
              <a:buChar char="•"/>
            </a:pPr>
            <a:r>
              <a:rPr lang="en-US" sz="4249" b="1">
                <a:solidFill>
                  <a:srgbClr val="FFFFFF"/>
                </a:solidFill>
                <a:latin typeface="Roboto Bold"/>
                <a:ea typeface="Roboto Bold"/>
                <a:cs typeface="Roboto Bold"/>
                <a:sym typeface="Roboto Bold"/>
              </a:rPr>
              <a:t>Children, teens, and young adults are often targeted for sextortion.</a:t>
            </a:r>
          </a:p>
          <a:p>
            <a:pPr algn="l">
              <a:lnSpc>
                <a:spcPts val="220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004F59"/>
                </a:solidFill>
                <a:latin typeface="Roboto Bold"/>
                <a:ea typeface="Roboto Bold"/>
                <a:cs typeface="Roboto Bold"/>
                <a:sym typeface="Roboto Bold"/>
              </a:rPr>
              <a:t>Especially those who store or share sexual photos or videos.</a:t>
            </a:r>
          </a:p>
        </p:txBody>
      </p:sp>
      <p:grpSp>
        <p:nvGrpSpPr>
          <p:cNvPr id="7" name="Group 7"/>
          <p:cNvGrpSpPr/>
          <p:nvPr/>
        </p:nvGrpSpPr>
        <p:grpSpPr>
          <a:xfrm>
            <a:off x="1629079" y="3375593"/>
            <a:ext cx="5067050" cy="995604"/>
            <a:chOff x="0" y="0"/>
            <a:chExt cx="1334532" cy="262217"/>
          </a:xfrm>
        </p:grpSpPr>
        <p:sp>
          <p:nvSpPr>
            <p:cNvPr id="8" name="Freeform 8"/>
            <p:cNvSpPr/>
            <p:nvPr/>
          </p:nvSpPr>
          <p:spPr>
            <a:xfrm>
              <a:off x="0" y="0"/>
              <a:ext cx="1334532" cy="262217"/>
            </a:xfrm>
            <a:custGeom>
              <a:avLst/>
              <a:gdLst/>
              <a:ahLst/>
              <a:cxnLst/>
              <a:rect l="l" t="t" r="r" b="b"/>
              <a:pathLst>
                <a:path w="1334532" h="262217">
                  <a:moveTo>
                    <a:pt x="0" y="0"/>
                  </a:moveTo>
                  <a:lnTo>
                    <a:pt x="1334532" y="0"/>
                  </a:lnTo>
                  <a:lnTo>
                    <a:pt x="1334532" y="262217"/>
                  </a:lnTo>
                  <a:lnTo>
                    <a:pt x="0" y="262217"/>
                  </a:lnTo>
                  <a:close/>
                </a:path>
              </a:pathLst>
            </a:custGeom>
            <a:solidFill>
              <a:srgbClr val="303030"/>
            </a:solidFill>
          </p:spPr>
          <p:txBody>
            <a:bodyPr/>
            <a:lstStyle/>
            <a:p>
              <a:endParaRPr lang="en-US"/>
            </a:p>
          </p:txBody>
        </p:sp>
        <p:sp>
          <p:nvSpPr>
            <p:cNvPr id="9" name="TextBox 9"/>
            <p:cNvSpPr txBox="1"/>
            <p:nvPr/>
          </p:nvSpPr>
          <p:spPr>
            <a:xfrm>
              <a:off x="0" y="-76200"/>
              <a:ext cx="1334532" cy="338417"/>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5516267" y="9177436"/>
            <a:ext cx="8898277"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9, 11, 23.</a:t>
            </a:r>
          </a:p>
        </p:txBody>
      </p:sp>
      <p:sp>
        <p:nvSpPr>
          <p:cNvPr id="14" name="TextBox 14"/>
          <p:cNvSpPr txBox="1"/>
          <p:nvPr/>
        </p:nvSpPr>
        <p:spPr>
          <a:xfrm>
            <a:off x="1929270" y="3440007"/>
            <a:ext cx="47668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Targeted Victims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33138" y="4780881"/>
            <a:ext cx="10416050" cy="1996714"/>
            <a:chOff x="0" y="0"/>
            <a:chExt cx="2743322" cy="525883"/>
          </a:xfrm>
        </p:grpSpPr>
        <p:sp>
          <p:nvSpPr>
            <p:cNvPr id="7" name="Freeform 7"/>
            <p:cNvSpPr/>
            <p:nvPr/>
          </p:nvSpPr>
          <p:spPr>
            <a:xfrm>
              <a:off x="0" y="0"/>
              <a:ext cx="2743322" cy="525884"/>
            </a:xfrm>
            <a:custGeom>
              <a:avLst/>
              <a:gdLst/>
              <a:ahLst/>
              <a:cxnLst/>
              <a:rect l="l" t="t" r="r" b="b"/>
              <a:pathLst>
                <a:path w="2743322" h="525884">
                  <a:moveTo>
                    <a:pt x="0" y="0"/>
                  </a:moveTo>
                  <a:lnTo>
                    <a:pt x="2743322" y="0"/>
                  </a:lnTo>
                  <a:lnTo>
                    <a:pt x="2743322" y="525884"/>
                  </a:lnTo>
                  <a:lnTo>
                    <a:pt x="0" y="525884"/>
                  </a:lnTo>
                  <a:close/>
                </a:path>
              </a:pathLst>
            </a:custGeom>
            <a:solidFill>
              <a:srgbClr val="303030"/>
            </a:solidFill>
          </p:spPr>
          <p:txBody>
            <a:bodyPr/>
            <a:lstStyle/>
            <a:p>
              <a:endParaRPr lang="en-US"/>
            </a:p>
          </p:txBody>
        </p:sp>
        <p:sp>
          <p:nvSpPr>
            <p:cNvPr id="8" name="TextBox 8"/>
            <p:cNvSpPr txBox="1"/>
            <p:nvPr/>
          </p:nvSpPr>
          <p:spPr>
            <a:xfrm>
              <a:off x="0" y="-76200"/>
              <a:ext cx="2743322" cy="60208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262156" y="4950590"/>
            <a:ext cx="11817931"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are teenage MALES most often victimized by sextortionists?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79549"/>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82180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245478" y="4175150"/>
            <a:ext cx="16099398"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90% of </a:t>
            </a:r>
            <a:r>
              <a:rPr lang="en-US" sz="4249" b="1">
                <a:solidFill>
                  <a:srgbClr val="FF5757"/>
                </a:solidFill>
                <a:latin typeface="Roboto Bold"/>
                <a:ea typeface="Roboto Bold"/>
                <a:cs typeface="Roboto Bold"/>
                <a:sym typeface="Roboto Bold"/>
              </a:rPr>
              <a:t>Financial Sextortion</a:t>
            </a:r>
            <a:r>
              <a:rPr lang="en-US" sz="4249" b="1">
                <a:solidFill>
                  <a:srgbClr val="004F59"/>
                </a:solidFill>
                <a:latin typeface="Roboto Bold"/>
                <a:ea typeface="Roboto Bold"/>
                <a:cs typeface="Roboto Bold"/>
                <a:sym typeface="Roboto Bold"/>
              </a:rPr>
              <a:t> victims are teenage males.</a:t>
            </a:r>
          </a:p>
        </p:txBody>
      </p:sp>
      <p:grpSp>
        <p:nvGrpSpPr>
          <p:cNvPr id="10" name="Group 10"/>
          <p:cNvGrpSpPr/>
          <p:nvPr/>
        </p:nvGrpSpPr>
        <p:grpSpPr>
          <a:xfrm>
            <a:off x="1613679" y="2874635"/>
            <a:ext cx="4790762" cy="1043339"/>
            <a:chOff x="0" y="0"/>
            <a:chExt cx="1261764" cy="274789"/>
          </a:xfrm>
        </p:grpSpPr>
        <p:sp>
          <p:nvSpPr>
            <p:cNvPr id="11" name="Freeform 11"/>
            <p:cNvSpPr/>
            <p:nvPr/>
          </p:nvSpPr>
          <p:spPr>
            <a:xfrm>
              <a:off x="0" y="0"/>
              <a:ext cx="1261764" cy="274789"/>
            </a:xfrm>
            <a:custGeom>
              <a:avLst/>
              <a:gdLst/>
              <a:ahLst/>
              <a:cxnLst/>
              <a:rect l="l" t="t" r="r" b="b"/>
              <a:pathLst>
                <a:path w="1261764" h="274789">
                  <a:moveTo>
                    <a:pt x="0" y="0"/>
                  </a:moveTo>
                  <a:lnTo>
                    <a:pt x="1261764" y="0"/>
                  </a:lnTo>
                  <a:lnTo>
                    <a:pt x="1261764" y="274789"/>
                  </a:lnTo>
                  <a:lnTo>
                    <a:pt x="0" y="274789"/>
                  </a:lnTo>
                  <a:close/>
                </a:path>
              </a:pathLst>
            </a:custGeom>
            <a:solidFill>
              <a:srgbClr val="303030"/>
            </a:solidFill>
          </p:spPr>
          <p:txBody>
            <a:bodyPr/>
            <a:lstStyle/>
            <a:p>
              <a:endParaRPr lang="en-US"/>
            </a:p>
          </p:txBody>
        </p:sp>
        <p:sp>
          <p:nvSpPr>
            <p:cNvPr id="12" name="TextBox 12"/>
            <p:cNvSpPr txBox="1"/>
            <p:nvPr/>
          </p:nvSpPr>
          <p:spPr>
            <a:xfrm>
              <a:off x="0" y="-76200"/>
              <a:ext cx="1261764" cy="35098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59197" y="2962917"/>
            <a:ext cx="478333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Males</a:t>
            </a:r>
          </a:p>
        </p:txBody>
      </p:sp>
      <p:sp>
        <p:nvSpPr>
          <p:cNvPr id="14" name="TextBox 14"/>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id="16" name="TextBox 16"/>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79549"/>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82180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245478" y="4175150"/>
            <a:ext cx="16099398"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90% of Financial Sextortion victims are teenage males.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Males are targeted between ages </a:t>
            </a:r>
            <a:r>
              <a:rPr lang="en-US" sz="4249" b="1">
                <a:solidFill>
                  <a:srgbClr val="FF5757"/>
                </a:solidFill>
                <a:latin typeface="Roboto Bold"/>
                <a:ea typeface="Roboto Bold"/>
                <a:cs typeface="Roboto Bold"/>
                <a:sym typeface="Roboto Bold"/>
              </a:rPr>
              <a:t>14 and 17</a:t>
            </a:r>
            <a:r>
              <a:rPr lang="en-US" sz="4249" b="1">
                <a:solidFill>
                  <a:srgbClr val="004F59"/>
                </a:solidFill>
                <a:latin typeface="Roboto Bold"/>
                <a:ea typeface="Roboto Bold"/>
                <a:cs typeface="Roboto Bold"/>
                <a:sym typeface="Roboto Bold"/>
              </a:rPr>
              <a:t>. </a:t>
            </a:r>
          </a:p>
        </p:txBody>
      </p:sp>
      <p:grpSp>
        <p:nvGrpSpPr>
          <p:cNvPr id="10" name="Group 10"/>
          <p:cNvGrpSpPr/>
          <p:nvPr/>
        </p:nvGrpSpPr>
        <p:grpSpPr>
          <a:xfrm>
            <a:off x="1613679" y="2874635"/>
            <a:ext cx="4790762" cy="1043339"/>
            <a:chOff x="0" y="0"/>
            <a:chExt cx="1261764" cy="274789"/>
          </a:xfrm>
        </p:grpSpPr>
        <p:sp>
          <p:nvSpPr>
            <p:cNvPr id="11" name="Freeform 11"/>
            <p:cNvSpPr/>
            <p:nvPr/>
          </p:nvSpPr>
          <p:spPr>
            <a:xfrm>
              <a:off x="0" y="0"/>
              <a:ext cx="1261764" cy="274789"/>
            </a:xfrm>
            <a:custGeom>
              <a:avLst/>
              <a:gdLst/>
              <a:ahLst/>
              <a:cxnLst/>
              <a:rect l="l" t="t" r="r" b="b"/>
              <a:pathLst>
                <a:path w="1261764" h="274789">
                  <a:moveTo>
                    <a:pt x="0" y="0"/>
                  </a:moveTo>
                  <a:lnTo>
                    <a:pt x="1261764" y="0"/>
                  </a:lnTo>
                  <a:lnTo>
                    <a:pt x="1261764" y="274789"/>
                  </a:lnTo>
                  <a:lnTo>
                    <a:pt x="0" y="274789"/>
                  </a:lnTo>
                  <a:close/>
                </a:path>
              </a:pathLst>
            </a:custGeom>
            <a:solidFill>
              <a:srgbClr val="303030"/>
            </a:solidFill>
          </p:spPr>
          <p:txBody>
            <a:bodyPr/>
            <a:lstStyle/>
            <a:p>
              <a:endParaRPr lang="en-US"/>
            </a:p>
          </p:txBody>
        </p:sp>
        <p:sp>
          <p:nvSpPr>
            <p:cNvPr id="12" name="TextBox 12"/>
            <p:cNvSpPr txBox="1"/>
            <p:nvPr/>
          </p:nvSpPr>
          <p:spPr>
            <a:xfrm>
              <a:off x="0" y="-76200"/>
              <a:ext cx="1261764" cy="35098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5" name="TextBox 15"/>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959197" y="2962917"/>
            <a:ext cx="478333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Males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79549"/>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82180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245478" y="4175150"/>
            <a:ext cx="16099398"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90% of Financial Sextortion victims are teenage males.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Males are targeted between ages 14 and 17. </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Sextortion trends also include </a:t>
            </a:r>
            <a:r>
              <a:rPr lang="en-US" sz="4249" b="1">
                <a:solidFill>
                  <a:srgbClr val="FF5757"/>
                </a:solidFill>
                <a:latin typeface="Roboto Bold"/>
                <a:ea typeface="Roboto Bold"/>
                <a:cs typeface="Roboto Bold"/>
                <a:sym typeface="Roboto Bold"/>
              </a:rPr>
              <a:t>young males 18 and older</a:t>
            </a:r>
            <a:r>
              <a:rPr lang="en-US" sz="4249" b="1">
                <a:solidFill>
                  <a:srgbClr val="004F59"/>
                </a:solidFill>
                <a:latin typeface="Roboto Bold"/>
                <a:ea typeface="Roboto Bold"/>
                <a:cs typeface="Roboto Bold"/>
                <a:sym typeface="Roboto Bold"/>
              </a:rPr>
              <a:t>.</a:t>
            </a:r>
          </a:p>
        </p:txBody>
      </p:sp>
      <p:grpSp>
        <p:nvGrpSpPr>
          <p:cNvPr id="10" name="Group 10"/>
          <p:cNvGrpSpPr/>
          <p:nvPr/>
        </p:nvGrpSpPr>
        <p:grpSpPr>
          <a:xfrm>
            <a:off x="1613679" y="2874635"/>
            <a:ext cx="4790762" cy="1043339"/>
            <a:chOff x="0" y="0"/>
            <a:chExt cx="1261764" cy="274789"/>
          </a:xfrm>
        </p:grpSpPr>
        <p:sp>
          <p:nvSpPr>
            <p:cNvPr id="11" name="Freeform 11"/>
            <p:cNvSpPr/>
            <p:nvPr/>
          </p:nvSpPr>
          <p:spPr>
            <a:xfrm>
              <a:off x="0" y="0"/>
              <a:ext cx="1261764" cy="274789"/>
            </a:xfrm>
            <a:custGeom>
              <a:avLst/>
              <a:gdLst/>
              <a:ahLst/>
              <a:cxnLst/>
              <a:rect l="l" t="t" r="r" b="b"/>
              <a:pathLst>
                <a:path w="1261764" h="274789">
                  <a:moveTo>
                    <a:pt x="0" y="0"/>
                  </a:moveTo>
                  <a:lnTo>
                    <a:pt x="1261764" y="0"/>
                  </a:lnTo>
                  <a:lnTo>
                    <a:pt x="1261764" y="274789"/>
                  </a:lnTo>
                  <a:lnTo>
                    <a:pt x="0" y="274789"/>
                  </a:lnTo>
                  <a:close/>
                </a:path>
              </a:pathLst>
            </a:custGeom>
            <a:solidFill>
              <a:srgbClr val="303030"/>
            </a:solidFill>
          </p:spPr>
          <p:txBody>
            <a:bodyPr/>
            <a:lstStyle/>
            <a:p>
              <a:endParaRPr lang="en-US"/>
            </a:p>
          </p:txBody>
        </p:sp>
        <p:sp>
          <p:nvSpPr>
            <p:cNvPr id="12" name="TextBox 12"/>
            <p:cNvSpPr txBox="1"/>
            <p:nvPr/>
          </p:nvSpPr>
          <p:spPr>
            <a:xfrm>
              <a:off x="0" y="-76200"/>
              <a:ext cx="1261764" cy="35098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5" name="TextBox 15"/>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959197" y="2962917"/>
            <a:ext cx="4783330"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Males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952689" y="4506512"/>
            <a:ext cx="10734707" cy="2090766"/>
            <a:chOff x="0" y="0"/>
            <a:chExt cx="2827248" cy="550654"/>
          </a:xfrm>
        </p:grpSpPr>
        <p:sp>
          <p:nvSpPr>
            <p:cNvPr id="7" name="Freeform 7"/>
            <p:cNvSpPr/>
            <p:nvPr/>
          </p:nvSpPr>
          <p:spPr>
            <a:xfrm>
              <a:off x="0" y="0"/>
              <a:ext cx="2827248" cy="550654"/>
            </a:xfrm>
            <a:custGeom>
              <a:avLst/>
              <a:gdLst/>
              <a:ahLst/>
              <a:cxnLst/>
              <a:rect l="l" t="t" r="r" b="b"/>
              <a:pathLst>
                <a:path w="2827248" h="550654">
                  <a:moveTo>
                    <a:pt x="0" y="0"/>
                  </a:moveTo>
                  <a:lnTo>
                    <a:pt x="2827248" y="0"/>
                  </a:lnTo>
                  <a:lnTo>
                    <a:pt x="2827248" y="550654"/>
                  </a:lnTo>
                  <a:lnTo>
                    <a:pt x="0" y="550654"/>
                  </a:lnTo>
                  <a:close/>
                </a:path>
              </a:pathLst>
            </a:custGeom>
            <a:solidFill>
              <a:srgbClr val="303030"/>
            </a:solidFill>
          </p:spPr>
          <p:txBody>
            <a:bodyPr/>
            <a:lstStyle/>
            <a:p>
              <a:endParaRPr lang="en-US"/>
            </a:p>
          </p:txBody>
        </p:sp>
        <p:sp>
          <p:nvSpPr>
            <p:cNvPr id="8" name="TextBox 8"/>
            <p:cNvSpPr txBox="1"/>
            <p:nvPr/>
          </p:nvSpPr>
          <p:spPr>
            <a:xfrm>
              <a:off x="0" y="-76200"/>
              <a:ext cx="2827248" cy="626854"/>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267407" y="4676882"/>
            <a:ext cx="10201647"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are teenage FEMALES most often victimized by sextortionists?</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785368" y="1028700"/>
            <a:ext cx="2473932" cy="4221570"/>
          </a:xfrm>
          <a:custGeom>
            <a:avLst/>
            <a:gdLst/>
            <a:ahLst/>
            <a:cxnLst/>
            <a:rect l="l" t="t" r="r" b="b"/>
            <a:pathLst>
              <a:path w="2473932" h="4221570">
                <a:moveTo>
                  <a:pt x="0" y="0"/>
                </a:moveTo>
                <a:lnTo>
                  <a:pt x="2473932" y="0"/>
                </a:lnTo>
                <a:lnTo>
                  <a:pt x="2473932" y="4221570"/>
                </a:lnTo>
                <a:lnTo>
                  <a:pt x="0" y="4221570"/>
                </a:lnTo>
                <a:lnTo>
                  <a:pt x="0" y="0"/>
                </a:lnTo>
                <a:close/>
              </a:path>
            </a:pathLst>
          </a:custGeom>
          <a:blipFill>
            <a:blip r:embed="rId6"/>
            <a:stretch>
              <a:fillRect l="-37150" r="-33491"/>
            </a:stretch>
          </a:blipFill>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grpSp>
        <p:nvGrpSpPr>
          <p:cNvPr id="7" name="Group 7"/>
          <p:cNvGrpSpPr/>
          <p:nvPr/>
        </p:nvGrpSpPr>
        <p:grpSpPr>
          <a:xfrm>
            <a:off x="1613679" y="3031356"/>
            <a:ext cx="5280619" cy="1058068"/>
            <a:chOff x="0" y="0"/>
            <a:chExt cx="1390780" cy="278668"/>
          </a:xfrm>
        </p:grpSpPr>
        <p:sp>
          <p:nvSpPr>
            <p:cNvPr id="8" name="Freeform 8"/>
            <p:cNvSpPr/>
            <p:nvPr/>
          </p:nvSpPr>
          <p:spPr>
            <a:xfrm>
              <a:off x="0" y="0"/>
              <a:ext cx="1390780" cy="278668"/>
            </a:xfrm>
            <a:custGeom>
              <a:avLst/>
              <a:gdLst/>
              <a:ahLst/>
              <a:cxnLst/>
              <a:rect l="l" t="t" r="r" b="b"/>
              <a:pathLst>
                <a:path w="1390780" h="278668">
                  <a:moveTo>
                    <a:pt x="0" y="0"/>
                  </a:moveTo>
                  <a:lnTo>
                    <a:pt x="1390780" y="0"/>
                  </a:lnTo>
                  <a:lnTo>
                    <a:pt x="1390780" y="278668"/>
                  </a:lnTo>
                  <a:lnTo>
                    <a:pt x="0" y="278668"/>
                  </a:lnTo>
                  <a:close/>
                </a:path>
              </a:pathLst>
            </a:custGeom>
            <a:solidFill>
              <a:srgbClr val="303030"/>
            </a:solidFill>
          </p:spPr>
          <p:txBody>
            <a:bodyPr/>
            <a:lstStyle/>
            <a:p>
              <a:endParaRPr lang="en-US"/>
            </a:p>
          </p:txBody>
        </p:sp>
        <p:sp>
          <p:nvSpPr>
            <p:cNvPr id="9" name="TextBox 9"/>
            <p:cNvSpPr txBox="1"/>
            <p:nvPr/>
          </p:nvSpPr>
          <p:spPr>
            <a:xfrm>
              <a:off x="0" y="-76200"/>
              <a:ext cx="1390780" cy="354868"/>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59197" y="3126986"/>
            <a:ext cx="478333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Females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721072" y="4312367"/>
            <a:ext cx="16709381" cy="606452"/>
          </a:xfrm>
          <a:prstGeom prst="rect">
            <a:avLst/>
          </a:prstGeom>
        </p:spPr>
        <p:txBody>
          <a:bodyPr lIns="0" tIns="0" rIns="0" bIns="0" rtlCol="0" anchor="t">
            <a:spAutoFit/>
          </a:bodyPr>
          <a:lstStyle/>
          <a:p>
            <a:pPr marL="917569" lvl="1" indent="-458785" algn="l">
              <a:lnSpc>
                <a:spcPts val="4674"/>
              </a:lnSpc>
              <a:buFont typeface="Arial"/>
              <a:buChar char="•"/>
            </a:pPr>
            <a:r>
              <a:rPr lang="en-US" sz="4249" b="1">
                <a:solidFill>
                  <a:srgbClr val="004F59"/>
                </a:solidFill>
                <a:latin typeface="Roboto Bold"/>
                <a:ea typeface="Roboto Bold"/>
                <a:cs typeface="Roboto Bold"/>
                <a:sym typeface="Roboto Bold"/>
              </a:rPr>
              <a:t>Predators most often demand </a:t>
            </a:r>
            <a:r>
              <a:rPr lang="en-US" sz="4249" b="1">
                <a:solidFill>
                  <a:srgbClr val="FF5757"/>
                </a:solidFill>
                <a:latin typeface="Roboto Bold"/>
                <a:ea typeface="Roboto Bold"/>
                <a:cs typeface="Roboto Bold"/>
                <a:sym typeface="Roboto Bold"/>
              </a:rPr>
              <a:t>sexual content</a:t>
            </a:r>
            <a:r>
              <a:rPr lang="en-US" sz="4249" b="1">
                <a:solidFill>
                  <a:srgbClr val="004F59"/>
                </a:solidFill>
                <a:latin typeface="Roboto Bold"/>
                <a:ea typeface="Roboto Bold"/>
                <a:cs typeface="Roboto Bold"/>
                <a:sym typeface="Roboto Bold"/>
              </a:rPr>
              <a:t> from females.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8" name="TextBox 8"/>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721072" y="4312367"/>
            <a:ext cx="16709381" cy="1473308"/>
          </a:xfrm>
          <a:prstGeom prst="rect">
            <a:avLst/>
          </a:prstGeom>
        </p:spPr>
        <p:txBody>
          <a:bodyPr lIns="0" tIns="0" rIns="0" bIns="0" rtlCol="0" anchor="t">
            <a:spAutoFit/>
          </a:bodyPr>
          <a:lstStyle/>
          <a:p>
            <a:pPr marL="917569" lvl="1" indent="-458785" algn="l">
              <a:lnSpc>
                <a:spcPts val="4674"/>
              </a:lnSpc>
              <a:buFont typeface="Arial"/>
              <a:buChar char="•"/>
            </a:pPr>
            <a:r>
              <a:rPr lang="en-US" sz="4249" b="1">
                <a:solidFill>
                  <a:srgbClr val="FFFFFF"/>
                </a:solidFill>
                <a:latin typeface="Roboto Bold"/>
                <a:ea typeface="Roboto Bold"/>
                <a:cs typeface="Roboto Bold"/>
                <a:sym typeface="Roboto Bold"/>
              </a:rPr>
              <a:t>Predators most often demand sexual content from females.</a:t>
            </a:r>
          </a:p>
          <a:p>
            <a:pPr algn="l">
              <a:lnSpc>
                <a:spcPts val="220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004F59"/>
                </a:solidFill>
                <a:latin typeface="Roboto Bold"/>
                <a:ea typeface="Roboto Bold"/>
                <a:cs typeface="Roboto Bold"/>
                <a:sym typeface="Roboto Bold"/>
              </a:rPr>
              <a:t>They may demand to enter or remain in a </a:t>
            </a:r>
            <a:r>
              <a:rPr lang="en-US" sz="4249" b="1">
                <a:solidFill>
                  <a:srgbClr val="FF5757"/>
                </a:solidFill>
                <a:latin typeface="Roboto Bold"/>
                <a:ea typeface="Roboto Bold"/>
                <a:cs typeface="Roboto Bold"/>
                <a:sym typeface="Roboto Bold"/>
              </a:rPr>
              <a:t>romantic relationship</a:t>
            </a:r>
            <a:r>
              <a:rPr lang="en-US" sz="4249" b="1">
                <a:solidFill>
                  <a:srgbClr val="004F59"/>
                </a:solidFill>
                <a:latin typeface="Roboto Bold"/>
                <a:ea typeface="Roboto Bold"/>
                <a:cs typeface="Roboto Bold"/>
                <a:sym typeface="Roboto Bold"/>
              </a:rPr>
              <a:t>.</a:t>
            </a:r>
          </a:p>
        </p:txBody>
      </p:sp>
      <p:grpSp>
        <p:nvGrpSpPr>
          <p:cNvPr id="11" name="Group 11"/>
          <p:cNvGrpSpPr/>
          <p:nvPr/>
        </p:nvGrpSpPr>
        <p:grpSpPr>
          <a:xfrm>
            <a:off x="1613679" y="3031356"/>
            <a:ext cx="5280619" cy="1058068"/>
            <a:chOff x="0" y="0"/>
            <a:chExt cx="1390780" cy="278668"/>
          </a:xfrm>
        </p:grpSpPr>
        <p:sp>
          <p:nvSpPr>
            <p:cNvPr id="12" name="Freeform 12"/>
            <p:cNvSpPr/>
            <p:nvPr/>
          </p:nvSpPr>
          <p:spPr>
            <a:xfrm>
              <a:off x="0" y="0"/>
              <a:ext cx="1390780" cy="278668"/>
            </a:xfrm>
            <a:custGeom>
              <a:avLst/>
              <a:gdLst/>
              <a:ahLst/>
              <a:cxnLst/>
              <a:rect l="l" t="t" r="r" b="b"/>
              <a:pathLst>
                <a:path w="1390780" h="278668">
                  <a:moveTo>
                    <a:pt x="0" y="0"/>
                  </a:moveTo>
                  <a:lnTo>
                    <a:pt x="1390780" y="0"/>
                  </a:lnTo>
                  <a:lnTo>
                    <a:pt x="1390780" y="278668"/>
                  </a:lnTo>
                  <a:lnTo>
                    <a:pt x="0" y="278668"/>
                  </a:lnTo>
                  <a:close/>
                </a:path>
              </a:pathLst>
            </a:custGeom>
            <a:solidFill>
              <a:srgbClr val="303030"/>
            </a:solidFill>
          </p:spPr>
          <p:txBody>
            <a:bodyPr/>
            <a:lstStyle/>
            <a:p>
              <a:endParaRPr lang="en-US"/>
            </a:p>
          </p:txBody>
        </p:sp>
        <p:sp>
          <p:nvSpPr>
            <p:cNvPr id="13" name="TextBox 13"/>
            <p:cNvSpPr txBox="1"/>
            <p:nvPr/>
          </p:nvSpPr>
          <p:spPr>
            <a:xfrm>
              <a:off x="0" y="-76200"/>
              <a:ext cx="1390780" cy="354868"/>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3126986"/>
            <a:ext cx="478333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Females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8" name="TextBox 8"/>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721072" y="4312367"/>
            <a:ext cx="16709381" cy="2340164"/>
          </a:xfrm>
          <a:prstGeom prst="rect">
            <a:avLst/>
          </a:prstGeom>
        </p:spPr>
        <p:txBody>
          <a:bodyPr lIns="0" tIns="0" rIns="0" bIns="0" rtlCol="0" anchor="t">
            <a:spAutoFit/>
          </a:bodyPr>
          <a:lstStyle/>
          <a:p>
            <a:pPr marL="917569" lvl="1" indent="-458785" algn="l">
              <a:lnSpc>
                <a:spcPts val="4674"/>
              </a:lnSpc>
              <a:buFont typeface="Arial"/>
              <a:buChar char="•"/>
            </a:pPr>
            <a:r>
              <a:rPr lang="en-US" sz="4249" b="1">
                <a:solidFill>
                  <a:srgbClr val="FFFFFF"/>
                </a:solidFill>
                <a:latin typeface="Roboto Bold"/>
                <a:ea typeface="Roboto Bold"/>
                <a:cs typeface="Roboto Bold"/>
                <a:sym typeface="Roboto Bold"/>
              </a:rPr>
              <a:t>Predators most often demand sexual content from females.</a:t>
            </a:r>
          </a:p>
          <a:p>
            <a:pPr algn="l">
              <a:lnSpc>
                <a:spcPts val="220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FFFFFF"/>
                </a:solidFill>
                <a:latin typeface="Roboto Bold"/>
                <a:ea typeface="Roboto Bold"/>
                <a:cs typeface="Roboto Bold"/>
                <a:sym typeface="Roboto Bold"/>
              </a:rPr>
              <a:t>They may demand to enter or remain in a romantic relationship.</a:t>
            </a:r>
          </a:p>
          <a:p>
            <a:pPr algn="l">
              <a:lnSpc>
                <a:spcPts val="220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004F59"/>
                </a:solidFill>
                <a:latin typeface="Roboto Bold"/>
                <a:ea typeface="Roboto Bold"/>
                <a:cs typeface="Roboto Bold"/>
                <a:sym typeface="Roboto Bold"/>
              </a:rPr>
              <a:t>Predators may demand </a:t>
            </a:r>
            <a:r>
              <a:rPr lang="en-US" sz="4249" b="1">
                <a:solidFill>
                  <a:srgbClr val="FF5757"/>
                </a:solidFill>
                <a:latin typeface="Roboto Bold"/>
                <a:ea typeface="Roboto Bold"/>
                <a:cs typeface="Roboto Bold"/>
                <a:sym typeface="Roboto Bold"/>
              </a:rPr>
              <a:t>sexual activity</a:t>
            </a:r>
            <a:r>
              <a:rPr lang="en-US" sz="4249" b="1">
                <a:solidFill>
                  <a:srgbClr val="004F59"/>
                </a:solidFill>
                <a:latin typeface="Roboto Bold"/>
                <a:ea typeface="Roboto Bold"/>
                <a:cs typeface="Roboto Bold"/>
                <a:sym typeface="Roboto Bold"/>
              </a:rPr>
              <a:t> from their victims.</a:t>
            </a:r>
          </a:p>
        </p:txBody>
      </p:sp>
      <p:grpSp>
        <p:nvGrpSpPr>
          <p:cNvPr id="11" name="Group 11"/>
          <p:cNvGrpSpPr/>
          <p:nvPr/>
        </p:nvGrpSpPr>
        <p:grpSpPr>
          <a:xfrm>
            <a:off x="1613679" y="3031356"/>
            <a:ext cx="5280619" cy="1058068"/>
            <a:chOff x="0" y="0"/>
            <a:chExt cx="1390780" cy="278668"/>
          </a:xfrm>
        </p:grpSpPr>
        <p:sp>
          <p:nvSpPr>
            <p:cNvPr id="12" name="Freeform 12"/>
            <p:cNvSpPr/>
            <p:nvPr/>
          </p:nvSpPr>
          <p:spPr>
            <a:xfrm>
              <a:off x="0" y="0"/>
              <a:ext cx="1390780" cy="278668"/>
            </a:xfrm>
            <a:custGeom>
              <a:avLst/>
              <a:gdLst/>
              <a:ahLst/>
              <a:cxnLst/>
              <a:rect l="l" t="t" r="r" b="b"/>
              <a:pathLst>
                <a:path w="1390780" h="278668">
                  <a:moveTo>
                    <a:pt x="0" y="0"/>
                  </a:moveTo>
                  <a:lnTo>
                    <a:pt x="1390780" y="0"/>
                  </a:lnTo>
                  <a:lnTo>
                    <a:pt x="1390780" y="278668"/>
                  </a:lnTo>
                  <a:lnTo>
                    <a:pt x="0" y="278668"/>
                  </a:lnTo>
                  <a:close/>
                </a:path>
              </a:pathLst>
            </a:custGeom>
            <a:solidFill>
              <a:srgbClr val="303030"/>
            </a:solidFill>
          </p:spPr>
          <p:txBody>
            <a:bodyPr/>
            <a:lstStyle/>
            <a:p>
              <a:endParaRPr lang="en-US"/>
            </a:p>
          </p:txBody>
        </p:sp>
        <p:sp>
          <p:nvSpPr>
            <p:cNvPr id="13" name="TextBox 13"/>
            <p:cNvSpPr txBox="1"/>
            <p:nvPr/>
          </p:nvSpPr>
          <p:spPr>
            <a:xfrm>
              <a:off x="0" y="-76200"/>
              <a:ext cx="1390780" cy="354868"/>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3126986"/>
            <a:ext cx="478333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Females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5</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721072" y="4312367"/>
            <a:ext cx="16709381" cy="3797597"/>
          </a:xfrm>
          <a:prstGeom prst="rect">
            <a:avLst/>
          </a:prstGeom>
        </p:spPr>
        <p:txBody>
          <a:bodyPr lIns="0" tIns="0" rIns="0" bIns="0" rtlCol="0" anchor="t">
            <a:spAutoFit/>
          </a:bodyPr>
          <a:lstStyle/>
          <a:p>
            <a:pPr marL="917569" lvl="1" indent="-458785" algn="l">
              <a:lnSpc>
                <a:spcPts val="4674"/>
              </a:lnSpc>
              <a:buFont typeface="Arial"/>
              <a:buChar char="•"/>
            </a:pPr>
            <a:r>
              <a:rPr lang="en-US" sz="4249" b="1">
                <a:solidFill>
                  <a:srgbClr val="FFFFFF"/>
                </a:solidFill>
                <a:latin typeface="Roboto Bold"/>
                <a:ea typeface="Roboto Bold"/>
                <a:cs typeface="Roboto Bold"/>
                <a:sym typeface="Roboto Bold"/>
              </a:rPr>
              <a:t>Predators most often demand sexual content from females.</a:t>
            </a:r>
          </a:p>
          <a:p>
            <a:pPr algn="l">
              <a:lnSpc>
                <a:spcPts val="220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FFFFFF"/>
                </a:solidFill>
                <a:latin typeface="Roboto Bold"/>
                <a:ea typeface="Roboto Bold"/>
                <a:cs typeface="Roboto Bold"/>
                <a:sym typeface="Roboto Bold"/>
              </a:rPr>
              <a:t>They may demand to enter or remain in a romantic relationship.</a:t>
            </a:r>
          </a:p>
          <a:p>
            <a:pPr algn="l">
              <a:lnSpc>
                <a:spcPts val="220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FFFFFF"/>
                </a:solidFill>
                <a:latin typeface="Roboto Bold"/>
                <a:ea typeface="Roboto Bold"/>
                <a:cs typeface="Roboto Bold"/>
                <a:sym typeface="Roboto Bold"/>
              </a:rPr>
              <a:t>Predators may demand sexual activity from their victims.</a:t>
            </a:r>
          </a:p>
          <a:p>
            <a:pPr algn="l">
              <a:lnSpc>
                <a:spcPts val="2200"/>
              </a:lnSpc>
            </a:pPr>
            <a:endParaRPr lang="en-US" sz="4249" b="1">
              <a:solidFill>
                <a:srgbClr val="FFFFFF"/>
              </a:solidFill>
              <a:latin typeface="Roboto Bold"/>
              <a:ea typeface="Roboto Bold"/>
              <a:cs typeface="Roboto Bold"/>
              <a:sym typeface="Roboto Bold"/>
            </a:endParaRPr>
          </a:p>
          <a:p>
            <a:pPr marL="917569" lvl="1" indent="-458785" algn="l">
              <a:lnSpc>
                <a:spcPts val="4674"/>
              </a:lnSpc>
              <a:buFont typeface="Arial"/>
              <a:buChar char="•"/>
            </a:pPr>
            <a:r>
              <a:rPr lang="en-US" sz="4249" b="1">
                <a:solidFill>
                  <a:srgbClr val="004F59"/>
                </a:solidFill>
                <a:latin typeface="Roboto Bold"/>
                <a:ea typeface="Roboto Bold"/>
                <a:cs typeface="Roboto Bold"/>
                <a:sym typeface="Roboto Bold"/>
              </a:rPr>
              <a:t>Half of female victims are </a:t>
            </a:r>
            <a:r>
              <a:rPr lang="en-US" sz="4249" b="1">
                <a:solidFill>
                  <a:srgbClr val="FF5757"/>
                </a:solidFill>
                <a:latin typeface="Roboto Bold"/>
                <a:ea typeface="Roboto Bold"/>
                <a:cs typeface="Roboto Bold"/>
                <a:sym typeface="Roboto Bold"/>
              </a:rPr>
              <a:t>targeted </a:t>
            </a:r>
            <a:r>
              <a:rPr lang="en-US" sz="4249" b="1">
                <a:solidFill>
                  <a:srgbClr val="004F59"/>
                </a:solidFill>
                <a:latin typeface="Roboto Bold"/>
                <a:ea typeface="Roboto Bold"/>
                <a:cs typeface="Roboto Bold"/>
                <a:sym typeface="Roboto Bold"/>
              </a:rPr>
              <a:t>by online predators, while the other half are exploited by someone they know.</a:t>
            </a:r>
          </a:p>
        </p:txBody>
      </p:sp>
      <p:sp>
        <p:nvSpPr>
          <p:cNvPr id="7" name="TextBox 7"/>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9" name="TextBox 9"/>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613679" y="3031356"/>
            <a:ext cx="5280619" cy="1058068"/>
            <a:chOff x="0" y="0"/>
            <a:chExt cx="1390780" cy="278668"/>
          </a:xfrm>
        </p:grpSpPr>
        <p:sp>
          <p:nvSpPr>
            <p:cNvPr id="12" name="Freeform 12"/>
            <p:cNvSpPr/>
            <p:nvPr/>
          </p:nvSpPr>
          <p:spPr>
            <a:xfrm>
              <a:off x="0" y="0"/>
              <a:ext cx="1390780" cy="278668"/>
            </a:xfrm>
            <a:custGeom>
              <a:avLst/>
              <a:gdLst/>
              <a:ahLst/>
              <a:cxnLst/>
              <a:rect l="l" t="t" r="r" b="b"/>
              <a:pathLst>
                <a:path w="1390780" h="278668">
                  <a:moveTo>
                    <a:pt x="0" y="0"/>
                  </a:moveTo>
                  <a:lnTo>
                    <a:pt x="1390780" y="0"/>
                  </a:lnTo>
                  <a:lnTo>
                    <a:pt x="1390780" y="278668"/>
                  </a:lnTo>
                  <a:lnTo>
                    <a:pt x="0" y="278668"/>
                  </a:lnTo>
                  <a:close/>
                </a:path>
              </a:pathLst>
            </a:custGeom>
            <a:solidFill>
              <a:srgbClr val="303030"/>
            </a:solidFill>
          </p:spPr>
          <p:txBody>
            <a:bodyPr/>
            <a:lstStyle/>
            <a:p>
              <a:endParaRPr lang="en-US"/>
            </a:p>
          </p:txBody>
        </p:sp>
        <p:sp>
          <p:nvSpPr>
            <p:cNvPr id="13" name="TextBox 13"/>
            <p:cNvSpPr txBox="1"/>
            <p:nvPr/>
          </p:nvSpPr>
          <p:spPr>
            <a:xfrm>
              <a:off x="0" y="-76200"/>
              <a:ext cx="1390780" cy="354868"/>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3126986"/>
            <a:ext cx="4783330"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Teenage Females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613461" y="4504208"/>
            <a:ext cx="10939259" cy="1825018"/>
            <a:chOff x="0" y="0"/>
            <a:chExt cx="2881122" cy="480663"/>
          </a:xfrm>
        </p:grpSpPr>
        <p:sp>
          <p:nvSpPr>
            <p:cNvPr id="7" name="Freeform 7"/>
            <p:cNvSpPr/>
            <p:nvPr/>
          </p:nvSpPr>
          <p:spPr>
            <a:xfrm>
              <a:off x="0" y="0"/>
              <a:ext cx="2881122" cy="480663"/>
            </a:xfrm>
            <a:custGeom>
              <a:avLst/>
              <a:gdLst/>
              <a:ahLst/>
              <a:cxnLst/>
              <a:rect l="l" t="t" r="r" b="b"/>
              <a:pathLst>
                <a:path w="2881122" h="480663">
                  <a:moveTo>
                    <a:pt x="0" y="0"/>
                  </a:moveTo>
                  <a:lnTo>
                    <a:pt x="2881122" y="0"/>
                  </a:lnTo>
                  <a:lnTo>
                    <a:pt x="2881122" y="480663"/>
                  </a:lnTo>
                  <a:lnTo>
                    <a:pt x="0" y="480663"/>
                  </a:lnTo>
                  <a:close/>
                </a:path>
              </a:pathLst>
            </a:custGeom>
            <a:solidFill>
              <a:srgbClr val="303030"/>
            </a:solidFill>
          </p:spPr>
          <p:txBody>
            <a:bodyPr/>
            <a:lstStyle/>
            <a:p>
              <a:endParaRPr lang="en-US"/>
            </a:p>
          </p:txBody>
        </p:sp>
        <p:sp>
          <p:nvSpPr>
            <p:cNvPr id="8" name="TextBox 8"/>
            <p:cNvSpPr txBox="1"/>
            <p:nvPr/>
          </p:nvSpPr>
          <p:spPr>
            <a:xfrm>
              <a:off x="0" y="-76200"/>
              <a:ext cx="2881122" cy="556863"/>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3" name="TextBox 13"/>
          <p:cNvSpPr txBox="1"/>
          <p:nvPr/>
        </p:nvSpPr>
        <p:spPr>
          <a:xfrm>
            <a:off x="1940434" y="4588069"/>
            <a:ext cx="10838225"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How are LGBTQ+ teens often victimized by sextortionists?</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191303" y="2841371"/>
            <a:ext cx="4790762" cy="1076603"/>
            <a:chOff x="0" y="0"/>
            <a:chExt cx="1261764" cy="283550"/>
          </a:xfrm>
        </p:grpSpPr>
        <p:sp>
          <p:nvSpPr>
            <p:cNvPr id="7" name="Freeform 7"/>
            <p:cNvSpPr/>
            <p:nvPr/>
          </p:nvSpPr>
          <p:spPr>
            <a:xfrm>
              <a:off x="0" y="0"/>
              <a:ext cx="1261764" cy="283550"/>
            </a:xfrm>
            <a:custGeom>
              <a:avLst/>
              <a:gdLst/>
              <a:ahLst/>
              <a:cxnLst/>
              <a:rect l="l" t="t" r="r" b="b"/>
              <a:pathLst>
                <a:path w="1261764" h="283550">
                  <a:moveTo>
                    <a:pt x="0" y="0"/>
                  </a:moveTo>
                  <a:lnTo>
                    <a:pt x="1261764" y="0"/>
                  </a:lnTo>
                  <a:lnTo>
                    <a:pt x="1261764" y="283550"/>
                  </a:lnTo>
                  <a:lnTo>
                    <a:pt x="0" y="283550"/>
                  </a:lnTo>
                  <a:close/>
                </a:path>
              </a:pathLst>
            </a:custGeom>
            <a:solidFill>
              <a:srgbClr val="303030"/>
            </a:solidFill>
          </p:spPr>
          <p:txBody>
            <a:bodyPr/>
            <a:lstStyle/>
            <a:p>
              <a:endParaRPr lang="en-US"/>
            </a:p>
          </p:txBody>
        </p:sp>
        <p:sp>
          <p:nvSpPr>
            <p:cNvPr id="8" name="TextBox 8"/>
            <p:cNvSpPr txBox="1"/>
            <p:nvPr/>
          </p:nvSpPr>
          <p:spPr>
            <a:xfrm>
              <a:off x="0" y="-76200"/>
              <a:ext cx="1261764" cy="35975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613021" y="2946248"/>
            <a:ext cx="478333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LGBTQ+ Teens</a:t>
            </a:r>
          </a:p>
        </p:txBody>
      </p:sp>
      <p:sp>
        <p:nvSpPr>
          <p:cNvPr id="10" name="TextBox 10"/>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11" name="TextBox 11"/>
          <p:cNvSpPr txBox="1"/>
          <p:nvPr/>
        </p:nvSpPr>
        <p:spPr>
          <a:xfrm>
            <a:off x="4252794" y="9097536"/>
            <a:ext cx="10781391"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Canadian Centre for Child Protection. (2021). Online sextortion: Examining the prevalence and impact on LGBTQ+ youth. Canadian Centre for Child Protection.</a:t>
            </a:r>
          </a:p>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878511" y="4250138"/>
            <a:ext cx="16614342" cy="1247013"/>
          </a:xfrm>
          <a:prstGeom prst="rect">
            <a:avLst/>
          </a:prstGeom>
        </p:spPr>
        <p:txBody>
          <a:bodyPr lIns="0" tIns="0" rIns="0" bIns="0" rtlCol="0" anchor="t">
            <a:spAutoFit/>
          </a:bodyPr>
          <a:lstStyle/>
          <a:p>
            <a:pPr marL="874390" lvl="1" indent="-437195" algn="l">
              <a:lnSpc>
                <a:spcPts val="4940"/>
              </a:lnSpc>
              <a:buFont typeface="Arial"/>
              <a:buChar char="•"/>
            </a:pPr>
            <a:r>
              <a:rPr lang="en-US" sz="4049" b="1">
                <a:solidFill>
                  <a:srgbClr val="004F59"/>
                </a:solidFill>
                <a:latin typeface="Roboto Bold"/>
                <a:ea typeface="Roboto Bold"/>
                <a:cs typeface="Roboto Bold"/>
                <a:sym typeface="Roboto Bold"/>
              </a:rPr>
              <a:t>Predators often threaten LGBTQ+ teens that they will be “</a:t>
            </a:r>
            <a:r>
              <a:rPr lang="en-US" sz="4049" b="1">
                <a:solidFill>
                  <a:srgbClr val="FF5757"/>
                </a:solidFill>
                <a:latin typeface="Roboto Bold"/>
                <a:ea typeface="Roboto Bold"/>
                <a:cs typeface="Roboto Bold"/>
                <a:sym typeface="Roboto Bold"/>
              </a:rPr>
              <a:t>outed</a:t>
            </a:r>
            <a:r>
              <a:rPr lang="en-US" sz="4049" b="1">
                <a:solidFill>
                  <a:srgbClr val="004F59"/>
                </a:solidFill>
                <a:latin typeface="Roboto Bold"/>
                <a:ea typeface="Roboto Bold"/>
                <a:cs typeface="Roboto Bold"/>
                <a:sym typeface="Roboto Bold"/>
              </a:rPr>
              <a:t>” to their family, friends, and followers.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7" name="TextBox 7"/>
          <p:cNvSpPr txBox="1"/>
          <p:nvPr/>
        </p:nvSpPr>
        <p:spPr>
          <a:xfrm>
            <a:off x="4252794" y="9097536"/>
            <a:ext cx="10781391"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Canadian Centre for Child Protection. (2021). Online sextortion: Examining the prevalence and impact on LGBTQ+ youth. Canadian Centre for Child Protection.</a:t>
            </a:r>
          </a:p>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878511" y="4250138"/>
            <a:ext cx="16614342" cy="2790090"/>
          </a:xfrm>
          <a:prstGeom prst="rect">
            <a:avLst/>
          </a:prstGeom>
        </p:spPr>
        <p:txBody>
          <a:bodyPr lIns="0" tIns="0" rIns="0" bIns="0" rtlCol="0" anchor="t">
            <a:spAutoFit/>
          </a:bodyPr>
          <a:lstStyle/>
          <a:p>
            <a:pPr marL="874390" lvl="1" indent="-437195" algn="l">
              <a:lnSpc>
                <a:spcPts val="4940"/>
              </a:lnSpc>
              <a:buFont typeface="Arial"/>
              <a:buChar char="•"/>
            </a:pPr>
            <a:r>
              <a:rPr lang="en-US" sz="4049" b="1">
                <a:solidFill>
                  <a:srgbClr val="FFFFFF"/>
                </a:solidFill>
                <a:latin typeface="Roboto Bold"/>
                <a:ea typeface="Roboto Bold"/>
                <a:cs typeface="Roboto Bold"/>
                <a:sym typeface="Roboto Bold"/>
              </a:rPr>
              <a:t>Predators often threaten LGBTQ+ teens that they will be “outed” to their family, friends, and followers. </a:t>
            </a:r>
          </a:p>
          <a:p>
            <a:pPr algn="l">
              <a:lnSpc>
                <a:spcPts val="2440"/>
              </a:lnSpc>
            </a:pPr>
            <a:endParaRPr lang="en-US" sz="4049" b="1">
              <a:solidFill>
                <a:srgbClr val="FFFFFF"/>
              </a:solidFill>
              <a:latin typeface="Roboto Bold"/>
              <a:ea typeface="Roboto Bold"/>
              <a:cs typeface="Roboto Bold"/>
              <a:sym typeface="Roboto Bold"/>
            </a:endParaRPr>
          </a:p>
          <a:p>
            <a:pPr marL="874390" lvl="1" indent="-437195" algn="l">
              <a:lnSpc>
                <a:spcPts val="4940"/>
              </a:lnSpc>
              <a:buFont typeface="Arial"/>
              <a:buChar char="•"/>
            </a:pPr>
            <a:r>
              <a:rPr lang="en-US" sz="4049" b="1">
                <a:solidFill>
                  <a:srgbClr val="004F59"/>
                </a:solidFill>
                <a:latin typeface="Roboto Bold"/>
                <a:ea typeface="Roboto Bold"/>
                <a:cs typeface="Roboto Bold"/>
                <a:sym typeface="Roboto Bold"/>
              </a:rPr>
              <a:t>LGBTQ+ teens may feel isolated and </a:t>
            </a:r>
            <a:r>
              <a:rPr lang="en-US" sz="4049" b="1">
                <a:solidFill>
                  <a:srgbClr val="FF5757"/>
                </a:solidFill>
                <a:latin typeface="Roboto Bold"/>
                <a:ea typeface="Roboto Bold"/>
                <a:cs typeface="Roboto Bold"/>
                <a:sym typeface="Roboto Bold"/>
              </a:rPr>
              <a:t>spend more time with online-only friends</a:t>
            </a:r>
            <a:r>
              <a:rPr lang="en-US" sz="4049" b="1">
                <a:solidFill>
                  <a:srgbClr val="004F59"/>
                </a:solidFill>
                <a:latin typeface="Roboto Bold"/>
                <a:ea typeface="Roboto Bold"/>
                <a:cs typeface="Roboto Bold"/>
                <a:sym typeface="Roboto Bold"/>
              </a:rPr>
              <a:t>, which increases their risk of encountering predators. </a:t>
            </a:r>
          </a:p>
        </p:txBody>
      </p:sp>
      <p:grpSp>
        <p:nvGrpSpPr>
          <p:cNvPr id="11" name="Group 11"/>
          <p:cNvGrpSpPr/>
          <p:nvPr/>
        </p:nvGrpSpPr>
        <p:grpSpPr>
          <a:xfrm>
            <a:off x="1191303" y="2841371"/>
            <a:ext cx="4790762" cy="1076603"/>
            <a:chOff x="0" y="0"/>
            <a:chExt cx="1261764" cy="283550"/>
          </a:xfrm>
        </p:grpSpPr>
        <p:sp>
          <p:nvSpPr>
            <p:cNvPr id="12" name="Freeform 12"/>
            <p:cNvSpPr/>
            <p:nvPr/>
          </p:nvSpPr>
          <p:spPr>
            <a:xfrm>
              <a:off x="0" y="0"/>
              <a:ext cx="1261764" cy="283550"/>
            </a:xfrm>
            <a:custGeom>
              <a:avLst/>
              <a:gdLst/>
              <a:ahLst/>
              <a:cxnLst/>
              <a:rect l="l" t="t" r="r" b="b"/>
              <a:pathLst>
                <a:path w="1261764" h="283550">
                  <a:moveTo>
                    <a:pt x="0" y="0"/>
                  </a:moveTo>
                  <a:lnTo>
                    <a:pt x="1261764" y="0"/>
                  </a:lnTo>
                  <a:lnTo>
                    <a:pt x="1261764" y="283550"/>
                  </a:lnTo>
                  <a:lnTo>
                    <a:pt x="0" y="283550"/>
                  </a:lnTo>
                  <a:close/>
                </a:path>
              </a:pathLst>
            </a:custGeom>
            <a:solidFill>
              <a:srgbClr val="303030"/>
            </a:solidFill>
          </p:spPr>
          <p:txBody>
            <a:bodyPr/>
            <a:lstStyle/>
            <a:p>
              <a:endParaRPr lang="en-US"/>
            </a:p>
          </p:txBody>
        </p:sp>
        <p:sp>
          <p:nvSpPr>
            <p:cNvPr id="13" name="TextBox 13"/>
            <p:cNvSpPr txBox="1"/>
            <p:nvPr/>
          </p:nvSpPr>
          <p:spPr>
            <a:xfrm>
              <a:off x="0" y="-76200"/>
              <a:ext cx="1261764" cy="35975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613021" y="2946248"/>
            <a:ext cx="478333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LGBTQ+ Teens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878511" y="4250138"/>
            <a:ext cx="16614342" cy="4333167"/>
          </a:xfrm>
          <a:prstGeom prst="rect">
            <a:avLst/>
          </a:prstGeom>
        </p:spPr>
        <p:txBody>
          <a:bodyPr lIns="0" tIns="0" rIns="0" bIns="0" rtlCol="0" anchor="t">
            <a:spAutoFit/>
          </a:bodyPr>
          <a:lstStyle/>
          <a:p>
            <a:pPr marL="874390" lvl="1" indent="-437195" algn="l">
              <a:lnSpc>
                <a:spcPts val="4940"/>
              </a:lnSpc>
              <a:buFont typeface="Arial"/>
              <a:buChar char="•"/>
            </a:pPr>
            <a:r>
              <a:rPr lang="en-US" sz="4049" b="1">
                <a:solidFill>
                  <a:srgbClr val="FFFFFF"/>
                </a:solidFill>
                <a:latin typeface="Roboto Bold"/>
                <a:ea typeface="Roboto Bold"/>
                <a:cs typeface="Roboto Bold"/>
                <a:sym typeface="Roboto Bold"/>
              </a:rPr>
              <a:t>Predators often threaten LGBTQ+ teens that they will be “outed” to their family, friends, and followers. </a:t>
            </a:r>
          </a:p>
          <a:p>
            <a:pPr algn="l">
              <a:lnSpc>
                <a:spcPts val="2440"/>
              </a:lnSpc>
            </a:pPr>
            <a:endParaRPr lang="en-US" sz="4049" b="1">
              <a:solidFill>
                <a:srgbClr val="FFFFFF"/>
              </a:solidFill>
              <a:latin typeface="Roboto Bold"/>
              <a:ea typeface="Roboto Bold"/>
              <a:cs typeface="Roboto Bold"/>
              <a:sym typeface="Roboto Bold"/>
            </a:endParaRPr>
          </a:p>
          <a:p>
            <a:pPr marL="874390" lvl="1" indent="-437195" algn="l">
              <a:lnSpc>
                <a:spcPts val="4940"/>
              </a:lnSpc>
              <a:buFont typeface="Arial"/>
              <a:buChar char="•"/>
            </a:pPr>
            <a:r>
              <a:rPr lang="en-US" sz="4049" b="1">
                <a:solidFill>
                  <a:srgbClr val="FFFFFF"/>
                </a:solidFill>
                <a:latin typeface="Roboto Bold"/>
                <a:ea typeface="Roboto Bold"/>
                <a:cs typeface="Roboto Bold"/>
                <a:sym typeface="Roboto Bold"/>
              </a:rPr>
              <a:t>LGBTQ+ teens may feel isolated and spend more time with online-only friends, which increases their risk of encountering predators. </a:t>
            </a:r>
          </a:p>
          <a:p>
            <a:pPr algn="l">
              <a:lnSpc>
                <a:spcPts val="2440"/>
              </a:lnSpc>
            </a:pPr>
            <a:endParaRPr lang="en-US" sz="4049" b="1">
              <a:solidFill>
                <a:srgbClr val="FFFFFF"/>
              </a:solidFill>
              <a:latin typeface="Roboto Bold"/>
              <a:ea typeface="Roboto Bold"/>
              <a:cs typeface="Roboto Bold"/>
              <a:sym typeface="Roboto Bold"/>
            </a:endParaRPr>
          </a:p>
          <a:p>
            <a:pPr marL="874390" lvl="1" indent="-437195" algn="l">
              <a:lnSpc>
                <a:spcPts val="4940"/>
              </a:lnSpc>
              <a:buFont typeface="Arial"/>
              <a:buChar char="•"/>
            </a:pPr>
            <a:r>
              <a:rPr lang="en-US" sz="4049" b="1">
                <a:solidFill>
                  <a:srgbClr val="004F59"/>
                </a:solidFill>
                <a:latin typeface="Roboto Bold"/>
                <a:ea typeface="Roboto Bold"/>
                <a:cs typeface="Roboto Bold"/>
                <a:sym typeface="Roboto Bold"/>
              </a:rPr>
              <a:t>LGBTQ+ teens are </a:t>
            </a:r>
            <a:r>
              <a:rPr lang="en-US" sz="4049" b="1">
                <a:solidFill>
                  <a:srgbClr val="FF5757"/>
                </a:solidFill>
                <a:latin typeface="Roboto Bold"/>
                <a:ea typeface="Roboto Bold"/>
                <a:cs typeface="Roboto Bold"/>
                <a:sym typeface="Roboto Bold"/>
              </a:rPr>
              <a:t>less likely to seek help</a:t>
            </a:r>
            <a:r>
              <a:rPr lang="en-US" sz="4049" b="1">
                <a:solidFill>
                  <a:srgbClr val="004F59"/>
                </a:solidFill>
                <a:latin typeface="Roboto Bold"/>
                <a:ea typeface="Roboto Bold"/>
                <a:cs typeface="Roboto Bold"/>
                <a:sym typeface="Roboto Bold"/>
              </a:rPr>
              <a:t> from trusted individuals, which may increase likelihood of meeting a predator’s demands.</a:t>
            </a:r>
          </a:p>
        </p:txBody>
      </p:sp>
      <p:sp>
        <p:nvSpPr>
          <p:cNvPr id="7" name="TextBox 7"/>
          <p:cNvSpPr txBox="1"/>
          <p:nvPr/>
        </p:nvSpPr>
        <p:spPr>
          <a:xfrm>
            <a:off x="945186" y="1250072"/>
            <a:ext cx="11149083" cy="109478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WHO IS AT RISK</a:t>
            </a:r>
          </a:p>
        </p:txBody>
      </p:sp>
      <p:sp>
        <p:nvSpPr>
          <p:cNvPr id="8" name="TextBox 8"/>
          <p:cNvSpPr txBox="1"/>
          <p:nvPr/>
        </p:nvSpPr>
        <p:spPr>
          <a:xfrm>
            <a:off x="4252794" y="9097536"/>
            <a:ext cx="10781391" cy="41704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Canadian Centre for Child Protection. (2021). Online sextortion: Examining the prevalence and impact on LGBTQ+ youth. Canadian Centre for Child Protection.</a:t>
            </a:r>
          </a:p>
          <a:p>
            <a:pPr algn="l">
              <a:lnSpc>
                <a:spcPts val="1679"/>
              </a:lnSpc>
            </a:pPr>
            <a:r>
              <a:rPr lang="en-US" sz="1200">
                <a:solidFill>
                  <a:srgbClr val="004F59"/>
                </a:solidFill>
                <a:latin typeface="Roboto"/>
                <a:ea typeface="Roboto"/>
                <a:cs typeface="Roboto"/>
                <a:sym typeface="Roboto"/>
              </a:rPr>
              <a:t>Thorn. (2023). LGBTQ+ Youth Perspectives: How LGBTQ+ youth are navigating exploration and risks of sexual exploitation online.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191303" y="2841371"/>
            <a:ext cx="4790762" cy="1076603"/>
            <a:chOff x="0" y="0"/>
            <a:chExt cx="1261764" cy="283550"/>
          </a:xfrm>
        </p:grpSpPr>
        <p:sp>
          <p:nvSpPr>
            <p:cNvPr id="12" name="Freeform 12"/>
            <p:cNvSpPr/>
            <p:nvPr/>
          </p:nvSpPr>
          <p:spPr>
            <a:xfrm>
              <a:off x="0" y="0"/>
              <a:ext cx="1261764" cy="283550"/>
            </a:xfrm>
            <a:custGeom>
              <a:avLst/>
              <a:gdLst/>
              <a:ahLst/>
              <a:cxnLst/>
              <a:rect l="l" t="t" r="r" b="b"/>
              <a:pathLst>
                <a:path w="1261764" h="283550">
                  <a:moveTo>
                    <a:pt x="0" y="0"/>
                  </a:moveTo>
                  <a:lnTo>
                    <a:pt x="1261764" y="0"/>
                  </a:lnTo>
                  <a:lnTo>
                    <a:pt x="1261764" y="283550"/>
                  </a:lnTo>
                  <a:lnTo>
                    <a:pt x="0" y="283550"/>
                  </a:lnTo>
                  <a:close/>
                </a:path>
              </a:pathLst>
            </a:custGeom>
            <a:solidFill>
              <a:srgbClr val="303030"/>
            </a:solidFill>
          </p:spPr>
          <p:txBody>
            <a:bodyPr/>
            <a:lstStyle/>
            <a:p>
              <a:endParaRPr lang="en-US"/>
            </a:p>
          </p:txBody>
        </p:sp>
        <p:sp>
          <p:nvSpPr>
            <p:cNvPr id="13" name="TextBox 13"/>
            <p:cNvSpPr txBox="1"/>
            <p:nvPr/>
          </p:nvSpPr>
          <p:spPr>
            <a:xfrm>
              <a:off x="0" y="-76200"/>
              <a:ext cx="1261764" cy="359750"/>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613021" y="2946248"/>
            <a:ext cx="4783330" cy="771600"/>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LGBTQ+ Teens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028700" y="4806917"/>
            <a:ext cx="13327047" cy="1315054"/>
            <a:chOff x="0" y="0"/>
            <a:chExt cx="3510004" cy="346352"/>
          </a:xfrm>
        </p:grpSpPr>
        <p:sp>
          <p:nvSpPr>
            <p:cNvPr id="7" name="Freeform 7"/>
            <p:cNvSpPr/>
            <p:nvPr/>
          </p:nvSpPr>
          <p:spPr>
            <a:xfrm>
              <a:off x="0" y="0"/>
              <a:ext cx="3510004" cy="346352"/>
            </a:xfrm>
            <a:custGeom>
              <a:avLst/>
              <a:gdLst/>
              <a:ahLst/>
              <a:cxnLst/>
              <a:rect l="l" t="t" r="r" b="b"/>
              <a:pathLst>
                <a:path w="3510004" h="346352">
                  <a:moveTo>
                    <a:pt x="0" y="0"/>
                  </a:moveTo>
                  <a:lnTo>
                    <a:pt x="3510004" y="0"/>
                  </a:lnTo>
                  <a:lnTo>
                    <a:pt x="3510004" y="346352"/>
                  </a:lnTo>
                  <a:lnTo>
                    <a:pt x="0" y="346352"/>
                  </a:lnTo>
                  <a:close/>
                </a:path>
              </a:pathLst>
            </a:custGeom>
            <a:solidFill>
              <a:srgbClr val="303030"/>
            </a:solidFill>
          </p:spPr>
          <p:txBody>
            <a:bodyPr/>
            <a:lstStyle/>
            <a:p>
              <a:endParaRPr lang="en-US"/>
            </a:p>
          </p:txBody>
        </p:sp>
        <p:sp>
          <p:nvSpPr>
            <p:cNvPr id="8" name="TextBox 8"/>
            <p:cNvSpPr txBox="1"/>
            <p:nvPr/>
          </p:nvSpPr>
          <p:spPr>
            <a:xfrm>
              <a:off x="0" y="-76200"/>
              <a:ext cx="3510004" cy="422552"/>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874040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3" name="TextBox 13"/>
          <p:cNvSpPr txBox="1"/>
          <p:nvPr/>
        </p:nvSpPr>
        <p:spPr>
          <a:xfrm>
            <a:off x="1308544" y="5040341"/>
            <a:ext cx="1331165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Where do victims most often meet Sextortionists? </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grpSp>
        <p:nvGrpSpPr>
          <p:cNvPr id="10" name="Group 10"/>
          <p:cNvGrpSpPr/>
          <p:nvPr/>
        </p:nvGrpSpPr>
        <p:grpSpPr>
          <a:xfrm>
            <a:off x="1613679" y="2878442"/>
            <a:ext cx="4638052" cy="1039533"/>
            <a:chOff x="0" y="0"/>
            <a:chExt cx="1221544" cy="273786"/>
          </a:xfrm>
        </p:grpSpPr>
        <p:sp>
          <p:nvSpPr>
            <p:cNvPr id="11" name="Freeform 11"/>
            <p:cNvSpPr/>
            <p:nvPr/>
          </p:nvSpPr>
          <p:spPr>
            <a:xfrm>
              <a:off x="0" y="0"/>
              <a:ext cx="1221544" cy="273786"/>
            </a:xfrm>
            <a:custGeom>
              <a:avLst/>
              <a:gdLst/>
              <a:ahLst/>
              <a:cxnLst/>
              <a:rect l="l" t="t" r="r" b="b"/>
              <a:pathLst>
                <a:path w="1221544" h="273786">
                  <a:moveTo>
                    <a:pt x="0" y="0"/>
                  </a:moveTo>
                  <a:lnTo>
                    <a:pt x="1221544" y="0"/>
                  </a:lnTo>
                  <a:lnTo>
                    <a:pt x="1221544" y="273786"/>
                  </a:lnTo>
                  <a:lnTo>
                    <a:pt x="0" y="273786"/>
                  </a:lnTo>
                  <a:close/>
                </a:path>
              </a:pathLst>
            </a:custGeom>
            <a:solidFill>
              <a:srgbClr val="303030"/>
            </a:solidFill>
          </p:spPr>
          <p:txBody>
            <a:bodyPr/>
            <a:lstStyle/>
            <a:p>
              <a:endParaRPr lang="en-US"/>
            </a:p>
          </p:txBody>
        </p:sp>
        <p:sp>
          <p:nvSpPr>
            <p:cNvPr id="12" name="TextBox 12"/>
            <p:cNvSpPr txBox="1"/>
            <p:nvPr/>
          </p:nvSpPr>
          <p:spPr>
            <a:xfrm>
              <a:off x="0" y="-76200"/>
              <a:ext cx="1221544" cy="349986"/>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59197" y="2964804"/>
            <a:ext cx="4292534"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Place</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5" name="TextBox 15"/>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959197" y="4104089"/>
            <a:ext cx="10208256" cy="374042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All popular Apps and online platforms </a:t>
            </a:r>
          </a:p>
          <a:p>
            <a:pPr algn="l">
              <a:lnSpc>
                <a:spcPts val="5949"/>
              </a:lnSpc>
            </a:pPr>
            <a:endParaRPr lang="en-US" sz="4249" b="1">
              <a:solidFill>
                <a:srgbClr val="004F59"/>
              </a:solidFill>
              <a:latin typeface="Roboto Bold"/>
              <a:ea typeface="Roboto Bold"/>
              <a:cs typeface="Roboto Bold"/>
              <a:sym typeface="Roboto Bold"/>
            </a:endParaRPr>
          </a:p>
          <a:p>
            <a:pPr algn="l">
              <a:lnSpc>
                <a:spcPts val="5949"/>
              </a:lnSpc>
            </a:pPr>
            <a:endParaRPr lang="en-US" sz="4249" b="1">
              <a:solidFill>
                <a:srgbClr val="004F59"/>
              </a:solidFill>
              <a:latin typeface="Roboto Bold"/>
              <a:ea typeface="Roboto Bold"/>
              <a:cs typeface="Roboto Bold"/>
              <a:sym typeface="Roboto Bold"/>
            </a:endParaRPr>
          </a:p>
          <a:p>
            <a:pPr algn="l">
              <a:lnSpc>
                <a:spcPts val="5949"/>
              </a:lnSpc>
            </a:pPr>
            <a:endParaRPr lang="en-US" sz="4249" b="1">
              <a:solidFill>
                <a:srgbClr val="004F59"/>
              </a:solidFill>
              <a:latin typeface="Roboto Bold"/>
              <a:ea typeface="Roboto Bold"/>
              <a:cs typeface="Roboto Bold"/>
              <a:sym typeface="Roboto Bold"/>
            </a:endParaRPr>
          </a:p>
          <a:p>
            <a:pPr algn="l">
              <a:lnSpc>
                <a:spcPts val="5949"/>
              </a:lnSpc>
            </a:pPr>
            <a:endParaRPr lang="en-US" sz="4249" b="1">
              <a:solidFill>
                <a:srgbClr val="004F59"/>
              </a:solidFill>
              <a:latin typeface="Roboto Bold"/>
              <a:ea typeface="Roboto Bold"/>
              <a:cs typeface="Roboto Bold"/>
              <a:sym typeface="Roboto Bo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1" name="TextBox 11"/>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959197" y="4104089"/>
            <a:ext cx="10208256" cy="374042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All popular Apps and online platforms </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Online gaming sites</a:t>
            </a:r>
          </a:p>
          <a:p>
            <a:pPr algn="l">
              <a:lnSpc>
                <a:spcPts val="5949"/>
              </a:lnSpc>
            </a:pPr>
            <a:endParaRPr lang="en-US" sz="4249" b="1">
              <a:solidFill>
                <a:srgbClr val="004F59"/>
              </a:solidFill>
              <a:latin typeface="Roboto Bold"/>
              <a:ea typeface="Roboto Bold"/>
              <a:cs typeface="Roboto Bold"/>
              <a:sym typeface="Roboto Bold"/>
            </a:endParaRPr>
          </a:p>
          <a:p>
            <a:pPr algn="l">
              <a:lnSpc>
                <a:spcPts val="5949"/>
              </a:lnSpc>
            </a:pPr>
            <a:endParaRPr lang="en-US" sz="4249" b="1">
              <a:solidFill>
                <a:srgbClr val="004F59"/>
              </a:solidFill>
              <a:latin typeface="Roboto Bold"/>
              <a:ea typeface="Roboto Bold"/>
              <a:cs typeface="Roboto Bold"/>
              <a:sym typeface="Roboto Bold"/>
            </a:endParaRPr>
          </a:p>
          <a:p>
            <a:pPr algn="l">
              <a:lnSpc>
                <a:spcPts val="5949"/>
              </a:lnSpc>
            </a:pPr>
            <a:endParaRPr lang="en-US" sz="4249" b="1">
              <a:solidFill>
                <a:srgbClr val="004F59"/>
              </a:solidFill>
              <a:latin typeface="Roboto Bold"/>
              <a:ea typeface="Roboto Bold"/>
              <a:cs typeface="Roboto Bold"/>
              <a:sym typeface="Roboto Bold"/>
            </a:endParaRPr>
          </a:p>
        </p:txBody>
      </p:sp>
      <p:grpSp>
        <p:nvGrpSpPr>
          <p:cNvPr id="14" name="Group 14"/>
          <p:cNvGrpSpPr/>
          <p:nvPr/>
        </p:nvGrpSpPr>
        <p:grpSpPr>
          <a:xfrm>
            <a:off x="1613679" y="2878442"/>
            <a:ext cx="4638052" cy="1039533"/>
            <a:chOff x="0" y="0"/>
            <a:chExt cx="1221544" cy="273786"/>
          </a:xfrm>
        </p:grpSpPr>
        <p:sp>
          <p:nvSpPr>
            <p:cNvPr id="15" name="Freeform 15"/>
            <p:cNvSpPr/>
            <p:nvPr/>
          </p:nvSpPr>
          <p:spPr>
            <a:xfrm>
              <a:off x="0" y="0"/>
              <a:ext cx="1221544" cy="273786"/>
            </a:xfrm>
            <a:custGeom>
              <a:avLst/>
              <a:gdLst/>
              <a:ahLst/>
              <a:cxnLst/>
              <a:rect l="l" t="t" r="r" b="b"/>
              <a:pathLst>
                <a:path w="1221544" h="273786">
                  <a:moveTo>
                    <a:pt x="0" y="0"/>
                  </a:moveTo>
                  <a:lnTo>
                    <a:pt x="1221544" y="0"/>
                  </a:lnTo>
                  <a:lnTo>
                    <a:pt x="1221544" y="273786"/>
                  </a:lnTo>
                  <a:lnTo>
                    <a:pt x="0" y="273786"/>
                  </a:lnTo>
                  <a:close/>
                </a:path>
              </a:pathLst>
            </a:custGeom>
            <a:solidFill>
              <a:srgbClr val="303030"/>
            </a:solidFill>
          </p:spPr>
          <p:txBody>
            <a:bodyPr/>
            <a:lstStyle/>
            <a:p>
              <a:endParaRPr lang="en-US"/>
            </a:p>
          </p:txBody>
        </p:sp>
        <p:sp>
          <p:nvSpPr>
            <p:cNvPr id="16" name="TextBox 16"/>
            <p:cNvSpPr txBox="1"/>
            <p:nvPr/>
          </p:nvSpPr>
          <p:spPr>
            <a:xfrm>
              <a:off x="0" y="-76200"/>
              <a:ext cx="1221544" cy="349986"/>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964804"/>
            <a:ext cx="4292534"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Place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1" name="TextBox 11"/>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959197" y="4104089"/>
            <a:ext cx="10208256" cy="374042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All popular Apps and online platforms </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Online gaming sites</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Dating Apps</a:t>
            </a:r>
          </a:p>
          <a:p>
            <a:pPr algn="l">
              <a:lnSpc>
                <a:spcPts val="5949"/>
              </a:lnSpc>
            </a:pPr>
            <a:endParaRPr lang="en-US" sz="4249" b="1">
              <a:solidFill>
                <a:srgbClr val="004F59"/>
              </a:solidFill>
              <a:latin typeface="Roboto Bold"/>
              <a:ea typeface="Roboto Bold"/>
              <a:cs typeface="Roboto Bold"/>
              <a:sym typeface="Roboto Bold"/>
            </a:endParaRPr>
          </a:p>
          <a:p>
            <a:pPr algn="l">
              <a:lnSpc>
                <a:spcPts val="5949"/>
              </a:lnSpc>
            </a:pPr>
            <a:endParaRPr lang="en-US" sz="4249" b="1">
              <a:solidFill>
                <a:srgbClr val="004F59"/>
              </a:solidFill>
              <a:latin typeface="Roboto Bold"/>
              <a:ea typeface="Roboto Bold"/>
              <a:cs typeface="Roboto Bold"/>
              <a:sym typeface="Roboto Bold"/>
            </a:endParaRPr>
          </a:p>
        </p:txBody>
      </p:sp>
      <p:grpSp>
        <p:nvGrpSpPr>
          <p:cNvPr id="14" name="Group 14"/>
          <p:cNvGrpSpPr/>
          <p:nvPr/>
        </p:nvGrpSpPr>
        <p:grpSpPr>
          <a:xfrm>
            <a:off x="1613679" y="2878442"/>
            <a:ext cx="4638052" cy="1039533"/>
            <a:chOff x="0" y="0"/>
            <a:chExt cx="1221544" cy="273786"/>
          </a:xfrm>
        </p:grpSpPr>
        <p:sp>
          <p:nvSpPr>
            <p:cNvPr id="15" name="Freeform 15"/>
            <p:cNvSpPr/>
            <p:nvPr/>
          </p:nvSpPr>
          <p:spPr>
            <a:xfrm>
              <a:off x="0" y="0"/>
              <a:ext cx="1221544" cy="273786"/>
            </a:xfrm>
            <a:custGeom>
              <a:avLst/>
              <a:gdLst/>
              <a:ahLst/>
              <a:cxnLst/>
              <a:rect l="l" t="t" r="r" b="b"/>
              <a:pathLst>
                <a:path w="1221544" h="273786">
                  <a:moveTo>
                    <a:pt x="0" y="0"/>
                  </a:moveTo>
                  <a:lnTo>
                    <a:pt x="1221544" y="0"/>
                  </a:lnTo>
                  <a:lnTo>
                    <a:pt x="1221544" y="273786"/>
                  </a:lnTo>
                  <a:lnTo>
                    <a:pt x="0" y="273786"/>
                  </a:lnTo>
                  <a:close/>
                </a:path>
              </a:pathLst>
            </a:custGeom>
            <a:solidFill>
              <a:srgbClr val="303030"/>
            </a:solidFill>
          </p:spPr>
          <p:txBody>
            <a:bodyPr/>
            <a:lstStyle/>
            <a:p>
              <a:endParaRPr lang="en-US"/>
            </a:p>
          </p:txBody>
        </p:sp>
        <p:sp>
          <p:nvSpPr>
            <p:cNvPr id="16" name="TextBox 16"/>
            <p:cNvSpPr txBox="1"/>
            <p:nvPr/>
          </p:nvSpPr>
          <p:spPr>
            <a:xfrm>
              <a:off x="0" y="-76200"/>
              <a:ext cx="1221544" cy="349986"/>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964804"/>
            <a:ext cx="4292534"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Place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11" name="TextBox 11"/>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959197" y="4104089"/>
            <a:ext cx="10208256" cy="374042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All popular Apps and online platforms </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Online gaming sites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Dating Apps</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Messaging Apps</a:t>
            </a:r>
          </a:p>
          <a:p>
            <a:pPr algn="l">
              <a:lnSpc>
                <a:spcPts val="5949"/>
              </a:lnSpc>
            </a:pPr>
            <a:endParaRPr lang="en-US" sz="4249" b="1">
              <a:solidFill>
                <a:srgbClr val="004F59"/>
              </a:solidFill>
              <a:latin typeface="Roboto Bold"/>
              <a:ea typeface="Roboto Bold"/>
              <a:cs typeface="Roboto Bold"/>
              <a:sym typeface="Roboto Bold"/>
            </a:endParaRPr>
          </a:p>
        </p:txBody>
      </p:sp>
      <p:grpSp>
        <p:nvGrpSpPr>
          <p:cNvPr id="14" name="Group 14"/>
          <p:cNvGrpSpPr/>
          <p:nvPr/>
        </p:nvGrpSpPr>
        <p:grpSpPr>
          <a:xfrm>
            <a:off x="1613679" y="2878442"/>
            <a:ext cx="4638052" cy="1039533"/>
            <a:chOff x="0" y="0"/>
            <a:chExt cx="1221544" cy="273786"/>
          </a:xfrm>
        </p:grpSpPr>
        <p:sp>
          <p:nvSpPr>
            <p:cNvPr id="15" name="Freeform 15"/>
            <p:cNvSpPr/>
            <p:nvPr/>
          </p:nvSpPr>
          <p:spPr>
            <a:xfrm>
              <a:off x="0" y="0"/>
              <a:ext cx="1221544" cy="273786"/>
            </a:xfrm>
            <a:custGeom>
              <a:avLst/>
              <a:gdLst/>
              <a:ahLst/>
              <a:cxnLst/>
              <a:rect l="l" t="t" r="r" b="b"/>
              <a:pathLst>
                <a:path w="1221544" h="273786">
                  <a:moveTo>
                    <a:pt x="0" y="0"/>
                  </a:moveTo>
                  <a:lnTo>
                    <a:pt x="1221544" y="0"/>
                  </a:lnTo>
                  <a:lnTo>
                    <a:pt x="1221544" y="273786"/>
                  </a:lnTo>
                  <a:lnTo>
                    <a:pt x="0" y="273786"/>
                  </a:lnTo>
                  <a:close/>
                </a:path>
              </a:pathLst>
            </a:custGeom>
            <a:solidFill>
              <a:srgbClr val="303030"/>
            </a:solidFill>
          </p:spPr>
          <p:txBody>
            <a:bodyPr/>
            <a:lstStyle/>
            <a:p>
              <a:endParaRPr lang="en-US"/>
            </a:p>
          </p:txBody>
        </p:sp>
        <p:sp>
          <p:nvSpPr>
            <p:cNvPr id="16" name="TextBox 16"/>
            <p:cNvSpPr txBox="1"/>
            <p:nvPr/>
          </p:nvSpPr>
          <p:spPr>
            <a:xfrm>
              <a:off x="0" y="-76200"/>
              <a:ext cx="1221544" cy="349986"/>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964804"/>
            <a:ext cx="4292534"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Place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11" name="TextBox 11"/>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959197" y="4104089"/>
            <a:ext cx="10208256" cy="4492950"/>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All popular Apps and online platforms </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Online gaming sites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Dating Apps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Messaging Apps</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Photo sharing networks</a:t>
            </a:r>
          </a:p>
          <a:p>
            <a:pPr algn="l">
              <a:lnSpc>
                <a:spcPts val="5949"/>
              </a:lnSpc>
            </a:pPr>
            <a:endParaRPr lang="en-US" sz="4249" b="1">
              <a:solidFill>
                <a:srgbClr val="004F59"/>
              </a:solidFill>
              <a:latin typeface="Roboto Bold"/>
              <a:ea typeface="Roboto Bold"/>
              <a:cs typeface="Roboto Bold"/>
              <a:sym typeface="Roboto Bold"/>
            </a:endParaRPr>
          </a:p>
        </p:txBody>
      </p:sp>
      <p:grpSp>
        <p:nvGrpSpPr>
          <p:cNvPr id="14" name="Group 14"/>
          <p:cNvGrpSpPr/>
          <p:nvPr/>
        </p:nvGrpSpPr>
        <p:grpSpPr>
          <a:xfrm>
            <a:off x="1613679" y="2878442"/>
            <a:ext cx="4638052" cy="1039533"/>
            <a:chOff x="0" y="0"/>
            <a:chExt cx="1221544" cy="273786"/>
          </a:xfrm>
        </p:grpSpPr>
        <p:sp>
          <p:nvSpPr>
            <p:cNvPr id="15" name="Freeform 15"/>
            <p:cNvSpPr/>
            <p:nvPr/>
          </p:nvSpPr>
          <p:spPr>
            <a:xfrm>
              <a:off x="0" y="0"/>
              <a:ext cx="1221544" cy="273786"/>
            </a:xfrm>
            <a:custGeom>
              <a:avLst/>
              <a:gdLst/>
              <a:ahLst/>
              <a:cxnLst/>
              <a:rect l="l" t="t" r="r" b="b"/>
              <a:pathLst>
                <a:path w="1221544" h="273786">
                  <a:moveTo>
                    <a:pt x="0" y="0"/>
                  </a:moveTo>
                  <a:lnTo>
                    <a:pt x="1221544" y="0"/>
                  </a:lnTo>
                  <a:lnTo>
                    <a:pt x="1221544" y="273786"/>
                  </a:lnTo>
                  <a:lnTo>
                    <a:pt x="0" y="273786"/>
                  </a:lnTo>
                  <a:close/>
                </a:path>
              </a:pathLst>
            </a:custGeom>
            <a:solidFill>
              <a:srgbClr val="303030"/>
            </a:solidFill>
          </p:spPr>
          <p:txBody>
            <a:bodyPr/>
            <a:lstStyle/>
            <a:p>
              <a:endParaRPr lang="en-US"/>
            </a:p>
          </p:txBody>
        </p:sp>
        <p:sp>
          <p:nvSpPr>
            <p:cNvPr id="16" name="TextBox 16"/>
            <p:cNvSpPr txBox="1"/>
            <p:nvPr/>
          </p:nvSpPr>
          <p:spPr>
            <a:xfrm>
              <a:off x="0" y="-76200"/>
              <a:ext cx="1221544" cy="349986"/>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964804"/>
            <a:ext cx="4292534"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Place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959197" y="4104089"/>
            <a:ext cx="10208256" cy="5245479"/>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All popular Apps and online platforms </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Online gaming sites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Dating Apps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Messaging Apps</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Photo sharing networks</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Video streaming platforms</a:t>
            </a:r>
          </a:p>
          <a:p>
            <a:pPr algn="l">
              <a:lnSpc>
                <a:spcPts val="5949"/>
              </a:lnSpc>
            </a:pPr>
            <a:endParaRPr lang="en-US" sz="4249" b="1">
              <a:solidFill>
                <a:srgbClr val="004F59"/>
              </a:solidFill>
              <a:latin typeface="Roboto Bold"/>
              <a:ea typeface="Roboto Bold"/>
              <a:cs typeface="Roboto Bold"/>
              <a:sym typeface="Roboto Bold"/>
            </a:endParaRPr>
          </a:p>
        </p:txBody>
      </p:sp>
      <p:sp>
        <p:nvSpPr>
          <p:cNvPr id="10" name="TextBox 10"/>
          <p:cNvSpPr txBox="1"/>
          <p:nvPr/>
        </p:nvSpPr>
        <p:spPr>
          <a:xfrm>
            <a:off x="945186" y="1250072"/>
            <a:ext cx="11149083"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INITIAL CONTACT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4" name="Group 14"/>
          <p:cNvGrpSpPr/>
          <p:nvPr/>
        </p:nvGrpSpPr>
        <p:grpSpPr>
          <a:xfrm>
            <a:off x="1613679" y="2878442"/>
            <a:ext cx="4638052" cy="1039533"/>
            <a:chOff x="0" y="0"/>
            <a:chExt cx="1221544" cy="273786"/>
          </a:xfrm>
        </p:grpSpPr>
        <p:sp>
          <p:nvSpPr>
            <p:cNvPr id="15" name="Freeform 15"/>
            <p:cNvSpPr/>
            <p:nvPr/>
          </p:nvSpPr>
          <p:spPr>
            <a:xfrm>
              <a:off x="0" y="0"/>
              <a:ext cx="1221544" cy="273786"/>
            </a:xfrm>
            <a:custGeom>
              <a:avLst/>
              <a:gdLst/>
              <a:ahLst/>
              <a:cxnLst/>
              <a:rect l="l" t="t" r="r" b="b"/>
              <a:pathLst>
                <a:path w="1221544" h="273786">
                  <a:moveTo>
                    <a:pt x="0" y="0"/>
                  </a:moveTo>
                  <a:lnTo>
                    <a:pt x="1221544" y="0"/>
                  </a:lnTo>
                  <a:lnTo>
                    <a:pt x="1221544" y="273786"/>
                  </a:lnTo>
                  <a:lnTo>
                    <a:pt x="0" y="273786"/>
                  </a:lnTo>
                  <a:close/>
                </a:path>
              </a:pathLst>
            </a:custGeom>
            <a:solidFill>
              <a:srgbClr val="303030"/>
            </a:solidFill>
          </p:spPr>
          <p:txBody>
            <a:bodyPr/>
            <a:lstStyle/>
            <a:p>
              <a:endParaRPr lang="en-US"/>
            </a:p>
          </p:txBody>
        </p:sp>
        <p:sp>
          <p:nvSpPr>
            <p:cNvPr id="16" name="TextBox 16"/>
            <p:cNvSpPr txBox="1"/>
            <p:nvPr/>
          </p:nvSpPr>
          <p:spPr>
            <a:xfrm>
              <a:off x="0" y="-76200"/>
              <a:ext cx="1221544" cy="349986"/>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964804"/>
            <a:ext cx="4292534"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Meeting Place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222937"/>
            <a:ext cx="12613322" cy="2917061"/>
            <a:chOff x="0" y="0"/>
            <a:chExt cx="3322027" cy="768280"/>
          </a:xfrm>
        </p:grpSpPr>
        <p:sp>
          <p:nvSpPr>
            <p:cNvPr id="7" name="Freeform 7"/>
            <p:cNvSpPr/>
            <p:nvPr/>
          </p:nvSpPr>
          <p:spPr>
            <a:xfrm>
              <a:off x="0" y="0"/>
              <a:ext cx="3322027" cy="768280"/>
            </a:xfrm>
            <a:custGeom>
              <a:avLst/>
              <a:gdLst/>
              <a:ahLst/>
              <a:cxnLst/>
              <a:rect l="l" t="t" r="r" b="b"/>
              <a:pathLst>
                <a:path w="3322027" h="768280">
                  <a:moveTo>
                    <a:pt x="0" y="0"/>
                  </a:moveTo>
                  <a:lnTo>
                    <a:pt x="3322027" y="0"/>
                  </a:lnTo>
                  <a:lnTo>
                    <a:pt x="3322027" y="768280"/>
                  </a:lnTo>
                  <a:lnTo>
                    <a:pt x="0" y="768280"/>
                  </a:lnTo>
                  <a:close/>
                </a:path>
              </a:pathLst>
            </a:custGeom>
            <a:solidFill>
              <a:srgbClr val="303030"/>
            </a:solidFill>
          </p:spPr>
          <p:txBody>
            <a:bodyPr/>
            <a:lstStyle/>
            <a:p>
              <a:endParaRPr lang="en-US"/>
            </a:p>
          </p:txBody>
        </p:sp>
        <p:sp>
          <p:nvSpPr>
            <p:cNvPr id="8" name="TextBox 8"/>
            <p:cNvSpPr txBox="1"/>
            <p:nvPr/>
          </p:nvSpPr>
          <p:spPr>
            <a:xfrm>
              <a:off x="0" y="-76200"/>
              <a:ext cx="3322027" cy="844480"/>
            </a:xfrm>
            <a:prstGeom prst="rect">
              <a:avLst/>
            </a:prstGeom>
          </p:spPr>
          <p:txBody>
            <a:bodyPr lIns="50800" tIns="50800" rIns="50800" bIns="50800" rtlCol="0" anchor="ctr"/>
            <a:lstStyle/>
            <a:p>
              <a:pPr algn="ctr">
                <a:lnSpc>
                  <a:spcPts val="3074"/>
                </a:lnSpc>
              </a:pPr>
              <a:endParaRPr/>
            </a:p>
          </p:txBody>
        </p:sp>
      </p:gr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Freeform 11"/>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2" name="TextBox 12"/>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13" name="TextBox 13"/>
          <p:cNvSpPr txBox="1"/>
          <p:nvPr/>
        </p:nvSpPr>
        <p:spPr>
          <a:xfrm>
            <a:off x="1814088" y="4457455"/>
            <a:ext cx="11942211" cy="2352595"/>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percentage of victims are asked to move from Direct Message (DMs) to a different platform for a private conversation?</a:t>
            </a:r>
          </a:p>
        </p:txBody>
      </p:sp>
      <p:sp>
        <p:nvSpPr>
          <p:cNvPr id="14" name="TextBox 14"/>
          <p:cNvSpPr txBox="1"/>
          <p:nvPr/>
        </p:nvSpPr>
        <p:spPr>
          <a:xfrm>
            <a:off x="8981716" y="7195957"/>
            <a:ext cx="4606632" cy="398808"/>
          </a:xfrm>
          <a:prstGeom prst="rect">
            <a:avLst/>
          </a:prstGeom>
        </p:spPr>
        <p:txBody>
          <a:bodyPr lIns="0" tIns="0" rIns="0" bIns="0" rtlCol="0" anchor="t">
            <a:spAutoFit/>
          </a:bodyPr>
          <a:lstStyle/>
          <a:p>
            <a:pPr algn="ctr">
              <a:lnSpc>
                <a:spcPts val="3219"/>
              </a:lnSpc>
            </a:pPr>
            <a:r>
              <a:rPr lang="en-US" sz="2299">
                <a:solidFill>
                  <a:srgbClr val="004F59"/>
                </a:solidFill>
                <a:latin typeface="Roboto"/>
                <a:ea typeface="Roboto"/>
                <a:cs typeface="Roboto"/>
                <a:sym typeface="Roboto"/>
              </a:rPr>
              <a:t>Percent of 869 reports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4604905" y="9177436"/>
            <a:ext cx="8413569"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pp. 6, 20, 21, 22, 26.</a:t>
            </a:r>
          </a:p>
        </p:txBody>
      </p:sp>
      <p:sp>
        <p:nvSpPr>
          <p:cNvPr id="18" name="Freeform 18"/>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96822" y="4397650"/>
            <a:ext cx="16062478"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Where platform security is </a:t>
            </a:r>
            <a:r>
              <a:rPr lang="en-US" sz="4249" b="1">
                <a:solidFill>
                  <a:srgbClr val="FF5757"/>
                </a:solidFill>
                <a:latin typeface="Roboto Bold"/>
                <a:ea typeface="Roboto Bold"/>
                <a:cs typeface="Roboto Bold"/>
                <a:sym typeface="Roboto Bold"/>
              </a:rPr>
              <a:t>less likely to detect</a:t>
            </a:r>
            <a:r>
              <a:rPr lang="en-US" sz="4249" b="1">
                <a:solidFill>
                  <a:srgbClr val="004F59"/>
                </a:solidFill>
                <a:latin typeface="Roboto Bold"/>
                <a:ea typeface="Roboto Bold"/>
                <a:cs typeface="Roboto Bold"/>
                <a:sym typeface="Roboto Bold"/>
              </a:rPr>
              <a:t> the crime.</a:t>
            </a:r>
          </a:p>
        </p:txBody>
      </p:sp>
      <p:grpSp>
        <p:nvGrpSpPr>
          <p:cNvPr id="10" name="Group 10"/>
          <p:cNvGrpSpPr/>
          <p:nvPr/>
        </p:nvGrpSpPr>
        <p:grpSpPr>
          <a:xfrm>
            <a:off x="1613679" y="3107492"/>
            <a:ext cx="7333480" cy="1076603"/>
            <a:chOff x="0" y="0"/>
            <a:chExt cx="1931452" cy="283550"/>
          </a:xfrm>
        </p:grpSpPr>
        <p:sp>
          <p:nvSpPr>
            <p:cNvPr id="11" name="Freeform 11"/>
            <p:cNvSpPr/>
            <p:nvPr/>
          </p:nvSpPr>
          <p:spPr>
            <a:xfrm>
              <a:off x="0" y="0"/>
              <a:ext cx="1931452" cy="283550"/>
            </a:xfrm>
            <a:custGeom>
              <a:avLst/>
              <a:gdLst/>
              <a:ahLst/>
              <a:cxnLst/>
              <a:rect l="l" t="t" r="r" b="b"/>
              <a:pathLst>
                <a:path w="1931452" h="283550">
                  <a:moveTo>
                    <a:pt x="0" y="0"/>
                  </a:moveTo>
                  <a:lnTo>
                    <a:pt x="1931452" y="0"/>
                  </a:lnTo>
                  <a:lnTo>
                    <a:pt x="1931452" y="283550"/>
                  </a:lnTo>
                  <a:lnTo>
                    <a:pt x="0" y="283550"/>
                  </a:lnTo>
                  <a:close/>
                </a:path>
              </a:pathLst>
            </a:custGeom>
            <a:solidFill>
              <a:srgbClr val="303030"/>
            </a:solidFill>
          </p:spPr>
          <p:txBody>
            <a:bodyPr/>
            <a:lstStyle/>
            <a:p>
              <a:endParaRPr lang="en-US"/>
            </a:p>
          </p:txBody>
        </p:sp>
        <p:sp>
          <p:nvSpPr>
            <p:cNvPr id="12" name="TextBox 12"/>
            <p:cNvSpPr txBox="1"/>
            <p:nvPr/>
          </p:nvSpPr>
          <p:spPr>
            <a:xfrm>
              <a:off x="0" y="-76200"/>
              <a:ext cx="1931452" cy="35975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59197" y="3221944"/>
            <a:ext cx="8141842"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Move to Private Platforms</a:t>
            </a:r>
          </a:p>
        </p:txBody>
      </p:sp>
      <p:sp>
        <p:nvSpPr>
          <p:cNvPr id="14" name="TextBox 14"/>
          <p:cNvSpPr txBox="1"/>
          <p:nvPr/>
        </p:nvSpPr>
        <p:spPr>
          <a:xfrm>
            <a:off x="1131441" y="1109322"/>
            <a:ext cx="1024959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16" name="TextBox 16"/>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96822" y="4397650"/>
            <a:ext cx="16062478"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Where platform security is less likely to detect the crime.</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Where young people are </a:t>
            </a:r>
            <a:r>
              <a:rPr lang="en-US" sz="4249" b="1">
                <a:solidFill>
                  <a:srgbClr val="FF5757"/>
                </a:solidFill>
                <a:latin typeface="Roboto Bold"/>
                <a:ea typeface="Roboto Bold"/>
                <a:cs typeface="Roboto Bold"/>
                <a:sym typeface="Roboto Bold"/>
              </a:rPr>
              <a:t>more likely to share</a:t>
            </a:r>
            <a:r>
              <a:rPr lang="en-US" sz="4249" b="1">
                <a:solidFill>
                  <a:srgbClr val="004F59"/>
                </a:solidFill>
                <a:latin typeface="Roboto Bold"/>
                <a:ea typeface="Roboto Bold"/>
                <a:cs typeface="Roboto Bold"/>
                <a:sym typeface="Roboto Bold"/>
              </a:rPr>
              <a:t> sexual content.</a:t>
            </a:r>
          </a:p>
        </p:txBody>
      </p:sp>
      <p:sp>
        <p:nvSpPr>
          <p:cNvPr id="10" name="TextBox 10"/>
          <p:cNvSpPr txBox="1"/>
          <p:nvPr/>
        </p:nvSpPr>
        <p:spPr>
          <a:xfrm>
            <a:off x="1131441" y="1109322"/>
            <a:ext cx="10249590"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4" name="Group 14"/>
          <p:cNvGrpSpPr/>
          <p:nvPr/>
        </p:nvGrpSpPr>
        <p:grpSpPr>
          <a:xfrm>
            <a:off x="1613679" y="3107492"/>
            <a:ext cx="7333480" cy="1076603"/>
            <a:chOff x="0" y="0"/>
            <a:chExt cx="1931452" cy="283550"/>
          </a:xfrm>
        </p:grpSpPr>
        <p:sp>
          <p:nvSpPr>
            <p:cNvPr id="15" name="Freeform 15"/>
            <p:cNvSpPr/>
            <p:nvPr/>
          </p:nvSpPr>
          <p:spPr>
            <a:xfrm>
              <a:off x="0" y="0"/>
              <a:ext cx="1931452" cy="283550"/>
            </a:xfrm>
            <a:custGeom>
              <a:avLst/>
              <a:gdLst/>
              <a:ahLst/>
              <a:cxnLst/>
              <a:rect l="l" t="t" r="r" b="b"/>
              <a:pathLst>
                <a:path w="1931452" h="283550">
                  <a:moveTo>
                    <a:pt x="0" y="0"/>
                  </a:moveTo>
                  <a:lnTo>
                    <a:pt x="1931452" y="0"/>
                  </a:lnTo>
                  <a:lnTo>
                    <a:pt x="1931452" y="283550"/>
                  </a:lnTo>
                  <a:lnTo>
                    <a:pt x="0" y="283550"/>
                  </a:lnTo>
                  <a:close/>
                </a:path>
              </a:pathLst>
            </a:custGeom>
            <a:solidFill>
              <a:srgbClr val="303030"/>
            </a:solidFill>
          </p:spPr>
          <p:txBody>
            <a:bodyPr/>
            <a:lstStyle/>
            <a:p>
              <a:endParaRPr lang="en-US"/>
            </a:p>
          </p:txBody>
        </p:sp>
        <p:sp>
          <p:nvSpPr>
            <p:cNvPr id="16" name="TextBox 16"/>
            <p:cNvSpPr txBox="1"/>
            <p:nvPr/>
          </p:nvSpPr>
          <p:spPr>
            <a:xfrm>
              <a:off x="0" y="-76200"/>
              <a:ext cx="1931452" cy="359750"/>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3221944"/>
            <a:ext cx="8141842"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Move to Private Platforms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8" name="TextBox 8"/>
          <p:cNvSpPr txBox="1"/>
          <p:nvPr/>
        </p:nvSpPr>
        <p:spPr>
          <a:xfrm>
            <a:off x="5620960" y="9072648"/>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480713" y="4027889"/>
            <a:ext cx="8617600"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35.8% - Snapchat</a:t>
            </a:r>
          </a:p>
          <a:p>
            <a:pPr algn="l">
              <a:lnSpc>
                <a:spcPts val="6799"/>
              </a:lnSpc>
            </a:pPr>
            <a:endParaRPr lang="en-US" sz="4249" b="1">
              <a:solidFill>
                <a:srgbClr val="004F59"/>
              </a:solidFill>
              <a:latin typeface="Roboto Bold"/>
              <a:ea typeface="Roboto Bold"/>
              <a:cs typeface="Roboto Bold"/>
              <a:sym typeface="Roboto Bold"/>
            </a:endParaRPr>
          </a:p>
          <a:p>
            <a:pPr algn="l">
              <a:lnSpc>
                <a:spcPts val="6799"/>
              </a:lnSpc>
            </a:pPr>
            <a:endParaRPr lang="en-US" sz="4249" b="1">
              <a:solidFill>
                <a:srgbClr val="004F59"/>
              </a:solidFill>
              <a:latin typeface="Roboto Bold"/>
              <a:ea typeface="Roboto Bold"/>
              <a:cs typeface="Roboto Bold"/>
              <a:sym typeface="Roboto Bold"/>
            </a:endParaRPr>
          </a:p>
          <a:p>
            <a:pPr algn="l">
              <a:lnSpc>
                <a:spcPts val="6799"/>
              </a:lnSpc>
            </a:pPr>
            <a:endParaRPr lang="en-US" sz="4249" b="1">
              <a:solidFill>
                <a:srgbClr val="004F59"/>
              </a:solidFill>
              <a:latin typeface="Roboto Bold"/>
              <a:ea typeface="Roboto Bold"/>
              <a:cs typeface="Roboto Bold"/>
              <a:sym typeface="Roboto Bold"/>
            </a:endParaRPr>
          </a:p>
          <a:p>
            <a:pPr algn="l">
              <a:lnSpc>
                <a:spcPts val="6799"/>
              </a:lnSpc>
            </a:pPr>
            <a:endParaRPr lang="en-US" sz="4249" b="1">
              <a:solidFill>
                <a:srgbClr val="004F59"/>
              </a:solidFill>
              <a:latin typeface="Roboto Bold"/>
              <a:ea typeface="Roboto Bold"/>
              <a:cs typeface="Roboto Bold"/>
              <a:sym typeface="Roboto Bold"/>
            </a:endParaRPr>
          </a:p>
        </p:txBody>
      </p:sp>
      <p:grpSp>
        <p:nvGrpSpPr>
          <p:cNvPr id="11" name="Group 11"/>
          <p:cNvGrpSpPr/>
          <p:nvPr/>
        </p:nvGrpSpPr>
        <p:grpSpPr>
          <a:xfrm>
            <a:off x="1680354" y="2839045"/>
            <a:ext cx="7737083" cy="1073845"/>
            <a:chOff x="0" y="0"/>
            <a:chExt cx="2037750" cy="282823"/>
          </a:xfrm>
        </p:grpSpPr>
        <p:sp>
          <p:nvSpPr>
            <p:cNvPr id="12" name="Freeform 12"/>
            <p:cNvSpPr/>
            <p:nvPr/>
          </p:nvSpPr>
          <p:spPr>
            <a:xfrm>
              <a:off x="0" y="0"/>
              <a:ext cx="2037750" cy="282823"/>
            </a:xfrm>
            <a:custGeom>
              <a:avLst/>
              <a:gdLst/>
              <a:ahLst/>
              <a:cxnLst/>
              <a:rect l="l" t="t" r="r" b="b"/>
              <a:pathLst>
                <a:path w="2037750" h="282823">
                  <a:moveTo>
                    <a:pt x="0" y="0"/>
                  </a:moveTo>
                  <a:lnTo>
                    <a:pt x="2037750" y="0"/>
                  </a:lnTo>
                  <a:lnTo>
                    <a:pt x="2037750" y="282823"/>
                  </a:lnTo>
                  <a:lnTo>
                    <a:pt x="0" y="282823"/>
                  </a:lnTo>
                  <a:close/>
                </a:path>
              </a:pathLst>
            </a:custGeom>
            <a:solidFill>
              <a:srgbClr val="303030"/>
            </a:solidFill>
          </p:spPr>
          <p:txBody>
            <a:bodyPr/>
            <a:lstStyle/>
            <a:p>
              <a:endParaRPr lang="en-US"/>
            </a:p>
          </p:txBody>
        </p:sp>
        <p:sp>
          <p:nvSpPr>
            <p:cNvPr id="13" name="TextBox 13"/>
            <p:cNvSpPr txBox="1"/>
            <p:nvPr/>
          </p:nvSpPr>
          <p:spPr>
            <a:xfrm>
              <a:off x="0" y="-76200"/>
              <a:ext cx="2037750" cy="359023"/>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25872" y="2933068"/>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15" name="TextBox 15"/>
          <p:cNvSpPr txBox="1"/>
          <p:nvPr/>
        </p:nvSpPr>
        <p:spPr>
          <a:xfrm>
            <a:off x="9503162" y="3563612"/>
            <a:ext cx="1422400" cy="349232"/>
          </a:xfrm>
          <a:prstGeom prst="rect">
            <a:avLst/>
          </a:prstGeom>
        </p:spPr>
        <p:txBody>
          <a:bodyPr lIns="0" tIns="0" rIns="0" bIns="0" rtlCol="0" anchor="t">
            <a:spAutoFit/>
          </a:bodyPr>
          <a:lstStyle/>
          <a:p>
            <a:pPr algn="l">
              <a:lnSpc>
                <a:spcPts val="2799"/>
              </a:lnSpc>
            </a:pPr>
            <a:r>
              <a:rPr lang="en-US" sz="1999">
                <a:solidFill>
                  <a:srgbClr val="004F59"/>
                </a:solidFill>
                <a:latin typeface="Roboto"/>
                <a:ea typeface="Roboto"/>
                <a:cs typeface="Roboto"/>
                <a:sym typeface="Roboto"/>
              </a:rPr>
              <a:t>n = 869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8" name="TextBox 8"/>
          <p:cNvSpPr txBox="1"/>
          <p:nvPr/>
        </p:nvSpPr>
        <p:spPr>
          <a:xfrm>
            <a:off x="5620960" y="9072648"/>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480713" y="4027889"/>
            <a:ext cx="8617600"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35.8% - Snapchat</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23.8% - Google Platforms</a:t>
            </a:r>
          </a:p>
          <a:p>
            <a:pPr algn="l">
              <a:lnSpc>
                <a:spcPts val="6799"/>
              </a:lnSpc>
            </a:pPr>
            <a:endParaRPr lang="en-US" sz="4249" b="1">
              <a:solidFill>
                <a:srgbClr val="004F59"/>
              </a:solidFill>
              <a:latin typeface="Roboto Bold"/>
              <a:ea typeface="Roboto Bold"/>
              <a:cs typeface="Roboto Bold"/>
              <a:sym typeface="Roboto Bold"/>
            </a:endParaRPr>
          </a:p>
          <a:p>
            <a:pPr algn="l">
              <a:lnSpc>
                <a:spcPts val="6799"/>
              </a:lnSpc>
            </a:pPr>
            <a:endParaRPr lang="en-US" sz="4249" b="1">
              <a:solidFill>
                <a:srgbClr val="004F59"/>
              </a:solidFill>
              <a:latin typeface="Roboto Bold"/>
              <a:ea typeface="Roboto Bold"/>
              <a:cs typeface="Roboto Bold"/>
              <a:sym typeface="Roboto Bold"/>
            </a:endParaRPr>
          </a:p>
          <a:p>
            <a:pPr algn="l">
              <a:lnSpc>
                <a:spcPts val="6799"/>
              </a:lnSpc>
            </a:pPr>
            <a:endParaRPr lang="en-US" sz="4249" b="1">
              <a:solidFill>
                <a:srgbClr val="004F59"/>
              </a:solidFill>
              <a:latin typeface="Roboto Bold"/>
              <a:ea typeface="Roboto Bold"/>
              <a:cs typeface="Roboto Bold"/>
              <a:sym typeface="Roboto Bold"/>
            </a:endParaRPr>
          </a:p>
        </p:txBody>
      </p:sp>
      <p:grpSp>
        <p:nvGrpSpPr>
          <p:cNvPr id="11" name="Group 11"/>
          <p:cNvGrpSpPr/>
          <p:nvPr/>
        </p:nvGrpSpPr>
        <p:grpSpPr>
          <a:xfrm>
            <a:off x="1680354" y="2839045"/>
            <a:ext cx="7737083" cy="1073845"/>
            <a:chOff x="0" y="0"/>
            <a:chExt cx="2037750" cy="282823"/>
          </a:xfrm>
        </p:grpSpPr>
        <p:sp>
          <p:nvSpPr>
            <p:cNvPr id="12" name="Freeform 12"/>
            <p:cNvSpPr/>
            <p:nvPr/>
          </p:nvSpPr>
          <p:spPr>
            <a:xfrm>
              <a:off x="0" y="0"/>
              <a:ext cx="2037750" cy="282823"/>
            </a:xfrm>
            <a:custGeom>
              <a:avLst/>
              <a:gdLst/>
              <a:ahLst/>
              <a:cxnLst/>
              <a:rect l="l" t="t" r="r" b="b"/>
              <a:pathLst>
                <a:path w="2037750" h="282823">
                  <a:moveTo>
                    <a:pt x="0" y="0"/>
                  </a:moveTo>
                  <a:lnTo>
                    <a:pt x="2037750" y="0"/>
                  </a:lnTo>
                  <a:lnTo>
                    <a:pt x="2037750" y="282823"/>
                  </a:lnTo>
                  <a:lnTo>
                    <a:pt x="0" y="282823"/>
                  </a:lnTo>
                  <a:close/>
                </a:path>
              </a:pathLst>
            </a:custGeom>
            <a:solidFill>
              <a:srgbClr val="303030"/>
            </a:solidFill>
          </p:spPr>
          <p:txBody>
            <a:bodyPr/>
            <a:lstStyle/>
            <a:p>
              <a:endParaRPr lang="en-US"/>
            </a:p>
          </p:txBody>
        </p:sp>
        <p:sp>
          <p:nvSpPr>
            <p:cNvPr id="13" name="TextBox 13"/>
            <p:cNvSpPr txBox="1"/>
            <p:nvPr/>
          </p:nvSpPr>
          <p:spPr>
            <a:xfrm>
              <a:off x="0" y="-76200"/>
              <a:ext cx="2037750" cy="359023"/>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25872" y="2933068"/>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15" name="TextBox 15"/>
          <p:cNvSpPr txBox="1"/>
          <p:nvPr/>
        </p:nvSpPr>
        <p:spPr>
          <a:xfrm>
            <a:off x="9503162" y="3563612"/>
            <a:ext cx="1422400" cy="349232"/>
          </a:xfrm>
          <a:prstGeom prst="rect">
            <a:avLst/>
          </a:prstGeom>
        </p:spPr>
        <p:txBody>
          <a:bodyPr lIns="0" tIns="0" rIns="0" bIns="0" rtlCol="0" anchor="t">
            <a:spAutoFit/>
          </a:bodyPr>
          <a:lstStyle/>
          <a:p>
            <a:pPr algn="l">
              <a:lnSpc>
                <a:spcPts val="2799"/>
              </a:lnSpc>
            </a:pPr>
            <a:r>
              <a:rPr lang="en-US" sz="1999">
                <a:solidFill>
                  <a:srgbClr val="004F59"/>
                </a:solidFill>
                <a:latin typeface="Roboto"/>
                <a:ea typeface="Roboto"/>
                <a:cs typeface="Roboto"/>
                <a:sym typeface="Roboto"/>
              </a:rPr>
              <a:t>n = 869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8" name="TextBox 8"/>
          <p:cNvSpPr txBox="1"/>
          <p:nvPr/>
        </p:nvSpPr>
        <p:spPr>
          <a:xfrm>
            <a:off x="5620960" y="9072648"/>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480713" y="4027889"/>
            <a:ext cx="8617600"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35.8% - Snapchat</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23.8% - Google Platforms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14.0% - WhatsApp</a:t>
            </a:r>
          </a:p>
          <a:p>
            <a:pPr algn="l">
              <a:lnSpc>
                <a:spcPts val="6799"/>
              </a:lnSpc>
            </a:pPr>
            <a:endParaRPr lang="en-US" sz="4249" b="1">
              <a:solidFill>
                <a:srgbClr val="004F59"/>
              </a:solidFill>
              <a:latin typeface="Roboto Bold"/>
              <a:ea typeface="Roboto Bold"/>
              <a:cs typeface="Roboto Bold"/>
              <a:sym typeface="Roboto Bold"/>
            </a:endParaRPr>
          </a:p>
          <a:p>
            <a:pPr algn="l">
              <a:lnSpc>
                <a:spcPts val="6799"/>
              </a:lnSpc>
            </a:pPr>
            <a:endParaRPr lang="en-US" sz="4249" b="1">
              <a:solidFill>
                <a:srgbClr val="004F59"/>
              </a:solidFill>
              <a:latin typeface="Roboto Bold"/>
              <a:ea typeface="Roboto Bold"/>
              <a:cs typeface="Roboto Bold"/>
              <a:sym typeface="Roboto Bold"/>
            </a:endParaRPr>
          </a:p>
        </p:txBody>
      </p:sp>
      <p:grpSp>
        <p:nvGrpSpPr>
          <p:cNvPr id="11" name="Group 11"/>
          <p:cNvGrpSpPr/>
          <p:nvPr/>
        </p:nvGrpSpPr>
        <p:grpSpPr>
          <a:xfrm>
            <a:off x="1680354" y="2839045"/>
            <a:ext cx="7737083" cy="1073845"/>
            <a:chOff x="0" y="0"/>
            <a:chExt cx="2037750" cy="282823"/>
          </a:xfrm>
        </p:grpSpPr>
        <p:sp>
          <p:nvSpPr>
            <p:cNvPr id="12" name="Freeform 12"/>
            <p:cNvSpPr/>
            <p:nvPr/>
          </p:nvSpPr>
          <p:spPr>
            <a:xfrm>
              <a:off x="0" y="0"/>
              <a:ext cx="2037750" cy="282823"/>
            </a:xfrm>
            <a:custGeom>
              <a:avLst/>
              <a:gdLst/>
              <a:ahLst/>
              <a:cxnLst/>
              <a:rect l="l" t="t" r="r" b="b"/>
              <a:pathLst>
                <a:path w="2037750" h="282823">
                  <a:moveTo>
                    <a:pt x="0" y="0"/>
                  </a:moveTo>
                  <a:lnTo>
                    <a:pt x="2037750" y="0"/>
                  </a:lnTo>
                  <a:lnTo>
                    <a:pt x="2037750" y="282823"/>
                  </a:lnTo>
                  <a:lnTo>
                    <a:pt x="0" y="282823"/>
                  </a:lnTo>
                  <a:close/>
                </a:path>
              </a:pathLst>
            </a:custGeom>
            <a:solidFill>
              <a:srgbClr val="303030"/>
            </a:solidFill>
          </p:spPr>
          <p:txBody>
            <a:bodyPr/>
            <a:lstStyle/>
            <a:p>
              <a:endParaRPr lang="en-US"/>
            </a:p>
          </p:txBody>
        </p:sp>
        <p:sp>
          <p:nvSpPr>
            <p:cNvPr id="13" name="TextBox 13"/>
            <p:cNvSpPr txBox="1"/>
            <p:nvPr/>
          </p:nvSpPr>
          <p:spPr>
            <a:xfrm>
              <a:off x="0" y="-76200"/>
              <a:ext cx="2037750" cy="359023"/>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25872" y="2933068"/>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15" name="TextBox 15"/>
          <p:cNvSpPr txBox="1"/>
          <p:nvPr/>
        </p:nvSpPr>
        <p:spPr>
          <a:xfrm>
            <a:off x="9503162" y="3563612"/>
            <a:ext cx="1422400" cy="349232"/>
          </a:xfrm>
          <a:prstGeom prst="rect">
            <a:avLst/>
          </a:prstGeom>
        </p:spPr>
        <p:txBody>
          <a:bodyPr lIns="0" tIns="0" rIns="0" bIns="0" rtlCol="0" anchor="t">
            <a:spAutoFit/>
          </a:bodyPr>
          <a:lstStyle/>
          <a:p>
            <a:pPr algn="l">
              <a:lnSpc>
                <a:spcPts val="2799"/>
              </a:lnSpc>
            </a:pPr>
            <a:r>
              <a:rPr lang="en-US" sz="1999">
                <a:solidFill>
                  <a:srgbClr val="004F59"/>
                </a:solidFill>
                <a:latin typeface="Roboto"/>
                <a:ea typeface="Roboto"/>
                <a:cs typeface="Roboto"/>
                <a:sym typeface="Roboto"/>
              </a:rPr>
              <a:t>n = 869</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8" name="TextBox 8"/>
          <p:cNvSpPr txBox="1"/>
          <p:nvPr/>
        </p:nvSpPr>
        <p:spPr>
          <a:xfrm>
            <a:off x="5620960" y="9072648"/>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480713" y="4027889"/>
            <a:ext cx="8617600"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35.8% - Snapchat</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23.8% - Google Platforms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14.0% - WhatsApp</a:t>
            </a:r>
          </a:p>
          <a:p>
            <a:pPr marL="917569" lvl="1" indent="-458785" algn="l">
              <a:lnSpc>
                <a:spcPts val="6799"/>
              </a:lnSpc>
              <a:buFont typeface="Arial"/>
              <a:buChar char="•"/>
            </a:pPr>
            <a:r>
              <a:rPr lang="en-US" sz="4249">
                <a:solidFill>
                  <a:srgbClr val="004F59"/>
                </a:solidFill>
                <a:latin typeface="Roboto"/>
                <a:ea typeface="Roboto"/>
                <a:cs typeface="Roboto"/>
                <a:sym typeface="Roboto"/>
              </a:rPr>
              <a:t>  </a:t>
            </a:r>
            <a:r>
              <a:rPr lang="en-US" sz="4249" b="1">
                <a:solidFill>
                  <a:srgbClr val="004F59"/>
                </a:solidFill>
                <a:latin typeface="Roboto Bold"/>
                <a:ea typeface="Roboto Bold"/>
                <a:cs typeface="Roboto Bold"/>
                <a:sym typeface="Roboto Bold"/>
              </a:rPr>
              <a:t>8.1% - iMessage (Texting)</a:t>
            </a:r>
          </a:p>
          <a:p>
            <a:pPr algn="l">
              <a:lnSpc>
                <a:spcPts val="6799"/>
              </a:lnSpc>
            </a:pPr>
            <a:endParaRPr lang="en-US" sz="4249" b="1">
              <a:solidFill>
                <a:srgbClr val="004F59"/>
              </a:solidFill>
              <a:latin typeface="Roboto Bold"/>
              <a:ea typeface="Roboto Bold"/>
              <a:cs typeface="Roboto Bold"/>
              <a:sym typeface="Roboto Bold"/>
            </a:endParaRPr>
          </a:p>
        </p:txBody>
      </p:sp>
      <p:grpSp>
        <p:nvGrpSpPr>
          <p:cNvPr id="11" name="Group 11"/>
          <p:cNvGrpSpPr/>
          <p:nvPr/>
        </p:nvGrpSpPr>
        <p:grpSpPr>
          <a:xfrm>
            <a:off x="1680354" y="2839045"/>
            <a:ext cx="7737083" cy="1073845"/>
            <a:chOff x="0" y="0"/>
            <a:chExt cx="2037750" cy="282823"/>
          </a:xfrm>
        </p:grpSpPr>
        <p:sp>
          <p:nvSpPr>
            <p:cNvPr id="12" name="Freeform 12"/>
            <p:cNvSpPr/>
            <p:nvPr/>
          </p:nvSpPr>
          <p:spPr>
            <a:xfrm>
              <a:off x="0" y="0"/>
              <a:ext cx="2037750" cy="282823"/>
            </a:xfrm>
            <a:custGeom>
              <a:avLst/>
              <a:gdLst/>
              <a:ahLst/>
              <a:cxnLst/>
              <a:rect l="l" t="t" r="r" b="b"/>
              <a:pathLst>
                <a:path w="2037750" h="282823">
                  <a:moveTo>
                    <a:pt x="0" y="0"/>
                  </a:moveTo>
                  <a:lnTo>
                    <a:pt x="2037750" y="0"/>
                  </a:lnTo>
                  <a:lnTo>
                    <a:pt x="2037750" y="282823"/>
                  </a:lnTo>
                  <a:lnTo>
                    <a:pt x="0" y="282823"/>
                  </a:lnTo>
                  <a:close/>
                </a:path>
              </a:pathLst>
            </a:custGeom>
            <a:solidFill>
              <a:srgbClr val="303030"/>
            </a:solidFill>
          </p:spPr>
          <p:txBody>
            <a:bodyPr/>
            <a:lstStyle/>
            <a:p>
              <a:endParaRPr lang="en-US"/>
            </a:p>
          </p:txBody>
        </p:sp>
        <p:sp>
          <p:nvSpPr>
            <p:cNvPr id="13" name="TextBox 13"/>
            <p:cNvSpPr txBox="1"/>
            <p:nvPr/>
          </p:nvSpPr>
          <p:spPr>
            <a:xfrm>
              <a:off x="0" y="-76200"/>
              <a:ext cx="2037750" cy="359023"/>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25872" y="2933068"/>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15" name="TextBox 15"/>
          <p:cNvSpPr txBox="1"/>
          <p:nvPr/>
        </p:nvSpPr>
        <p:spPr>
          <a:xfrm>
            <a:off x="9503162" y="3563612"/>
            <a:ext cx="1422400" cy="349232"/>
          </a:xfrm>
          <a:prstGeom prst="rect">
            <a:avLst/>
          </a:prstGeom>
        </p:spPr>
        <p:txBody>
          <a:bodyPr lIns="0" tIns="0" rIns="0" bIns="0" rtlCol="0" anchor="t">
            <a:spAutoFit/>
          </a:bodyPr>
          <a:lstStyle/>
          <a:p>
            <a:pPr algn="l">
              <a:lnSpc>
                <a:spcPts val="2799"/>
              </a:lnSpc>
            </a:pPr>
            <a:r>
              <a:rPr lang="en-US" sz="1999">
                <a:solidFill>
                  <a:srgbClr val="004F59"/>
                </a:solidFill>
                <a:latin typeface="Roboto"/>
                <a:ea typeface="Roboto"/>
                <a:cs typeface="Roboto"/>
                <a:sym typeface="Roboto"/>
              </a:rPr>
              <a:t>n = 869</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480713" y="4027889"/>
            <a:ext cx="8617600"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35.8% - Snapchat</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23.8% - Google Platforms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14.0% - WhatsApp</a:t>
            </a:r>
          </a:p>
          <a:p>
            <a:pPr marL="917569" lvl="1" indent="-458785" algn="l">
              <a:lnSpc>
                <a:spcPts val="6799"/>
              </a:lnSpc>
              <a:buFont typeface="Arial"/>
              <a:buChar char="•"/>
            </a:pPr>
            <a:r>
              <a:rPr lang="en-US" sz="4249">
                <a:solidFill>
                  <a:srgbClr val="FFFFFF"/>
                </a:solidFill>
                <a:latin typeface="Roboto"/>
                <a:ea typeface="Roboto"/>
                <a:cs typeface="Roboto"/>
                <a:sym typeface="Roboto"/>
              </a:rPr>
              <a:t>  </a:t>
            </a:r>
            <a:r>
              <a:rPr lang="en-US" sz="4249" b="1">
                <a:solidFill>
                  <a:srgbClr val="FFFFFF"/>
                </a:solidFill>
                <a:latin typeface="Roboto Bold"/>
                <a:ea typeface="Roboto Bold"/>
                <a:cs typeface="Roboto Bold"/>
                <a:sym typeface="Roboto Bold"/>
              </a:rPr>
              <a:t>8.1% - iMessage (Texting)</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  7.5% - Telegram</a:t>
            </a:r>
          </a:p>
        </p:txBody>
      </p:sp>
      <p:sp>
        <p:nvSpPr>
          <p:cNvPr id="7" name="TextBox 7"/>
          <p:cNvSpPr txBox="1"/>
          <p:nvPr/>
        </p:nvSpPr>
        <p:spPr>
          <a:xfrm>
            <a:off x="1131441" y="1109322"/>
            <a:ext cx="10249590"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SECOND LOCATION</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9" name="TextBox 9"/>
          <p:cNvSpPr txBox="1"/>
          <p:nvPr/>
        </p:nvSpPr>
        <p:spPr>
          <a:xfrm>
            <a:off x="5620960" y="9072648"/>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680354" y="2839045"/>
            <a:ext cx="7737083" cy="1073845"/>
            <a:chOff x="0" y="0"/>
            <a:chExt cx="2037750" cy="282823"/>
          </a:xfrm>
        </p:grpSpPr>
        <p:sp>
          <p:nvSpPr>
            <p:cNvPr id="12" name="Freeform 12"/>
            <p:cNvSpPr/>
            <p:nvPr/>
          </p:nvSpPr>
          <p:spPr>
            <a:xfrm>
              <a:off x="0" y="0"/>
              <a:ext cx="2037750" cy="282823"/>
            </a:xfrm>
            <a:custGeom>
              <a:avLst/>
              <a:gdLst/>
              <a:ahLst/>
              <a:cxnLst/>
              <a:rect l="l" t="t" r="r" b="b"/>
              <a:pathLst>
                <a:path w="2037750" h="282823">
                  <a:moveTo>
                    <a:pt x="0" y="0"/>
                  </a:moveTo>
                  <a:lnTo>
                    <a:pt x="2037750" y="0"/>
                  </a:lnTo>
                  <a:lnTo>
                    <a:pt x="2037750" y="282823"/>
                  </a:lnTo>
                  <a:lnTo>
                    <a:pt x="0" y="282823"/>
                  </a:lnTo>
                  <a:close/>
                </a:path>
              </a:pathLst>
            </a:custGeom>
            <a:solidFill>
              <a:srgbClr val="303030"/>
            </a:solidFill>
          </p:spPr>
          <p:txBody>
            <a:bodyPr/>
            <a:lstStyle/>
            <a:p>
              <a:endParaRPr lang="en-US"/>
            </a:p>
          </p:txBody>
        </p:sp>
        <p:sp>
          <p:nvSpPr>
            <p:cNvPr id="13" name="TextBox 13"/>
            <p:cNvSpPr txBox="1"/>
            <p:nvPr/>
          </p:nvSpPr>
          <p:spPr>
            <a:xfrm>
              <a:off x="0" y="-76200"/>
              <a:ext cx="2037750" cy="359023"/>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25872" y="2933068"/>
            <a:ext cx="739156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Common Private Locations</a:t>
            </a:r>
          </a:p>
        </p:txBody>
      </p:sp>
      <p:sp>
        <p:nvSpPr>
          <p:cNvPr id="15" name="TextBox 15"/>
          <p:cNvSpPr txBox="1"/>
          <p:nvPr/>
        </p:nvSpPr>
        <p:spPr>
          <a:xfrm>
            <a:off x="9503162" y="3563612"/>
            <a:ext cx="1422400" cy="349232"/>
          </a:xfrm>
          <a:prstGeom prst="rect">
            <a:avLst/>
          </a:prstGeom>
        </p:spPr>
        <p:txBody>
          <a:bodyPr lIns="0" tIns="0" rIns="0" bIns="0" rtlCol="0" anchor="t">
            <a:spAutoFit/>
          </a:bodyPr>
          <a:lstStyle/>
          <a:p>
            <a:pPr algn="l">
              <a:lnSpc>
                <a:spcPts val="2799"/>
              </a:lnSpc>
            </a:pPr>
            <a:r>
              <a:rPr lang="en-US" sz="1999">
                <a:solidFill>
                  <a:srgbClr val="004F59"/>
                </a:solidFill>
                <a:latin typeface="Roboto"/>
                <a:ea typeface="Roboto"/>
                <a:cs typeface="Roboto"/>
                <a:sym typeface="Roboto"/>
              </a:rPr>
              <a:t>n = 869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5" name="Freeform 5"/>
          <p:cNvSpPr/>
          <p:nvPr/>
        </p:nvSpPr>
        <p:spPr>
          <a:xfrm>
            <a:off x="1227390" y="2435362"/>
            <a:ext cx="7916610" cy="6413389"/>
          </a:xfrm>
          <a:custGeom>
            <a:avLst/>
            <a:gdLst/>
            <a:ahLst/>
            <a:cxnLst/>
            <a:rect l="l" t="t" r="r" b="b"/>
            <a:pathLst>
              <a:path w="7916610" h="6413389">
                <a:moveTo>
                  <a:pt x="0" y="0"/>
                </a:moveTo>
                <a:lnTo>
                  <a:pt x="7916610" y="0"/>
                </a:lnTo>
                <a:lnTo>
                  <a:pt x="7916610" y="6413389"/>
                </a:lnTo>
                <a:lnTo>
                  <a:pt x="0" y="6413389"/>
                </a:lnTo>
                <a:lnTo>
                  <a:pt x="0" y="0"/>
                </a:lnTo>
                <a:close/>
              </a:path>
            </a:pathLst>
          </a:custGeom>
          <a:blipFill>
            <a:blip r:embed="rId3"/>
            <a:stretch>
              <a:fillRect t="-11719" b="-11719"/>
            </a:stretch>
          </a:blipFill>
        </p:spPr>
        <p:txBody>
          <a:bodyPr/>
          <a:lstStyle/>
          <a:p>
            <a:endParaRPr lang="en-US"/>
          </a:p>
        </p:txBody>
      </p:sp>
      <p:sp>
        <p:nvSpPr>
          <p:cNvPr id="6" name="Freeform 6"/>
          <p:cNvSpPr/>
          <p:nvPr/>
        </p:nvSpPr>
        <p:spPr>
          <a:xfrm>
            <a:off x="9144000" y="2435362"/>
            <a:ext cx="6413389" cy="6413389"/>
          </a:xfrm>
          <a:custGeom>
            <a:avLst/>
            <a:gdLst/>
            <a:ahLst/>
            <a:cxnLst/>
            <a:rect l="l" t="t" r="r" b="b"/>
            <a:pathLst>
              <a:path w="6413389" h="6413389">
                <a:moveTo>
                  <a:pt x="0" y="0"/>
                </a:moveTo>
                <a:lnTo>
                  <a:pt x="6413389" y="0"/>
                </a:lnTo>
                <a:lnTo>
                  <a:pt x="6413389" y="6413389"/>
                </a:lnTo>
                <a:lnTo>
                  <a:pt x="0" y="641338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sp>
        <p:nvSpPr>
          <p:cNvPr id="8" name="TextBox 8"/>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4174914" cy="168669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influence or control someone’s behavior or decisions in a deceptive or unfair way, often for personal gain.</a:t>
            </a:r>
          </a:p>
        </p:txBody>
      </p:sp>
      <p:grpSp>
        <p:nvGrpSpPr>
          <p:cNvPr id="7" name="Group 7"/>
          <p:cNvGrpSpPr/>
          <p:nvPr/>
        </p:nvGrpSpPr>
        <p:grpSpPr>
          <a:xfrm>
            <a:off x="1965967" y="3624926"/>
            <a:ext cx="6335864" cy="904943"/>
            <a:chOff x="0" y="0"/>
            <a:chExt cx="1668705" cy="238339"/>
          </a:xfrm>
        </p:grpSpPr>
        <p:sp>
          <p:nvSpPr>
            <p:cNvPr id="8" name="Freeform 8"/>
            <p:cNvSpPr/>
            <p:nvPr/>
          </p:nvSpPr>
          <p:spPr>
            <a:xfrm>
              <a:off x="0" y="0"/>
              <a:ext cx="1668705" cy="238339"/>
            </a:xfrm>
            <a:custGeom>
              <a:avLst/>
              <a:gdLst/>
              <a:ahLst/>
              <a:cxnLst/>
              <a:rect l="l" t="t" r="r" b="b"/>
              <a:pathLst>
                <a:path w="1668705" h="238339">
                  <a:moveTo>
                    <a:pt x="0" y="0"/>
                  </a:moveTo>
                  <a:lnTo>
                    <a:pt x="1668705" y="0"/>
                  </a:lnTo>
                  <a:lnTo>
                    <a:pt x="1668705"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668705"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326512" y="3529676"/>
            <a:ext cx="5773933" cy="102876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MANIPULATION</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5241520" cy="1686692"/>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influence or control another person’s actions or behavior by causing fear. </a:t>
            </a:r>
          </a:p>
        </p:txBody>
      </p:sp>
      <p:grpSp>
        <p:nvGrpSpPr>
          <p:cNvPr id="7" name="Group 7"/>
          <p:cNvGrpSpPr/>
          <p:nvPr/>
        </p:nvGrpSpPr>
        <p:grpSpPr>
          <a:xfrm>
            <a:off x="1965967" y="3624926"/>
            <a:ext cx="5795616" cy="904943"/>
            <a:chOff x="0" y="0"/>
            <a:chExt cx="1526417" cy="238339"/>
          </a:xfrm>
        </p:grpSpPr>
        <p:sp>
          <p:nvSpPr>
            <p:cNvPr id="8" name="Freeform 8"/>
            <p:cNvSpPr/>
            <p:nvPr/>
          </p:nvSpPr>
          <p:spPr>
            <a:xfrm>
              <a:off x="0" y="0"/>
              <a:ext cx="1526417" cy="238339"/>
            </a:xfrm>
            <a:custGeom>
              <a:avLst/>
              <a:gdLst/>
              <a:ahLst/>
              <a:cxnLst/>
              <a:rect l="l" t="t" r="r" b="b"/>
              <a:pathLst>
                <a:path w="1526417" h="238339">
                  <a:moveTo>
                    <a:pt x="0" y="0"/>
                  </a:moveTo>
                  <a:lnTo>
                    <a:pt x="1526417" y="0"/>
                  </a:lnTo>
                  <a:lnTo>
                    <a:pt x="1526417"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52641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69362" y="3529676"/>
            <a:ext cx="5144117" cy="102876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INTIMIDATION</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2017780" y="4536816"/>
            <a:ext cx="13834878"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use trickery, threats, or physical force to make someone act against their will.   </a:t>
            </a:r>
          </a:p>
        </p:txBody>
      </p:sp>
      <p:grpSp>
        <p:nvGrpSpPr>
          <p:cNvPr id="7" name="Group 7"/>
          <p:cNvGrpSpPr/>
          <p:nvPr/>
        </p:nvGrpSpPr>
        <p:grpSpPr>
          <a:xfrm>
            <a:off x="1965967" y="3624926"/>
            <a:ext cx="4345722" cy="904943"/>
            <a:chOff x="0" y="0"/>
            <a:chExt cx="1144552" cy="238339"/>
          </a:xfrm>
        </p:grpSpPr>
        <p:sp>
          <p:nvSpPr>
            <p:cNvPr id="8" name="Freeform 8"/>
            <p:cNvSpPr/>
            <p:nvPr/>
          </p:nvSpPr>
          <p:spPr>
            <a:xfrm>
              <a:off x="0" y="0"/>
              <a:ext cx="1144552" cy="238339"/>
            </a:xfrm>
            <a:custGeom>
              <a:avLst/>
              <a:gdLst/>
              <a:ahLst/>
              <a:cxnLst/>
              <a:rect l="l" t="t" r="r" b="b"/>
              <a:pathLst>
                <a:path w="1144552" h="238339">
                  <a:moveTo>
                    <a:pt x="0" y="0"/>
                  </a:moveTo>
                  <a:lnTo>
                    <a:pt x="1144552" y="0"/>
                  </a:lnTo>
                  <a:lnTo>
                    <a:pt x="1144552"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144552"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2231262" y="3529676"/>
            <a:ext cx="4080427" cy="102876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COERCION</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2" name="Group 12"/>
          <p:cNvGrpSpPr/>
          <p:nvPr/>
        </p:nvGrpSpPr>
        <p:grpSpPr>
          <a:xfrm>
            <a:off x="1480713" y="4703873"/>
            <a:ext cx="10212932" cy="2196665"/>
            <a:chOff x="0" y="0"/>
            <a:chExt cx="2689826" cy="578545"/>
          </a:xfrm>
        </p:grpSpPr>
        <p:sp>
          <p:nvSpPr>
            <p:cNvPr id="13" name="Freeform 13"/>
            <p:cNvSpPr/>
            <p:nvPr/>
          </p:nvSpPr>
          <p:spPr>
            <a:xfrm>
              <a:off x="0" y="0"/>
              <a:ext cx="2689826" cy="578546"/>
            </a:xfrm>
            <a:custGeom>
              <a:avLst/>
              <a:gdLst/>
              <a:ahLst/>
              <a:cxnLst/>
              <a:rect l="l" t="t" r="r" b="b"/>
              <a:pathLst>
                <a:path w="2689826" h="578546">
                  <a:moveTo>
                    <a:pt x="0" y="0"/>
                  </a:moveTo>
                  <a:lnTo>
                    <a:pt x="2689826" y="0"/>
                  </a:lnTo>
                  <a:lnTo>
                    <a:pt x="2689826" y="578546"/>
                  </a:lnTo>
                  <a:lnTo>
                    <a:pt x="0" y="578546"/>
                  </a:lnTo>
                  <a:close/>
                </a:path>
              </a:pathLst>
            </a:custGeom>
            <a:solidFill>
              <a:srgbClr val="303030"/>
            </a:solidFill>
          </p:spPr>
          <p:txBody>
            <a:bodyPr/>
            <a:lstStyle/>
            <a:p>
              <a:endParaRPr lang="en-US"/>
            </a:p>
          </p:txBody>
        </p:sp>
        <p:sp>
          <p:nvSpPr>
            <p:cNvPr id="14" name="TextBox 14"/>
            <p:cNvSpPr txBox="1"/>
            <p:nvPr/>
          </p:nvSpPr>
          <p:spPr>
            <a:xfrm>
              <a:off x="0" y="-76200"/>
              <a:ext cx="2689826" cy="654745"/>
            </a:xfrm>
            <a:prstGeom prst="rect">
              <a:avLst/>
            </a:prstGeom>
          </p:spPr>
          <p:txBody>
            <a:bodyPr lIns="50800" tIns="50800" rIns="50800" bIns="50800" rtlCol="0" anchor="ctr"/>
            <a:lstStyle/>
            <a:p>
              <a:pPr algn="ctr">
                <a:lnSpc>
                  <a:spcPts val="3074"/>
                </a:lnSpc>
              </a:pPr>
              <a:endParaRPr/>
            </a:p>
          </p:txBody>
        </p:sp>
      </p:grpSp>
      <p:grpSp>
        <p:nvGrpSpPr>
          <p:cNvPr id="15" name="Group 15"/>
          <p:cNvGrpSpPr/>
          <p:nvPr/>
        </p:nvGrpSpPr>
        <p:grpSpPr>
          <a:xfrm>
            <a:off x="11956523" y="1161492"/>
            <a:ext cx="5283727" cy="3157244"/>
            <a:chOff x="0" y="0"/>
            <a:chExt cx="1259467" cy="752583"/>
          </a:xfrm>
        </p:grpSpPr>
        <p:sp>
          <p:nvSpPr>
            <p:cNvPr id="16" name="Freeform 16"/>
            <p:cNvSpPr/>
            <p:nvPr/>
          </p:nvSpPr>
          <p:spPr>
            <a:xfrm>
              <a:off x="0" y="0"/>
              <a:ext cx="1259467" cy="752583"/>
            </a:xfrm>
            <a:custGeom>
              <a:avLst/>
              <a:gdLst/>
              <a:ahLst/>
              <a:cxnLst/>
              <a:rect l="l" t="t" r="r" b="b"/>
              <a:pathLst>
                <a:path w="1259467" h="752583">
                  <a:moveTo>
                    <a:pt x="0" y="0"/>
                  </a:moveTo>
                  <a:lnTo>
                    <a:pt x="1259467" y="0"/>
                  </a:lnTo>
                  <a:lnTo>
                    <a:pt x="1259467" y="752583"/>
                  </a:lnTo>
                  <a:lnTo>
                    <a:pt x="0" y="752583"/>
                  </a:lnTo>
                  <a:close/>
                </a:path>
              </a:pathLst>
            </a:custGeom>
            <a:solidFill>
              <a:srgbClr val="FFFFFF"/>
            </a:solidFill>
          </p:spPr>
          <p:txBody>
            <a:bodyPr/>
            <a:lstStyle/>
            <a:p>
              <a:endParaRPr lang="en-US"/>
            </a:p>
          </p:txBody>
        </p:sp>
        <p:sp>
          <p:nvSpPr>
            <p:cNvPr id="17" name="TextBox 17"/>
            <p:cNvSpPr txBox="1"/>
            <p:nvPr/>
          </p:nvSpPr>
          <p:spPr>
            <a:xfrm>
              <a:off x="0" y="-38100"/>
              <a:ext cx="1259467" cy="790683"/>
            </a:xfrm>
            <a:prstGeom prst="rect">
              <a:avLst/>
            </a:prstGeom>
          </p:spPr>
          <p:txBody>
            <a:bodyPr lIns="50800" tIns="50800" rIns="50800" bIns="50800" rtlCol="0" anchor="ctr"/>
            <a:lstStyle/>
            <a:p>
              <a:pPr algn="ctr">
                <a:lnSpc>
                  <a:spcPts val="2899"/>
                </a:lnSpc>
              </a:pPr>
              <a:endParaRPr/>
            </a:p>
          </p:txBody>
        </p:sp>
      </p:grpSp>
      <p:sp>
        <p:nvSpPr>
          <p:cNvPr id="18" name="Freeform 18"/>
          <p:cNvSpPr/>
          <p:nvPr/>
        </p:nvSpPr>
        <p:spPr>
          <a:xfrm>
            <a:off x="12113664" y="1322615"/>
            <a:ext cx="4969445" cy="2813948"/>
          </a:xfrm>
          <a:custGeom>
            <a:avLst/>
            <a:gdLst/>
            <a:ahLst/>
            <a:cxnLst/>
            <a:rect l="l" t="t" r="r" b="b"/>
            <a:pathLst>
              <a:path w="4969445" h="2813948">
                <a:moveTo>
                  <a:pt x="0" y="0"/>
                </a:moveTo>
                <a:lnTo>
                  <a:pt x="4969445" y="0"/>
                </a:lnTo>
                <a:lnTo>
                  <a:pt x="4969445" y="2813948"/>
                </a:lnTo>
                <a:lnTo>
                  <a:pt x="0" y="2813948"/>
                </a:lnTo>
                <a:lnTo>
                  <a:pt x="0" y="0"/>
                </a:lnTo>
                <a:close/>
              </a:path>
            </a:pathLst>
          </a:custGeom>
          <a:blipFill>
            <a:blip r:embed="rId6"/>
            <a:stretch>
              <a:fillRect/>
            </a:stretch>
          </a:blipFill>
        </p:spPr>
        <p:txBody>
          <a:bodyPr/>
          <a:lstStyle/>
          <a:p>
            <a:endParaRPr lang="en-US"/>
          </a:p>
        </p:txBody>
      </p:sp>
      <p:sp>
        <p:nvSpPr>
          <p:cNvPr id="19" name="TextBox 19"/>
          <p:cNvSpPr txBox="1"/>
          <p:nvPr/>
        </p:nvSpPr>
        <p:spPr>
          <a:xfrm>
            <a:off x="1882749" y="4973558"/>
            <a:ext cx="10262251"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Verbal threats are used to pressure teenagers into paying a ransom.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13679" y="4027889"/>
            <a:ext cx="15816773"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Threats can begin within the </a:t>
            </a:r>
            <a:r>
              <a:rPr lang="en-US" sz="4249" b="1">
                <a:solidFill>
                  <a:srgbClr val="FF5757"/>
                </a:solidFill>
                <a:latin typeface="Roboto Bold"/>
                <a:ea typeface="Roboto Bold"/>
                <a:cs typeface="Roboto Bold"/>
                <a:sym typeface="Roboto Bold"/>
              </a:rPr>
              <a:t>first hours of contact</a:t>
            </a:r>
            <a:r>
              <a:rPr lang="en-US" sz="4249" b="1">
                <a:solidFill>
                  <a:srgbClr val="004F59"/>
                </a:solidFill>
                <a:latin typeface="Roboto Bold"/>
                <a:ea typeface="Roboto Bold"/>
                <a:cs typeface="Roboto Bold"/>
                <a:sym typeface="Roboto Bold"/>
              </a:rPr>
              <a:t>.</a:t>
            </a:r>
          </a:p>
        </p:txBody>
      </p:sp>
      <p:grpSp>
        <p:nvGrpSpPr>
          <p:cNvPr id="7" name="Group 7"/>
          <p:cNvGrpSpPr/>
          <p:nvPr/>
        </p:nvGrpSpPr>
        <p:grpSpPr>
          <a:xfrm>
            <a:off x="1613679" y="3004476"/>
            <a:ext cx="10039288" cy="913499"/>
            <a:chOff x="0" y="0"/>
            <a:chExt cx="2644092" cy="240592"/>
          </a:xfrm>
        </p:grpSpPr>
        <p:sp>
          <p:nvSpPr>
            <p:cNvPr id="8" name="Freeform 8"/>
            <p:cNvSpPr/>
            <p:nvPr/>
          </p:nvSpPr>
          <p:spPr>
            <a:xfrm>
              <a:off x="0" y="0"/>
              <a:ext cx="2644092" cy="240592"/>
            </a:xfrm>
            <a:custGeom>
              <a:avLst/>
              <a:gdLst/>
              <a:ahLst/>
              <a:cxnLst/>
              <a:rect l="l" t="t" r="r" b="b"/>
              <a:pathLst>
                <a:path w="2644092" h="240592">
                  <a:moveTo>
                    <a:pt x="0" y="0"/>
                  </a:moveTo>
                  <a:lnTo>
                    <a:pt x="2644092" y="0"/>
                  </a:lnTo>
                  <a:lnTo>
                    <a:pt x="2644092" y="240592"/>
                  </a:lnTo>
                  <a:lnTo>
                    <a:pt x="0" y="240592"/>
                  </a:lnTo>
                  <a:close/>
                </a:path>
              </a:pathLst>
            </a:custGeom>
            <a:solidFill>
              <a:srgbClr val="303030"/>
            </a:solidFill>
          </p:spPr>
          <p:txBody>
            <a:bodyPr/>
            <a:lstStyle/>
            <a:p>
              <a:endParaRPr lang="en-US"/>
            </a:p>
          </p:txBody>
        </p:sp>
        <p:sp>
          <p:nvSpPr>
            <p:cNvPr id="9" name="TextBox 9"/>
            <p:cNvSpPr txBox="1"/>
            <p:nvPr/>
          </p:nvSpPr>
          <p:spPr>
            <a:xfrm>
              <a:off x="0" y="-76200"/>
              <a:ext cx="2644092" cy="316792"/>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59197" y="3027821"/>
            <a:ext cx="9572209"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 Intimidation, Coercion</a:t>
            </a:r>
          </a:p>
        </p:txBody>
      </p:sp>
      <p:sp>
        <p:nvSpPr>
          <p:cNvPr id="11" name="TextBox 11"/>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id="13" name="TextBox 13"/>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id="8" name="TextBox 8"/>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13679" y="4027889"/>
            <a:ext cx="15816773"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Threats can begin within the first hours of contact.</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Predators send </a:t>
            </a:r>
            <a:r>
              <a:rPr lang="en-US" sz="4249" b="1">
                <a:solidFill>
                  <a:srgbClr val="FF5757"/>
                </a:solidFill>
                <a:latin typeface="Roboto Bold"/>
                <a:ea typeface="Roboto Bold"/>
                <a:cs typeface="Roboto Bold"/>
                <a:sym typeface="Roboto Bold"/>
              </a:rPr>
              <a:t>rapid demands</a:t>
            </a:r>
            <a:r>
              <a:rPr lang="en-US" sz="4249" b="1">
                <a:solidFill>
                  <a:srgbClr val="004F59"/>
                </a:solidFill>
                <a:latin typeface="Roboto Bold"/>
                <a:ea typeface="Roboto Bold"/>
                <a:cs typeface="Roboto Bold"/>
                <a:sym typeface="Roboto Bold"/>
              </a:rPr>
              <a:t>. </a:t>
            </a:r>
          </a:p>
        </p:txBody>
      </p:sp>
      <p:grpSp>
        <p:nvGrpSpPr>
          <p:cNvPr id="11" name="Group 11"/>
          <p:cNvGrpSpPr/>
          <p:nvPr/>
        </p:nvGrpSpPr>
        <p:grpSpPr>
          <a:xfrm>
            <a:off x="1613679" y="3004476"/>
            <a:ext cx="10039288" cy="913499"/>
            <a:chOff x="0" y="0"/>
            <a:chExt cx="2644092" cy="240592"/>
          </a:xfrm>
        </p:grpSpPr>
        <p:sp>
          <p:nvSpPr>
            <p:cNvPr id="12" name="Freeform 12"/>
            <p:cNvSpPr/>
            <p:nvPr/>
          </p:nvSpPr>
          <p:spPr>
            <a:xfrm>
              <a:off x="0" y="0"/>
              <a:ext cx="2644092" cy="240592"/>
            </a:xfrm>
            <a:custGeom>
              <a:avLst/>
              <a:gdLst/>
              <a:ahLst/>
              <a:cxnLst/>
              <a:rect l="l" t="t" r="r" b="b"/>
              <a:pathLst>
                <a:path w="2644092" h="240592">
                  <a:moveTo>
                    <a:pt x="0" y="0"/>
                  </a:moveTo>
                  <a:lnTo>
                    <a:pt x="2644092" y="0"/>
                  </a:lnTo>
                  <a:lnTo>
                    <a:pt x="2644092" y="240592"/>
                  </a:lnTo>
                  <a:lnTo>
                    <a:pt x="0" y="240592"/>
                  </a:lnTo>
                  <a:close/>
                </a:path>
              </a:pathLst>
            </a:custGeom>
            <a:solidFill>
              <a:srgbClr val="303030"/>
            </a:solidFill>
          </p:spPr>
          <p:txBody>
            <a:bodyPr/>
            <a:lstStyle/>
            <a:p>
              <a:endParaRPr lang="en-US"/>
            </a:p>
          </p:txBody>
        </p:sp>
        <p:sp>
          <p:nvSpPr>
            <p:cNvPr id="13" name="TextBox 13"/>
            <p:cNvSpPr txBox="1"/>
            <p:nvPr/>
          </p:nvSpPr>
          <p:spPr>
            <a:xfrm>
              <a:off x="0" y="-76200"/>
              <a:ext cx="2644092" cy="31679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3027821"/>
            <a:ext cx="9572209"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 Intimidation, Coercion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8" name="TextBox 8"/>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13679" y="4027889"/>
            <a:ext cx="15816773"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Threats can begin within the first hours of contact.</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Predators send rapid demands. </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They set </a:t>
            </a:r>
            <a:r>
              <a:rPr lang="en-US" sz="4249" b="1">
                <a:solidFill>
                  <a:srgbClr val="FF5757"/>
                </a:solidFill>
                <a:latin typeface="Roboto Bold"/>
                <a:ea typeface="Roboto Bold"/>
                <a:cs typeface="Roboto Bold"/>
                <a:sym typeface="Roboto Bold"/>
              </a:rPr>
              <a:t>short deadlines</a:t>
            </a:r>
            <a:r>
              <a:rPr lang="en-US" sz="4249" b="1">
                <a:solidFill>
                  <a:srgbClr val="004F59"/>
                </a:solidFill>
                <a:latin typeface="Roboto Bold"/>
                <a:ea typeface="Roboto Bold"/>
                <a:cs typeface="Roboto Bold"/>
                <a:sym typeface="Roboto Bold"/>
              </a:rPr>
              <a:t> and require </a:t>
            </a:r>
            <a:r>
              <a:rPr lang="en-US" sz="4249" b="1">
                <a:solidFill>
                  <a:srgbClr val="FF5757"/>
                </a:solidFill>
                <a:latin typeface="Roboto Bold"/>
                <a:ea typeface="Roboto Bold"/>
                <a:cs typeface="Roboto Bold"/>
                <a:sym typeface="Roboto Bold"/>
              </a:rPr>
              <a:t>constant contact</a:t>
            </a:r>
            <a:r>
              <a:rPr lang="en-US" sz="4249" b="1">
                <a:solidFill>
                  <a:srgbClr val="004F59"/>
                </a:solidFill>
                <a:latin typeface="Roboto Bold"/>
                <a:ea typeface="Roboto Bold"/>
                <a:cs typeface="Roboto Bold"/>
                <a:sym typeface="Roboto Bold"/>
              </a:rPr>
              <a:t>.</a:t>
            </a:r>
          </a:p>
        </p:txBody>
      </p:sp>
      <p:grpSp>
        <p:nvGrpSpPr>
          <p:cNvPr id="11" name="Group 11"/>
          <p:cNvGrpSpPr/>
          <p:nvPr/>
        </p:nvGrpSpPr>
        <p:grpSpPr>
          <a:xfrm>
            <a:off x="1613679" y="3004476"/>
            <a:ext cx="10039288" cy="913499"/>
            <a:chOff x="0" y="0"/>
            <a:chExt cx="2644092" cy="240592"/>
          </a:xfrm>
        </p:grpSpPr>
        <p:sp>
          <p:nvSpPr>
            <p:cNvPr id="12" name="Freeform 12"/>
            <p:cNvSpPr/>
            <p:nvPr/>
          </p:nvSpPr>
          <p:spPr>
            <a:xfrm>
              <a:off x="0" y="0"/>
              <a:ext cx="2644092" cy="240592"/>
            </a:xfrm>
            <a:custGeom>
              <a:avLst/>
              <a:gdLst/>
              <a:ahLst/>
              <a:cxnLst/>
              <a:rect l="l" t="t" r="r" b="b"/>
              <a:pathLst>
                <a:path w="2644092" h="240592">
                  <a:moveTo>
                    <a:pt x="0" y="0"/>
                  </a:moveTo>
                  <a:lnTo>
                    <a:pt x="2644092" y="0"/>
                  </a:lnTo>
                  <a:lnTo>
                    <a:pt x="2644092" y="240592"/>
                  </a:lnTo>
                  <a:lnTo>
                    <a:pt x="0" y="240592"/>
                  </a:lnTo>
                  <a:close/>
                </a:path>
              </a:pathLst>
            </a:custGeom>
            <a:solidFill>
              <a:srgbClr val="303030"/>
            </a:solidFill>
          </p:spPr>
          <p:txBody>
            <a:bodyPr/>
            <a:lstStyle/>
            <a:p>
              <a:endParaRPr lang="en-US"/>
            </a:p>
          </p:txBody>
        </p:sp>
        <p:sp>
          <p:nvSpPr>
            <p:cNvPr id="13" name="TextBox 13"/>
            <p:cNvSpPr txBox="1"/>
            <p:nvPr/>
          </p:nvSpPr>
          <p:spPr>
            <a:xfrm>
              <a:off x="0" y="-76200"/>
              <a:ext cx="2644092" cy="31679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3027821"/>
            <a:ext cx="9572209"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 Intimidation, Coercion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8" name="TextBox 8"/>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13679" y="4027889"/>
            <a:ext cx="15816773"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Threats can begin within the first hours of contact.</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Predators send rapid demands. </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set short deadlines and require constant contact.</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Predators create </a:t>
            </a:r>
            <a:r>
              <a:rPr lang="en-US" sz="4249" b="1">
                <a:solidFill>
                  <a:srgbClr val="FF5757"/>
                </a:solidFill>
                <a:latin typeface="Roboto Bold"/>
                <a:ea typeface="Roboto Bold"/>
                <a:cs typeface="Roboto Bold"/>
                <a:sym typeface="Roboto Bold"/>
              </a:rPr>
              <a:t>confusion, panic, and fear</a:t>
            </a:r>
            <a:r>
              <a:rPr lang="en-US" sz="4249" b="1">
                <a:solidFill>
                  <a:srgbClr val="004F59"/>
                </a:solidFill>
                <a:latin typeface="Roboto Bold"/>
                <a:ea typeface="Roboto Bold"/>
                <a:cs typeface="Roboto Bold"/>
                <a:sym typeface="Roboto Bold"/>
              </a:rPr>
              <a:t>.</a:t>
            </a:r>
          </a:p>
        </p:txBody>
      </p:sp>
      <p:grpSp>
        <p:nvGrpSpPr>
          <p:cNvPr id="11" name="Group 11"/>
          <p:cNvGrpSpPr/>
          <p:nvPr/>
        </p:nvGrpSpPr>
        <p:grpSpPr>
          <a:xfrm>
            <a:off x="1613679" y="3004476"/>
            <a:ext cx="10039288" cy="913499"/>
            <a:chOff x="0" y="0"/>
            <a:chExt cx="2644092" cy="240592"/>
          </a:xfrm>
        </p:grpSpPr>
        <p:sp>
          <p:nvSpPr>
            <p:cNvPr id="12" name="Freeform 12"/>
            <p:cNvSpPr/>
            <p:nvPr/>
          </p:nvSpPr>
          <p:spPr>
            <a:xfrm>
              <a:off x="0" y="0"/>
              <a:ext cx="2644092" cy="240592"/>
            </a:xfrm>
            <a:custGeom>
              <a:avLst/>
              <a:gdLst/>
              <a:ahLst/>
              <a:cxnLst/>
              <a:rect l="l" t="t" r="r" b="b"/>
              <a:pathLst>
                <a:path w="2644092" h="240592">
                  <a:moveTo>
                    <a:pt x="0" y="0"/>
                  </a:moveTo>
                  <a:lnTo>
                    <a:pt x="2644092" y="0"/>
                  </a:lnTo>
                  <a:lnTo>
                    <a:pt x="2644092" y="240592"/>
                  </a:lnTo>
                  <a:lnTo>
                    <a:pt x="0" y="240592"/>
                  </a:lnTo>
                  <a:close/>
                </a:path>
              </a:pathLst>
            </a:custGeom>
            <a:solidFill>
              <a:srgbClr val="303030"/>
            </a:solidFill>
          </p:spPr>
          <p:txBody>
            <a:bodyPr/>
            <a:lstStyle/>
            <a:p>
              <a:endParaRPr lang="en-US"/>
            </a:p>
          </p:txBody>
        </p:sp>
        <p:sp>
          <p:nvSpPr>
            <p:cNvPr id="13" name="TextBox 13"/>
            <p:cNvSpPr txBox="1"/>
            <p:nvPr/>
          </p:nvSpPr>
          <p:spPr>
            <a:xfrm>
              <a:off x="0" y="-76200"/>
              <a:ext cx="2644092" cy="31679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3027821"/>
            <a:ext cx="9572209"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 Intimidation, Coercion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13679" y="4027889"/>
            <a:ext cx="15816773" cy="4232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Threats can begin within the first hours of contact.</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Predators send rapid demands. </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They set short deadlines and require constant contact.</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Predators create confusion, panic, and fear.</a:t>
            </a:r>
          </a:p>
          <a:p>
            <a:pPr marL="917569" lvl="1" indent="-458785" algn="l">
              <a:lnSpc>
                <a:spcPts val="6799"/>
              </a:lnSpc>
              <a:buFont typeface="Arial"/>
              <a:buChar char="•"/>
            </a:pPr>
            <a:r>
              <a:rPr lang="en-US" sz="4249" b="1">
                <a:solidFill>
                  <a:srgbClr val="FF5757"/>
                </a:solidFill>
                <a:latin typeface="Roboto Bold"/>
                <a:ea typeface="Roboto Bold"/>
                <a:cs typeface="Roboto Bold"/>
                <a:sym typeface="Roboto Bold"/>
              </a:rPr>
              <a:t>Goal</a:t>
            </a:r>
            <a:r>
              <a:rPr lang="en-US" sz="4249" b="1">
                <a:solidFill>
                  <a:srgbClr val="004F59"/>
                </a:solidFill>
                <a:latin typeface="Roboto Bold"/>
                <a:ea typeface="Roboto Bold"/>
                <a:cs typeface="Roboto Bold"/>
                <a:sym typeface="Roboto Bold"/>
              </a:rPr>
              <a:t>: Eliminate time to think clearly or to ask for help.</a:t>
            </a:r>
          </a:p>
        </p:txBody>
      </p:sp>
      <p:sp>
        <p:nvSpPr>
          <p:cNvPr id="7" name="TextBox 7"/>
          <p:cNvSpPr txBox="1"/>
          <p:nvPr/>
        </p:nvSpPr>
        <p:spPr>
          <a:xfrm>
            <a:off x="1131441" y="1109322"/>
            <a:ext cx="8417012"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DEMAND TACTICS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9" name="TextBox 9"/>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613679" y="3004476"/>
            <a:ext cx="10039288" cy="913499"/>
            <a:chOff x="0" y="0"/>
            <a:chExt cx="2644092" cy="240592"/>
          </a:xfrm>
        </p:grpSpPr>
        <p:sp>
          <p:nvSpPr>
            <p:cNvPr id="12" name="Freeform 12"/>
            <p:cNvSpPr/>
            <p:nvPr/>
          </p:nvSpPr>
          <p:spPr>
            <a:xfrm>
              <a:off x="0" y="0"/>
              <a:ext cx="2644092" cy="240592"/>
            </a:xfrm>
            <a:custGeom>
              <a:avLst/>
              <a:gdLst/>
              <a:ahLst/>
              <a:cxnLst/>
              <a:rect l="l" t="t" r="r" b="b"/>
              <a:pathLst>
                <a:path w="2644092" h="240592">
                  <a:moveTo>
                    <a:pt x="0" y="0"/>
                  </a:moveTo>
                  <a:lnTo>
                    <a:pt x="2644092" y="0"/>
                  </a:lnTo>
                  <a:lnTo>
                    <a:pt x="2644092" y="240592"/>
                  </a:lnTo>
                  <a:lnTo>
                    <a:pt x="0" y="240592"/>
                  </a:lnTo>
                  <a:close/>
                </a:path>
              </a:pathLst>
            </a:custGeom>
            <a:solidFill>
              <a:srgbClr val="303030"/>
            </a:solidFill>
          </p:spPr>
          <p:txBody>
            <a:bodyPr/>
            <a:lstStyle/>
            <a:p>
              <a:endParaRPr lang="en-US"/>
            </a:p>
          </p:txBody>
        </p:sp>
        <p:sp>
          <p:nvSpPr>
            <p:cNvPr id="13" name="TextBox 13"/>
            <p:cNvSpPr txBox="1"/>
            <p:nvPr/>
          </p:nvSpPr>
          <p:spPr>
            <a:xfrm>
              <a:off x="0" y="-76200"/>
              <a:ext cx="2644092" cy="316792"/>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3027821"/>
            <a:ext cx="9572209"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 Intimidation, Coercion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13679" y="4104089"/>
            <a:ext cx="15444327" cy="730305"/>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“Your life will be </a:t>
            </a:r>
            <a:r>
              <a:rPr lang="en-US" sz="4249" b="1">
                <a:solidFill>
                  <a:srgbClr val="FF5757"/>
                </a:solidFill>
                <a:latin typeface="Roboto Bold"/>
                <a:ea typeface="Roboto Bold"/>
                <a:cs typeface="Roboto Bold"/>
                <a:sym typeface="Roboto Bold"/>
              </a:rPr>
              <a:t>ruined</a:t>
            </a:r>
            <a:r>
              <a:rPr lang="en-US" sz="4249" b="1">
                <a:solidFill>
                  <a:srgbClr val="004F59"/>
                </a:solidFill>
                <a:latin typeface="Roboto Bold"/>
                <a:ea typeface="Roboto Bold"/>
                <a:cs typeface="Roboto Bold"/>
                <a:sym typeface="Roboto Bold"/>
              </a:rPr>
              <a:t>.”</a:t>
            </a:r>
          </a:p>
        </p:txBody>
      </p:sp>
      <p:grpSp>
        <p:nvGrpSpPr>
          <p:cNvPr id="7" name="Group 7"/>
          <p:cNvGrpSpPr/>
          <p:nvPr/>
        </p:nvGrpSpPr>
        <p:grpSpPr>
          <a:xfrm>
            <a:off x="1613679" y="2859906"/>
            <a:ext cx="5952860" cy="1058068"/>
            <a:chOff x="0" y="0"/>
            <a:chExt cx="1567831" cy="278668"/>
          </a:xfrm>
        </p:grpSpPr>
        <p:sp>
          <p:nvSpPr>
            <p:cNvPr id="8" name="Freeform 8"/>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9" name="TextBox 9"/>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Rejection</a:t>
            </a:r>
          </a:p>
        </p:txBody>
      </p:sp>
      <p:sp>
        <p:nvSpPr>
          <p:cNvPr id="11" name="TextBox 11"/>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13" name="TextBox 13"/>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862555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480713" y="4141245"/>
            <a:ext cx="14398332"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results may be unreliable because most sexual crimes go unreported.</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8" name="TextBox 8"/>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13679" y="4104089"/>
            <a:ext cx="15444327" cy="1482834"/>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life will be ruined.”</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“Everyone is going to think you’re a </a:t>
            </a:r>
            <a:r>
              <a:rPr lang="en-US" sz="4249" b="1">
                <a:solidFill>
                  <a:srgbClr val="FF5757"/>
                </a:solidFill>
                <a:latin typeface="Roboto Bold"/>
                <a:ea typeface="Roboto Bold"/>
                <a:cs typeface="Roboto Bold"/>
                <a:sym typeface="Roboto Bold"/>
              </a:rPr>
              <a:t>slut</a:t>
            </a:r>
            <a:r>
              <a:rPr lang="en-US" sz="4249" b="1">
                <a:solidFill>
                  <a:srgbClr val="004F59"/>
                </a:solidFill>
                <a:latin typeface="Roboto Bold"/>
                <a:ea typeface="Roboto Bold"/>
                <a:cs typeface="Roboto Bold"/>
                <a:sym typeface="Roboto Bold"/>
              </a:rPr>
              <a:t>.” </a:t>
            </a:r>
          </a:p>
        </p:txBody>
      </p:sp>
      <p:grpSp>
        <p:nvGrpSpPr>
          <p:cNvPr id="11" name="Group 11"/>
          <p:cNvGrpSpPr/>
          <p:nvPr/>
        </p:nvGrpSpPr>
        <p:grpSpPr>
          <a:xfrm>
            <a:off x="1613679" y="2859906"/>
            <a:ext cx="5952860" cy="1058068"/>
            <a:chOff x="0" y="0"/>
            <a:chExt cx="1567831" cy="278668"/>
          </a:xfrm>
        </p:grpSpPr>
        <p:sp>
          <p:nvSpPr>
            <p:cNvPr id="12" name="Freeform 12"/>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13" name="TextBox 13"/>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Rejection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8" name="TextBox 8"/>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13679" y="4104089"/>
            <a:ext cx="15444327" cy="2235363"/>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life will be ruined.”</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“Everyone is going to think you’re a slut.” </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“Your family, friends &amp; followers will </a:t>
            </a:r>
            <a:r>
              <a:rPr lang="en-US" sz="4249" b="1">
                <a:solidFill>
                  <a:srgbClr val="FF5757"/>
                </a:solidFill>
                <a:latin typeface="Roboto Bold"/>
                <a:ea typeface="Roboto Bold"/>
                <a:cs typeface="Roboto Bold"/>
                <a:sym typeface="Roboto Bold"/>
              </a:rPr>
              <a:t>judge you</a:t>
            </a:r>
            <a:r>
              <a:rPr lang="en-US" sz="4249" b="1">
                <a:solidFill>
                  <a:srgbClr val="004F59"/>
                </a:solidFill>
                <a:latin typeface="Roboto Bold"/>
                <a:ea typeface="Roboto Bold"/>
                <a:cs typeface="Roboto Bold"/>
                <a:sym typeface="Roboto Bold"/>
              </a:rPr>
              <a:t>.”</a:t>
            </a:r>
          </a:p>
        </p:txBody>
      </p:sp>
      <p:grpSp>
        <p:nvGrpSpPr>
          <p:cNvPr id="11" name="Group 11"/>
          <p:cNvGrpSpPr/>
          <p:nvPr/>
        </p:nvGrpSpPr>
        <p:grpSpPr>
          <a:xfrm>
            <a:off x="1613679" y="2859906"/>
            <a:ext cx="5952860" cy="1058068"/>
            <a:chOff x="0" y="0"/>
            <a:chExt cx="1567831" cy="278668"/>
          </a:xfrm>
        </p:grpSpPr>
        <p:sp>
          <p:nvSpPr>
            <p:cNvPr id="12" name="Freeform 12"/>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13" name="TextBox 13"/>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Rejection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id="8" name="TextBox 8"/>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13679" y="4104089"/>
            <a:ext cx="15444327" cy="2987892"/>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life will be ruined.”</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“Everyone is going to think you’re a slut.” </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family, friends &amp; followers will judge you.”</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“Your parents </a:t>
            </a:r>
            <a:r>
              <a:rPr lang="en-US" sz="4249" b="1">
                <a:solidFill>
                  <a:srgbClr val="FF5757"/>
                </a:solidFill>
                <a:latin typeface="Roboto Bold"/>
                <a:ea typeface="Roboto Bold"/>
                <a:cs typeface="Roboto Bold"/>
                <a:sym typeface="Roboto Bold"/>
              </a:rPr>
              <a:t>won’t love you</a:t>
            </a:r>
            <a:r>
              <a:rPr lang="en-US" sz="4249" b="1">
                <a:solidFill>
                  <a:srgbClr val="004F59"/>
                </a:solidFill>
                <a:latin typeface="Roboto Bold"/>
                <a:ea typeface="Roboto Bold"/>
                <a:cs typeface="Roboto Bold"/>
                <a:sym typeface="Roboto Bold"/>
              </a:rPr>
              <a:t>.”</a:t>
            </a:r>
          </a:p>
        </p:txBody>
      </p:sp>
      <p:grpSp>
        <p:nvGrpSpPr>
          <p:cNvPr id="11" name="Group 11"/>
          <p:cNvGrpSpPr/>
          <p:nvPr/>
        </p:nvGrpSpPr>
        <p:grpSpPr>
          <a:xfrm>
            <a:off x="1613679" y="2859906"/>
            <a:ext cx="5952860" cy="1058068"/>
            <a:chOff x="0" y="0"/>
            <a:chExt cx="1567831" cy="278668"/>
          </a:xfrm>
        </p:grpSpPr>
        <p:sp>
          <p:nvSpPr>
            <p:cNvPr id="12" name="Freeform 12"/>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13" name="TextBox 13"/>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Rejection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8" name="TextBox 8"/>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613679" y="4104089"/>
            <a:ext cx="15444327" cy="3740421"/>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life will be ruined.”</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“Everyone is going to think you’re a slut.” </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family, friends &amp; followers will judge you.”</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parents won’t love you.”</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a:t>
            </a:r>
            <a:r>
              <a:rPr lang="en-US" sz="4249" b="1">
                <a:solidFill>
                  <a:srgbClr val="FF5757"/>
                </a:solidFill>
                <a:latin typeface="Roboto Bold"/>
                <a:ea typeface="Roboto Bold"/>
                <a:cs typeface="Roboto Bold"/>
                <a:sym typeface="Roboto Bold"/>
              </a:rPr>
              <a:t>We’ll kill</a:t>
            </a:r>
            <a:r>
              <a:rPr lang="en-US" sz="4249" b="1">
                <a:solidFill>
                  <a:srgbClr val="004F59"/>
                </a:solidFill>
                <a:latin typeface="Roboto Bold"/>
                <a:ea typeface="Roboto Bold"/>
                <a:cs typeface="Roboto Bold"/>
                <a:sym typeface="Roboto Bold"/>
              </a:rPr>
              <a:t> your sister...your brother...your pet.”</a:t>
            </a:r>
          </a:p>
        </p:txBody>
      </p:sp>
      <p:grpSp>
        <p:nvGrpSpPr>
          <p:cNvPr id="11" name="Group 11"/>
          <p:cNvGrpSpPr/>
          <p:nvPr/>
        </p:nvGrpSpPr>
        <p:grpSpPr>
          <a:xfrm>
            <a:off x="1613679" y="2859906"/>
            <a:ext cx="5952860" cy="1058068"/>
            <a:chOff x="0" y="0"/>
            <a:chExt cx="1567831" cy="278668"/>
          </a:xfrm>
        </p:grpSpPr>
        <p:sp>
          <p:nvSpPr>
            <p:cNvPr id="12" name="Freeform 12"/>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13" name="TextBox 13"/>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Rejection</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613679" y="4104089"/>
            <a:ext cx="15444327" cy="4492950"/>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life will be ruined.”</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“Everyone is going to think you’re a slut.” </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family, friends &amp; followers will judge you.”</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“Your parents won’t love you.”</a:t>
            </a:r>
          </a:p>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“We’ll kill your sister...your brother...your pet.”</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“You may as well </a:t>
            </a:r>
            <a:r>
              <a:rPr lang="en-US" sz="4249" b="1">
                <a:solidFill>
                  <a:srgbClr val="FF5757"/>
                </a:solidFill>
                <a:latin typeface="Roboto Bold"/>
                <a:ea typeface="Roboto Bold"/>
                <a:cs typeface="Roboto Bold"/>
                <a:sym typeface="Roboto Bold"/>
              </a:rPr>
              <a:t>kill yourself</a:t>
            </a:r>
            <a:r>
              <a:rPr lang="en-US" sz="4249" b="1">
                <a:solidFill>
                  <a:srgbClr val="004F59"/>
                </a:solidFill>
                <a:latin typeface="Roboto Bold"/>
                <a:ea typeface="Roboto Bold"/>
                <a:cs typeface="Roboto Bold"/>
                <a:sym typeface="Roboto Bold"/>
              </a:rPr>
              <a:t>.”</a:t>
            </a:r>
          </a:p>
        </p:txBody>
      </p:sp>
      <p:sp>
        <p:nvSpPr>
          <p:cNvPr id="7" name="TextBox 7"/>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id="9" name="TextBox 9"/>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613679" y="2859906"/>
            <a:ext cx="5952860" cy="1058068"/>
            <a:chOff x="0" y="0"/>
            <a:chExt cx="1567831" cy="278668"/>
          </a:xfrm>
        </p:grpSpPr>
        <p:sp>
          <p:nvSpPr>
            <p:cNvPr id="12" name="Freeform 12"/>
            <p:cNvSpPr/>
            <p:nvPr/>
          </p:nvSpPr>
          <p:spPr>
            <a:xfrm>
              <a:off x="0" y="0"/>
              <a:ext cx="1567831" cy="278668"/>
            </a:xfrm>
            <a:custGeom>
              <a:avLst/>
              <a:gdLst/>
              <a:ahLst/>
              <a:cxnLst/>
              <a:rect l="l" t="t" r="r" b="b"/>
              <a:pathLst>
                <a:path w="1567831" h="278668">
                  <a:moveTo>
                    <a:pt x="0" y="0"/>
                  </a:moveTo>
                  <a:lnTo>
                    <a:pt x="1567831" y="0"/>
                  </a:lnTo>
                  <a:lnTo>
                    <a:pt x="1567831" y="278668"/>
                  </a:lnTo>
                  <a:lnTo>
                    <a:pt x="0" y="278668"/>
                  </a:lnTo>
                  <a:close/>
                </a:path>
              </a:pathLst>
            </a:custGeom>
            <a:solidFill>
              <a:srgbClr val="303030"/>
            </a:solidFill>
          </p:spPr>
          <p:txBody>
            <a:bodyPr/>
            <a:lstStyle/>
            <a:p>
              <a:endParaRPr lang="en-US"/>
            </a:p>
          </p:txBody>
        </p:sp>
        <p:sp>
          <p:nvSpPr>
            <p:cNvPr id="13" name="TextBox 13"/>
            <p:cNvSpPr txBox="1"/>
            <p:nvPr/>
          </p:nvSpPr>
          <p:spPr>
            <a:xfrm>
              <a:off x="0" y="-76200"/>
              <a:ext cx="1567831" cy="354868"/>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Rejection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613679" y="4189306"/>
            <a:ext cx="15645621"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“Your images will be shared with </a:t>
            </a:r>
            <a:r>
              <a:rPr lang="en-US" sz="4249" b="1">
                <a:solidFill>
                  <a:srgbClr val="FF5757"/>
                </a:solidFill>
                <a:latin typeface="Roboto Bold"/>
                <a:ea typeface="Roboto Bold"/>
                <a:cs typeface="Roboto Bold"/>
                <a:sym typeface="Roboto Bold"/>
              </a:rPr>
              <a:t>everyone </a:t>
            </a:r>
            <a:r>
              <a:rPr lang="en-US" sz="4249" b="1">
                <a:solidFill>
                  <a:srgbClr val="004F59"/>
                </a:solidFill>
                <a:latin typeface="Roboto Bold"/>
                <a:ea typeface="Roboto Bold"/>
                <a:cs typeface="Roboto Bold"/>
                <a:sym typeface="Roboto Bold"/>
              </a:rPr>
              <a:t>you know.”</a:t>
            </a:r>
          </a:p>
        </p:txBody>
      </p:sp>
      <p:grpSp>
        <p:nvGrpSpPr>
          <p:cNvPr id="10" name="Group 10"/>
          <p:cNvGrpSpPr/>
          <p:nvPr/>
        </p:nvGrpSpPr>
        <p:grpSpPr>
          <a:xfrm>
            <a:off x="1613679" y="2859906"/>
            <a:ext cx="5345541" cy="1058068"/>
            <a:chOff x="0" y="0"/>
            <a:chExt cx="1407879" cy="278668"/>
          </a:xfrm>
        </p:grpSpPr>
        <p:sp>
          <p:nvSpPr>
            <p:cNvPr id="11" name="Freeform 11"/>
            <p:cNvSpPr/>
            <p:nvPr/>
          </p:nvSpPr>
          <p:spPr>
            <a:xfrm>
              <a:off x="0" y="0"/>
              <a:ext cx="1407879" cy="278668"/>
            </a:xfrm>
            <a:custGeom>
              <a:avLst/>
              <a:gdLst/>
              <a:ahLst/>
              <a:cxnLst/>
              <a:rect l="l" t="t" r="r" b="b"/>
              <a:pathLst>
                <a:path w="1407879" h="278668">
                  <a:moveTo>
                    <a:pt x="0" y="0"/>
                  </a:moveTo>
                  <a:lnTo>
                    <a:pt x="1407879" y="0"/>
                  </a:lnTo>
                  <a:lnTo>
                    <a:pt x="1407879" y="278668"/>
                  </a:lnTo>
                  <a:lnTo>
                    <a:pt x="0" y="278668"/>
                  </a:lnTo>
                  <a:close/>
                </a:path>
              </a:pathLst>
            </a:custGeom>
            <a:solidFill>
              <a:srgbClr val="303030"/>
            </a:solidFill>
          </p:spPr>
          <p:txBody>
            <a:bodyPr/>
            <a:lstStyle/>
            <a:p>
              <a:endParaRPr lang="en-US"/>
            </a:p>
          </p:txBody>
        </p:sp>
        <p:sp>
          <p:nvSpPr>
            <p:cNvPr id="12" name="TextBox 12"/>
            <p:cNvSpPr txBox="1"/>
            <p:nvPr/>
          </p:nvSpPr>
          <p:spPr>
            <a:xfrm>
              <a:off x="0" y="-76200"/>
              <a:ext cx="1407879" cy="354868"/>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Failure</a:t>
            </a:r>
          </a:p>
        </p:txBody>
      </p:sp>
      <p:sp>
        <p:nvSpPr>
          <p:cNvPr id="14" name="TextBox 14"/>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id="16" name="TextBox 16"/>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id="11" name="TextBox 11"/>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613679" y="4189306"/>
            <a:ext cx="15645621"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“Your images will be shared with everyone you know.”</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“You’ll be </a:t>
            </a:r>
            <a:r>
              <a:rPr lang="en-US" sz="4249" b="1">
                <a:solidFill>
                  <a:srgbClr val="FF5757"/>
                </a:solidFill>
                <a:latin typeface="Roboto Bold"/>
                <a:ea typeface="Roboto Bold"/>
                <a:cs typeface="Roboto Bold"/>
                <a:sym typeface="Roboto Bold"/>
              </a:rPr>
              <a:t>expelled </a:t>
            </a:r>
            <a:r>
              <a:rPr lang="en-US" sz="4249" b="1">
                <a:solidFill>
                  <a:srgbClr val="004F59"/>
                </a:solidFill>
                <a:latin typeface="Roboto Bold"/>
                <a:ea typeface="Roboto Bold"/>
                <a:cs typeface="Roboto Bold"/>
                <a:sym typeface="Roboto Bold"/>
              </a:rPr>
              <a:t>from school.”</a:t>
            </a:r>
          </a:p>
        </p:txBody>
      </p:sp>
      <p:grpSp>
        <p:nvGrpSpPr>
          <p:cNvPr id="14" name="Group 14"/>
          <p:cNvGrpSpPr/>
          <p:nvPr/>
        </p:nvGrpSpPr>
        <p:grpSpPr>
          <a:xfrm>
            <a:off x="1613679" y="2859906"/>
            <a:ext cx="5345541" cy="1058068"/>
            <a:chOff x="0" y="0"/>
            <a:chExt cx="1407879" cy="278668"/>
          </a:xfrm>
        </p:grpSpPr>
        <p:sp>
          <p:nvSpPr>
            <p:cNvPr id="15" name="Freeform 15"/>
            <p:cNvSpPr/>
            <p:nvPr/>
          </p:nvSpPr>
          <p:spPr>
            <a:xfrm>
              <a:off x="0" y="0"/>
              <a:ext cx="1407879" cy="278668"/>
            </a:xfrm>
            <a:custGeom>
              <a:avLst/>
              <a:gdLst/>
              <a:ahLst/>
              <a:cxnLst/>
              <a:rect l="l" t="t" r="r" b="b"/>
              <a:pathLst>
                <a:path w="1407879" h="278668">
                  <a:moveTo>
                    <a:pt x="0" y="0"/>
                  </a:moveTo>
                  <a:lnTo>
                    <a:pt x="1407879" y="0"/>
                  </a:lnTo>
                  <a:lnTo>
                    <a:pt x="1407879" y="278668"/>
                  </a:lnTo>
                  <a:lnTo>
                    <a:pt x="0" y="278668"/>
                  </a:lnTo>
                  <a:close/>
                </a:path>
              </a:pathLst>
            </a:custGeom>
            <a:solidFill>
              <a:srgbClr val="303030"/>
            </a:solidFill>
          </p:spPr>
          <p:txBody>
            <a:bodyPr/>
            <a:lstStyle/>
            <a:p>
              <a:endParaRPr lang="en-US"/>
            </a:p>
          </p:txBody>
        </p:sp>
        <p:sp>
          <p:nvSpPr>
            <p:cNvPr id="16" name="TextBox 16"/>
            <p:cNvSpPr txBox="1"/>
            <p:nvPr/>
          </p:nvSpPr>
          <p:spPr>
            <a:xfrm>
              <a:off x="0" y="-76200"/>
              <a:ext cx="1407879" cy="354868"/>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Failure</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id="11" name="TextBox 11"/>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613679" y="4189306"/>
            <a:ext cx="15645621"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“Your images will be shared with everyone you know.”</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“You’ll be expelled from school.”</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 won’t get into </a:t>
            </a:r>
            <a:r>
              <a:rPr lang="en-US" sz="4249" b="1">
                <a:solidFill>
                  <a:srgbClr val="FF5757"/>
                </a:solidFill>
                <a:latin typeface="Roboto Bold"/>
                <a:ea typeface="Roboto Bold"/>
                <a:cs typeface="Roboto Bold"/>
                <a:sym typeface="Roboto Bold"/>
              </a:rPr>
              <a:t>college</a:t>
            </a:r>
            <a:r>
              <a:rPr lang="en-US" sz="4249" b="1">
                <a:solidFill>
                  <a:srgbClr val="004F59"/>
                </a:solidFill>
                <a:latin typeface="Roboto Bold"/>
                <a:ea typeface="Roboto Bold"/>
                <a:cs typeface="Roboto Bold"/>
                <a:sym typeface="Roboto Bold"/>
              </a:rPr>
              <a:t>.”</a:t>
            </a:r>
          </a:p>
        </p:txBody>
      </p:sp>
      <p:grpSp>
        <p:nvGrpSpPr>
          <p:cNvPr id="14" name="Group 14"/>
          <p:cNvGrpSpPr/>
          <p:nvPr/>
        </p:nvGrpSpPr>
        <p:grpSpPr>
          <a:xfrm>
            <a:off x="1613679" y="2859906"/>
            <a:ext cx="5345541" cy="1058068"/>
            <a:chOff x="0" y="0"/>
            <a:chExt cx="1407879" cy="278668"/>
          </a:xfrm>
        </p:grpSpPr>
        <p:sp>
          <p:nvSpPr>
            <p:cNvPr id="15" name="Freeform 15"/>
            <p:cNvSpPr/>
            <p:nvPr/>
          </p:nvSpPr>
          <p:spPr>
            <a:xfrm>
              <a:off x="0" y="0"/>
              <a:ext cx="1407879" cy="278668"/>
            </a:xfrm>
            <a:custGeom>
              <a:avLst/>
              <a:gdLst/>
              <a:ahLst/>
              <a:cxnLst/>
              <a:rect l="l" t="t" r="r" b="b"/>
              <a:pathLst>
                <a:path w="1407879" h="278668">
                  <a:moveTo>
                    <a:pt x="0" y="0"/>
                  </a:moveTo>
                  <a:lnTo>
                    <a:pt x="1407879" y="0"/>
                  </a:lnTo>
                  <a:lnTo>
                    <a:pt x="1407879" y="278668"/>
                  </a:lnTo>
                  <a:lnTo>
                    <a:pt x="0" y="278668"/>
                  </a:lnTo>
                  <a:close/>
                </a:path>
              </a:pathLst>
            </a:custGeom>
            <a:solidFill>
              <a:srgbClr val="303030"/>
            </a:solidFill>
          </p:spPr>
          <p:txBody>
            <a:bodyPr/>
            <a:lstStyle/>
            <a:p>
              <a:endParaRPr lang="en-US"/>
            </a:p>
          </p:txBody>
        </p:sp>
        <p:sp>
          <p:nvSpPr>
            <p:cNvPr id="16" name="TextBox 16"/>
            <p:cNvSpPr txBox="1"/>
            <p:nvPr/>
          </p:nvSpPr>
          <p:spPr>
            <a:xfrm>
              <a:off x="0" y="-76200"/>
              <a:ext cx="1407879" cy="354868"/>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Failure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613679" y="4189306"/>
            <a:ext cx="15645621" cy="33750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“Your images will be shared with everyone you know.”</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“You’ll be expelled from school.”</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 won’t get into college.”</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“You’ll never get a </a:t>
            </a:r>
            <a:r>
              <a:rPr lang="en-US" sz="4249" b="1">
                <a:solidFill>
                  <a:srgbClr val="FF5757"/>
                </a:solidFill>
                <a:latin typeface="Roboto Bold"/>
                <a:ea typeface="Roboto Bold"/>
                <a:cs typeface="Roboto Bold"/>
                <a:sym typeface="Roboto Bold"/>
              </a:rPr>
              <a:t>job</a:t>
            </a:r>
            <a:r>
              <a:rPr lang="en-US" sz="4249" b="1">
                <a:solidFill>
                  <a:srgbClr val="004F59"/>
                </a:solidFill>
                <a:latin typeface="Roboto Bold"/>
                <a:ea typeface="Roboto Bold"/>
                <a:cs typeface="Roboto Bold"/>
                <a:sym typeface="Roboto Bold"/>
              </a:rPr>
              <a:t>.”</a:t>
            </a:r>
          </a:p>
        </p:txBody>
      </p:sp>
      <p:sp>
        <p:nvSpPr>
          <p:cNvPr id="10" name="TextBox 10"/>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4" name="Group 14"/>
          <p:cNvGrpSpPr/>
          <p:nvPr/>
        </p:nvGrpSpPr>
        <p:grpSpPr>
          <a:xfrm>
            <a:off x="1613679" y="2859906"/>
            <a:ext cx="5345541" cy="1058068"/>
            <a:chOff x="0" y="0"/>
            <a:chExt cx="1407879" cy="278668"/>
          </a:xfrm>
        </p:grpSpPr>
        <p:sp>
          <p:nvSpPr>
            <p:cNvPr id="15" name="Freeform 15"/>
            <p:cNvSpPr/>
            <p:nvPr/>
          </p:nvSpPr>
          <p:spPr>
            <a:xfrm>
              <a:off x="0" y="0"/>
              <a:ext cx="1407879" cy="278668"/>
            </a:xfrm>
            <a:custGeom>
              <a:avLst/>
              <a:gdLst/>
              <a:ahLst/>
              <a:cxnLst/>
              <a:rect l="l" t="t" r="r" b="b"/>
              <a:pathLst>
                <a:path w="1407879" h="278668">
                  <a:moveTo>
                    <a:pt x="0" y="0"/>
                  </a:moveTo>
                  <a:lnTo>
                    <a:pt x="1407879" y="0"/>
                  </a:lnTo>
                  <a:lnTo>
                    <a:pt x="1407879" y="278668"/>
                  </a:lnTo>
                  <a:lnTo>
                    <a:pt x="0" y="278668"/>
                  </a:lnTo>
                  <a:close/>
                </a:path>
              </a:pathLst>
            </a:custGeom>
            <a:solidFill>
              <a:srgbClr val="303030"/>
            </a:solidFill>
          </p:spPr>
          <p:txBody>
            <a:bodyPr/>
            <a:lstStyle/>
            <a:p>
              <a:endParaRPr lang="en-US"/>
            </a:p>
          </p:txBody>
        </p:sp>
        <p:sp>
          <p:nvSpPr>
            <p:cNvPr id="16" name="TextBox 16"/>
            <p:cNvSpPr txBox="1"/>
            <p:nvPr/>
          </p:nvSpPr>
          <p:spPr>
            <a:xfrm>
              <a:off x="0" y="-76200"/>
              <a:ext cx="1407879" cy="354868"/>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955536"/>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Threats of Failure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613679" y="4318025"/>
            <a:ext cx="15731197"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a:t>
            </a:r>
            <a:r>
              <a:rPr lang="en-US" sz="4249" b="1">
                <a:solidFill>
                  <a:srgbClr val="FF5757"/>
                </a:solidFill>
                <a:latin typeface="Roboto Bold"/>
                <a:ea typeface="Roboto Bold"/>
                <a:cs typeface="Roboto Bold"/>
                <a:sym typeface="Roboto Bold"/>
              </a:rPr>
              <a:t>You’ll </a:t>
            </a:r>
            <a:r>
              <a:rPr lang="en-US" sz="4249" b="1">
                <a:solidFill>
                  <a:srgbClr val="004F59"/>
                </a:solidFill>
                <a:latin typeface="Roboto Bold"/>
                <a:ea typeface="Roboto Bold"/>
                <a:cs typeface="Roboto Bold"/>
                <a:sym typeface="Roboto Bold"/>
              </a:rPr>
              <a:t>be the one to get into trouble for this.”</a:t>
            </a:r>
          </a:p>
        </p:txBody>
      </p:sp>
      <p:grpSp>
        <p:nvGrpSpPr>
          <p:cNvPr id="10" name="Group 10"/>
          <p:cNvGrpSpPr/>
          <p:nvPr/>
        </p:nvGrpSpPr>
        <p:grpSpPr>
          <a:xfrm>
            <a:off x="1613679" y="2878442"/>
            <a:ext cx="4286105" cy="1039533"/>
            <a:chOff x="0" y="0"/>
            <a:chExt cx="1128851" cy="273786"/>
          </a:xfrm>
        </p:grpSpPr>
        <p:sp>
          <p:nvSpPr>
            <p:cNvPr id="11" name="Freeform 11"/>
            <p:cNvSpPr/>
            <p:nvPr/>
          </p:nvSpPr>
          <p:spPr>
            <a:xfrm>
              <a:off x="0" y="0"/>
              <a:ext cx="1128851" cy="273786"/>
            </a:xfrm>
            <a:custGeom>
              <a:avLst/>
              <a:gdLst/>
              <a:ahLst/>
              <a:cxnLst/>
              <a:rect l="l" t="t" r="r" b="b"/>
              <a:pathLst>
                <a:path w="1128851" h="273786">
                  <a:moveTo>
                    <a:pt x="0" y="0"/>
                  </a:moveTo>
                  <a:lnTo>
                    <a:pt x="1128851" y="0"/>
                  </a:lnTo>
                  <a:lnTo>
                    <a:pt x="1128851" y="273786"/>
                  </a:lnTo>
                  <a:lnTo>
                    <a:pt x="0" y="273786"/>
                  </a:lnTo>
                  <a:close/>
                </a:path>
              </a:pathLst>
            </a:custGeom>
            <a:solidFill>
              <a:srgbClr val="303030"/>
            </a:solidFill>
          </p:spPr>
          <p:txBody>
            <a:bodyPr/>
            <a:lstStyle/>
            <a:p>
              <a:endParaRPr lang="en-US"/>
            </a:p>
          </p:txBody>
        </p:sp>
        <p:sp>
          <p:nvSpPr>
            <p:cNvPr id="12" name="TextBox 12"/>
            <p:cNvSpPr txBox="1"/>
            <p:nvPr/>
          </p:nvSpPr>
          <p:spPr>
            <a:xfrm>
              <a:off x="0" y="-76200"/>
              <a:ext cx="1128851" cy="349986"/>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959197" y="2974329"/>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Legal Threats</a:t>
            </a:r>
          </a:p>
        </p:txBody>
      </p:sp>
      <p:sp>
        <p:nvSpPr>
          <p:cNvPr id="14" name="TextBox 14"/>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id="16" name="TextBox 16"/>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Freeform 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7" name="Freeform 7"/>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80713" y="4141245"/>
            <a:ext cx="14398332" cy="257815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methods used to collect information can vary widely between studies, leading to inconsistency.</a:t>
            </a:r>
          </a:p>
        </p:txBody>
      </p:sp>
      <p:sp>
        <p:nvSpPr>
          <p:cNvPr id="13" name="TextBox 13"/>
          <p:cNvSpPr txBox="1"/>
          <p:nvPr/>
        </p:nvSpPr>
        <p:spPr>
          <a:xfrm>
            <a:off x="1780421" y="3038851"/>
            <a:ext cx="862555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613679" y="4318025"/>
            <a:ext cx="15731197"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“You’ll be the one to get into trouble for this.”</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“You’re the one who is </a:t>
            </a:r>
            <a:r>
              <a:rPr lang="en-US" sz="4249" b="1">
                <a:solidFill>
                  <a:srgbClr val="FF5757"/>
                </a:solidFill>
                <a:latin typeface="Roboto Bold"/>
                <a:ea typeface="Roboto Bold"/>
                <a:cs typeface="Roboto Bold"/>
                <a:sym typeface="Roboto Bold"/>
              </a:rPr>
              <a:t>breaking the law</a:t>
            </a:r>
            <a:r>
              <a:rPr lang="en-US" sz="4249" b="1">
                <a:solidFill>
                  <a:srgbClr val="004F59"/>
                </a:solidFill>
                <a:latin typeface="Roboto Bold"/>
                <a:ea typeface="Roboto Bold"/>
                <a:cs typeface="Roboto Bold"/>
                <a:sym typeface="Roboto Bold"/>
              </a:rPr>
              <a:t>.”</a:t>
            </a:r>
          </a:p>
        </p:txBody>
      </p:sp>
      <p:sp>
        <p:nvSpPr>
          <p:cNvPr id="10" name="TextBox 10"/>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4" name="Group 14"/>
          <p:cNvGrpSpPr/>
          <p:nvPr/>
        </p:nvGrpSpPr>
        <p:grpSpPr>
          <a:xfrm>
            <a:off x="1613679" y="2878442"/>
            <a:ext cx="4286105" cy="1039533"/>
            <a:chOff x="0" y="0"/>
            <a:chExt cx="1128851" cy="273786"/>
          </a:xfrm>
        </p:grpSpPr>
        <p:sp>
          <p:nvSpPr>
            <p:cNvPr id="15" name="Freeform 15"/>
            <p:cNvSpPr/>
            <p:nvPr/>
          </p:nvSpPr>
          <p:spPr>
            <a:xfrm>
              <a:off x="0" y="0"/>
              <a:ext cx="1128851" cy="273786"/>
            </a:xfrm>
            <a:custGeom>
              <a:avLst/>
              <a:gdLst/>
              <a:ahLst/>
              <a:cxnLst/>
              <a:rect l="l" t="t" r="r" b="b"/>
              <a:pathLst>
                <a:path w="1128851" h="273786">
                  <a:moveTo>
                    <a:pt x="0" y="0"/>
                  </a:moveTo>
                  <a:lnTo>
                    <a:pt x="1128851" y="0"/>
                  </a:lnTo>
                  <a:lnTo>
                    <a:pt x="1128851" y="273786"/>
                  </a:lnTo>
                  <a:lnTo>
                    <a:pt x="0" y="273786"/>
                  </a:lnTo>
                  <a:close/>
                </a:path>
              </a:pathLst>
            </a:custGeom>
            <a:solidFill>
              <a:srgbClr val="303030"/>
            </a:solidFill>
          </p:spPr>
          <p:txBody>
            <a:bodyPr/>
            <a:lstStyle/>
            <a:p>
              <a:endParaRPr lang="en-US"/>
            </a:p>
          </p:txBody>
        </p:sp>
        <p:sp>
          <p:nvSpPr>
            <p:cNvPr id="16" name="TextBox 16"/>
            <p:cNvSpPr txBox="1"/>
            <p:nvPr/>
          </p:nvSpPr>
          <p:spPr>
            <a:xfrm>
              <a:off x="0" y="-76200"/>
              <a:ext cx="1128851" cy="349986"/>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974329"/>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Legal Threats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1458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613679" y="4318025"/>
            <a:ext cx="15731197" cy="25177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“You’ll be the one to get into trouble for this.”</a:t>
            </a:r>
          </a:p>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“You’re the one who is breaking the law.”</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“You’ll go to </a:t>
            </a:r>
            <a:r>
              <a:rPr lang="en-US" sz="4249" b="1">
                <a:solidFill>
                  <a:srgbClr val="FF5757"/>
                </a:solidFill>
                <a:latin typeface="Roboto Bold"/>
                <a:ea typeface="Roboto Bold"/>
                <a:cs typeface="Roboto Bold"/>
                <a:sym typeface="Roboto Bold"/>
              </a:rPr>
              <a:t>jail </a:t>
            </a:r>
            <a:r>
              <a:rPr lang="en-US" sz="4249" b="1">
                <a:solidFill>
                  <a:srgbClr val="004F59"/>
                </a:solidFill>
                <a:latin typeface="Roboto Bold"/>
                <a:ea typeface="Roboto Bold"/>
                <a:cs typeface="Roboto Bold"/>
                <a:sym typeface="Roboto Bold"/>
              </a:rPr>
              <a:t>for sending child pornography.”</a:t>
            </a:r>
          </a:p>
        </p:txBody>
      </p:sp>
      <p:sp>
        <p:nvSpPr>
          <p:cNvPr id="10" name="TextBox 10"/>
          <p:cNvSpPr txBox="1"/>
          <p:nvPr/>
        </p:nvSpPr>
        <p:spPr>
          <a:xfrm>
            <a:off x="1131441" y="1109322"/>
            <a:ext cx="9536685"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SEXTORTION SCRIPT</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4" name="Group 14"/>
          <p:cNvGrpSpPr/>
          <p:nvPr/>
        </p:nvGrpSpPr>
        <p:grpSpPr>
          <a:xfrm>
            <a:off x="1613679" y="2878442"/>
            <a:ext cx="4286105" cy="1039533"/>
            <a:chOff x="0" y="0"/>
            <a:chExt cx="1128851" cy="273786"/>
          </a:xfrm>
        </p:grpSpPr>
        <p:sp>
          <p:nvSpPr>
            <p:cNvPr id="15" name="Freeform 15"/>
            <p:cNvSpPr/>
            <p:nvPr/>
          </p:nvSpPr>
          <p:spPr>
            <a:xfrm>
              <a:off x="0" y="0"/>
              <a:ext cx="1128851" cy="273786"/>
            </a:xfrm>
            <a:custGeom>
              <a:avLst/>
              <a:gdLst/>
              <a:ahLst/>
              <a:cxnLst/>
              <a:rect l="l" t="t" r="r" b="b"/>
              <a:pathLst>
                <a:path w="1128851" h="273786">
                  <a:moveTo>
                    <a:pt x="0" y="0"/>
                  </a:moveTo>
                  <a:lnTo>
                    <a:pt x="1128851" y="0"/>
                  </a:lnTo>
                  <a:lnTo>
                    <a:pt x="1128851" y="273786"/>
                  </a:lnTo>
                  <a:lnTo>
                    <a:pt x="0" y="273786"/>
                  </a:lnTo>
                  <a:close/>
                </a:path>
              </a:pathLst>
            </a:custGeom>
            <a:solidFill>
              <a:srgbClr val="303030"/>
            </a:solidFill>
          </p:spPr>
          <p:txBody>
            <a:bodyPr/>
            <a:lstStyle/>
            <a:p>
              <a:endParaRPr lang="en-US"/>
            </a:p>
          </p:txBody>
        </p:sp>
        <p:sp>
          <p:nvSpPr>
            <p:cNvPr id="16" name="TextBox 16"/>
            <p:cNvSpPr txBox="1"/>
            <p:nvPr/>
          </p:nvSpPr>
          <p:spPr>
            <a:xfrm>
              <a:off x="0" y="-76200"/>
              <a:ext cx="1128851" cy="349986"/>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1959197" y="2974329"/>
            <a:ext cx="5607342"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Legal Threats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90238" y="4658087"/>
            <a:ext cx="11955847" cy="1850453"/>
            <a:chOff x="0" y="0"/>
            <a:chExt cx="3148865" cy="487362"/>
          </a:xfrm>
        </p:grpSpPr>
        <p:sp>
          <p:nvSpPr>
            <p:cNvPr id="7" name="Freeform 7"/>
            <p:cNvSpPr/>
            <p:nvPr/>
          </p:nvSpPr>
          <p:spPr>
            <a:xfrm>
              <a:off x="0" y="0"/>
              <a:ext cx="3148865" cy="487362"/>
            </a:xfrm>
            <a:custGeom>
              <a:avLst/>
              <a:gdLst/>
              <a:ahLst/>
              <a:cxnLst/>
              <a:rect l="l" t="t" r="r" b="b"/>
              <a:pathLst>
                <a:path w="3148865" h="487362">
                  <a:moveTo>
                    <a:pt x="0" y="0"/>
                  </a:moveTo>
                  <a:lnTo>
                    <a:pt x="3148865" y="0"/>
                  </a:lnTo>
                  <a:lnTo>
                    <a:pt x="3148865" y="487362"/>
                  </a:lnTo>
                  <a:lnTo>
                    <a:pt x="0" y="487362"/>
                  </a:lnTo>
                  <a:close/>
                </a:path>
              </a:pathLst>
            </a:custGeom>
            <a:solidFill>
              <a:srgbClr val="303030"/>
            </a:solidFill>
          </p:spPr>
          <p:txBody>
            <a:bodyPr/>
            <a:lstStyle/>
            <a:p>
              <a:endParaRPr lang="en-US"/>
            </a:p>
          </p:txBody>
        </p:sp>
        <p:sp>
          <p:nvSpPr>
            <p:cNvPr id="8" name="TextBox 8"/>
            <p:cNvSpPr txBox="1"/>
            <p:nvPr/>
          </p:nvSpPr>
          <p:spPr>
            <a:xfrm>
              <a:off x="0" y="-76200"/>
              <a:ext cx="3148865" cy="563562"/>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72907" y="4754665"/>
            <a:ext cx="11195150"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percent of victims reported they paid the sextortionist a ransom?</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945186" y="1250072"/>
            <a:ext cx="11870388"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RANSOM DEMANDS</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4926658" y="9145819"/>
            <a:ext cx="7149484"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p. 17.</a:t>
            </a:r>
          </a:p>
        </p:txBody>
      </p:sp>
      <p:sp>
        <p:nvSpPr>
          <p:cNvPr id="17" name="Freeform 17"/>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613679" y="2859906"/>
            <a:ext cx="7399055" cy="1058068"/>
            <a:chOff x="0" y="0"/>
            <a:chExt cx="1948722" cy="278668"/>
          </a:xfrm>
        </p:grpSpPr>
        <p:sp>
          <p:nvSpPr>
            <p:cNvPr id="7" name="Freeform 7"/>
            <p:cNvSpPr/>
            <p:nvPr/>
          </p:nvSpPr>
          <p:spPr>
            <a:xfrm>
              <a:off x="0" y="0"/>
              <a:ext cx="1948722" cy="278668"/>
            </a:xfrm>
            <a:custGeom>
              <a:avLst/>
              <a:gdLst/>
              <a:ahLst/>
              <a:cxnLst/>
              <a:rect l="l" t="t" r="r" b="b"/>
              <a:pathLst>
                <a:path w="1948722" h="278668">
                  <a:moveTo>
                    <a:pt x="0" y="0"/>
                  </a:moveTo>
                  <a:lnTo>
                    <a:pt x="1948722" y="0"/>
                  </a:lnTo>
                  <a:lnTo>
                    <a:pt x="1948722" y="278668"/>
                  </a:lnTo>
                  <a:lnTo>
                    <a:pt x="0" y="278668"/>
                  </a:lnTo>
                  <a:close/>
                </a:path>
              </a:pathLst>
            </a:custGeom>
            <a:solidFill>
              <a:srgbClr val="303030"/>
            </a:solidFill>
          </p:spPr>
          <p:txBody>
            <a:bodyPr/>
            <a:lstStyle/>
            <a:p>
              <a:endParaRPr lang="en-US"/>
            </a:p>
          </p:txBody>
        </p:sp>
        <p:sp>
          <p:nvSpPr>
            <p:cNvPr id="8" name="TextBox 8"/>
            <p:cNvSpPr txBox="1"/>
            <p:nvPr/>
          </p:nvSpPr>
          <p:spPr>
            <a:xfrm>
              <a:off x="0" y="-76200"/>
              <a:ext cx="1948722" cy="354868"/>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079605" y="2952492"/>
            <a:ext cx="7477926"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Ransoms Are Paid</a:t>
            </a:r>
          </a:p>
        </p:txBody>
      </p:sp>
      <p:sp>
        <p:nvSpPr>
          <p:cNvPr id="10" name="TextBox 10"/>
          <p:cNvSpPr txBox="1"/>
          <p:nvPr/>
        </p:nvSpPr>
        <p:spPr>
          <a:xfrm>
            <a:off x="1326691" y="4165625"/>
            <a:ext cx="14661325"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Some predators expose victims’ images </a:t>
            </a:r>
            <a:r>
              <a:rPr lang="en-US" sz="4249" b="1">
                <a:solidFill>
                  <a:srgbClr val="FF5757"/>
                </a:solidFill>
                <a:latin typeface="Roboto Bold"/>
                <a:ea typeface="Roboto Bold"/>
                <a:cs typeface="Roboto Bold"/>
                <a:sym typeface="Roboto Bold"/>
              </a:rPr>
              <a:t>anyway</a:t>
            </a:r>
            <a:r>
              <a:rPr lang="en-US" sz="4249" b="1">
                <a:solidFill>
                  <a:srgbClr val="004F59"/>
                </a:solidFill>
                <a:latin typeface="Roboto Bold"/>
                <a:ea typeface="Roboto Bold"/>
                <a:cs typeface="Roboto Bold"/>
                <a:sym typeface="Roboto Bold"/>
              </a:rPr>
              <a:t>.</a:t>
            </a:r>
          </a:p>
        </p:txBody>
      </p:sp>
      <p:sp>
        <p:nvSpPr>
          <p:cNvPr id="11" name="TextBox 11"/>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RANSOM PAYMENTS</a:t>
            </a:r>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
        <p:nvSpPr>
          <p:cNvPr id="13" name="TextBox 13"/>
          <p:cNvSpPr txBox="1"/>
          <p:nvPr/>
        </p:nvSpPr>
        <p:spPr>
          <a:xfrm>
            <a:off x="5143920" y="9072648"/>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6" name="Freeform 16"/>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7" name="Freeform 17"/>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TextBox 6"/>
          <p:cNvSpPr txBox="1"/>
          <p:nvPr/>
        </p:nvSpPr>
        <p:spPr>
          <a:xfrm>
            <a:off x="1326691" y="4165625"/>
            <a:ext cx="14396915"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Some predators expose victims’ images anyway.</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Often, predators will </a:t>
            </a:r>
            <a:r>
              <a:rPr lang="en-US" sz="4249" b="1">
                <a:solidFill>
                  <a:srgbClr val="FF5757"/>
                </a:solidFill>
                <a:latin typeface="Roboto Bold"/>
                <a:ea typeface="Roboto Bold"/>
                <a:cs typeface="Roboto Bold"/>
                <a:sym typeface="Roboto Bold"/>
              </a:rPr>
              <a:t>demand more</a:t>
            </a:r>
            <a:r>
              <a:rPr lang="en-US" sz="4249" b="1">
                <a:solidFill>
                  <a:srgbClr val="004F59"/>
                </a:solidFill>
                <a:latin typeface="Roboto Bold"/>
                <a:ea typeface="Roboto Bold"/>
                <a:cs typeface="Roboto Bold"/>
                <a:sym typeface="Roboto Bold"/>
              </a:rPr>
              <a:t> images or money.</a:t>
            </a:r>
          </a:p>
        </p:txBody>
      </p:sp>
      <p:sp>
        <p:nvSpPr>
          <p:cNvPr id="7" name="TextBox 7"/>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RANSOM PAYMENTS</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id="9" name="TextBox 9"/>
          <p:cNvSpPr txBox="1"/>
          <p:nvPr/>
        </p:nvSpPr>
        <p:spPr>
          <a:xfrm>
            <a:off x="5143920" y="9072648"/>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Freeform 13"/>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grpSp>
        <p:nvGrpSpPr>
          <p:cNvPr id="14" name="Group 14"/>
          <p:cNvGrpSpPr/>
          <p:nvPr/>
        </p:nvGrpSpPr>
        <p:grpSpPr>
          <a:xfrm>
            <a:off x="1613679" y="2859906"/>
            <a:ext cx="7399055" cy="1058068"/>
            <a:chOff x="0" y="0"/>
            <a:chExt cx="1948722" cy="278668"/>
          </a:xfrm>
        </p:grpSpPr>
        <p:sp>
          <p:nvSpPr>
            <p:cNvPr id="15" name="Freeform 15"/>
            <p:cNvSpPr/>
            <p:nvPr/>
          </p:nvSpPr>
          <p:spPr>
            <a:xfrm>
              <a:off x="0" y="0"/>
              <a:ext cx="1948722" cy="278668"/>
            </a:xfrm>
            <a:custGeom>
              <a:avLst/>
              <a:gdLst/>
              <a:ahLst/>
              <a:cxnLst/>
              <a:rect l="l" t="t" r="r" b="b"/>
              <a:pathLst>
                <a:path w="1948722" h="278668">
                  <a:moveTo>
                    <a:pt x="0" y="0"/>
                  </a:moveTo>
                  <a:lnTo>
                    <a:pt x="1948722" y="0"/>
                  </a:lnTo>
                  <a:lnTo>
                    <a:pt x="1948722" y="278668"/>
                  </a:lnTo>
                  <a:lnTo>
                    <a:pt x="0" y="278668"/>
                  </a:lnTo>
                  <a:close/>
                </a:path>
              </a:pathLst>
            </a:custGeom>
            <a:solidFill>
              <a:srgbClr val="303030"/>
            </a:solidFill>
          </p:spPr>
          <p:txBody>
            <a:bodyPr/>
            <a:lstStyle/>
            <a:p>
              <a:endParaRPr lang="en-US"/>
            </a:p>
          </p:txBody>
        </p:sp>
        <p:sp>
          <p:nvSpPr>
            <p:cNvPr id="16" name="TextBox 16"/>
            <p:cNvSpPr txBox="1"/>
            <p:nvPr/>
          </p:nvSpPr>
          <p:spPr>
            <a:xfrm>
              <a:off x="0" y="-76200"/>
              <a:ext cx="1948722" cy="354868"/>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2079605" y="2952492"/>
            <a:ext cx="7477926"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When Ransoms Are Paid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821808" y="4594153"/>
            <a:ext cx="10942872" cy="2183442"/>
            <a:chOff x="0" y="0"/>
            <a:chExt cx="2882073" cy="575063"/>
          </a:xfrm>
        </p:grpSpPr>
        <p:sp>
          <p:nvSpPr>
            <p:cNvPr id="7" name="Freeform 7"/>
            <p:cNvSpPr/>
            <p:nvPr/>
          </p:nvSpPr>
          <p:spPr>
            <a:xfrm>
              <a:off x="0" y="0"/>
              <a:ext cx="2882073" cy="575063"/>
            </a:xfrm>
            <a:custGeom>
              <a:avLst/>
              <a:gdLst/>
              <a:ahLst/>
              <a:cxnLst/>
              <a:rect l="l" t="t" r="r" b="b"/>
              <a:pathLst>
                <a:path w="2882073" h="575063">
                  <a:moveTo>
                    <a:pt x="0" y="0"/>
                  </a:moveTo>
                  <a:lnTo>
                    <a:pt x="2882073" y="0"/>
                  </a:lnTo>
                  <a:lnTo>
                    <a:pt x="2882073" y="575063"/>
                  </a:lnTo>
                  <a:lnTo>
                    <a:pt x="0" y="575063"/>
                  </a:lnTo>
                  <a:close/>
                </a:path>
              </a:pathLst>
            </a:custGeom>
            <a:solidFill>
              <a:srgbClr val="303030"/>
            </a:solidFill>
          </p:spPr>
          <p:txBody>
            <a:bodyPr/>
            <a:lstStyle/>
            <a:p>
              <a:endParaRPr lang="en-US"/>
            </a:p>
          </p:txBody>
        </p:sp>
        <p:sp>
          <p:nvSpPr>
            <p:cNvPr id="8" name="TextBox 8"/>
            <p:cNvSpPr txBox="1"/>
            <p:nvPr/>
          </p:nvSpPr>
          <p:spPr>
            <a:xfrm>
              <a:off x="0" y="-76200"/>
              <a:ext cx="2882073" cy="651263"/>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2304477" y="4831893"/>
            <a:ext cx="11409234"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dollar amount do you think most victims paid to their sextortionist?</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Freeform 12"/>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RANSOM PAYMENTS</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Freeform 16"/>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6"/>
            <a:stretch>
              <a:fillRect l="-26110" r="-6690"/>
            </a:stretch>
          </a:blipFill>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41235" y="4175150"/>
            <a:ext cx="13495358" cy="80327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$390 - Amount </a:t>
            </a:r>
            <a:r>
              <a:rPr lang="en-US" sz="4249" b="1">
                <a:solidFill>
                  <a:srgbClr val="FF5757"/>
                </a:solidFill>
                <a:latin typeface="Roboto Bold"/>
                <a:ea typeface="Roboto Bold"/>
                <a:cs typeface="Roboto Bold"/>
                <a:sym typeface="Roboto Bold"/>
              </a:rPr>
              <a:t>DEMANDED</a:t>
            </a:r>
            <a:r>
              <a:rPr lang="en-US" sz="4249" b="1">
                <a:solidFill>
                  <a:srgbClr val="004F59"/>
                </a:solidFill>
                <a:latin typeface="Roboto Bold"/>
                <a:ea typeface="Roboto Bold"/>
                <a:cs typeface="Roboto Bold"/>
                <a:sym typeface="Roboto Bold"/>
              </a:rPr>
              <a:t> by Predators (median)</a:t>
            </a:r>
          </a:p>
        </p:txBody>
      </p:sp>
      <p:sp>
        <p:nvSpPr>
          <p:cNvPr id="10" name="TextBox 10"/>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778B"/>
                </a:solidFill>
                <a:latin typeface="League Spartan"/>
                <a:ea typeface="League Spartan"/>
                <a:cs typeface="League Spartan"/>
                <a:sym typeface="League Spartan"/>
              </a:rPr>
              <a:t> </a:t>
            </a:r>
            <a:r>
              <a:rPr lang="en-US" sz="6399">
                <a:solidFill>
                  <a:srgbClr val="006272"/>
                </a:solidFill>
                <a:latin typeface="League Spartan"/>
                <a:ea typeface="League Spartan"/>
                <a:cs typeface="League Spartan"/>
                <a:sym typeface="League Spartan"/>
              </a:rPr>
              <a:t>RANSOM PAYMENTS</a:t>
            </a:r>
          </a:p>
        </p:txBody>
      </p:sp>
      <p:grpSp>
        <p:nvGrpSpPr>
          <p:cNvPr id="11" name="Group 11"/>
          <p:cNvGrpSpPr/>
          <p:nvPr/>
        </p:nvGrpSpPr>
        <p:grpSpPr>
          <a:xfrm>
            <a:off x="1613679" y="2945117"/>
            <a:ext cx="10821579" cy="1039533"/>
            <a:chOff x="0" y="0"/>
            <a:chExt cx="2850128" cy="273786"/>
          </a:xfrm>
        </p:grpSpPr>
        <p:sp>
          <p:nvSpPr>
            <p:cNvPr id="12" name="Freeform 12"/>
            <p:cNvSpPr/>
            <p:nvPr/>
          </p:nvSpPr>
          <p:spPr>
            <a:xfrm>
              <a:off x="0" y="0"/>
              <a:ext cx="2850128" cy="273786"/>
            </a:xfrm>
            <a:custGeom>
              <a:avLst/>
              <a:gdLst/>
              <a:ahLst/>
              <a:cxnLst/>
              <a:rect l="l" t="t" r="r" b="b"/>
              <a:pathLst>
                <a:path w="2850128" h="273786">
                  <a:moveTo>
                    <a:pt x="0" y="0"/>
                  </a:moveTo>
                  <a:lnTo>
                    <a:pt x="2850128" y="0"/>
                  </a:lnTo>
                  <a:lnTo>
                    <a:pt x="2850128" y="273786"/>
                  </a:lnTo>
                  <a:lnTo>
                    <a:pt x="0" y="273786"/>
                  </a:lnTo>
                  <a:close/>
                </a:path>
              </a:pathLst>
            </a:custGeom>
            <a:solidFill>
              <a:srgbClr val="303030"/>
            </a:solidFill>
          </p:spPr>
          <p:txBody>
            <a:bodyPr/>
            <a:lstStyle/>
            <a:p>
              <a:endParaRPr lang="en-US"/>
            </a:p>
          </p:txBody>
        </p:sp>
        <p:sp>
          <p:nvSpPr>
            <p:cNvPr id="13" name="TextBox 13"/>
            <p:cNvSpPr txBox="1"/>
            <p:nvPr/>
          </p:nvSpPr>
          <p:spPr>
            <a:xfrm>
              <a:off x="0" y="-76200"/>
              <a:ext cx="2850128" cy="349986"/>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2012930" y="3031479"/>
            <a:ext cx="11081744"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Ransom $$ Amount Demanded vs. Paid</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id="16" name="TextBox 16"/>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741235" y="4175150"/>
            <a:ext cx="13495358" cy="1660526"/>
          </a:xfrm>
          <a:prstGeom prst="rect">
            <a:avLst/>
          </a:prstGeom>
        </p:spPr>
        <p:txBody>
          <a:bodyPr lIns="0" tIns="0" rIns="0" bIns="0" rtlCol="0" anchor="t">
            <a:spAutoFit/>
          </a:bodyPr>
          <a:lstStyle/>
          <a:p>
            <a:pPr marL="917569" lvl="1" indent="-458785" algn="l">
              <a:lnSpc>
                <a:spcPts val="6799"/>
              </a:lnSpc>
              <a:buFont typeface="Arial"/>
              <a:buChar char="•"/>
            </a:pPr>
            <a:r>
              <a:rPr lang="en-US" sz="4249" b="1">
                <a:solidFill>
                  <a:srgbClr val="FFFFFF"/>
                </a:solidFill>
                <a:latin typeface="Roboto Bold"/>
                <a:ea typeface="Roboto Bold"/>
                <a:cs typeface="Roboto Bold"/>
                <a:sym typeface="Roboto Bold"/>
              </a:rPr>
              <a:t>$390 - Amount DEMANDED by Predators (median)</a:t>
            </a:r>
          </a:p>
          <a:p>
            <a:pPr marL="917569" lvl="1" indent="-458785" algn="l">
              <a:lnSpc>
                <a:spcPts val="6799"/>
              </a:lnSpc>
              <a:buFont typeface="Arial"/>
              <a:buChar char="•"/>
            </a:pPr>
            <a:r>
              <a:rPr lang="en-US" sz="4249" b="1">
                <a:solidFill>
                  <a:srgbClr val="004F59"/>
                </a:solidFill>
                <a:latin typeface="Roboto Bold"/>
                <a:ea typeface="Roboto Bold"/>
                <a:cs typeface="Roboto Bold"/>
                <a:sym typeface="Roboto Bold"/>
              </a:rPr>
              <a:t>$100 - Amount </a:t>
            </a:r>
            <a:r>
              <a:rPr lang="en-US" sz="4249" b="1">
                <a:solidFill>
                  <a:srgbClr val="FF5757"/>
                </a:solidFill>
                <a:latin typeface="Roboto Bold"/>
                <a:ea typeface="Roboto Bold"/>
                <a:cs typeface="Roboto Bold"/>
                <a:sym typeface="Roboto Bold"/>
              </a:rPr>
              <a:t>PAID</a:t>
            </a:r>
            <a:r>
              <a:rPr lang="en-US" sz="4249" b="1">
                <a:solidFill>
                  <a:srgbClr val="004F59"/>
                </a:solidFill>
                <a:latin typeface="Roboto Bold"/>
                <a:ea typeface="Roboto Bold"/>
                <a:cs typeface="Roboto Bold"/>
                <a:sym typeface="Roboto Bold"/>
              </a:rPr>
              <a:t> by Victims (median)</a:t>
            </a:r>
          </a:p>
        </p:txBody>
      </p:sp>
      <p:sp>
        <p:nvSpPr>
          <p:cNvPr id="10" name="TextBox 10"/>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RANSOM PAYMENTS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97</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4" name="Group 14"/>
          <p:cNvGrpSpPr/>
          <p:nvPr/>
        </p:nvGrpSpPr>
        <p:grpSpPr>
          <a:xfrm>
            <a:off x="1613679" y="2945117"/>
            <a:ext cx="10821579" cy="1039533"/>
            <a:chOff x="0" y="0"/>
            <a:chExt cx="2850128" cy="273786"/>
          </a:xfrm>
        </p:grpSpPr>
        <p:sp>
          <p:nvSpPr>
            <p:cNvPr id="15" name="Freeform 15"/>
            <p:cNvSpPr/>
            <p:nvPr/>
          </p:nvSpPr>
          <p:spPr>
            <a:xfrm>
              <a:off x="0" y="0"/>
              <a:ext cx="2850128" cy="273786"/>
            </a:xfrm>
            <a:custGeom>
              <a:avLst/>
              <a:gdLst/>
              <a:ahLst/>
              <a:cxnLst/>
              <a:rect l="l" t="t" r="r" b="b"/>
              <a:pathLst>
                <a:path w="2850128" h="273786">
                  <a:moveTo>
                    <a:pt x="0" y="0"/>
                  </a:moveTo>
                  <a:lnTo>
                    <a:pt x="2850128" y="0"/>
                  </a:lnTo>
                  <a:lnTo>
                    <a:pt x="2850128" y="273786"/>
                  </a:lnTo>
                  <a:lnTo>
                    <a:pt x="0" y="273786"/>
                  </a:lnTo>
                  <a:close/>
                </a:path>
              </a:pathLst>
            </a:custGeom>
            <a:solidFill>
              <a:srgbClr val="303030"/>
            </a:solidFill>
          </p:spPr>
          <p:txBody>
            <a:bodyPr/>
            <a:lstStyle/>
            <a:p>
              <a:endParaRPr lang="en-US"/>
            </a:p>
          </p:txBody>
        </p:sp>
        <p:sp>
          <p:nvSpPr>
            <p:cNvPr id="16" name="TextBox 16"/>
            <p:cNvSpPr txBox="1"/>
            <p:nvPr/>
          </p:nvSpPr>
          <p:spPr>
            <a:xfrm>
              <a:off x="0" y="-76200"/>
              <a:ext cx="2850128" cy="349986"/>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2012930" y="3031479"/>
            <a:ext cx="11081744" cy="77155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Ransom $$ Amount Demanded vs. Paid</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4249457"/>
            <a:ext cx="7106627" cy="730305"/>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25.7% - CASH App</a:t>
            </a:r>
          </a:p>
        </p:txBody>
      </p:sp>
      <p:grpSp>
        <p:nvGrpSpPr>
          <p:cNvPr id="10" name="Group 10"/>
          <p:cNvGrpSpPr/>
          <p:nvPr/>
        </p:nvGrpSpPr>
        <p:grpSpPr>
          <a:xfrm>
            <a:off x="1680354" y="3001403"/>
            <a:ext cx="5406044" cy="1076603"/>
            <a:chOff x="0" y="0"/>
            <a:chExt cx="1423814" cy="283550"/>
          </a:xfrm>
        </p:grpSpPr>
        <p:sp>
          <p:nvSpPr>
            <p:cNvPr id="11" name="Freeform 11"/>
            <p:cNvSpPr/>
            <p:nvPr/>
          </p:nvSpPr>
          <p:spPr>
            <a:xfrm>
              <a:off x="0" y="0"/>
              <a:ext cx="1423814" cy="283550"/>
            </a:xfrm>
            <a:custGeom>
              <a:avLst/>
              <a:gdLst/>
              <a:ahLst/>
              <a:cxnLst/>
              <a:rect l="l" t="t" r="r" b="b"/>
              <a:pathLst>
                <a:path w="1423814" h="283550">
                  <a:moveTo>
                    <a:pt x="0" y="0"/>
                  </a:moveTo>
                  <a:lnTo>
                    <a:pt x="1423814" y="0"/>
                  </a:lnTo>
                  <a:lnTo>
                    <a:pt x="1423814" y="283550"/>
                  </a:lnTo>
                  <a:lnTo>
                    <a:pt x="0" y="283550"/>
                  </a:lnTo>
                  <a:close/>
                </a:path>
              </a:pathLst>
            </a:custGeom>
            <a:solidFill>
              <a:srgbClr val="303030"/>
            </a:solidFill>
          </p:spPr>
          <p:txBody>
            <a:bodyPr/>
            <a:lstStyle/>
            <a:p>
              <a:endParaRPr lang="en-US"/>
            </a:p>
          </p:txBody>
        </p:sp>
        <p:sp>
          <p:nvSpPr>
            <p:cNvPr id="12" name="TextBox 12"/>
            <p:cNvSpPr txBox="1"/>
            <p:nvPr/>
          </p:nvSpPr>
          <p:spPr>
            <a:xfrm>
              <a:off x="0" y="-76200"/>
              <a:ext cx="1423814" cy="359750"/>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2025872" y="3106317"/>
            <a:ext cx="506052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Payment Methods</a:t>
            </a:r>
          </a:p>
        </p:txBody>
      </p:sp>
      <p:sp>
        <p:nvSpPr>
          <p:cNvPr id="14" name="TextBox 14"/>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RANSOM PAYMENTS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98</a:t>
            </a:r>
          </a:p>
        </p:txBody>
      </p:sp>
      <p:sp>
        <p:nvSpPr>
          <p:cNvPr id="16" name="TextBox 16"/>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7" name="TextBox 1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Freeform 8"/>
          <p:cNvSpPr/>
          <p:nvPr/>
        </p:nvSpPr>
        <p:spPr>
          <a:xfrm>
            <a:off x="14094035" y="6777595"/>
            <a:ext cx="2949672" cy="2949672"/>
          </a:xfrm>
          <a:custGeom>
            <a:avLst/>
            <a:gdLst/>
            <a:ahLst/>
            <a:cxnLst/>
            <a:rect l="l" t="t" r="r" b="b"/>
            <a:pathLst>
              <a:path w="2949672" h="2949672">
                <a:moveTo>
                  <a:pt x="0" y="0"/>
                </a:moveTo>
                <a:lnTo>
                  <a:pt x="2949671" y="0"/>
                </a:lnTo>
                <a:lnTo>
                  <a:pt x="2949671" y="2949672"/>
                </a:lnTo>
                <a:lnTo>
                  <a:pt x="0" y="2949672"/>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480713" y="4249457"/>
            <a:ext cx="7106627" cy="1482834"/>
          </a:xfrm>
          <a:prstGeom prst="rect">
            <a:avLst/>
          </a:prstGeom>
        </p:spPr>
        <p:txBody>
          <a:bodyPr lIns="0" tIns="0" rIns="0" bIns="0" rtlCol="0" anchor="t">
            <a:spAutoFit/>
          </a:bodyPr>
          <a:lstStyle/>
          <a:p>
            <a:pPr marL="917569" lvl="1" indent="-458785" algn="l">
              <a:lnSpc>
                <a:spcPts val="5949"/>
              </a:lnSpc>
              <a:buFont typeface="Arial"/>
              <a:buChar char="•"/>
            </a:pPr>
            <a:r>
              <a:rPr lang="en-US" sz="4249" b="1">
                <a:solidFill>
                  <a:srgbClr val="FFFFFF"/>
                </a:solidFill>
                <a:latin typeface="Roboto Bold"/>
                <a:ea typeface="Roboto Bold"/>
                <a:cs typeface="Roboto Bold"/>
                <a:sym typeface="Roboto Bold"/>
              </a:rPr>
              <a:t>25.7% - CASH App</a:t>
            </a:r>
          </a:p>
          <a:p>
            <a:pPr marL="917569" lvl="1" indent="-458785" algn="l">
              <a:lnSpc>
                <a:spcPts val="5949"/>
              </a:lnSpc>
              <a:buFont typeface="Arial"/>
              <a:buChar char="•"/>
            </a:pPr>
            <a:r>
              <a:rPr lang="en-US" sz="4249" b="1">
                <a:solidFill>
                  <a:srgbClr val="004F59"/>
                </a:solidFill>
                <a:latin typeface="Roboto Bold"/>
                <a:ea typeface="Roboto Bold"/>
                <a:cs typeface="Roboto Bold"/>
                <a:sym typeface="Roboto Bold"/>
              </a:rPr>
              <a:t>26.6% - Gift Cards</a:t>
            </a:r>
          </a:p>
        </p:txBody>
      </p:sp>
      <p:sp>
        <p:nvSpPr>
          <p:cNvPr id="10" name="TextBox 10"/>
          <p:cNvSpPr txBox="1"/>
          <p:nvPr/>
        </p:nvSpPr>
        <p:spPr>
          <a:xfrm>
            <a:off x="945186" y="1250072"/>
            <a:ext cx="11870388" cy="1094741"/>
          </a:xfrm>
          <a:prstGeom prst="rect">
            <a:avLst/>
          </a:prstGeom>
        </p:spPr>
        <p:txBody>
          <a:bodyPr lIns="0" tIns="0" rIns="0" bIns="0" rtlCol="0" anchor="t">
            <a:spAutoFit/>
          </a:bodyPr>
          <a:lstStyle/>
          <a:p>
            <a:pPr algn="l">
              <a:lnSpc>
                <a:spcPts val="8959"/>
              </a:lnSpc>
              <a:spcBef>
                <a:spcPct val="0"/>
              </a:spcBef>
            </a:pPr>
            <a:r>
              <a:rPr lang="en-US" sz="6399">
                <a:solidFill>
                  <a:srgbClr val="00778B"/>
                </a:solidFill>
                <a:latin typeface="League Spartan"/>
                <a:ea typeface="League Spartan"/>
                <a:cs typeface="League Spartan"/>
                <a:sym typeface="League Spartan"/>
              </a:rPr>
              <a:t> </a:t>
            </a:r>
            <a:r>
              <a:rPr lang="en-US" sz="6399">
                <a:solidFill>
                  <a:srgbClr val="006272"/>
                </a:solidFill>
                <a:latin typeface="League Spartan"/>
                <a:ea typeface="League Spartan"/>
                <a:cs typeface="League Spartan"/>
                <a:sym typeface="League Spartan"/>
              </a:rPr>
              <a:t>RANSOM PAYMENTS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99</a:t>
            </a:r>
          </a:p>
        </p:txBody>
      </p:sp>
      <p:sp>
        <p:nvSpPr>
          <p:cNvPr id="12" name="TextBox 12"/>
          <p:cNvSpPr txBox="1"/>
          <p:nvPr/>
        </p:nvSpPr>
        <p:spPr>
          <a:xfrm>
            <a:off x="5064299" y="9077203"/>
            <a:ext cx="7046081" cy="626826"/>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Thorn and National Center for Missing and Exploited Children (NCMEC). (2024). Trends in Financial Sextortion: An investigation of sextortion reports in NCMEC CyberTipline data. </a:t>
            </a:r>
          </a:p>
          <a:p>
            <a:pPr algn="l">
              <a:lnSpc>
                <a:spcPts val="1679"/>
              </a:lnSpc>
            </a:pPr>
            <a:endParaRPr lang="en-US" sz="1200">
              <a:solidFill>
                <a:srgbClr val="004F59"/>
              </a:solidFill>
              <a:latin typeface="Roboto"/>
              <a:ea typeface="Roboto"/>
              <a:cs typeface="Roboto"/>
              <a:sym typeface="Roboto"/>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4" name="Group 14"/>
          <p:cNvGrpSpPr/>
          <p:nvPr/>
        </p:nvGrpSpPr>
        <p:grpSpPr>
          <a:xfrm>
            <a:off x="1680354" y="3001403"/>
            <a:ext cx="5406044" cy="1076603"/>
            <a:chOff x="0" y="0"/>
            <a:chExt cx="1423814" cy="283550"/>
          </a:xfrm>
        </p:grpSpPr>
        <p:sp>
          <p:nvSpPr>
            <p:cNvPr id="15" name="Freeform 15"/>
            <p:cNvSpPr/>
            <p:nvPr/>
          </p:nvSpPr>
          <p:spPr>
            <a:xfrm>
              <a:off x="0" y="0"/>
              <a:ext cx="1423814" cy="283550"/>
            </a:xfrm>
            <a:custGeom>
              <a:avLst/>
              <a:gdLst/>
              <a:ahLst/>
              <a:cxnLst/>
              <a:rect l="l" t="t" r="r" b="b"/>
              <a:pathLst>
                <a:path w="1423814" h="283550">
                  <a:moveTo>
                    <a:pt x="0" y="0"/>
                  </a:moveTo>
                  <a:lnTo>
                    <a:pt x="1423814" y="0"/>
                  </a:lnTo>
                  <a:lnTo>
                    <a:pt x="1423814" y="283550"/>
                  </a:lnTo>
                  <a:lnTo>
                    <a:pt x="0" y="283550"/>
                  </a:lnTo>
                  <a:close/>
                </a:path>
              </a:pathLst>
            </a:custGeom>
            <a:solidFill>
              <a:srgbClr val="303030"/>
            </a:solidFill>
          </p:spPr>
          <p:txBody>
            <a:bodyPr/>
            <a:lstStyle/>
            <a:p>
              <a:endParaRPr lang="en-US"/>
            </a:p>
          </p:txBody>
        </p:sp>
        <p:sp>
          <p:nvSpPr>
            <p:cNvPr id="16" name="TextBox 16"/>
            <p:cNvSpPr txBox="1"/>
            <p:nvPr/>
          </p:nvSpPr>
          <p:spPr>
            <a:xfrm>
              <a:off x="0" y="-76200"/>
              <a:ext cx="1423814" cy="359750"/>
            </a:xfrm>
            <a:prstGeom prst="rect">
              <a:avLst/>
            </a:prstGeom>
          </p:spPr>
          <p:txBody>
            <a:bodyPr lIns="50800" tIns="50800" rIns="50800" bIns="50800" rtlCol="0" anchor="ctr"/>
            <a:lstStyle/>
            <a:p>
              <a:pPr algn="ctr">
                <a:lnSpc>
                  <a:spcPts val="3074"/>
                </a:lnSpc>
              </a:pPr>
              <a:endParaRPr/>
            </a:p>
          </p:txBody>
        </p:sp>
      </p:grpSp>
      <p:sp>
        <p:nvSpPr>
          <p:cNvPr id="17" name="TextBox 17"/>
          <p:cNvSpPr txBox="1"/>
          <p:nvPr/>
        </p:nvSpPr>
        <p:spPr>
          <a:xfrm>
            <a:off x="2025872" y="3106317"/>
            <a:ext cx="5060527" cy="771526"/>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Payment Methods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21050</Words>
  <Application>Microsoft Office PowerPoint</Application>
  <PresentationFormat>Custom</PresentationFormat>
  <Paragraphs>2581</Paragraphs>
  <Slides>148</Slides>
  <Notes>148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148</vt:i4>
      </vt:variant>
    </vt:vector>
  </HeadingPairs>
  <TitlesOfParts>
    <vt:vector size="158" baseType="lpstr">
      <vt:lpstr>Cooperative Bold</vt:lpstr>
      <vt:lpstr>Bebas Neue</vt:lpstr>
      <vt:lpstr>Arial</vt:lpstr>
      <vt:lpstr>Roboto</vt:lpstr>
      <vt:lpstr>Poppins Medium 1</vt:lpstr>
      <vt:lpstr>Roboto Bold</vt:lpstr>
      <vt:lpstr>Calibri</vt:lpstr>
      <vt:lpstr>Poppins Medium 2</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PowerPoint-Sextortion_Scheme_WalkingWise-7-1-2025</dc:title>
  <cp:lastModifiedBy>Karla Highman</cp:lastModifiedBy>
  <cp:revision>2</cp:revision>
  <dcterms:created xsi:type="dcterms:W3CDTF">2006-08-16T00:00:00Z</dcterms:created>
  <dcterms:modified xsi:type="dcterms:W3CDTF">2025-07-01T20:26:28Z</dcterms:modified>
  <dc:identifier>DAGaaiCSdec</dc:identifier>
</cp:coreProperties>
</file>