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8288000" cy="10287000"/>
  <p:notesSz cx="6858000" cy="9144000"/>
  <p:embeddedFontLst>
    <p:embeddedFont>
      <p:font typeface="Bebas Neue" panose="020B0606020202050201" pitchFamily="34" charset="0"/>
      <p:regular r:id="rId83"/>
    </p:embeddedFont>
    <p:embeddedFont>
      <p:font typeface="Cooperative" panose="020B0604020202020204" charset="-79"/>
      <p:regular r:id="rId84"/>
    </p:embeddedFont>
    <p:embeddedFont>
      <p:font typeface="Cooperative Bold" panose="020B0604020202020204" charset="-79"/>
      <p:regular r:id="rId85"/>
    </p:embeddedFont>
    <p:embeddedFont>
      <p:font typeface="League Spartan" panose="020B0604020202020204" charset="0"/>
      <p:regular r:id="rId86"/>
    </p:embeddedFont>
    <p:embeddedFont>
      <p:font typeface="Poppins Medium 1" panose="020B0604020202020204" charset="0"/>
      <p:regular r:id="rId87"/>
    </p:embeddedFont>
    <p:embeddedFont>
      <p:font typeface="Poppins Medium 2" panose="020B0604020202020204" charset="0"/>
      <p:regular r:id="rId88"/>
    </p:embeddedFont>
    <p:embeddedFont>
      <p:font typeface="Poppins Medium 2 Bold" panose="020B0604020202020204" charset="0"/>
      <p:regular r:id="rId89"/>
    </p:embeddedFont>
    <p:embeddedFont>
      <p:font typeface="Roboto" panose="02000000000000000000" pitchFamily="2" charset="0"/>
      <p:regular r:id="rId90"/>
    </p:embeddedFont>
    <p:embeddedFont>
      <p:font typeface="Roboto Bold" panose="02000000000000000000" charset="0"/>
      <p:regular r:id="rId91"/>
    </p:embeddedFont>
    <p:embeddedFont>
      <p:font typeface="Roboto Bold Italics" panose="020B0604020202020204" charset="0"/>
      <p:regular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8CEB6716-474A-4E71-8E3E-428941D68341}"/>
    <pc:docChg chg="modSld">
      <pc:chgData name="Karla Highman" userId="ecdc3769a33ca4ef" providerId="LiveId" clId="{8CEB6716-474A-4E71-8E3E-428941D68341}" dt="2026-03-14T19:05:56.753" v="0" actId="207"/>
      <pc:docMkLst>
        <pc:docMk/>
      </pc:docMkLst>
      <pc:sldChg chg="modSp mod">
        <pc:chgData name="Karla Highman" userId="ecdc3769a33ca4ef" providerId="LiveId" clId="{8CEB6716-474A-4E71-8E3E-428941D68341}" dt="2026-03-14T19:05:56.753" v="0" actId="207"/>
        <pc:sldMkLst>
          <pc:docMk/>
          <pc:sldMk cId="0" sldId="267"/>
        </pc:sldMkLst>
        <pc:spChg chg="mod">
          <ac:chgData name="Karla Highman" userId="ecdc3769a33ca4ef" providerId="LiveId" clId="{8CEB6716-474A-4E71-8E3E-428941D68341}" dt="2026-03-14T19:05:56.753" v="0" actId="207"/>
          <ac:spMkLst>
            <pc:docMk/>
            <pc:sldMk cId="0" sldId="267"/>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endParaRPr lang="en-US"/>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endParaRPr lang="en-US"/>
          </a:p>
          <a:p>
            <a:r>
              <a:rPr lang="en-US"/>
              <a:t>AGE &amp; AUDIENCE </a:t>
            </a:r>
          </a:p>
          <a:p>
            <a:r>
              <a:rPr lang="en-US"/>
              <a:t>This presentation can be edited by following the procedures on page 3 to align with your school policies, specific age groups, and the involvement of at-risk audiences.</a:t>
            </a:r>
          </a:p>
          <a:p>
            <a:endParaRPr lang="en-US"/>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endParaRPr lang="en-US"/>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a:t>
            </a:r>
          </a:p>
          <a:p>
            <a:endParaRPr lang="en-US"/>
          </a:p>
          <a:p>
            <a:r>
              <a:rPr lang="en-US"/>
              <a:t>So, this 3-minute Walking Wise animated video is appropriate for young people (ages 10+)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endParaRPr lang="en-US"/>
          </a:p>
          <a:p>
            <a:r>
              <a:rPr lang="en-US"/>
              <a:t>Explaining that sexual abuse affects many young people can help students understand they are not alone. When discussed carefully and respectfully, this information can reduce shame and encourage students to seek help if they or someone they know is being harmed.</a:t>
            </a:r>
          </a:p>
          <a:p>
            <a:endParaRPr lang="en-US"/>
          </a:p>
          <a:p>
            <a:r>
              <a:rPr lang="en-US"/>
              <a:t>Education can help:</a:t>
            </a:r>
          </a:p>
          <a:p>
            <a:r>
              <a:rPr lang="en-US"/>
              <a:t>- Reduce stigma around talking about abuse</a:t>
            </a:r>
          </a:p>
          <a:p>
            <a:r>
              <a:rPr lang="en-US"/>
              <a:t>- Encourage open conversations with trusted adults</a:t>
            </a:r>
          </a:p>
          <a:p>
            <a:r>
              <a:rPr lang="en-US"/>
              <a:t>- Support students in asking for help</a:t>
            </a:r>
          </a:p>
          <a:p>
            <a:r>
              <a:rPr lang="en-US"/>
              <a:t>- Reduce self-blame among victims</a:t>
            </a:r>
          </a:p>
          <a:p>
            <a:r>
              <a:rPr lang="en-US"/>
              <a:t>- Build resilience and confidence</a:t>
            </a:r>
          </a:p>
          <a:p>
            <a:r>
              <a:rPr lang="en-US"/>
              <a:t>- Reduce victim blaming</a:t>
            </a:r>
          </a:p>
          <a:p>
            <a:r>
              <a:rPr lang="en-US"/>
              <a:t>- Encourage students to speak up when someone needs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endParaRPr lang="en-US"/>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endParaRPr lang="en-US"/>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endParaRPr lang="en-US"/>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endParaRPr lang="en-US"/>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endParaRPr lang="en-US"/>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Teaching children as young as 10 years old that many girls and boys experience sexual abuse may help victims realize they are not alone and could potentially lead to asking for help.</a:t>
            </a:r>
          </a:p>
          <a:p>
            <a:endParaRPr lang="en-US"/>
          </a:p>
          <a:p>
            <a:r>
              <a:rPr lang="en-US"/>
              <a:t>Education will help:</a:t>
            </a:r>
          </a:p>
          <a:p>
            <a:r>
              <a:rPr lang="en-US"/>
              <a:t>1) Reduce stigma</a:t>
            </a:r>
          </a:p>
          <a:p>
            <a:r>
              <a:rPr lang="en-US"/>
              <a:t>2) Encourage openness</a:t>
            </a:r>
          </a:p>
          <a:p>
            <a:r>
              <a:rPr lang="en-US"/>
              <a:t>3) Empower reporting</a:t>
            </a:r>
          </a:p>
          <a:p>
            <a:r>
              <a:rPr lang="en-US"/>
              <a:t>4) Reduce self-blame</a:t>
            </a:r>
          </a:p>
          <a:p>
            <a:r>
              <a:rPr lang="en-US"/>
              <a:t>5) Build Resilience</a:t>
            </a:r>
          </a:p>
          <a:p>
            <a:r>
              <a:rPr lang="en-US"/>
              <a:t>6) Reduce victim blaming</a:t>
            </a:r>
          </a:p>
          <a:p>
            <a:r>
              <a:rPr lang="en-US"/>
              <a:t>7) Encourage advocacy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ACTIONS</a:t>
            </a:r>
          </a:p>
          <a:p>
            <a:r>
              <a:rPr lang="en-US"/>
              <a:t>Watch how people act over time, both in public and private. Trustworthy people behave consistently. Someone who behaves very differently depending on who is watching may not be trustworthy.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CHOICES</a:t>
            </a:r>
          </a:p>
          <a:p>
            <a:r>
              <a:rPr lang="en-US"/>
              <a:t>Notice whether someone makes good decisions — even when no one is watching. Trustworthy people are good role models because they follow rules, treat people fairly, and take responsibility for their mistakes.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a:t>
            </a:r>
          </a:p>
          <a:p>
            <a:r>
              <a:rPr lang="en-US"/>
              <a:t>Ask questions and see if their answers stay consistent. Dishonest people often change their stories. Trustworthy people usually provide clear and consistent answers.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REACTIONS</a:t>
            </a:r>
          </a:p>
          <a:p>
            <a:r>
              <a:rPr lang="en-US"/>
              <a:t>Notice how someone reacts when you set boundaries. A trustworthy adult will respect boundaries. </a:t>
            </a:r>
          </a:p>
          <a:p>
            <a:endParaRPr lang="en-US"/>
          </a:p>
          <a:p>
            <a:r>
              <a:rPr lang="en-US"/>
              <a:t>Unsafe adults may become angry, pressure the young person, or try to make them feel guilty.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TRUSTWORTHY BEHAVIOR</a:t>
            </a:r>
          </a:p>
          <a:p>
            <a:r>
              <a:rPr lang="en-US"/>
              <a:t>Safe adults are caring, thoughtful, loving, and gentle.</a:t>
            </a:r>
          </a:p>
          <a:p>
            <a:endParaRPr lang="en-US"/>
          </a:p>
          <a:p>
            <a:r>
              <a:rPr lang="en-US"/>
              <a:t>They behave in ways that demonstrate they are dependable, respectful, and honest.</a:t>
            </a:r>
          </a:p>
          <a:p>
            <a:endParaRPr lang="en-US"/>
          </a:p>
          <a:p>
            <a:r>
              <a:rPr lang="en-US"/>
              <a:t>Safe adults look for ways to be helpful and kind, and they treat young people fairly. </a:t>
            </a:r>
          </a:p>
          <a:p>
            <a:endParaRPr lang="en-US"/>
          </a:p>
          <a:p>
            <a:r>
              <a:rPr lang="en-US"/>
              <a:t>They do not pressure children to keep secrets and encourage them to talk with other safe adults.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RELIABLE</a:t>
            </a:r>
          </a:p>
          <a:p>
            <a:r>
              <a:rPr lang="en-US"/>
              <a:t>Trustworthy people keep their promises whenever possible. They are people you can count on to do what they say they will. Unsafe adults may often break promises or fail to follow through.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FAIR</a:t>
            </a:r>
          </a:p>
          <a:p>
            <a:r>
              <a:rPr lang="en-US"/>
              <a:t>Fair people treat others equally and follow the same rules they expect others to follow. </a:t>
            </a:r>
          </a:p>
          <a:p>
            <a:endParaRPr lang="en-US"/>
          </a:p>
          <a:p>
            <a:r>
              <a:rPr lang="en-US"/>
              <a:t>Favortism happens when someone gives special treatment to one person while ignoring others. </a:t>
            </a:r>
          </a:p>
          <a:p>
            <a:endParaRPr lang="en-US"/>
          </a:p>
          <a:p>
            <a:r>
              <a:rPr lang="en-US"/>
              <a:t>Sometimes, favoritism is used to manipulate or control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CHOICES</a:t>
            </a:r>
          </a:p>
          <a:p>
            <a:r>
              <a:rPr lang="en-US"/>
              <a:t>Trustworthy people usually make responsible choices that help the people around them. </a:t>
            </a:r>
          </a:p>
          <a:p>
            <a:endParaRPr lang="en-US"/>
          </a:p>
          <a:p>
            <a:r>
              <a:rPr lang="en-US"/>
              <a:t>Responsible decisions often lead to positive and healthy outcomes. </a:t>
            </a:r>
          </a:p>
          <a:p>
            <a:endParaRPr lang="en-US"/>
          </a:p>
          <a:p>
            <a:r>
              <a:rPr lang="en-US"/>
              <a:t>Unsafe adults sometimes make decisions that benefit themselves but harm others.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HONESTY</a:t>
            </a:r>
          </a:p>
          <a:p>
            <a:r>
              <a:rPr lang="en-US"/>
              <a:t>Honest people usually give answers or tell stories that stay consistent over time. </a:t>
            </a:r>
          </a:p>
          <a:p>
            <a:endParaRPr lang="en-US"/>
          </a:p>
          <a:p>
            <a:r>
              <a:rPr lang="en-US"/>
              <a:t>Dishonest people may change their stories or give different answers. </a:t>
            </a:r>
          </a:p>
          <a:p>
            <a:endParaRPr lang="en-US"/>
          </a:p>
          <a:p>
            <a:r>
              <a:rPr lang="en-US"/>
              <a:t>Inconsistent stories can be a warning sign.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endParaRPr lang="en-US"/>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a:t>
            </a:r>
          </a:p>
          <a:p>
            <a:r>
              <a:rPr lang="en-US"/>
              <a:t>Safe adults usually look out for others' well-being. </a:t>
            </a:r>
          </a:p>
          <a:p>
            <a:endParaRPr lang="en-US"/>
          </a:p>
          <a:p>
            <a:r>
              <a:rPr lang="en-US"/>
              <a:t>Unsafe adults may encourage risky or rule-breaking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endParaRPr lang="en-US"/>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endParaRPr lang="en-US"/>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endParaRPr lang="en-US"/>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endParaRPr lang="en-US"/>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endParaRPr lang="en-US"/>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UNREPORTED</a:t>
            </a:r>
          </a:p>
          <a:p>
            <a:r>
              <a:rPr lang="en-US"/>
              <a:t>Victims often do not report the crimes committed against them due to fear, shame, or manipulation.</a:t>
            </a:r>
          </a:p>
          <a:p>
            <a:endParaRPr lang="en-US"/>
          </a:p>
          <a:p>
            <a:r>
              <a:rPr lang="en-US"/>
              <a:t>INCONSISTENT COLLECTION</a:t>
            </a:r>
          </a:p>
          <a:p>
            <a:r>
              <a:rPr lang="en-US"/>
              <a:t>Geographical areas have different legal definitions for sexual crimes, which may make data hard to compare.</a:t>
            </a:r>
          </a:p>
          <a:p>
            <a:endParaRPr lang="en-US"/>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Safety is about behavior.</a:t>
            </a:r>
          </a:p>
          <a:p>
            <a:endParaRPr lang="en-US"/>
          </a:p>
          <a:p>
            <a:r>
              <a:rPr lang="en-US"/>
              <a:t>Safety is not about how someone looks.</a:t>
            </a:r>
          </a:p>
          <a:p>
            <a:endParaRPr lang="en-US"/>
          </a:p>
          <a:p>
            <a:r>
              <a:rPr lang="en-US"/>
              <a:t>Safety is also not about whether the person is familiar or well-known.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endParaRPr lang="en-US"/>
          </a:p>
          <a:p>
            <a:r>
              <a:rPr lang="en-US"/>
              <a:t>Unsafe people can be dishonest, uncaring, or irresponsible. They can also be a negative influence by breaking rules. </a:t>
            </a:r>
          </a:p>
          <a:p>
            <a:endParaRPr lang="en-US"/>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endParaRPr lang="en-US"/>
          </a:p>
          <a:p>
            <a:r>
              <a:rPr lang="en-US"/>
              <a:t>Unsafe people can be dishonest, uncaring, or irresponsible. They can also be a negative influence by breaking rules. </a:t>
            </a:r>
          </a:p>
          <a:p>
            <a:endParaRPr lang="en-US"/>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endParaRPr lang="en-US"/>
          </a:p>
          <a:p>
            <a:r>
              <a:rPr lang="en-US"/>
              <a:t>Unsafe people can be dishonest, uncaring, or irresponsible. They can also be a negative influence by breaking rules. </a:t>
            </a:r>
          </a:p>
          <a:p>
            <a:endParaRPr lang="en-US"/>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endParaRPr lang="en-US"/>
          </a:p>
          <a:p>
            <a:r>
              <a:rPr lang="en-US"/>
              <a:t>Unsafe people can be dishonest, uncaring, or irresponsible. They can also be a negative influence by breaking rules. </a:t>
            </a:r>
          </a:p>
          <a:p>
            <a:endParaRPr lang="en-US"/>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endParaRPr lang="en-US"/>
          </a:p>
          <a:p>
            <a:r>
              <a:rPr lang="en-US"/>
              <a:t>Unsafe people can be dishonest, uncaring, or irresponsible. They can also be a negative influence by breaking rules. </a:t>
            </a:r>
          </a:p>
          <a:p>
            <a:endParaRPr lang="en-US"/>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RED FLAG BEHAVIORS</a:t>
            </a:r>
          </a:p>
          <a:p>
            <a:r>
              <a:rPr lang="en-US"/>
              <a:t>Someone may seem friendly or appropriate at first, but over time, an unsafe person may show warning signs through their behavior. </a:t>
            </a:r>
          </a:p>
          <a:p>
            <a:endParaRPr lang="en-US"/>
          </a:p>
          <a:p>
            <a:r>
              <a:rPr lang="en-US"/>
              <a:t>Sometimes they change how they act depending on the vulnerabilities of the young person they are targeting.</a:t>
            </a:r>
          </a:p>
          <a:p>
            <a:endParaRPr lang="en-US"/>
          </a:p>
          <a:p>
            <a:r>
              <a:rPr lang="en-US"/>
              <a:t>They can use flattery or show favoritism to make a young person feel more important than others, often by granting special treatment not available to their peers. </a:t>
            </a:r>
          </a:p>
          <a:p>
            <a:endParaRPr lang="en-US"/>
          </a:p>
          <a:p>
            <a:r>
              <a:rPr lang="en-US"/>
              <a:t>They can cause a youth to feel confused, isolated, awkward, or embarrassed. </a:t>
            </a:r>
          </a:p>
          <a:p>
            <a:endParaRPr lang="en-US"/>
          </a:p>
          <a:p>
            <a:r>
              <a:rPr lang="en-US"/>
              <a:t>They may give expensive or frequent gifts to instill a young person’s sense of loyalty and obligation. </a:t>
            </a:r>
          </a:p>
          <a:p>
            <a:endParaRPr lang="en-US"/>
          </a:p>
          <a:p>
            <a:r>
              <a:rPr lang="en-US"/>
              <a:t>Unsafe adults can pressure youth to keep secrets and share private or personal information.</a:t>
            </a:r>
          </a:p>
          <a:p>
            <a:endParaRPr lang="en-US"/>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RED FLAG BEHAVIORS</a:t>
            </a:r>
          </a:p>
          <a:p>
            <a:r>
              <a:rPr lang="en-US"/>
              <a:t>Someone may seem friendly or appropriate at first, but over time, an unsafe person may show warning signs through their behavior. </a:t>
            </a:r>
          </a:p>
          <a:p>
            <a:endParaRPr lang="en-US"/>
          </a:p>
          <a:p>
            <a:r>
              <a:rPr lang="en-US"/>
              <a:t>Sometimes they change how they act depending on the vulnerabilities of the young person they are targeting.</a:t>
            </a:r>
          </a:p>
          <a:p>
            <a:endParaRPr lang="en-US"/>
          </a:p>
          <a:p>
            <a:r>
              <a:rPr lang="en-US"/>
              <a:t>They can use flattery or show favoritism to make a young person feel more important than others, often by granting special treatment not available to their peers. </a:t>
            </a:r>
          </a:p>
          <a:p>
            <a:endParaRPr lang="en-US"/>
          </a:p>
          <a:p>
            <a:r>
              <a:rPr lang="en-US"/>
              <a:t>They can cause a youth to feel confused, isolated, awkward, or embarrassed. </a:t>
            </a:r>
          </a:p>
          <a:p>
            <a:endParaRPr lang="en-US"/>
          </a:p>
          <a:p>
            <a:r>
              <a:rPr lang="en-US"/>
              <a:t>They may give expensive or frequent gifts to instill a young person’s sense of loyalty and obligation. </a:t>
            </a:r>
          </a:p>
          <a:p>
            <a:endParaRPr lang="en-US"/>
          </a:p>
          <a:p>
            <a:r>
              <a:rPr lang="en-US"/>
              <a:t>Unsafe adults can pressure youth to keep secrets and share private or personal information.</a:t>
            </a:r>
          </a:p>
          <a:p>
            <a:endParaRPr lang="en-US"/>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Presenter Guidelines for Delivery</a:t>
            </a:r>
          </a:p>
          <a:p>
            <a:endParaRPr lang="en-US"/>
          </a:p>
          <a:p>
            <a:r>
              <a:rPr lang="en-US"/>
              <a:t>Present the information in a calm, matter-of-fact way and avoid sensational language.</a:t>
            </a:r>
          </a:p>
          <a:p>
            <a:endParaRPr lang="en-US"/>
          </a:p>
          <a:p>
            <a:r>
              <a:rPr lang="en-US"/>
              <a:t>Avoid graphic details. Focus on understanding behaviors and staying safe.</a:t>
            </a:r>
          </a:p>
          <a:p>
            <a:endParaRPr lang="en-US"/>
          </a:p>
          <a:p>
            <a:r>
              <a:rPr lang="en-US"/>
              <a:t>Never blame victims. Responsibility always belongs to the person who caused harm.</a:t>
            </a:r>
          </a:p>
          <a:p>
            <a:endParaRPr lang="en-US"/>
          </a:p>
          <a:p>
            <a:r>
              <a:rPr lang="en-US"/>
              <a:t>Maintain a steady tone. Students often mirror the presenter’s emotional cues.</a:t>
            </a:r>
          </a:p>
          <a:p>
            <a:endParaRPr lang="en-US"/>
          </a:p>
          <a:p>
            <a:r>
              <a:rPr lang="en-US"/>
              <a:t>Do not ask students to share personal experiences.</a:t>
            </a:r>
          </a:p>
          <a:p>
            <a:endParaRPr lang="en-US"/>
          </a:p>
          <a:p>
            <a:r>
              <a:rPr lang="en-US"/>
              <a:t>If students laugh or react awkwardly, stay calm and continue teaching.</a:t>
            </a:r>
          </a:p>
          <a:p>
            <a:endParaRPr lang="en-US"/>
          </a:p>
          <a:p>
            <a:r>
              <a:rPr lang="en-US"/>
              <a:t>Always pair risk information with solutions and support.</a:t>
            </a:r>
          </a:p>
          <a:p>
            <a:endParaRPr lang="en-US"/>
          </a:p>
          <a:p>
            <a:r>
              <a:rPr lang="en-US"/>
              <a:t>Remind students they are not alone and help is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endParaRPr lang="en-US"/>
          </a:p>
          <a:p>
            <a:r>
              <a:rPr lang="en-US"/>
              <a:t>SOMEONE KNOWN</a:t>
            </a:r>
          </a:p>
          <a:p>
            <a:r>
              <a:rPr lang="en-US"/>
              <a:t>The CDC reports that at least 90% of child sexual abuse is committed by someone the child and the child's family know and trust.[1] </a:t>
            </a:r>
          </a:p>
          <a:p>
            <a:endParaRPr lang="en-US"/>
          </a:p>
          <a:p>
            <a:r>
              <a:rPr lang="en-US"/>
              <a:t>Hence, understanding that strangers commit about 10% of child sexual abuse helps to put the concept of 'stranger danger' into perspective. </a:t>
            </a:r>
          </a:p>
          <a:p>
            <a:endParaRPr lang="en-US"/>
          </a:p>
          <a:p>
            <a:r>
              <a:rPr lang="en-US"/>
              <a:t>However, online or 'virtual' strangers have significantly increased the risk for young people using electronic devices.</a:t>
            </a:r>
          </a:p>
          <a:p>
            <a:endParaRPr lang="en-US"/>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endParaRPr lang="en-US"/>
          </a:p>
          <a:p>
            <a:r>
              <a:rPr lang="en-US"/>
              <a:t>SOMEONE KNOWN</a:t>
            </a:r>
          </a:p>
          <a:p>
            <a:r>
              <a:rPr lang="en-US"/>
              <a:t>The CDC reports that at least 90% of child sexual abuse is committed by someone the child and the child's family know and trust.[1] </a:t>
            </a:r>
          </a:p>
          <a:p>
            <a:endParaRPr lang="en-US"/>
          </a:p>
          <a:p>
            <a:r>
              <a:rPr lang="en-US"/>
              <a:t>Hence, understanding that strangers commit about 10% of child sexual abuse helps to put the concept of 'stranger danger' into perspective. </a:t>
            </a:r>
          </a:p>
          <a:p>
            <a:endParaRPr lang="en-US"/>
          </a:p>
          <a:p>
            <a:r>
              <a:rPr lang="en-US"/>
              <a:t>However, online or 'virtual' strangers have significantly increased the risk for young people using electronic devices.</a:t>
            </a:r>
          </a:p>
          <a:p>
            <a:endParaRPr lang="en-US"/>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endParaRPr lang="en-US"/>
          </a:p>
          <a:p>
            <a:r>
              <a:rPr lang="en-US"/>
              <a:t>STRANGER DANGER</a:t>
            </a:r>
          </a:p>
          <a:p>
            <a:r>
              <a:rPr lang="en-US"/>
              <a:t>'Stranger Danger' is a concept that instructs children and young people to exercise caution and be aware when interacting with individuals they do not know personally. The concept emphasizes that strangers can pose a threat to their safety and well-being. </a:t>
            </a:r>
          </a:p>
          <a:p>
            <a:endParaRPr lang="en-US"/>
          </a:p>
          <a:p>
            <a:r>
              <a:rPr lang="en-US"/>
              <a:t>MISLEADING  </a:t>
            </a:r>
          </a:p>
          <a:p>
            <a:r>
              <a:rPr lang="en-US"/>
              <a:t>The Stranger Danger concept implies that strangers pose the greatest threat to young people's security. Still, statistics show that incidents of abduction, sexual abuse, and human trafficking often involve individuals known to youth, like family members, neighbors, or family acquaintances.</a:t>
            </a:r>
          </a:p>
          <a:p>
            <a:endParaRPr lang="en-US"/>
          </a:p>
          <a:p>
            <a:r>
              <a:rPr lang="en-US"/>
              <a:t>DISTINCTION  </a:t>
            </a:r>
          </a:p>
          <a:p>
            <a:r>
              <a:rPr lang="en-US"/>
              <a:t>Young people must know that not all strangers pose threats, and not all familiar people are safe.</a:t>
            </a:r>
          </a:p>
          <a:p>
            <a:endParaRPr lang="en-US"/>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a:t>
            </a:r>
          </a:p>
          <a:p>
            <a:r>
              <a:rPr lang="en-US"/>
              <a:t>Online or 'Virtual' Danger is an ever-growing threat, making it imperative for young people to understand the unique risks associated with online interactions and to have the guidance they need to navigate potential dangers online.</a:t>
            </a:r>
          </a:p>
          <a:p>
            <a:endParaRPr lang="en-US"/>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often do not view an online acquaintance as a mysterious stranger. Instead, they identify online connections as friends, just like in-person relationships. [1]</a:t>
            </a:r>
          </a:p>
          <a:p>
            <a:endParaRPr lang="en-US"/>
          </a:p>
          <a:p>
            <a:r>
              <a:rPr lang="en-US"/>
              <a:t>It is usually impossible to be sure that an 'online-only friend' is who they say they are. So, young people should not assume they are interacting with an honest, trustworthy, or safe acquaintance. </a:t>
            </a:r>
          </a:p>
          <a:p>
            <a:endParaRPr lang="en-US"/>
          </a:p>
          <a:p>
            <a:r>
              <a:rPr lang="en-US"/>
              <a:t>Online predators are often patient, investing considerable time in developing relationships during the grooming process before victimizing a young person.</a:t>
            </a:r>
          </a:p>
          <a:p>
            <a:endParaRPr lang="en-US"/>
          </a:p>
          <a:p>
            <a:r>
              <a:rPr lang="en-US"/>
              <a:t>Source</a:t>
            </a:r>
          </a:p>
          <a:p>
            <a:r>
              <a:rPr lang="en-US"/>
              <a:t>1.  THORN (2022, April). Online Grooming: Examining risky encounters amid everyday digital socialization, p. 10. Benenson Strategy Group. Retrieved November 12, 2024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ALONE</a:t>
            </a:r>
          </a:p>
          <a:p>
            <a:r>
              <a:rPr lang="en-US"/>
              <a:t>Unsafe adults look for opportunities to spend time alone with a young person to gain trust.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INDEBTED &amp; OBLIGATION</a:t>
            </a:r>
          </a:p>
          <a:p>
            <a:r>
              <a:rPr lang="en-US"/>
              <a:t>Unsafe adults may claim the young person owes them for gifts, attention, favoritism, affection, etc., and eventually demand repayment.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SECRETS</a:t>
            </a:r>
          </a:p>
          <a:p>
            <a:r>
              <a:rPr lang="en-US"/>
              <a:t>They often share personal secrets to make the young person feel like a special confidant.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endParaRPr lang="en-US"/>
          </a:p>
          <a:p>
            <a:r>
              <a:rPr lang="en-US"/>
              <a:t>When young people understand how predators operate, they are better able to recognize manipulation and avoid dangerous situations. </a:t>
            </a:r>
          </a:p>
          <a:p>
            <a:endParaRPr lang="en-US"/>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BREAKING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BREAKING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tactics are used to control and scare victims into staying silent.</a:t>
            </a:r>
          </a:p>
          <a:p>
            <a:endParaRPr lang="en-US"/>
          </a:p>
          <a:p>
            <a:r>
              <a:rPr lang="en-US"/>
              <a:t>It is never the victim’s fault. </a:t>
            </a:r>
          </a:p>
          <a:p>
            <a:r>
              <a:rPr lang="en-US"/>
              <a:t>Unsafe adults are responsible for their actions.</a:t>
            </a:r>
          </a:p>
          <a:p>
            <a:endParaRPr lang="en-US"/>
          </a:p>
          <a:p>
            <a:r>
              <a:rPr lang="en-US"/>
              <a:t>BLAME &amp; SHAME</a:t>
            </a:r>
          </a:p>
          <a:p>
            <a:r>
              <a:rPr lang="en-US"/>
              <a:t>They use blame and shame to manipulate the young person, making them feel responsible for the abusive actions.</a:t>
            </a:r>
          </a:p>
          <a:p>
            <a:endParaRPr lang="en-US"/>
          </a:p>
          <a:p>
            <a:r>
              <a:rPr lang="en-US"/>
              <a:t>ISOLATION</a:t>
            </a:r>
          </a:p>
          <a:p>
            <a:r>
              <a:rPr lang="en-US"/>
              <a:t>They gain control by distancing the young person from family and friends to limit outside influences.</a:t>
            </a:r>
          </a:p>
          <a:p>
            <a:endParaRPr lang="en-US"/>
          </a:p>
          <a:p>
            <a:r>
              <a:rPr lang="en-US"/>
              <a:t>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tactics are used to control and scare victims into staying silent.</a:t>
            </a:r>
          </a:p>
          <a:p>
            <a:endParaRPr lang="en-US"/>
          </a:p>
          <a:p>
            <a:r>
              <a:rPr lang="en-US"/>
              <a:t>It is never the victim’s fault. </a:t>
            </a:r>
          </a:p>
          <a:p>
            <a:r>
              <a:rPr lang="en-US"/>
              <a:t>Unsafe adults are responsible for their actions.</a:t>
            </a:r>
          </a:p>
          <a:p>
            <a:endParaRPr lang="en-US"/>
          </a:p>
          <a:p>
            <a:r>
              <a:rPr lang="en-US"/>
              <a:t>BLAME &amp; SHAME</a:t>
            </a:r>
          </a:p>
          <a:p>
            <a:r>
              <a:rPr lang="en-US"/>
              <a:t>They use blame and shame to manipulate the young person, making them feel responsible for the abusive actions.</a:t>
            </a:r>
          </a:p>
          <a:p>
            <a:endParaRPr lang="en-US"/>
          </a:p>
          <a:p>
            <a:r>
              <a:rPr lang="en-US"/>
              <a:t>ISOLATION</a:t>
            </a:r>
          </a:p>
          <a:p>
            <a:r>
              <a:rPr lang="en-US"/>
              <a:t>They gain control by distancing the young person from family and friends to limit outside influences.</a:t>
            </a:r>
          </a:p>
          <a:p>
            <a:endParaRPr lang="en-US"/>
          </a:p>
          <a:p>
            <a:r>
              <a:rPr lang="en-US"/>
              <a:t>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tactics are used to control and scare victims into staying silent.</a:t>
            </a:r>
          </a:p>
          <a:p>
            <a:endParaRPr lang="en-US"/>
          </a:p>
          <a:p>
            <a:r>
              <a:rPr lang="en-US"/>
              <a:t>It is never the victim’s fault. </a:t>
            </a:r>
          </a:p>
          <a:p>
            <a:r>
              <a:rPr lang="en-US"/>
              <a:t>Unsafe adults are responsible for their actions.</a:t>
            </a:r>
          </a:p>
          <a:p>
            <a:endParaRPr lang="en-US"/>
          </a:p>
          <a:p>
            <a:r>
              <a:rPr lang="en-US"/>
              <a:t>BLAME &amp; SHAME</a:t>
            </a:r>
          </a:p>
          <a:p>
            <a:r>
              <a:rPr lang="en-US"/>
              <a:t>They use blame and shame to manipulate the young person, making them feel responsible for the abusive actions.</a:t>
            </a:r>
          </a:p>
          <a:p>
            <a:endParaRPr lang="en-US"/>
          </a:p>
          <a:p>
            <a:r>
              <a:rPr lang="en-US"/>
              <a:t>ISOLATION</a:t>
            </a:r>
          </a:p>
          <a:p>
            <a:r>
              <a:rPr lang="en-US"/>
              <a:t>They gain control by distancing the young person from family and friends to limit outside influences.</a:t>
            </a:r>
          </a:p>
          <a:p>
            <a:endParaRPr lang="en-US"/>
          </a:p>
          <a:p>
            <a:r>
              <a:rPr lang="en-US"/>
              <a:t>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tactics are used to control and scare victims into staying silent.</a:t>
            </a:r>
          </a:p>
          <a:p>
            <a:endParaRPr lang="en-US"/>
          </a:p>
          <a:p>
            <a:r>
              <a:rPr lang="en-US"/>
              <a:t>It is never the victim’s fault. </a:t>
            </a:r>
          </a:p>
          <a:p>
            <a:r>
              <a:rPr lang="en-US"/>
              <a:t>Unsafe adults are responsible for their actions.</a:t>
            </a:r>
          </a:p>
          <a:p>
            <a:endParaRPr lang="en-US"/>
          </a:p>
          <a:p>
            <a:r>
              <a:rPr lang="en-US"/>
              <a:t>BLAME &amp; SHAME</a:t>
            </a:r>
          </a:p>
          <a:p>
            <a:r>
              <a:rPr lang="en-US"/>
              <a:t>They use blame and shame to manipulate the young person, making them feel responsible for the abusive actions.</a:t>
            </a:r>
          </a:p>
          <a:p>
            <a:endParaRPr lang="en-US"/>
          </a:p>
          <a:p>
            <a:r>
              <a:rPr lang="en-US"/>
              <a:t>ISOLATION</a:t>
            </a:r>
          </a:p>
          <a:p>
            <a:r>
              <a:rPr lang="en-US"/>
              <a:t>They gain control by distancing the young person from family and friends to limit outside influences.</a:t>
            </a:r>
          </a:p>
          <a:p>
            <a:endParaRPr lang="en-US"/>
          </a:p>
          <a:p>
            <a:r>
              <a:rPr lang="en-US"/>
              <a:t>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SILENT</a:t>
            </a:r>
          </a:p>
          <a:p>
            <a:r>
              <a:rPr lang="en-US"/>
              <a:t>It can be used silently.  </a:t>
            </a:r>
          </a:p>
          <a:p>
            <a:endParaRPr lang="en-US"/>
          </a:p>
          <a:p>
            <a:r>
              <a:rPr lang="en-US"/>
              <a:t>UNTRACKABLE</a:t>
            </a:r>
          </a:p>
          <a:p>
            <a:r>
              <a:rPr lang="en-US"/>
              <a:t>It leaves no digital footprint.  </a:t>
            </a:r>
          </a:p>
          <a:p>
            <a:endParaRPr lang="en-US"/>
          </a:p>
          <a:p>
            <a:r>
              <a:rPr lang="en-US"/>
              <a:t>CONCEALED</a:t>
            </a:r>
          </a:p>
          <a:p>
            <a:r>
              <a:rPr lang="en-US"/>
              <a:t>It can be done secretly when a perpetrator is in the vicinity.</a:t>
            </a:r>
          </a:p>
          <a:p>
            <a:endParaRPr lang="en-US"/>
          </a:p>
          <a:p>
            <a:r>
              <a:rPr lang="en-US"/>
              <a:t>SIGNALS DISTRESS</a:t>
            </a:r>
          </a:p>
          <a:p>
            <a:r>
              <a:rPr lang="en-US"/>
              <a:t>Combining the hand signal with a distressed facial expression might help attract the attention of an individual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Trustworthy vs. Unsafe Adult, please take a look at the last page of Lesson Plan #2 by logging in to the Walking Wise Learning Platform. </a:t>
            </a:r>
          </a:p>
          <a:p>
            <a:endParaRPr lang="en-US"/>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#2</a:t>
            </a:r>
          </a:p>
        </p:txBody>
      </p:sp>
      <p:sp>
        <p:nvSpPr>
          <p:cNvPr id="5" name="TextBox 5"/>
          <p:cNvSpPr txBox="1"/>
          <p:nvPr/>
        </p:nvSpPr>
        <p:spPr>
          <a:xfrm>
            <a:off x="454522" y="2385219"/>
            <a:ext cx="17417056" cy="2503612"/>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6" name="TextBox 6"/>
          <p:cNvSpPr txBox="1"/>
          <p:nvPr/>
        </p:nvSpPr>
        <p:spPr>
          <a:xfrm>
            <a:off x="454522" y="5191125"/>
            <a:ext cx="17064886" cy="2648773"/>
          </a:xfrm>
          <a:prstGeom prst="rect">
            <a:avLst/>
          </a:prstGeom>
        </p:spPr>
        <p:txBody>
          <a:bodyPr lIns="0" tIns="0" rIns="0" bIns="0" rtlCol="0" anchor="t">
            <a:spAutoFit/>
          </a:bodyPr>
          <a:lstStyle/>
          <a:p>
            <a:pPr algn="ctr">
              <a:lnSpc>
                <a:spcPts val="8686"/>
              </a:lnSpc>
            </a:pPr>
            <a:r>
              <a:rPr lang="en-US" sz="8352" spc="-400">
                <a:solidFill>
                  <a:srgbClr val="EA4A49"/>
                </a:solidFill>
                <a:latin typeface="Poppins Medium 2"/>
                <a:ea typeface="Poppins Medium 2"/>
                <a:cs typeface="Poppins Medium 2"/>
                <a:sym typeface="Poppins Medium 2"/>
              </a:rPr>
              <a:t>Trustworthy vs</a:t>
            </a:r>
            <a:r>
              <a:rPr lang="en-US" sz="8352" b="1" spc="-400">
                <a:solidFill>
                  <a:srgbClr val="EA4A49"/>
                </a:solidFill>
                <a:latin typeface="Poppins Medium 2 Bold"/>
                <a:ea typeface="Poppins Medium 2 Bold"/>
                <a:cs typeface="Poppins Medium 2 Bold"/>
                <a:sym typeface="Poppins Medium 2 Bold"/>
              </a:rPr>
              <a:t> </a:t>
            </a:r>
          </a:p>
          <a:p>
            <a:pPr algn="ctr">
              <a:lnSpc>
                <a:spcPts val="11190"/>
              </a:lnSpc>
            </a:pPr>
            <a:r>
              <a:rPr lang="en-US" sz="10759" b="1">
                <a:solidFill>
                  <a:srgbClr val="EA4A49"/>
                </a:solidFill>
                <a:latin typeface="Cooperative Bold"/>
                <a:ea typeface="Cooperative Bold"/>
                <a:cs typeface="Cooperative Bold"/>
                <a:sym typeface="Cooperative Bold"/>
              </a:rPr>
              <a:t>Unsafe Adult</a:t>
            </a:r>
          </a:p>
        </p:txBody>
      </p:sp>
      <p:sp>
        <p:nvSpPr>
          <p:cNvPr id="7" name="Freeform 7"/>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3"/>
            <a:stretch>
              <a:fillRect/>
            </a:stretch>
          </a:blipFill>
        </p:spPr>
        <p:txBody>
          <a:bodyPr/>
          <a:lstStyle/>
          <a:p>
            <a:endParaRPr lang="en-US"/>
          </a:p>
        </p:txBody>
      </p:sp>
      <p:sp>
        <p:nvSpPr>
          <p:cNvPr id="8" name="Freeform 8"/>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912966"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who deserves respect because they are honest, fair, and try to do the right thing.</a:t>
            </a:r>
          </a:p>
        </p:txBody>
      </p:sp>
      <p:grpSp>
        <p:nvGrpSpPr>
          <p:cNvPr id="9" name="Group 9"/>
          <p:cNvGrpSpPr/>
          <p:nvPr/>
        </p:nvGrpSpPr>
        <p:grpSpPr>
          <a:xfrm>
            <a:off x="1965967" y="3624926"/>
            <a:ext cx="5282511" cy="904943"/>
            <a:chOff x="0" y="0"/>
            <a:chExt cx="1391278" cy="238339"/>
          </a:xfrm>
        </p:grpSpPr>
        <p:sp>
          <p:nvSpPr>
            <p:cNvPr id="10" name="Freeform 10"/>
            <p:cNvSpPr/>
            <p:nvPr/>
          </p:nvSpPr>
          <p:spPr>
            <a:xfrm>
              <a:off x="0" y="0"/>
              <a:ext cx="1391278" cy="238339"/>
            </a:xfrm>
            <a:custGeom>
              <a:avLst/>
              <a:gdLst/>
              <a:ahLst/>
              <a:cxnLst/>
              <a:rect l="l" t="t" r="r" b="b"/>
              <a:pathLst>
                <a:path w="1391278" h="238339">
                  <a:moveTo>
                    <a:pt x="0" y="0"/>
                  </a:moveTo>
                  <a:lnTo>
                    <a:pt x="1391278" y="0"/>
                  </a:lnTo>
                  <a:lnTo>
                    <a:pt x="139127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9127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4731946"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HONORABLE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967" y="4501929"/>
            <a:ext cx="15868236"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puts others at risk by being unkind, harmful, manipulative, or does not provide protection.</a:t>
            </a:r>
          </a:p>
        </p:txBody>
      </p:sp>
      <p:grpSp>
        <p:nvGrpSpPr>
          <p:cNvPr id="9" name="Group 9"/>
          <p:cNvGrpSpPr/>
          <p:nvPr/>
        </p:nvGrpSpPr>
        <p:grpSpPr>
          <a:xfrm>
            <a:off x="1965967"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UNSAFE ADULT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4522" y="414584"/>
            <a:ext cx="17417056" cy="9502173"/>
          </a:xfrm>
          <a:custGeom>
            <a:avLst/>
            <a:gdLst/>
            <a:ahLst/>
            <a:cxnLst/>
            <a:rect l="l" t="t" r="r" b="b"/>
            <a:pathLst>
              <a:path w="17417056" h="9502173">
                <a:moveTo>
                  <a:pt x="0" y="0"/>
                </a:moveTo>
                <a:lnTo>
                  <a:pt x="17417056" y="0"/>
                </a:lnTo>
                <a:lnTo>
                  <a:pt x="17417056" y="9502173"/>
                </a:lnTo>
                <a:lnTo>
                  <a:pt x="0" y="9502173"/>
                </a:lnTo>
                <a:lnTo>
                  <a:pt x="0" y="0"/>
                </a:lnTo>
                <a:close/>
              </a:path>
            </a:pathLst>
          </a:custGeom>
          <a:blipFill>
            <a:blip r:embed="rId3"/>
            <a:stretch>
              <a:fillRect t="-1895" b="-1895"/>
            </a:stretch>
          </a:blipFill>
        </p:spPr>
        <p:txBody>
          <a:bodyPr/>
          <a:lstStyle/>
          <a:p>
            <a:endParaRPr lang="en-US"/>
          </a:p>
        </p:txBody>
      </p:sp>
      <p:grpSp>
        <p:nvGrpSpPr>
          <p:cNvPr id="3" name="Group 3"/>
          <p:cNvGrpSpPr/>
          <p:nvPr/>
        </p:nvGrpSpPr>
        <p:grpSpPr>
          <a:xfrm>
            <a:off x="5343260" y="8468780"/>
            <a:ext cx="8931522" cy="904943"/>
            <a:chOff x="0" y="0"/>
            <a:chExt cx="2352335" cy="238339"/>
          </a:xfrm>
        </p:grpSpPr>
        <p:sp>
          <p:nvSpPr>
            <p:cNvPr id="4" name="Freeform 4"/>
            <p:cNvSpPr/>
            <p:nvPr/>
          </p:nvSpPr>
          <p:spPr>
            <a:xfrm>
              <a:off x="0" y="0"/>
              <a:ext cx="2352335" cy="238339"/>
            </a:xfrm>
            <a:custGeom>
              <a:avLst/>
              <a:gdLst/>
              <a:ahLst/>
              <a:cxnLst/>
              <a:rect l="l" t="t" r="r" b="b"/>
              <a:pathLst>
                <a:path w="2352335" h="238339">
                  <a:moveTo>
                    <a:pt x="0" y="0"/>
                  </a:moveTo>
                  <a:lnTo>
                    <a:pt x="2352335" y="0"/>
                  </a:lnTo>
                  <a:lnTo>
                    <a:pt x="2352335"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52335"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84"/>
          </a:xfrm>
          <a:prstGeom prst="rect">
            <a:avLst/>
          </a:prstGeom>
        </p:spPr>
        <p:txBody>
          <a:bodyPr lIns="0" tIns="0" rIns="0" bIns="0" rtlCol="0" anchor="t">
            <a:spAutoFit/>
          </a:bodyPr>
          <a:lstStyle/>
          <a:p>
            <a:pPr algn="l">
              <a:lnSpc>
                <a:spcPts val="3584"/>
              </a:lnSpc>
            </a:pPr>
            <a:r>
              <a:rPr lang="en-US" sz="2560" dirty="0">
                <a:solidFill>
                  <a:srgbClr val="FFFFFF"/>
                </a:solidFill>
                <a:latin typeface="Roboto"/>
                <a:ea typeface="Roboto"/>
                <a:cs typeface="Roboto"/>
                <a:sym typeface="Roboto"/>
              </a:rPr>
              <a:t>Log in to </a:t>
            </a:r>
            <a:r>
              <a:rPr lang="en-US" sz="2560" u="sng" dirty="0">
                <a:solidFill>
                  <a:srgbClr val="00B0F0"/>
                </a:solidFill>
                <a:latin typeface="Roboto"/>
                <a:ea typeface="Roboto"/>
                <a:cs typeface="Roboto"/>
                <a:sym typeface="Roboto"/>
                <a:hlinkClick r:id="rId4" tooltip="https://www.walkingwise.com">
                  <a:extLst>
                    <a:ext uri="{A12FA001-AC4F-418D-AE19-62706E023703}">
                      <ahyp:hlinkClr xmlns:ahyp="http://schemas.microsoft.com/office/drawing/2018/hyperlinkcolor" val="tx"/>
                    </a:ext>
                  </a:extLst>
                </a:hlinkClick>
              </a:rPr>
              <a:t>WalkingWise.com</a:t>
            </a:r>
            <a:r>
              <a:rPr lang="en-US" sz="2560" dirty="0">
                <a:solidFill>
                  <a:srgbClr val="FFFFFF"/>
                </a:solidFill>
                <a:latin typeface="Roboto"/>
                <a:ea typeface="Roboto"/>
                <a:cs typeface="Roboto"/>
                <a:sym typeface="Roboto"/>
              </a:rPr>
              <a:t> 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5324562"/>
            <a:ext cx="11050934" cy="1956879"/>
            <a:chOff x="0" y="0"/>
            <a:chExt cx="2910534" cy="515392"/>
          </a:xfrm>
        </p:grpSpPr>
        <p:sp>
          <p:nvSpPr>
            <p:cNvPr id="7" name="Freeform 7"/>
            <p:cNvSpPr/>
            <p:nvPr/>
          </p:nvSpPr>
          <p:spPr>
            <a:xfrm>
              <a:off x="0" y="0"/>
              <a:ext cx="2910534" cy="515392"/>
            </a:xfrm>
            <a:custGeom>
              <a:avLst/>
              <a:gdLst/>
              <a:ahLst/>
              <a:cxnLst/>
              <a:rect l="l" t="t" r="r" b="b"/>
              <a:pathLst>
                <a:path w="2910534" h="515392">
                  <a:moveTo>
                    <a:pt x="0" y="0"/>
                  </a:moveTo>
                  <a:lnTo>
                    <a:pt x="2910534" y="0"/>
                  </a:lnTo>
                  <a:lnTo>
                    <a:pt x="2910534" y="515392"/>
                  </a:lnTo>
                  <a:lnTo>
                    <a:pt x="0" y="515392"/>
                  </a:lnTo>
                  <a:close/>
                </a:path>
              </a:pathLst>
            </a:custGeom>
            <a:solidFill>
              <a:srgbClr val="303030"/>
            </a:solidFill>
          </p:spPr>
          <p:txBody>
            <a:bodyPr/>
            <a:lstStyle/>
            <a:p>
              <a:endParaRPr lang="en-US"/>
            </a:p>
          </p:txBody>
        </p:sp>
        <p:sp>
          <p:nvSpPr>
            <p:cNvPr id="8" name="TextBox 8"/>
            <p:cNvSpPr txBox="1"/>
            <p:nvPr/>
          </p:nvSpPr>
          <p:spPr>
            <a:xfrm>
              <a:off x="0" y="-76200"/>
              <a:ext cx="2910534" cy="59159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1809009" y="1192941"/>
            <a:ext cx="5345516" cy="3140953"/>
            <a:chOff x="0" y="0"/>
            <a:chExt cx="1550408" cy="910999"/>
          </a:xfrm>
        </p:grpSpPr>
        <p:sp>
          <p:nvSpPr>
            <p:cNvPr id="13" name="Freeform 13"/>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4" name="TextBox 14"/>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8" name="TextBox 18"/>
          <p:cNvSpPr txBox="1"/>
          <p:nvPr/>
        </p:nvSpPr>
        <p:spPr>
          <a:xfrm>
            <a:off x="2023868" y="5503298"/>
            <a:ext cx="11845174"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should we pay close attention to someone’s behavior?</a:t>
            </a:r>
          </a:p>
        </p:txBody>
      </p:sp>
      <p:sp>
        <p:nvSpPr>
          <p:cNvPr id="19" name="TextBox 19"/>
          <p:cNvSpPr txBox="1"/>
          <p:nvPr/>
        </p:nvSpPr>
        <p:spPr>
          <a:xfrm>
            <a:off x="945186" y="1250072"/>
            <a:ext cx="840135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909305" y="3300503"/>
            <a:ext cx="7208189" cy="904943"/>
            <a:chOff x="0" y="0"/>
            <a:chExt cx="1898453" cy="238339"/>
          </a:xfrm>
        </p:grpSpPr>
        <p:sp>
          <p:nvSpPr>
            <p:cNvPr id="10" name="Freeform 10"/>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09305" y="4284004"/>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Choosing friends</a:t>
            </a:r>
          </a:p>
        </p:txBody>
      </p:sp>
      <p:sp>
        <p:nvSpPr>
          <p:cNvPr id="13" name="TextBox 13"/>
          <p:cNvSpPr txBox="1"/>
          <p:nvPr/>
        </p:nvSpPr>
        <p:spPr>
          <a:xfrm>
            <a:off x="2219962" y="3319550"/>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
        <p:nvSpPr>
          <p:cNvPr id="14" name="TextBox 14"/>
          <p:cNvSpPr txBox="1"/>
          <p:nvPr/>
        </p:nvSpPr>
        <p:spPr>
          <a:xfrm>
            <a:off x="945186" y="1250072"/>
            <a:ext cx="840135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909305" y="3300503"/>
            <a:ext cx="7208189" cy="904943"/>
            <a:chOff x="0" y="0"/>
            <a:chExt cx="1898453" cy="238339"/>
          </a:xfrm>
        </p:grpSpPr>
        <p:sp>
          <p:nvSpPr>
            <p:cNvPr id="10" name="Freeform 10"/>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09305" y="4284004"/>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Meeting new peers</a:t>
            </a:r>
          </a:p>
        </p:txBody>
      </p:sp>
      <p:sp>
        <p:nvSpPr>
          <p:cNvPr id="13" name="TextBox 13"/>
          <p:cNvSpPr txBox="1"/>
          <p:nvPr/>
        </p:nvSpPr>
        <p:spPr>
          <a:xfrm>
            <a:off x="2219962" y="3319550"/>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
        <p:nvSpPr>
          <p:cNvPr id="14" name="TextBox 14"/>
          <p:cNvSpPr txBox="1"/>
          <p:nvPr/>
        </p:nvSpPr>
        <p:spPr>
          <a:xfrm>
            <a:off x="945186" y="1250072"/>
            <a:ext cx="840135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909305" y="3300503"/>
            <a:ext cx="7208189" cy="904943"/>
            <a:chOff x="0" y="0"/>
            <a:chExt cx="1898453" cy="238339"/>
          </a:xfrm>
        </p:grpSpPr>
        <p:sp>
          <p:nvSpPr>
            <p:cNvPr id="10" name="Freeform 10"/>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09305" y="4284004"/>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Deciding whom to trust</a:t>
            </a:r>
          </a:p>
        </p:txBody>
      </p:sp>
      <p:sp>
        <p:nvSpPr>
          <p:cNvPr id="13" name="TextBox 13"/>
          <p:cNvSpPr txBox="1"/>
          <p:nvPr/>
        </p:nvSpPr>
        <p:spPr>
          <a:xfrm>
            <a:off x="2219962" y="3319550"/>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
        <p:nvSpPr>
          <p:cNvPr id="14" name="TextBox 14"/>
          <p:cNvSpPr txBox="1"/>
          <p:nvPr/>
        </p:nvSpPr>
        <p:spPr>
          <a:xfrm>
            <a:off x="945186" y="1250072"/>
            <a:ext cx="840135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909305" y="3300503"/>
            <a:ext cx="7208189" cy="904943"/>
            <a:chOff x="0" y="0"/>
            <a:chExt cx="1898453" cy="238339"/>
          </a:xfrm>
        </p:grpSpPr>
        <p:sp>
          <p:nvSpPr>
            <p:cNvPr id="10" name="Freeform 10"/>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09305" y="4284004"/>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Deciding whom to trust</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Selecting role models</a:t>
            </a:r>
          </a:p>
        </p:txBody>
      </p:sp>
      <p:sp>
        <p:nvSpPr>
          <p:cNvPr id="13" name="TextBox 13"/>
          <p:cNvSpPr txBox="1"/>
          <p:nvPr/>
        </p:nvSpPr>
        <p:spPr>
          <a:xfrm>
            <a:off x="2219962" y="3319550"/>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
        <p:nvSpPr>
          <p:cNvPr id="14" name="TextBox 14"/>
          <p:cNvSpPr txBox="1"/>
          <p:nvPr/>
        </p:nvSpPr>
        <p:spPr>
          <a:xfrm>
            <a:off x="945186" y="1250072"/>
            <a:ext cx="840135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909305" y="3300503"/>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09305" y="4284004"/>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Deciding whom to confide in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Selecting role models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Asking someone for help</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2219962" y="3319550"/>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945186" y="1250072"/>
            <a:ext cx="840135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1" name="Group 11"/>
          <p:cNvGrpSpPr/>
          <p:nvPr/>
        </p:nvGrpSpPr>
        <p:grpSpPr>
          <a:xfrm>
            <a:off x="1491108" y="5440338"/>
            <a:ext cx="12690890" cy="1339062"/>
            <a:chOff x="0" y="0"/>
            <a:chExt cx="3342457" cy="352675"/>
          </a:xfrm>
        </p:grpSpPr>
        <p:sp>
          <p:nvSpPr>
            <p:cNvPr id="12" name="Freeform 12"/>
            <p:cNvSpPr/>
            <p:nvPr/>
          </p:nvSpPr>
          <p:spPr>
            <a:xfrm>
              <a:off x="0" y="0"/>
              <a:ext cx="3342457" cy="352675"/>
            </a:xfrm>
            <a:custGeom>
              <a:avLst/>
              <a:gdLst/>
              <a:ahLst/>
              <a:cxnLst/>
              <a:rect l="l" t="t" r="r" b="b"/>
              <a:pathLst>
                <a:path w="3342457" h="352675">
                  <a:moveTo>
                    <a:pt x="0" y="0"/>
                  </a:moveTo>
                  <a:lnTo>
                    <a:pt x="3342457" y="0"/>
                  </a:lnTo>
                  <a:lnTo>
                    <a:pt x="3342457" y="352675"/>
                  </a:lnTo>
                  <a:lnTo>
                    <a:pt x="0" y="352675"/>
                  </a:lnTo>
                  <a:close/>
                </a:path>
              </a:pathLst>
            </a:custGeom>
            <a:solidFill>
              <a:srgbClr val="303030"/>
            </a:solidFill>
          </p:spPr>
          <p:txBody>
            <a:bodyPr/>
            <a:lstStyle/>
            <a:p>
              <a:endParaRPr lang="en-US"/>
            </a:p>
          </p:txBody>
        </p:sp>
        <p:sp>
          <p:nvSpPr>
            <p:cNvPr id="13" name="TextBox 13"/>
            <p:cNvSpPr txBox="1"/>
            <p:nvPr/>
          </p:nvSpPr>
          <p:spPr>
            <a:xfrm>
              <a:off x="0" y="-9525"/>
              <a:ext cx="3342457" cy="36220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22709" y="5671091"/>
            <a:ext cx="129276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decide if someone is ‘real’ or authentic.</a:t>
            </a:r>
          </a:p>
        </p:txBody>
      </p:sp>
      <p:grpSp>
        <p:nvGrpSpPr>
          <p:cNvPr id="15" name="Group 15"/>
          <p:cNvGrpSpPr/>
          <p:nvPr/>
        </p:nvGrpSpPr>
        <p:grpSpPr>
          <a:xfrm>
            <a:off x="12517549" y="1224805"/>
            <a:ext cx="4465526" cy="3676638"/>
            <a:chOff x="0" y="0"/>
            <a:chExt cx="1444229" cy="1189089"/>
          </a:xfrm>
        </p:grpSpPr>
        <p:sp>
          <p:nvSpPr>
            <p:cNvPr id="16" name="Freeform 16"/>
            <p:cNvSpPr/>
            <p:nvPr/>
          </p:nvSpPr>
          <p:spPr>
            <a:xfrm>
              <a:off x="0" y="0"/>
              <a:ext cx="1444229" cy="1189089"/>
            </a:xfrm>
            <a:custGeom>
              <a:avLst/>
              <a:gdLst/>
              <a:ahLst/>
              <a:cxnLst/>
              <a:rect l="l" t="t" r="r" b="b"/>
              <a:pathLst>
                <a:path w="1444229" h="1189089">
                  <a:moveTo>
                    <a:pt x="0" y="0"/>
                  </a:moveTo>
                  <a:lnTo>
                    <a:pt x="1444229" y="0"/>
                  </a:lnTo>
                  <a:lnTo>
                    <a:pt x="1444229" y="1189089"/>
                  </a:lnTo>
                  <a:lnTo>
                    <a:pt x="0" y="1189089"/>
                  </a:lnTo>
                  <a:close/>
                </a:path>
              </a:pathLst>
            </a:custGeom>
            <a:solidFill>
              <a:srgbClr val="FFFFFF"/>
            </a:solidFill>
          </p:spPr>
          <p:txBody>
            <a:bodyPr/>
            <a:lstStyle/>
            <a:p>
              <a:endParaRPr lang="en-US"/>
            </a:p>
          </p:txBody>
        </p:sp>
        <p:sp>
          <p:nvSpPr>
            <p:cNvPr id="17" name="TextBox 17"/>
            <p:cNvSpPr txBox="1"/>
            <p:nvPr/>
          </p:nvSpPr>
          <p:spPr>
            <a:xfrm>
              <a:off x="0" y="-76200"/>
              <a:ext cx="1444229" cy="1265289"/>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2671304" y="1358510"/>
            <a:ext cx="4137226" cy="2995047"/>
          </a:xfrm>
          <a:custGeom>
            <a:avLst/>
            <a:gdLst/>
            <a:ahLst/>
            <a:cxnLst/>
            <a:rect l="l" t="t" r="r" b="b"/>
            <a:pathLst>
              <a:path w="4137226" h="2995047">
                <a:moveTo>
                  <a:pt x="0" y="0"/>
                </a:moveTo>
                <a:lnTo>
                  <a:pt x="4137226" y="0"/>
                </a:lnTo>
                <a:lnTo>
                  <a:pt x="4137226" y="2995046"/>
                </a:lnTo>
                <a:lnTo>
                  <a:pt x="0" y="2995046"/>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945186" y="1250072"/>
            <a:ext cx="104223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2097410" y="2009854"/>
            <a:ext cx="10251647" cy="5820411"/>
          </a:xfrm>
          <a:prstGeom prst="rect">
            <a:avLst/>
          </a:prstGeom>
        </p:spPr>
        <p:txBody>
          <a:bodyPr lIns="0" tIns="0" rIns="0" bIns="0" rtlCol="0" anchor="t">
            <a:spAutoFit/>
          </a:bodyPr>
          <a:lstStyle/>
          <a:p>
            <a:pPr algn="l">
              <a:lnSpc>
                <a:spcPts val="3639"/>
              </a:lnSpc>
            </a:pPr>
            <a:r>
              <a:rPr lang="en-US" sz="2599" b="1">
                <a:solidFill>
                  <a:srgbClr val="9D1BE3"/>
                </a:solidFill>
                <a:latin typeface="Roboto Bold"/>
                <a:ea typeface="Roboto Bold"/>
                <a:cs typeface="Roboto Bold"/>
                <a:sym typeface="Roboto Bold"/>
              </a:rPr>
              <a:t>NOTE TO PRESENTER</a:t>
            </a:r>
          </a:p>
          <a:p>
            <a:pPr algn="l">
              <a:lnSpc>
                <a:spcPts val="2100"/>
              </a:lnSpc>
            </a:pPr>
            <a:endParaRPr lang="en-US" sz="2599" b="1">
              <a:solidFill>
                <a:srgbClr val="9D1BE3"/>
              </a:solidFill>
              <a:latin typeface="Roboto Bold"/>
              <a:ea typeface="Roboto Bold"/>
              <a:cs typeface="Roboto Bold"/>
              <a:sym typeface="Roboto Bold"/>
            </a:endParaRPr>
          </a:p>
          <a:p>
            <a:pPr algn="l">
              <a:lnSpc>
                <a:spcPts val="3639"/>
              </a:lnSpc>
            </a:pPr>
            <a:r>
              <a:rPr lang="en-US" sz="2599">
                <a:solidFill>
                  <a:srgbClr val="303030"/>
                </a:solidFill>
                <a:latin typeface="Roboto"/>
                <a:ea typeface="Roboto"/>
                <a:cs typeface="Roboto"/>
                <a:sym typeface="Roboto"/>
              </a:rPr>
              <a:t>This PDF contains the same content as the PowerPoint presentation but has been condensed into fewer pages for easier reference. For live presentations, please use the PowerPoint version. It reveals bullet points one at a time.</a:t>
            </a:r>
          </a:p>
          <a:p>
            <a:pPr algn="l">
              <a:lnSpc>
                <a:spcPts val="210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endParaRPr lang="en-US" sz="2599">
              <a:solidFill>
                <a:srgbClr val="303030"/>
              </a:solidFill>
              <a:latin typeface="Roboto"/>
              <a:ea typeface="Roboto"/>
              <a:cs typeface="Roboto"/>
              <a:sym typeface="Roboto"/>
            </a:endParaRPr>
          </a:p>
        </p:txBody>
      </p:sp>
      <p:sp>
        <p:nvSpPr>
          <p:cNvPr id="10" name="Freeform 10"/>
          <p:cNvSpPr/>
          <p:nvPr/>
        </p:nvSpPr>
        <p:spPr>
          <a:xfrm>
            <a:off x="9929575" y="7735015"/>
            <a:ext cx="2371856" cy="758994"/>
          </a:xfrm>
          <a:custGeom>
            <a:avLst/>
            <a:gdLst/>
            <a:ahLst/>
            <a:cxnLst/>
            <a:rect l="l" t="t" r="r" b="b"/>
            <a:pathLst>
              <a:path w="2371856" h="758994">
                <a:moveTo>
                  <a:pt x="0" y="0"/>
                </a:moveTo>
                <a:lnTo>
                  <a:pt x="2371856" y="0"/>
                </a:lnTo>
                <a:lnTo>
                  <a:pt x="2371856" y="758993"/>
                </a:lnTo>
                <a:lnTo>
                  <a:pt x="0" y="758993"/>
                </a:lnTo>
                <a:lnTo>
                  <a:pt x="0" y="0"/>
                </a:lnTo>
                <a:close/>
              </a:path>
            </a:pathLst>
          </a:custGeom>
          <a:blipFill>
            <a:blip r:embed="rId3"/>
            <a:stretch>
              <a:fillRect/>
            </a:stretch>
          </a:blipFill>
        </p:spPr>
        <p:txBody>
          <a:bodyPr/>
          <a:lstStyle/>
          <a:p>
            <a:endParaRPr lang="en-US"/>
          </a:p>
        </p:txBody>
      </p:sp>
      <p:grpSp>
        <p:nvGrpSpPr>
          <p:cNvPr id="11" name="Group 11"/>
          <p:cNvGrpSpPr/>
          <p:nvPr/>
        </p:nvGrpSpPr>
        <p:grpSpPr>
          <a:xfrm>
            <a:off x="13144779" y="1832403"/>
            <a:ext cx="3052079" cy="6756855"/>
            <a:chOff x="0" y="0"/>
            <a:chExt cx="822082" cy="1819969"/>
          </a:xfrm>
        </p:grpSpPr>
        <p:sp>
          <p:nvSpPr>
            <p:cNvPr id="12" name="Freeform 12"/>
            <p:cNvSpPr/>
            <p:nvPr/>
          </p:nvSpPr>
          <p:spPr>
            <a:xfrm>
              <a:off x="0" y="0"/>
              <a:ext cx="822082" cy="1819969"/>
            </a:xfrm>
            <a:custGeom>
              <a:avLst/>
              <a:gdLst/>
              <a:ahLst/>
              <a:cxnLst/>
              <a:rect l="l" t="t" r="r" b="b"/>
              <a:pathLst>
                <a:path w="822082" h="1819969">
                  <a:moveTo>
                    <a:pt x="0" y="0"/>
                  </a:moveTo>
                  <a:lnTo>
                    <a:pt x="822082" y="0"/>
                  </a:lnTo>
                  <a:lnTo>
                    <a:pt x="822082" y="1819969"/>
                  </a:lnTo>
                  <a:lnTo>
                    <a:pt x="0" y="1819969"/>
                  </a:lnTo>
                  <a:close/>
                </a:path>
              </a:pathLst>
            </a:custGeom>
            <a:solidFill>
              <a:srgbClr val="303030"/>
            </a:solidFill>
          </p:spPr>
          <p:txBody>
            <a:bodyPr/>
            <a:lstStyle/>
            <a:p>
              <a:endParaRPr lang="en-US"/>
            </a:p>
          </p:txBody>
        </p:sp>
        <p:sp>
          <p:nvSpPr>
            <p:cNvPr id="13" name="TextBox 13"/>
            <p:cNvSpPr txBox="1"/>
            <p:nvPr/>
          </p:nvSpPr>
          <p:spPr>
            <a:xfrm>
              <a:off x="0" y="-9525"/>
              <a:ext cx="822082" cy="1829494"/>
            </a:xfrm>
            <a:prstGeom prst="rect">
              <a:avLst/>
            </a:prstGeom>
          </p:spPr>
          <p:txBody>
            <a:bodyPr lIns="33546" tIns="33546" rIns="33546" bIns="33546" rtlCol="0" anchor="ctr"/>
            <a:lstStyle/>
            <a:p>
              <a:pPr algn="ctr">
                <a:lnSpc>
                  <a:spcPts val="968"/>
                </a:lnSpc>
              </a:pPr>
              <a:endParaRPr/>
            </a:p>
          </p:txBody>
        </p:sp>
      </p:grpSp>
      <p:sp>
        <p:nvSpPr>
          <p:cNvPr id="14" name="AutoShape 14"/>
          <p:cNvSpPr/>
          <p:nvPr/>
        </p:nvSpPr>
        <p:spPr>
          <a:xfrm>
            <a:off x="12921113" y="2862931"/>
            <a:ext cx="3275745" cy="22076"/>
          </a:xfrm>
          <a:prstGeom prst="line">
            <a:avLst/>
          </a:prstGeom>
          <a:ln w="57150" cap="flat">
            <a:solidFill>
              <a:srgbClr val="FFFFFF"/>
            </a:solidFill>
            <a:prstDash val="solid"/>
            <a:headEnd type="none" w="sm" len="sm"/>
            <a:tailEnd type="none" w="sm" len="sm"/>
          </a:ln>
        </p:spPr>
        <p:txBody>
          <a:bodyPr/>
          <a:lstStyle/>
          <a:p>
            <a:endParaRPr lang="en-US"/>
          </a:p>
        </p:txBody>
      </p:sp>
      <p:sp>
        <p:nvSpPr>
          <p:cNvPr id="15" name="TextBox 15"/>
          <p:cNvSpPr txBox="1"/>
          <p:nvPr/>
        </p:nvSpPr>
        <p:spPr>
          <a:xfrm>
            <a:off x="13562797" y="3122387"/>
            <a:ext cx="2520712" cy="490339"/>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id="16" name="TextBox 16"/>
          <p:cNvSpPr txBox="1"/>
          <p:nvPr/>
        </p:nvSpPr>
        <p:spPr>
          <a:xfrm>
            <a:off x="13144779" y="2000329"/>
            <a:ext cx="3052079" cy="580802"/>
          </a:xfrm>
          <a:prstGeom prst="rect">
            <a:avLst/>
          </a:prstGeom>
        </p:spPr>
        <p:txBody>
          <a:bodyPr lIns="0" tIns="0" rIns="0" bIns="0" rtlCol="0" anchor="t">
            <a:spAutoFit/>
          </a:bodyPr>
          <a:lstStyle/>
          <a:p>
            <a:pPr algn="ctr">
              <a:lnSpc>
                <a:spcPts val="4777"/>
              </a:lnSpc>
            </a:pPr>
            <a:r>
              <a:rPr lang="en-US" sz="3412">
                <a:solidFill>
                  <a:srgbClr val="FFFFFF"/>
                </a:solidFill>
                <a:latin typeface="Cooperative"/>
                <a:ea typeface="Cooperative"/>
                <a:cs typeface="Cooperative"/>
                <a:sym typeface="Cooperative"/>
              </a:rPr>
              <a:t>5-Year Track</a:t>
            </a:r>
          </a:p>
        </p:txBody>
      </p:sp>
      <p:sp>
        <p:nvSpPr>
          <p:cNvPr id="17" name="TextBox 17"/>
          <p:cNvSpPr txBox="1"/>
          <p:nvPr/>
        </p:nvSpPr>
        <p:spPr>
          <a:xfrm>
            <a:off x="13562797" y="4642180"/>
            <a:ext cx="2570614" cy="711687"/>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7th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id="18" name="TextBox 18"/>
          <p:cNvSpPr txBox="1"/>
          <p:nvPr/>
        </p:nvSpPr>
        <p:spPr>
          <a:xfrm>
            <a:off x="13562797" y="5566980"/>
            <a:ext cx="2570614" cy="919597"/>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8th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id="19" name="TextBox 19"/>
          <p:cNvSpPr txBox="1"/>
          <p:nvPr/>
        </p:nvSpPr>
        <p:spPr>
          <a:xfrm>
            <a:off x="13562797" y="6645461"/>
            <a:ext cx="2570614" cy="704968"/>
          </a:xfrm>
          <a:prstGeom prst="rect">
            <a:avLst/>
          </a:prstGeom>
        </p:spPr>
        <p:txBody>
          <a:bodyPr lIns="0" tIns="0" rIns="0" bIns="0" rtlCol="0" anchor="t">
            <a:spAutoFit/>
          </a:bodyPr>
          <a:lstStyle/>
          <a:p>
            <a:pPr algn="just">
              <a:lnSpc>
                <a:spcPts val="2198"/>
              </a:lnSpc>
            </a:pPr>
            <a:r>
              <a:rPr lang="en-US" sz="1570" b="1" i="1">
                <a:solidFill>
                  <a:srgbClr val="FFFFFF"/>
                </a:solidFill>
                <a:latin typeface="Roboto Bold Italics"/>
                <a:ea typeface="Roboto Bold Italics"/>
                <a:cs typeface="Roboto Bold Italics"/>
                <a:sym typeface="Roboto Bold Italics"/>
              </a:rPr>
              <a:t>9th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id="20" name="TextBox 20"/>
          <p:cNvSpPr txBox="1"/>
          <p:nvPr/>
        </p:nvSpPr>
        <p:spPr>
          <a:xfrm>
            <a:off x="13626244" y="3758702"/>
            <a:ext cx="2570614" cy="711687"/>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6th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id="21" name="TextBox 21"/>
          <p:cNvSpPr txBox="1"/>
          <p:nvPr/>
        </p:nvSpPr>
        <p:spPr>
          <a:xfrm>
            <a:off x="13562797" y="7509313"/>
            <a:ext cx="2570614" cy="704968"/>
          </a:xfrm>
          <a:prstGeom prst="rect">
            <a:avLst/>
          </a:prstGeom>
        </p:spPr>
        <p:txBody>
          <a:bodyPr lIns="0" tIns="0" rIns="0" bIns="0" rtlCol="0" anchor="t">
            <a:spAutoFit/>
          </a:bodyPr>
          <a:lstStyle/>
          <a:p>
            <a:pPr algn="just">
              <a:lnSpc>
                <a:spcPts val="2198"/>
              </a:lnSpc>
              <a:spcBef>
                <a:spcPct val="0"/>
              </a:spcBef>
            </a:pPr>
            <a:r>
              <a:rPr lang="en-US" sz="1570" b="1" i="1">
                <a:solidFill>
                  <a:srgbClr val="FFFFFF"/>
                </a:solidFill>
                <a:latin typeface="Roboto Bold Italics"/>
                <a:ea typeface="Roboto Bold Italics"/>
                <a:cs typeface="Roboto Bold Italics"/>
                <a:sym typeface="Roboto Bold Italics"/>
              </a:rPr>
              <a:t>10th GRADE</a:t>
            </a:r>
          </a:p>
          <a:p>
            <a:pPr algn="just">
              <a:lnSpc>
                <a:spcPts val="1720"/>
              </a:lnSpc>
              <a:spcBef>
                <a:spcPct val="0"/>
              </a:spcBef>
            </a:pPr>
            <a:r>
              <a:rPr lang="en-US" sz="1229">
                <a:solidFill>
                  <a:srgbClr val="FFFFFF"/>
                </a:solidFill>
                <a:latin typeface="Roboto"/>
                <a:ea typeface="Roboto"/>
                <a:cs typeface="Roboto"/>
                <a:sym typeface="Roboto"/>
              </a:rPr>
              <a:t>#11 Family Secret</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91371" y="4698741"/>
            <a:ext cx="15505765"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Watch Actions:</a:t>
            </a:r>
            <a:r>
              <a:rPr lang="en-US" sz="4250" b="1">
                <a:solidFill>
                  <a:srgbClr val="004F59"/>
                </a:solidFill>
                <a:latin typeface="Roboto Bold"/>
                <a:ea typeface="Roboto Bold"/>
                <a:cs typeface="Roboto Bold"/>
                <a:sym typeface="Roboto Bold"/>
              </a:rPr>
              <a:t> How do they behave in public, compared to when in private?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0" name="Group 10"/>
          <p:cNvGrpSpPr/>
          <p:nvPr/>
        </p:nvGrpSpPr>
        <p:grpSpPr>
          <a:xfrm>
            <a:off x="1480713" y="3348701"/>
            <a:ext cx="7663287" cy="904943"/>
            <a:chOff x="0" y="0"/>
            <a:chExt cx="2018314" cy="238339"/>
          </a:xfrm>
        </p:grpSpPr>
        <p:sp>
          <p:nvSpPr>
            <p:cNvPr id="11" name="Freeform 11"/>
            <p:cNvSpPr/>
            <p:nvPr/>
          </p:nvSpPr>
          <p:spPr>
            <a:xfrm>
              <a:off x="0" y="0"/>
              <a:ext cx="2018314" cy="238339"/>
            </a:xfrm>
            <a:custGeom>
              <a:avLst/>
              <a:gdLst/>
              <a:ahLst/>
              <a:cxnLst/>
              <a:rect l="l" t="t" r="r" b="b"/>
              <a:pathLst>
                <a:path w="2018314" h="238339">
                  <a:moveTo>
                    <a:pt x="0" y="0"/>
                  </a:moveTo>
                  <a:lnTo>
                    <a:pt x="2018314" y="0"/>
                  </a:lnTo>
                  <a:lnTo>
                    <a:pt x="201831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1831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91371" y="3367747"/>
            <a:ext cx="108682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Observe People We Know</a:t>
            </a:r>
          </a:p>
        </p:txBody>
      </p:sp>
      <p:sp>
        <p:nvSpPr>
          <p:cNvPr id="14" name="TextBox 14"/>
          <p:cNvSpPr txBox="1"/>
          <p:nvPr/>
        </p:nvSpPr>
        <p:spPr>
          <a:xfrm>
            <a:off x="945186" y="1250072"/>
            <a:ext cx="104223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91371" y="4679691"/>
            <a:ext cx="15505765" cy="730250"/>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Evaluate Choices: </a:t>
            </a:r>
            <a:r>
              <a:rPr lang="en-US" sz="4250" b="1">
                <a:solidFill>
                  <a:srgbClr val="004F59"/>
                </a:solidFill>
                <a:latin typeface="Roboto Bold"/>
                <a:ea typeface="Roboto Bold"/>
                <a:cs typeface="Roboto Bold"/>
                <a:sym typeface="Roboto Bold"/>
              </a:rPr>
              <a:t>Do they make good decisions?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0" name="Group 10"/>
          <p:cNvGrpSpPr/>
          <p:nvPr/>
        </p:nvGrpSpPr>
        <p:grpSpPr>
          <a:xfrm>
            <a:off x="1480713" y="3348701"/>
            <a:ext cx="7663287" cy="904943"/>
            <a:chOff x="0" y="0"/>
            <a:chExt cx="2018314" cy="238339"/>
          </a:xfrm>
        </p:grpSpPr>
        <p:sp>
          <p:nvSpPr>
            <p:cNvPr id="11" name="Freeform 11"/>
            <p:cNvSpPr/>
            <p:nvPr/>
          </p:nvSpPr>
          <p:spPr>
            <a:xfrm>
              <a:off x="0" y="0"/>
              <a:ext cx="2018314" cy="238339"/>
            </a:xfrm>
            <a:custGeom>
              <a:avLst/>
              <a:gdLst/>
              <a:ahLst/>
              <a:cxnLst/>
              <a:rect l="l" t="t" r="r" b="b"/>
              <a:pathLst>
                <a:path w="2018314" h="238339">
                  <a:moveTo>
                    <a:pt x="0" y="0"/>
                  </a:moveTo>
                  <a:lnTo>
                    <a:pt x="2018314" y="0"/>
                  </a:lnTo>
                  <a:lnTo>
                    <a:pt x="201831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1831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91371" y="3367747"/>
            <a:ext cx="108682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Observe People We Know</a:t>
            </a:r>
          </a:p>
        </p:txBody>
      </p:sp>
      <p:sp>
        <p:nvSpPr>
          <p:cNvPr id="14" name="TextBox 14"/>
          <p:cNvSpPr txBox="1"/>
          <p:nvPr/>
        </p:nvSpPr>
        <p:spPr>
          <a:xfrm>
            <a:off x="945186" y="1250072"/>
            <a:ext cx="104223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91371" y="4613016"/>
            <a:ext cx="15505765"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Ask Questions: </a:t>
            </a:r>
            <a:r>
              <a:rPr lang="en-US" sz="4250" b="1">
                <a:solidFill>
                  <a:srgbClr val="004F59"/>
                </a:solidFill>
                <a:latin typeface="Roboto Bold"/>
                <a:ea typeface="Roboto Bold"/>
                <a:cs typeface="Roboto Bold"/>
                <a:sym typeface="Roboto Bold"/>
              </a:rPr>
              <a:t>Do their answers stay consistent?</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0" name="Group 10"/>
          <p:cNvGrpSpPr/>
          <p:nvPr/>
        </p:nvGrpSpPr>
        <p:grpSpPr>
          <a:xfrm>
            <a:off x="1480713" y="3348701"/>
            <a:ext cx="7663287" cy="904943"/>
            <a:chOff x="0" y="0"/>
            <a:chExt cx="2018314" cy="238339"/>
          </a:xfrm>
        </p:grpSpPr>
        <p:sp>
          <p:nvSpPr>
            <p:cNvPr id="11" name="Freeform 11"/>
            <p:cNvSpPr/>
            <p:nvPr/>
          </p:nvSpPr>
          <p:spPr>
            <a:xfrm>
              <a:off x="0" y="0"/>
              <a:ext cx="2018314" cy="238339"/>
            </a:xfrm>
            <a:custGeom>
              <a:avLst/>
              <a:gdLst/>
              <a:ahLst/>
              <a:cxnLst/>
              <a:rect l="l" t="t" r="r" b="b"/>
              <a:pathLst>
                <a:path w="2018314" h="238339">
                  <a:moveTo>
                    <a:pt x="0" y="0"/>
                  </a:moveTo>
                  <a:lnTo>
                    <a:pt x="2018314" y="0"/>
                  </a:lnTo>
                  <a:lnTo>
                    <a:pt x="201831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1831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91371" y="3367747"/>
            <a:ext cx="108682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Observe People We Know</a:t>
            </a:r>
          </a:p>
        </p:txBody>
      </p:sp>
      <p:sp>
        <p:nvSpPr>
          <p:cNvPr id="14" name="TextBox 14"/>
          <p:cNvSpPr txBox="1"/>
          <p:nvPr/>
        </p:nvSpPr>
        <p:spPr>
          <a:xfrm>
            <a:off x="945186" y="1250072"/>
            <a:ext cx="104223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91371" y="4593966"/>
            <a:ext cx="15505765" cy="167005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Notice Reactions: </a:t>
            </a:r>
            <a:r>
              <a:rPr lang="en-US" sz="4250" b="1">
                <a:solidFill>
                  <a:srgbClr val="004F59"/>
                </a:solidFill>
                <a:latin typeface="Roboto Bold"/>
                <a:ea typeface="Roboto Bold"/>
                <a:cs typeface="Roboto Bold"/>
                <a:sym typeface="Roboto Bold"/>
              </a:rPr>
              <a:t>Do they respect boundaries, or create pressure to get their way?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0" name="Group 10"/>
          <p:cNvGrpSpPr/>
          <p:nvPr/>
        </p:nvGrpSpPr>
        <p:grpSpPr>
          <a:xfrm>
            <a:off x="1480713" y="3348701"/>
            <a:ext cx="7663287" cy="904943"/>
            <a:chOff x="0" y="0"/>
            <a:chExt cx="2018314" cy="238339"/>
          </a:xfrm>
        </p:grpSpPr>
        <p:sp>
          <p:nvSpPr>
            <p:cNvPr id="11" name="Freeform 11"/>
            <p:cNvSpPr/>
            <p:nvPr/>
          </p:nvSpPr>
          <p:spPr>
            <a:xfrm>
              <a:off x="0" y="0"/>
              <a:ext cx="2018314" cy="238339"/>
            </a:xfrm>
            <a:custGeom>
              <a:avLst/>
              <a:gdLst/>
              <a:ahLst/>
              <a:cxnLst/>
              <a:rect l="l" t="t" r="r" b="b"/>
              <a:pathLst>
                <a:path w="2018314" h="238339">
                  <a:moveTo>
                    <a:pt x="0" y="0"/>
                  </a:moveTo>
                  <a:lnTo>
                    <a:pt x="2018314" y="0"/>
                  </a:lnTo>
                  <a:lnTo>
                    <a:pt x="201831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1831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91371" y="3367747"/>
            <a:ext cx="108682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Observe People We Know</a:t>
            </a:r>
          </a:p>
        </p:txBody>
      </p:sp>
      <p:sp>
        <p:nvSpPr>
          <p:cNvPr id="14" name="TextBox 14"/>
          <p:cNvSpPr txBox="1"/>
          <p:nvPr/>
        </p:nvSpPr>
        <p:spPr>
          <a:xfrm>
            <a:off x="945186" y="1250072"/>
            <a:ext cx="104223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2965883" y="3365434"/>
            <a:ext cx="6396684" cy="904943"/>
            <a:chOff x="0" y="0"/>
            <a:chExt cx="1684723" cy="238339"/>
          </a:xfrm>
        </p:grpSpPr>
        <p:sp>
          <p:nvSpPr>
            <p:cNvPr id="10" name="Freeform 10"/>
            <p:cNvSpPr/>
            <p:nvPr/>
          </p:nvSpPr>
          <p:spPr>
            <a:xfrm>
              <a:off x="0" y="0"/>
              <a:ext cx="1684723" cy="238339"/>
            </a:xfrm>
            <a:custGeom>
              <a:avLst/>
              <a:gdLst/>
              <a:ahLst/>
              <a:cxnLst/>
              <a:rect l="l" t="t" r="r" b="b"/>
              <a:pathLst>
                <a:path w="1684723" h="238339">
                  <a:moveTo>
                    <a:pt x="0" y="0"/>
                  </a:moveTo>
                  <a:lnTo>
                    <a:pt x="1684723" y="0"/>
                  </a:lnTo>
                  <a:lnTo>
                    <a:pt x="168472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8472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661083" y="4574563"/>
            <a:ext cx="490884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Honest</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Fair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Respectful</a:t>
            </a:r>
          </a:p>
        </p:txBody>
      </p:sp>
      <p:sp>
        <p:nvSpPr>
          <p:cNvPr id="13" name="TextBox 13"/>
          <p:cNvSpPr txBox="1"/>
          <p:nvPr/>
        </p:nvSpPr>
        <p:spPr>
          <a:xfrm>
            <a:off x="3276540" y="3384480"/>
            <a:ext cx="81326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Behavior</a:t>
            </a:r>
          </a:p>
        </p:txBody>
      </p:sp>
      <p:sp>
        <p:nvSpPr>
          <p:cNvPr id="14" name="TextBox 14"/>
          <p:cNvSpPr txBox="1"/>
          <p:nvPr/>
        </p:nvSpPr>
        <p:spPr>
          <a:xfrm>
            <a:off x="7839561" y="4574563"/>
            <a:ext cx="490884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Dependable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Kind</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Consistent</a:t>
            </a:r>
          </a:p>
        </p:txBody>
      </p:sp>
      <p:sp>
        <p:nvSpPr>
          <p:cNvPr id="15" name="TextBox 15"/>
          <p:cNvSpPr txBox="1"/>
          <p:nvPr/>
        </p:nvSpPr>
        <p:spPr>
          <a:xfrm>
            <a:off x="945186" y="1250072"/>
            <a:ext cx="104223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171097" y="1090787"/>
            <a:ext cx="1199025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VS. UNSAFE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277305" y="1028700"/>
            <a:ext cx="3955069" cy="3874969"/>
            <a:chOff x="0" y="0"/>
            <a:chExt cx="1334096" cy="1307077"/>
          </a:xfrm>
        </p:grpSpPr>
        <p:sp>
          <p:nvSpPr>
            <p:cNvPr id="13" name="Freeform 13"/>
            <p:cNvSpPr/>
            <p:nvPr/>
          </p:nvSpPr>
          <p:spPr>
            <a:xfrm>
              <a:off x="0" y="0"/>
              <a:ext cx="1334096" cy="1307077"/>
            </a:xfrm>
            <a:custGeom>
              <a:avLst/>
              <a:gdLst/>
              <a:ahLst/>
              <a:cxnLst/>
              <a:rect l="l" t="t" r="r" b="b"/>
              <a:pathLst>
                <a:path w="1334096" h="1307077">
                  <a:moveTo>
                    <a:pt x="0" y="0"/>
                  </a:moveTo>
                  <a:lnTo>
                    <a:pt x="1334096" y="0"/>
                  </a:lnTo>
                  <a:lnTo>
                    <a:pt x="1334096" y="1307077"/>
                  </a:lnTo>
                  <a:lnTo>
                    <a:pt x="0" y="1307077"/>
                  </a:lnTo>
                  <a:close/>
                </a:path>
              </a:pathLst>
            </a:custGeom>
            <a:solidFill>
              <a:srgbClr val="FFFFFF"/>
            </a:solidFill>
          </p:spPr>
          <p:txBody>
            <a:bodyPr/>
            <a:lstStyle/>
            <a:p>
              <a:endParaRPr lang="en-US"/>
            </a:p>
          </p:txBody>
        </p:sp>
        <p:sp>
          <p:nvSpPr>
            <p:cNvPr id="14" name="TextBox 14"/>
            <p:cNvSpPr txBox="1"/>
            <p:nvPr/>
          </p:nvSpPr>
          <p:spPr>
            <a:xfrm>
              <a:off x="0" y="-76200"/>
              <a:ext cx="1334096" cy="1383277"/>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451308" y="1173891"/>
            <a:ext cx="3617492" cy="3235646"/>
          </a:xfrm>
          <a:custGeom>
            <a:avLst/>
            <a:gdLst/>
            <a:ahLst/>
            <a:cxnLst/>
            <a:rect l="l" t="t" r="r" b="b"/>
            <a:pathLst>
              <a:path w="3617492" h="3235646">
                <a:moveTo>
                  <a:pt x="0" y="0"/>
                </a:moveTo>
                <a:lnTo>
                  <a:pt x="3617492" y="0"/>
                </a:lnTo>
                <a:lnTo>
                  <a:pt x="3617492" y="3235646"/>
                </a:lnTo>
                <a:lnTo>
                  <a:pt x="0" y="3235646"/>
                </a:lnTo>
                <a:lnTo>
                  <a:pt x="0" y="0"/>
                </a:lnTo>
                <a:close/>
              </a:path>
            </a:pathLst>
          </a:custGeom>
          <a:blipFill>
            <a:blip r:embed="rId6"/>
            <a:stretch>
              <a:fillRect/>
            </a:stretch>
          </a:blipFill>
        </p:spPr>
        <p:txBody>
          <a:bodyPr/>
          <a:lstStyle/>
          <a:p>
            <a:endParaRPr lang="en-US"/>
          </a:p>
        </p:txBody>
      </p:sp>
      <p:grpSp>
        <p:nvGrpSpPr>
          <p:cNvPr id="16" name="Group 16"/>
          <p:cNvGrpSpPr/>
          <p:nvPr/>
        </p:nvGrpSpPr>
        <p:grpSpPr>
          <a:xfrm>
            <a:off x="2115891" y="5176280"/>
            <a:ext cx="9587718" cy="1870655"/>
            <a:chOff x="0" y="0"/>
            <a:chExt cx="2525160" cy="492683"/>
          </a:xfrm>
        </p:grpSpPr>
        <p:sp>
          <p:nvSpPr>
            <p:cNvPr id="17" name="Freeform 17"/>
            <p:cNvSpPr/>
            <p:nvPr/>
          </p:nvSpPr>
          <p:spPr>
            <a:xfrm>
              <a:off x="0" y="0"/>
              <a:ext cx="2525160" cy="492683"/>
            </a:xfrm>
            <a:custGeom>
              <a:avLst/>
              <a:gdLst/>
              <a:ahLst/>
              <a:cxnLst/>
              <a:rect l="l" t="t" r="r" b="b"/>
              <a:pathLst>
                <a:path w="2525160" h="492683">
                  <a:moveTo>
                    <a:pt x="0" y="0"/>
                  </a:moveTo>
                  <a:lnTo>
                    <a:pt x="2525160" y="0"/>
                  </a:lnTo>
                  <a:lnTo>
                    <a:pt x="2525160" y="492683"/>
                  </a:lnTo>
                  <a:lnTo>
                    <a:pt x="0" y="492683"/>
                  </a:lnTo>
                  <a:close/>
                </a:path>
              </a:pathLst>
            </a:custGeom>
            <a:solidFill>
              <a:srgbClr val="303030"/>
            </a:solidFill>
          </p:spPr>
          <p:txBody>
            <a:bodyPr/>
            <a:lstStyle/>
            <a:p>
              <a:endParaRPr lang="en-US"/>
            </a:p>
          </p:txBody>
        </p:sp>
        <p:sp>
          <p:nvSpPr>
            <p:cNvPr id="18" name="TextBox 18"/>
            <p:cNvSpPr txBox="1"/>
            <p:nvPr/>
          </p:nvSpPr>
          <p:spPr>
            <a:xfrm>
              <a:off x="0" y="-76200"/>
              <a:ext cx="2525160" cy="568883"/>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2982348" y="5282933"/>
            <a:ext cx="1063896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you tell if someone is trustworthy?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53535" y="4594225"/>
            <a:ext cx="15505765"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Reliable: </a:t>
            </a:r>
            <a:r>
              <a:rPr lang="en-US" sz="4250" b="1">
                <a:solidFill>
                  <a:srgbClr val="004F59"/>
                </a:solidFill>
                <a:latin typeface="Roboto Bold"/>
                <a:ea typeface="Roboto Bold"/>
                <a:cs typeface="Roboto Bold"/>
                <a:sym typeface="Roboto Bold"/>
              </a:rPr>
              <a:t>Can people depend on them to do what they say?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grpSp>
        <p:nvGrpSpPr>
          <p:cNvPr id="6" name="Group 6"/>
          <p:cNvGrpSpPr/>
          <p:nvPr/>
        </p:nvGrpSpPr>
        <p:grpSpPr>
          <a:xfrm>
            <a:off x="1442877" y="3336246"/>
            <a:ext cx="5293042" cy="904943"/>
            <a:chOff x="0" y="0"/>
            <a:chExt cx="1394052" cy="238339"/>
          </a:xfrm>
        </p:grpSpPr>
        <p:sp>
          <p:nvSpPr>
            <p:cNvPr id="7" name="Freeform 7"/>
            <p:cNvSpPr/>
            <p:nvPr/>
          </p:nvSpPr>
          <p:spPr>
            <a:xfrm>
              <a:off x="0" y="0"/>
              <a:ext cx="1394052" cy="238339"/>
            </a:xfrm>
            <a:custGeom>
              <a:avLst/>
              <a:gdLst/>
              <a:ahLst/>
              <a:cxnLst/>
              <a:rect l="l" t="t" r="r" b="b"/>
              <a:pathLst>
                <a:path w="1394052" h="238339">
                  <a:moveTo>
                    <a:pt x="0" y="0"/>
                  </a:moveTo>
                  <a:lnTo>
                    <a:pt x="1394052" y="0"/>
                  </a:lnTo>
                  <a:lnTo>
                    <a:pt x="139405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39405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20210" y="3355292"/>
            <a:ext cx="813268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 Takes Time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171097" y="1090787"/>
            <a:ext cx="918405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VS. UNSAFE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40711" y="4687331"/>
            <a:ext cx="16367157" cy="730250"/>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Fair: </a:t>
            </a:r>
            <a:r>
              <a:rPr lang="en-US" sz="4250" b="1">
                <a:solidFill>
                  <a:srgbClr val="004F59"/>
                </a:solidFill>
                <a:latin typeface="Roboto Bold"/>
                <a:ea typeface="Roboto Bold"/>
                <a:cs typeface="Roboto Bold"/>
                <a:sym typeface="Roboto Bold"/>
              </a:rPr>
              <a:t>Do they have fair rules, and is everyone treated the same?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1171097" y="1090787"/>
            <a:ext cx="918405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VS. UNSAFE</a:t>
            </a:r>
          </a:p>
        </p:txBody>
      </p:sp>
      <p:grpSp>
        <p:nvGrpSpPr>
          <p:cNvPr id="11" name="Group 11"/>
          <p:cNvGrpSpPr/>
          <p:nvPr/>
        </p:nvGrpSpPr>
        <p:grpSpPr>
          <a:xfrm>
            <a:off x="1442877" y="3336246"/>
            <a:ext cx="5293042" cy="904943"/>
            <a:chOff x="0" y="0"/>
            <a:chExt cx="1394052" cy="238339"/>
          </a:xfrm>
        </p:grpSpPr>
        <p:sp>
          <p:nvSpPr>
            <p:cNvPr id="12" name="Freeform 12"/>
            <p:cNvSpPr/>
            <p:nvPr/>
          </p:nvSpPr>
          <p:spPr>
            <a:xfrm>
              <a:off x="0" y="0"/>
              <a:ext cx="1394052" cy="238339"/>
            </a:xfrm>
            <a:custGeom>
              <a:avLst/>
              <a:gdLst/>
              <a:ahLst/>
              <a:cxnLst/>
              <a:rect l="l" t="t" r="r" b="b"/>
              <a:pathLst>
                <a:path w="1394052" h="238339">
                  <a:moveTo>
                    <a:pt x="0" y="0"/>
                  </a:moveTo>
                  <a:lnTo>
                    <a:pt x="1394052" y="0"/>
                  </a:lnTo>
                  <a:lnTo>
                    <a:pt x="1394052"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394052"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20210" y="3355292"/>
            <a:ext cx="813268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 Takes Time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53535" y="4677806"/>
            <a:ext cx="15505765"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Good Choices: </a:t>
            </a:r>
            <a:r>
              <a:rPr lang="en-US" sz="4250" b="1">
                <a:solidFill>
                  <a:srgbClr val="004F59"/>
                </a:solidFill>
                <a:latin typeface="Roboto Bold"/>
                <a:ea typeface="Roboto Bold"/>
                <a:cs typeface="Roboto Bold"/>
                <a:sym typeface="Roboto Bold"/>
              </a:rPr>
              <a:t>Do they make responsible decisions, or do their choices harm others?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1171097" y="1090787"/>
            <a:ext cx="918405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VS. UNSAFE</a:t>
            </a:r>
          </a:p>
        </p:txBody>
      </p:sp>
      <p:grpSp>
        <p:nvGrpSpPr>
          <p:cNvPr id="11" name="Group 11"/>
          <p:cNvGrpSpPr/>
          <p:nvPr/>
        </p:nvGrpSpPr>
        <p:grpSpPr>
          <a:xfrm>
            <a:off x="1442877" y="3336246"/>
            <a:ext cx="5293042" cy="904943"/>
            <a:chOff x="0" y="0"/>
            <a:chExt cx="1394052" cy="238339"/>
          </a:xfrm>
        </p:grpSpPr>
        <p:sp>
          <p:nvSpPr>
            <p:cNvPr id="12" name="Freeform 12"/>
            <p:cNvSpPr/>
            <p:nvPr/>
          </p:nvSpPr>
          <p:spPr>
            <a:xfrm>
              <a:off x="0" y="0"/>
              <a:ext cx="1394052" cy="238339"/>
            </a:xfrm>
            <a:custGeom>
              <a:avLst/>
              <a:gdLst/>
              <a:ahLst/>
              <a:cxnLst/>
              <a:rect l="l" t="t" r="r" b="b"/>
              <a:pathLst>
                <a:path w="1394052" h="238339">
                  <a:moveTo>
                    <a:pt x="0" y="0"/>
                  </a:moveTo>
                  <a:lnTo>
                    <a:pt x="1394052" y="0"/>
                  </a:lnTo>
                  <a:lnTo>
                    <a:pt x="1394052"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394052"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20210" y="3355292"/>
            <a:ext cx="813268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 Takes Time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6759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53535" y="4696856"/>
            <a:ext cx="13909530"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Honest: </a:t>
            </a:r>
            <a:r>
              <a:rPr lang="en-US" sz="4250" b="1">
                <a:solidFill>
                  <a:srgbClr val="004F59"/>
                </a:solidFill>
                <a:latin typeface="Roboto Bold"/>
                <a:ea typeface="Roboto Bold"/>
                <a:cs typeface="Roboto Bold"/>
                <a:sym typeface="Roboto Bold"/>
              </a:rPr>
              <a:t>Do their stories stay the same, or do they change over time?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1171097" y="1090787"/>
            <a:ext cx="918405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VS. UNSAFE</a:t>
            </a:r>
          </a:p>
        </p:txBody>
      </p:sp>
      <p:grpSp>
        <p:nvGrpSpPr>
          <p:cNvPr id="11" name="Group 11"/>
          <p:cNvGrpSpPr/>
          <p:nvPr/>
        </p:nvGrpSpPr>
        <p:grpSpPr>
          <a:xfrm>
            <a:off x="1442877" y="3336246"/>
            <a:ext cx="5293042" cy="904943"/>
            <a:chOff x="0" y="0"/>
            <a:chExt cx="1394052" cy="238339"/>
          </a:xfrm>
        </p:grpSpPr>
        <p:sp>
          <p:nvSpPr>
            <p:cNvPr id="12" name="Freeform 12"/>
            <p:cNvSpPr/>
            <p:nvPr/>
          </p:nvSpPr>
          <p:spPr>
            <a:xfrm>
              <a:off x="0" y="0"/>
              <a:ext cx="1394052" cy="238339"/>
            </a:xfrm>
            <a:custGeom>
              <a:avLst/>
              <a:gdLst/>
              <a:ahLst/>
              <a:cxnLst/>
              <a:rect l="l" t="t" r="r" b="b"/>
              <a:pathLst>
                <a:path w="1394052" h="238339">
                  <a:moveTo>
                    <a:pt x="0" y="0"/>
                  </a:moveTo>
                  <a:lnTo>
                    <a:pt x="1394052" y="0"/>
                  </a:lnTo>
                  <a:lnTo>
                    <a:pt x="1394052"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394052"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20210" y="3355292"/>
            <a:ext cx="813268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 Takes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id="8" name="TextBox 8"/>
          <p:cNvSpPr txBox="1"/>
          <p:nvPr/>
        </p:nvSpPr>
        <p:spPr>
          <a:xfrm>
            <a:off x="1256804" y="1419794"/>
            <a:ext cx="16045284" cy="7360921"/>
          </a:xfrm>
          <a:prstGeom prst="rect">
            <a:avLst/>
          </a:prstGeom>
        </p:spPr>
        <p:txBody>
          <a:bodyPr lIns="0" tIns="0" rIns="0" bIns="0" rtlCol="0" anchor="t">
            <a:spAutoFit/>
          </a:bodyPr>
          <a:lstStyle/>
          <a:p>
            <a:pPr algn="l">
              <a:lnSpc>
                <a:spcPts val="3919"/>
              </a:lnSpc>
            </a:pPr>
            <a:r>
              <a:rPr lang="en-US" sz="2799" b="1">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9D1BE3"/>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53535" y="4611131"/>
            <a:ext cx="15820505"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Safe: </a:t>
            </a:r>
            <a:r>
              <a:rPr lang="en-US" sz="4250" b="1">
                <a:solidFill>
                  <a:srgbClr val="004F59"/>
                </a:solidFill>
                <a:latin typeface="Roboto Bold"/>
                <a:ea typeface="Roboto Bold"/>
                <a:cs typeface="Roboto Bold"/>
                <a:sym typeface="Roboto Bold"/>
              </a:rPr>
              <a:t>Are they protective, or do they encourage risky behavior?</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1171097" y="1090787"/>
            <a:ext cx="918405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VS. UNSAFE</a:t>
            </a:r>
          </a:p>
        </p:txBody>
      </p:sp>
      <p:grpSp>
        <p:nvGrpSpPr>
          <p:cNvPr id="11" name="Group 11"/>
          <p:cNvGrpSpPr/>
          <p:nvPr/>
        </p:nvGrpSpPr>
        <p:grpSpPr>
          <a:xfrm>
            <a:off x="1442877" y="3336246"/>
            <a:ext cx="5293042" cy="904943"/>
            <a:chOff x="0" y="0"/>
            <a:chExt cx="1394052" cy="238339"/>
          </a:xfrm>
        </p:grpSpPr>
        <p:sp>
          <p:nvSpPr>
            <p:cNvPr id="12" name="Freeform 12"/>
            <p:cNvSpPr/>
            <p:nvPr/>
          </p:nvSpPr>
          <p:spPr>
            <a:xfrm>
              <a:off x="0" y="0"/>
              <a:ext cx="1394052" cy="238339"/>
            </a:xfrm>
            <a:custGeom>
              <a:avLst/>
              <a:gdLst/>
              <a:ahLst/>
              <a:cxnLst/>
              <a:rect l="l" t="t" r="r" b="b"/>
              <a:pathLst>
                <a:path w="1394052" h="238339">
                  <a:moveTo>
                    <a:pt x="0" y="0"/>
                  </a:moveTo>
                  <a:lnTo>
                    <a:pt x="1394052" y="0"/>
                  </a:lnTo>
                  <a:lnTo>
                    <a:pt x="1394052"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394052"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20210" y="3355292"/>
            <a:ext cx="813268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 Takes Time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53059" y="4828187"/>
            <a:ext cx="12718545" cy="2088788"/>
            <a:chOff x="0" y="0"/>
            <a:chExt cx="3349740" cy="550133"/>
          </a:xfrm>
        </p:grpSpPr>
        <p:sp>
          <p:nvSpPr>
            <p:cNvPr id="7" name="Freeform 7"/>
            <p:cNvSpPr/>
            <p:nvPr/>
          </p:nvSpPr>
          <p:spPr>
            <a:xfrm>
              <a:off x="0" y="0"/>
              <a:ext cx="3349740" cy="550133"/>
            </a:xfrm>
            <a:custGeom>
              <a:avLst/>
              <a:gdLst/>
              <a:ahLst/>
              <a:cxnLst/>
              <a:rect l="l" t="t" r="r" b="b"/>
              <a:pathLst>
                <a:path w="3349740" h="550133">
                  <a:moveTo>
                    <a:pt x="0" y="0"/>
                  </a:moveTo>
                  <a:lnTo>
                    <a:pt x="3349740" y="0"/>
                  </a:lnTo>
                  <a:lnTo>
                    <a:pt x="3349740" y="550133"/>
                  </a:lnTo>
                  <a:lnTo>
                    <a:pt x="0" y="550133"/>
                  </a:lnTo>
                  <a:close/>
                </a:path>
              </a:pathLst>
            </a:custGeom>
            <a:solidFill>
              <a:srgbClr val="303030"/>
            </a:solidFill>
          </p:spPr>
          <p:txBody>
            <a:bodyPr/>
            <a:lstStyle/>
            <a:p>
              <a:endParaRPr lang="en-US"/>
            </a:p>
          </p:txBody>
        </p:sp>
        <p:sp>
          <p:nvSpPr>
            <p:cNvPr id="8" name="TextBox 8"/>
            <p:cNvSpPr txBox="1"/>
            <p:nvPr/>
          </p:nvSpPr>
          <p:spPr>
            <a:xfrm>
              <a:off x="0" y="-76200"/>
              <a:ext cx="3349740" cy="626333"/>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3841346" y="952594"/>
            <a:ext cx="3313179" cy="3641252"/>
            <a:chOff x="0" y="0"/>
            <a:chExt cx="1158176" cy="1272860"/>
          </a:xfrm>
        </p:grpSpPr>
        <p:sp>
          <p:nvSpPr>
            <p:cNvPr id="10" name="Freeform 10"/>
            <p:cNvSpPr/>
            <p:nvPr/>
          </p:nvSpPr>
          <p:spPr>
            <a:xfrm>
              <a:off x="0" y="0"/>
              <a:ext cx="1158176" cy="1272860"/>
            </a:xfrm>
            <a:custGeom>
              <a:avLst/>
              <a:gdLst/>
              <a:ahLst/>
              <a:cxnLst/>
              <a:rect l="l" t="t" r="r" b="b"/>
              <a:pathLst>
                <a:path w="1158176" h="1272860">
                  <a:moveTo>
                    <a:pt x="0" y="0"/>
                  </a:moveTo>
                  <a:lnTo>
                    <a:pt x="1158176" y="0"/>
                  </a:lnTo>
                  <a:lnTo>
                    <a:pt x="1158176" y="1272860"/>
                  </a:lnTo>
                  <a:lnTo>
                    <a:pt x="0" y="1272860"/>
                  </a:lnTo>
                  <a:close/>
                </a:path>
              </a:pathLst>
            </a:custGeom>
            <a:solidFill>
              <a:srgbClr val="FFFFFF"/>
            </a:solidFill>
          </p:spPr>
          <p:txBody>
            <a:bodyPr/>
            <a:lstStyle/>
            <a:p>
              <a:endParaRPr lang="en-US"/>
            </a:p>
          </p:txBody>
        </p:sp>
        <p:sp>
          <p:nvSpPr>
            <p:cNvPr id="11" name="TextBox 11"/>
            <p:cNvSpPr txBox="1"/>
            <p:nvPr/>
          </p:nvSpPr>
          <p:spPr>
            <a:xfrm>
              <a:off x="0" y="-76200"/>
              <a:ext cx="1158176" cy="134906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61735" y="5043955"/>
            <a:ext cx="13177152"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strong relationships with trustworthy adults improve a young person's life?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Freeform 16"/>
          <p:cNvSpPr/>
          <p:nvPr/>
        </p:nvSpPr>
        <p:spPr>
          <a:xfrm>
            <a:off x="14007156" y="1102735"/>
            <a:ext cx="3011582" cy="3306090"/>
          </a:xfrm>
          <a:custGeom>
            <a:avLst/>
            <a:gdLst/>
            <a:ahLst/>
            <a:cxnLst/>
            <a:rect l="l" t="t" r="r" b="b"/>
            <a:pathLst>
              <a:path w="3011582" h="3306090">
                <a:moveTo>
                  <a:pt x="0" y="0"/>
                </a:moveTo>
                <a:lnTo>
                  <a:pt x="3011582" y="0"/>
                </a:lnTo>
                <a:lnTo>
                  <a:pt x="3011582" y="3306090"/>
                </a:lnTo>
                <a:lnTo>
                  <a:pt x="0" y="3306090"/>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9" name="TextBox 1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id="5" name="TextBox 5"/>
          <p:cNvSpPr txBox="1"/>
          <p:nvPr/>
        </p:nvSpPr>
        <p:spPr>
          <a:xfrm>
            <a:off x="1922997" y="4318853"/>
            <a:ext cx="16329580"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Provide emotional support</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922997" y="3309135"/>
            <a:ext cx="9096429" cy="904943"/>
            <a:chOff x="0" y="0"/>
            <a:chExt cx="2395767" cy="238339"/>
          </a:xfrm>
        </p:grpSpPr>
        <p:sp>
          <p:nvSpPr>
            <p:cNvPr id="8" name="Freeform 8"/>
            <p:cNvSpPr/>
            <p:nvPr/>
          </p:nvSpPr>
          <p:spPr>
            <a:xfrm>
              <a:off x="0" y="0"/>
              <a:ext cx="2395768" cy="238339"/>
            </a:xfrm>
            <a:custGeom>
              <a:avLst/>
              <a:gdLst/>
              <a:ahLst/>
              <a:cxnLst/>
              <a:rect l="l" t="t" r="r" b="b"/>
              <a:pathLst>
                <a:path w="2395768" h="238339">
                  <a:moveTo>
                    <a:pt x="0" y="0"/>
                  </a:moveTo>
                  <a:lnTo>
                    <a:pt x="2395768" y="0"/>
                  </a:lnTo>
                  <a:lnTo>
                    <a:pt x="239576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3957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33655" y="3328181"/>
            <a:ext cx="1088827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Why Trustworthy Adults Matter</a:t>
            </a:r>
          </a:p>
        </p:txBody>
      </p:sp>
      <p:sp>
        <p:nvSpPr>
          <p:cNvPr id="11" name="TextBox 11"/>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id="5" name="TextBox 5"/>
          <p:cNvSpPr txBox="1"/>
          <p:nvPr/>
        </p:nvSpPr>
        <p:spPr>
          <a:xfrm>
            <a:off x="1903947" y="4318853"/>
            <a:ext cx="16329580"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Provide emotional support</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Offer guidance and advice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903947" y="3309135"/>
            <a:ext cx="9096429" cy="904943"/>
            <a:chOff x="0" y="0"/>
            <a:chExt cx="2395767" cy="238339"/>
          </a:xfrm>
        </p:grpSpPr>
        <p:sp>
          <p:nvSpPr>
            <p:cNvPr id="8" name="Freeform 8"/>
            <p:cNvSpPr/>
            <p:nvPr/>
          </p:nvSpPr>
          <p:spPr>
            <a:xfrm>
              <a:off x="0" y="0"/>
              <a:ext cx="2395768" cy="238339"/>
            </a:xfrm>
            <a:custGeom>
              <a:avLst/>
              <a:gdLst/>
              <a:ahLst/>
              <a:cxnLst/>
              <a:rect l="l" t="t" r="r" b="b"/>
              <a:pathLst>
                <a:path w="2395768" h="238339">
                  <a:moveTo>
                    <a:pt x="0" y="0"/>
                  </a:moveTo>
                  <a:lnTo>
                    <a:pt x="2395768" y="0"/>
                  </a:lnTo>
                  <a:lnTo>
                    <a:pt x="239576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3957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14605" y="3328181"/>
            <a:ext cx="1088827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Why Trustworthy Adults Matter</a:t>
            </a:r>
          </a:p>
        </p:txBody>
      </p:sp>
      <p:sp>
        <p:nvSpPr>
          <p:cNvPr id="11" name="TextBox 11"/>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id="5" name="TextBox 5"/>
          <p:cNvSpPr txBox="1"/>
          <p:nvPr/>
        </p:nvSpPr>
        <p:spPr>
          <a:xfrm>
            <a:off x="1903947" y="4318853"/>
            <a:ext cx="1632958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Offer guidance and advice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Help keep young people safe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903947" y="3309135"/>
            <a:ext cx="9096429" cy="904943"/>
            <a:chOff x="0" y="0"/>
            <a:chExt cx="2395767" cy="238339"/>
          </a:xfrm>
        </p:grpSpPr>
        <p:sp>
          <p:nvSpPr>
            <p:cNvPr id="8" name="Freeform 8"/>
            <p:cNvSpPr/>
            <p:nvPr/>
          </p:nvSpPr>
          <p:spPr>
            <a:xfrm>
              <a:off x="0" y="0"/>
              <a:ext cx="2395768" cy="238339"/>
            </a:xfrm>
            <a:custGeom>
              <a:avLst/>
              <a:gdLst/>
              <a:ahLst/>
              <a:cxnLst/>
              <a:rect l="l" t="t" r="r" b="b"/>
              <a:pathLst>
                <a:path w="2395768" h="238339">
                  <a:moveTo>
                    <a:pt x="0" y="0"/>
                  </a:moveTo>
                  <a:lnTo>
                    <a:pt x="2395768" y="0"/>
                  </a:lnTo>
                  <a:lnTo>
                    <a:pt x="239576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3957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14605" y="3328181"/>
            <a:ext cx="1088827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Why Trustworthy Adults Matter</a:t>
            </a:r>
          </a:p>
        </p:txBody>
      </p:sp>
      <p:sp>
        <p:nvSpPr>
          <p:cNvPr id="11" name="TextBox 11"/>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id="5" name="TextBox 5"/>
          <p:cNvSpPr txBox="1"/>
          <p:nvPr/>
        </p:nvSpPr>
        <p:spPr>
          <a:xfrm>
            <a:off x="1942047" y="4318853"/>
            <a:ext cx="1632958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Offer guidance and advice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Help keep young people safe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Build confidence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942047" y="3309135"/>
            <a:ext cx="9096429" cy="904943"/>
            <a:chOff x="0" y="0"/>
            <a:chExt cx="2395767" cy="238339"/>
          </a:xfrm>
        </p:grpSpPr>
        <p:sp>
          <p:nvSpPr>
            <p:cNvPr id="8" name="Freeform 8"/>
            <p:cNvSpPr/>
            <p:nvPr/>
          </p:nvSpPr>
          <p:spPr>
            <a:xfrm>
              <a:off x="0" y="0"/>
              <a:ext cx="2395768" cy="238339"/>
            </a:xfrm>
            <a:custGeom>
              <a:avLst/>
              <a:gdLst/>
              <a:ahLst/>
              <a:cxnLst/>
              <a:rect l="l" t="t" r="r" b="b"/>
              <a:pathLst>
                <a:path w="2395768" h="238339">
                  <a:moveTo>
                    <a:pt x="0" y="0"/>
                  </a:moveTo>
                  <a:lnTo>
                    <a:pt x="2395768" y="0"/>
                  </a:lnTo>
                  <a:lnTo>
                    <a:pt x="239576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3957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52705" y="3328181"/>
            <a:ext cx="1088827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Why Trustworthy Adults Matter</a:t>
            </a:r>
          </a:p>
        </p:txBody>
      </p:sp>
      <p:sp>
        <p:nvSpPr>
          <p:cNvPr id="11" name="TextBox 11"/>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sp>
        <p:nvSpPr>
          <p:cNvPr id="5" name="TextBox 5"/>
          <p:cNvSpPr txBox="1"/>
          <p:nvPr/>
        </p:nvSpPr>
        <p:spPr>
          <a:xfrm>
            <a:off x="1913472" y="4318853"/>
            <a:ext cx="16329580"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Offer guidance and advice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Help keep young people safe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Build confidence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Model healthy relationships</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913472" y="3309135"/>
            <a:ext cx="9096429" cy="904943"/>
            <a:chOff x="0" y="0"/>
            <a:chExt cx="2395767" cy="238339"/>
          </a:xfrm>
        </p:grpSpPr>
        <p:sp>
          <p:nvSpPr>
            <p:cNvPr id="8" name="Freeform 8"/>
            <p:cNvSpPr/>
            <p:nvPr/>
          </p:nvSpPr>
          <p:spPr>
            <a:xfrm>
              <a:off x="0" y="0"/>
              <a:ext cx="2395768" cy="238339"/>
            </a:xfrm>
            <a:custGeom>
              <a:avLst/>
              <a:gdLst/>
              <a:ahLst/>
              <a:cxnLst/>
              <a:rect l="l" t="t" r="r" b="b"/>
              <a:pathLst>
                <a:path w="2395768" h="238339">
                  <a:moveTo>
                    <a:pt x="0" y="0"/>
                  </a:moveTo>
                  <a:lnTo>
                    <a:pt x="2395768" y="0"/>
                  </a:lnTo>
                  <a:lnTo>
                    <a:pt x="239576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3957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24130" y="3328181"/>
            <a:ext cx="1088827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Why Trustworthy Adults Matter</a:t>
            </a:r>
          </a:p>
        </p:txBody>
      </p:sp>
      <p:sp>
        <p:nvSpPr>
          <p:cNvPr id="11" name="TextBox 11"/>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816423"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be required or bound to do something.</a:t>
            </a:r>
          </a:p>
        </p:txBody>
      </p:sp>
      <p:grpSp>
        <p:nvGrpSpPr>
          <p:cNvPr id="9" name="Group 9"/>
          <p:cNvGrpSpPr/>
          <p:nvPr/>
        </p:nvGrpSpPr>
        <p:grpSpPr>
          <a:xfrm>
            <a:off x="1965967" y="3624926"/>
            <a:ext cx="4991937" cy="904943"/>
            <a:chOff x="0" y="0"/>
            <a:chExt cx="1314749" cy="238339"/>
          </a:xfrm>
        </p:grpSpPr>
        <p:sp>
          <p:nvSpPr>
            <p:cNvPr id="10" name="Freeform 10"/>
            <p:cNvSpPr/>
            <p:nvPr/>
          </p:nvSpPr>
          <p:spPr>
            <a:xfrm>
              <a:off x="0" y="0"/>
              <a:ext cx="1314749" cy="238339"/>
            </a:xfrm>
            <a:custGeom>
              <a:avLst/>
              <a:gdLst/>
              <a:ahLst/>
              <a:cxnLst/>
              <a:rect l="l" t="t" r="r" b="b"/>
              <a:pathLst>
                <a:path w="1314749" h="238339">
                  <a:moveTo>
                    <a:pt x="0" y="0"/>
                  </a:moveTo>
                  <a:lnTo>
                    <a:pt x="1314749" y="0"/>
                  </a:lnTo>
                  <a:lnTo>
                    <a:pt x="13147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47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OBLIGATED</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3876455"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unfairly give one person (or a group) better treatment than others.</a:t>
            </a:r>
          </a:p>
        </p:txBody>
      </p:sp>
      <p:grpSp>
        <p:nvGrpSpPr>
          <p:cNvPr id="9" name="Group 9"/>
          <p:cNvGrpSpPr/>
          <p:nvPr/>
        </p:nvGrpSpPr>
        <p:grpSpPr>
          <a:xfrm>
            <a:off x="1965967" y="3624926"/>
            <a:ext cx="5375320" cy="904943"/>
            <a:chOff x="0" y="0"/>
            <a:chExt cx="1415722" cy="238339"/>
          </a:xfrm>
        </p:grpSpPr>
        <p:sp>
          <p:nvSpPr>
            <p:cNvPr id="10" name="Freeform 10"/>
            <p:cNvSpPr/>
            <p:nvPr/>
          </p:nvSpPr>
          <p:spPr>
            <a:xfrm>
              <a:off x="0" y="0"/>
              <a:ext cx="1415722" cy="238339"/>
            </a:xfrm>
            <a:custGeom>
              <a:avLst/>
              <a:gdLst/>
              <a:ahLst/>
              <a:cxnLst/>
              <a:rect l="l" t="t" r="r" b="b"/>
              <a:pathLst>
                <a:path w="1415722" h="238339">
                  <a:moveTo>
                    <a:pt x="0" y="0"/>
                  </a:moveTo>
                  <a:lnTo>
                    <a:pt x="1415722" y="0"/>
                  </a:lnTo>
                  <a:lnTo>
                    <a:pt x="1415722"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1572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FAVORITISM</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816423"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hide one’s appearance or true identity.</a:t>
            </a:r>
          </a:p>
        </p:txBody>
      </p:sp>
      <p:grpSp>
        <p:nvGrpSpPr>
          <p:cNvPr id="9" name="Group 9"/>
          <p:cNvGrpSpPr/>
          <p:nvPr/>
        </p:nvGrpSpPr>
        <p:grpSpPr>
          <a:xfrm>
            <a:off x="1965967" y="3624926"/>
            <a:ext cx="4275904" cy="904943"/>
            <a:chOff x="0" y="0"/>
            <a:chExt cx="1126164" cy="238339"/>
          </a:xfrm>
        </p:grpSpPr>
        <p:sp>
          <p:nvSpPr>
            <p:cNvPr id="10" name="Freeform 10"/>
            <p:cNvSpPr/>
            <p:nvPr/>
          </p:nvSpPr>
          <p:spPr>
            <a:xfrm>
              <a:off x="0" y="0"/>
              <a:ext cx="1126164" cy="238339"/>
            </a:xfrm>
            <a:custGeom>
              <a:avLst/>
              <a:gdLst/>
              <a:ahLst/>
              <a:cxnLst/>
              <a:rect l="l" t="t" r="r" b="b"/>
              <a:pathLst>
                <a:path w="1126164" h="238339">
                  <a:moveTo>
                    <a:pt x="0" y="0"/>
                  </a:moveTo>
                  <a:lnTo>
                    <a:pt x="1126164" y="0"/>
                  </a:lnTo>
                  <a:lnTo>
                    <a:pt x="112616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12616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DISGUISE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a:t>
            </a:r>
          </a:p>
        </p:txBody>
      </p:sp>
      <p:grpSp>
        <p:nvGrpSpPr>
          <p:cNvPr id="6" name="Group 6"/>
          <p:cNvGrpSpPr/>
          <p:nvPr/>
        </p:nvGrpSpPr>
        <p:grpSpPr>
          <a:xfrm>
            <a:off x="1480713" y="3019805"/>
            <a:ext cx="8313886" cy="904943"/>
            <a:chOff x="0" y="0"/>
            <a:chExt cx="2189665" cy="238339"/>
          </a:xfrm>
        </p:grpSpPr>
        <p:sp>
          <p:nvSpPr>
            <p:cNvPr id="7" name="Freeform 7"/>
            <p:cNvSpPr/>
            <p:nvPr/>
          </p:nvSpPr>
          <p:spPr>
            <a:xfrm>
              <a:off x="0" y="0"/>
              <a:ext cx="2189665" cy="238339"/>
            </a:xfrm>
            <a:custGeom>
              <a:avLst/>
              <a:gdLst/>
              <a:ahLst/>
              <a:cxnLst/>
              <a:rect l="l" t="t" r="r" b="b"/>
              <a:pathLst>
                <a:path w="2189665" h="238339">
                  <a:moveTo>
                    <a:pt x="0" y="0"/>
                  </a:moveTo>
                  <a:lnTo>
                    <a:pt x="2189665" y="0"/>
                  </a:lnTo>
                  <a:lnTo>
                    <a:pt x="2189665"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89665"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9496" y="3038851"/>
            <a:ext cx="83951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Study Results Can Vary</a:t>
            </a:r>
          </a:p>
        </p:txBody>
      </p:sp>
      <p:sp>
        <p:nvSpPr>
          <p:cNvPr id="10" name="TextBox 10"/>
          <p:cNvSpPr txBox="1"/>
          <p:nvPr/>
        </p:nvSpPr>
        <p:spPr>
          <a:xfrm>
            <a:off x="1480713" y="4141245"/>
            <a:ext cx="14679941" cy="37687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Small studies may not represent everyone.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624926"/>
            <a:ext cx="5447618" cy="904943"/>
            <a:chOff x="0" y="0"/>
            <a:chExt cx="1434764" cy="238339"/>
          </a:xfrm>
        </p:grpSpPr>
        <p:sp>
          <p:nvSpPr>
            <p:cNvPr id="5" name="Freeform 5"/>
            <p:cNvSpPr/>
            <p:nvPr/>
          </p:nvSpPr>
          <p:spPr>
            <a:xfrm>
              <a:off x="0" y="0"/>
              <a:ext cx="1434764" cy="238339"/>
            </a:xfrm>
            <a:custGeom>
              <a:avLst/>
              <a:gdLst/>
              <a:ahLst/>
              <a:cxnLst/>
              <a:rect l="l" t="t" r="r" b="b"/>
              <a:pathLst>
                <a:path w="1434764" h="238339">
                  <a:moveTo>
                    <a:pt x="0" y="0"/>
                  </a:moveTo>
                  <a:lnTo>
                    <a:pt x="1434764" y="0"/>
                  </a:lnTo>
                  <a:lnTo>
                    <a:pt x="143476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3476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03158" y="3501101"/>
            <a:ext cx="5495124"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BOUNDARIES</a:t>
            </a:r>
          </a:p>
        </p:txBody>
      </p:sp>
      <p:sp>
        <p:nvSpPr>
          <p:cNvPr id="8" name="TextBox 8"/>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532526" y="4536816"/>
            <a:ext cx="16069621" cy="1653540"/>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A personal limit that protects our body, feelings, and values. </a:t>
            </a:r>
          </a:p>
          <a:p>
            <a:pPr algn="l">
              <a:lnSpc>
                <a:spcPts val="6720"/>
              </a:lnSpc>
            </a:pPr>
            <a:r>
              <a:rPr lang="en-US" sz="4200" b="1">
                <a:solidFill>
                  <a:srgbClr val="004F59"/>
                </a:solidFill>
                <a:latin typeface="Roboto Bold"/>
                <a:ea typeface="Roboto Bold"/>
                <a:cs typeface="Roboto Bold"/>
                <a:sym typeface="Roboto Bold"/>
              </a:rPr>
              <a:t>It helps us decide what behavior is acceptable or unacceptable.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grpSp>
        <p:nvGrpSpPr>
          <p:cNvPr id="12" name="Group 12"/>
          <p:cNvGrpSpPr/>
          <p:nvPr/>
        </p:nvGrpSpPr>
        <p:grpSpPr>
          <a:xfrm>
            <a:off x="2019743" y="4951521"/>
            <a:ext cx="10618470" cy="2280767"/>
            <a:chOff x="0" y="0"/>
            <a:chExt cx="2796634" cy="600696"/>
          </a:xfrm>
        </p:grpSpPr>
        <p:sp>
          <p:nvSpPr>
            <p:cNvPr id="13" name="Freeform 13"/>
            <p:cNvSpPr/>
            <p:nvPr/>
          </p:nvSpPr>
          <p:spPr>
            <a:xfrm>
              <a:off x="0" y="0"/>
              <a:ext cx="2796634" cy="600696"/>
            </a:xfrm>
            <a:custGeom>
              <a:avLst/>
              <a:gdLst/>
              <a:ahLst/>
              <a:cxnLst/>
              <a:rect l="l" t="t" r="r" b="b"/>
              <a:pathLst>
                <a:path w="2796634" h="600696">
                  <a:moveTo>
                    <a:pt x="0" y="0"/>
                  </a:moveTo>
                  <a:lnTo>
                    <a:pt x="2796634" y="0"/>
                  </a:lnTo>
                  <a:lnTo>
                    <a:pt x="2796634" y="600696"/>
                  </a:lnTo>
                  <a:lnTo>
                    <a:pt x="0" y="600696"/>
                  </a:lnTo>
                  <a:close/>
                </a:path>
              </a:pathLst>
            </a:custGeom>
            <a:solidFill>
              <a:srgbClr val="303030"/>
            </a:solidFill>
          </p:spPr>
          <p:txBody>
            <a:bodyPr/>
            <a:lstStyle/>
            <a:p>
              <a:endParaRPr lang="en-US"/>
            </a:p>
          </p:txBody>
        </p:sp>
        <p:sp>
          <p:nvSpPr>
            <p:cNvPr id="14" name="TextBox 14"/>
            <p:cNvSpPr txBox="1"/>
            <p:nvPr/>
          </p:nvSpPr>
          <p:spPr>
            <a:xfrm>
              <a:off x="0" y="-76200"/>
              <a:ext cx="2796634" cy="676896"/>
            </a:xfrm>
            <a:prstGeom prst="rect">
              <a:avLst/>
            </a:prstGeom>
          </p:spPr>
          <p:txBody>
            <a:bodyPr lIns="50800" tIns="50800" rIns="50800" bIns="50800" rtlCol="0" anchor="ctr"/>
            <a:lstStyle/>
            <a:p>
              <a:pPr algn="ctr">
                <a:lnSpc>
                  <a:spcPts val="3074"/>
                </a:lnSpc>
              </a:pPr>
              <a:endParaRPr/>
            </a:p>
          </p:txBody>
        </p:sp>
      </p:grpSp>
      <p:grpSp>
        <p:nvGrpSpPr>
          <p:cNvPr id="15" name="Group 15"/>
          <p:cNvGrpSpPr/>
          <p:nvPr/>
        </p:nvGrpSpPr>
        <p:grpSpPr>
          <a:xfrm>
            <a:off x="13383234" y="1192941"/>
            <a:ext cx="3771291" cy="3283715"/>
            <a:chOff x="0" y="0"/>
            <a:chExt cx="1218893" cy="1061307"/>
          </a:xfrm>
        </p:grpSpPr>
        <p:sp>
          <p:nvSpPr>
            <p:cNvPr id="16" name="Freeform 16"/>
            <p:cNvSpPr/>
            <p:nvPr/>
          </p:nvSpPr>
          <p:spPr>
            <a:xfrm>
              <a:off x="0" y="0"/>
              <a:ext cx="1218893" cy="1061307"/>
            </a:xfrm>
            <a:custGeom>
              <a:avLst/>
              <a:gdLst/>
              <a:ahLst/>
              <a:cxnLst/>
              <a:rect l="l" t="t" r="r" b="b"/>
              <a:pathLst>
                <a:path w="1218893" h="1061307">
                  <a:moveTo>
                    <a:pt x="0" y="0"/>
                  </a:moveTo>
                  <a:lnTo>
                    <a:pt x="1218893" y="0"/>
                  </a:lnTo>
                  <a:lnTo>
                    <a:pt x="1218893" y="1061307"/>
                  </a:lnTo>
                  <a:lnTo>
                    <a:pt x="0" y="1061307"/>
                  </a:lnTo>
                  <a:close/>
                </a:path>
              </a:pathLst>
            </a:custGeom>
            <a:solidFill>
              <a:srgbClr val="FFFFFF"/>
            </a:solidFill>
          </p:spPr>
          <p:txBody>
            <a:bodyPr/>
            <a:lstStyle/>
            <a:p>
              <a:endParaRPr lang="en-US"/>
            </a:p>
          </p:txBody>
        </p:sp>
        <p:sp>
          <p:nvSpPr>
            <p:cNvPr id="17" name="TextBox 17"/>
            <p:cNvSpPr txBox="1"/>
            <p:nvPr/>
          </p:nvSpPr>
          <p:spPr>
            <a:xfrm>
              <a:off x="0" y="-76200"/>
              <a:ext cx="1218893" cy="1137507"/>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3571093" y="1355329"/>
            <a:ext cx="3386726" cy="2924570"/>
          </a:xfrm>
          <a:custGeom>
            <a:avLst/>
            <a:gdLst/>
            <a:ahLst/>
            <a:cxnLst/>
            <a:rect l="l" t="t" r="r" b="b"/>
            <a:pathLst>
              <a:path w="3386726" h="2924570">
                <a:moveTo>
                  <a:pt x="0" y="0"/>
                </a:moveTo>
                <a:lnTo>
                  <a:pt x="3386726" y="0"/>
                </a:lnTo>
                <a:lnTo>
                  <a:pt x="3386726" y="2924570"/>
                </a:lnTo>
                <a:lnTo>
                  <a:pt x="0" y="2924570"/>
                </a:lnTo>
                <a:lnTo>
                  <a:pt x="0" y="0"/>
                </a:lnTo>
                <a:close/>
              </a:path>
            </a:pathLst>
          </a:custGeom>
          <a:blipFill>
            <a:blip r:embed="rId6"/>
            <a:stretch>
              <a:fillRect l="-25977" r="-27540"/>
            </a:stretch>
          </a:blipFill>
        </p:spPr>
        <p:txBody>
          <a:bodyPr/>
          <a:lstStyle/>
          <a:p>
            <a:endParaRPr lang="en-US"/>
          </a:p>
        </p:txBody>
      </p:sp>
      <p:sp>
        <p:nvSpPr>
          <p:cNvPr id="19" name="TextBox 19"/>
          <p:cNvSpPr txBox="1"/>
          <p:nvPr/>
        </p:nvSpPr>
        <p:spPr>
          <a:xfrm>
            <a:off x="2426235" y="5321807"/>
            <a:ext cx="11023674"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behaviors might indicate that an adult, older teen, or peer is unsafe?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2021749" y="3314504"/>
            <a:ext cx="7309527" cy="904943"/>
            <a:chOff x="0" y="0"/>
            <a:chExt cx="1925143" cy="238339"/>
          </a:xfrm>
        </p:grpSpPr>
        <p:sp>
          <p:nvSpPr>
            <p:cNvPr id="11" name="Freeform 11"/>
            <p:cNvSpPr/>
            <p:nvPr/>
          </p:nvSpPr>
          <p:spPr>
            <a:xfrm>
              <a:off x="0" y="0"/>
              <a:ext cx="1925143" cy="238339"/>
            </a:xfrm>
            <a:custGeom>
              <a:avLst/>
              <a:gdLst/>
              <a:ahLst/>
              <a:cxnLst/>
              <a:rect l="l" t="t" r="r" b="b"/>
              <a:pathLst>
                <a:path w="1925143" h="238339">
                  <a:moveTo>
                    <a:pt x="0" y="0"/>
                  </a:moveTo>
                  <a:lnTo>
                    <a:pt x="1925143" y="0"/>
                  </a:lnTo>
                  <a:lnTo>
                    <a:pt x="192514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92514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
        <p:nvSpPr>
          <p:cNvPr id="14" name="TextBox 14"/>
          <p:cNvSpPr txBox="1"/>
          <p:nvPr/>
        </p:nvSpPr>
        <p:spPr>
          <a:xfrm>
            <a:off x="2374174" y="4412900"/>
            <a:ext cx="5969014" cy="730250"/>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Dishonest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2021749" y="3314504"/>
            <a:ext cx="7309527" cy="904943"/>
            <a:chOff x="0" y="0"/>
            <a:chExt cx="1925143" cy="238339"/>
          </a:xfrm>
        </p:grpSpPr>
        <p:sp>
          <p:nvSpPr>
            <p:cNvPr id="11" name="Freeform 11"/>
            <p:cNvSpPr/>
            <p:nvPr/>
          </p:nvSpPr>
          <p:spPr>
            <a:xfrm>
              <a:off x="0" y="0"/>
              <a:ext cx="1925143" cy="238339"/>
            </a:xfrm>
            <a:custGeom>
              <a:avLst/>
              <a:gdLst/>
              <a:ahLst/>
              <a:cxnLst/>
              <a:rect l="l" t="t" r="r" b="b"/>
              <a:pathLst>
                <a:path w="1925143" h="238339">
                  <a:moveTo>
                    <a:pt x="0" y="0"/>
                  </a:moveTo>
                  <a:lnTo>
                    <a:pt x="1925143" y="0"/>
                  </a:lnTo>
                  <a:lnTo>
                    <a:pt x="192514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92514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
        <p:nvSpPr>
          <p:cNvPr id="14" name="TextBox 14"/>
          <p:cNvSpPr txBox="1"/>
          <p:nvPr/>
        </p:nvSpPr>
        <p:spPr>
          <a:xfrm>
            <a:off x="2374174" y="4412900"/>
            <a:ext cx="5969014" cy="1482725"/>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Dishonest</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Ignores Boundaries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2021749" y="3314504"/>
            <a:ext cx="7309527" cy="904943"/>
            <a:chOff x="0" y="0"/>
            <a:chExt cx="1925143" cy="238339"/>
          </a:xfrm>
        </p:grpSpPr>
        <p:sp>
          <p:nvSpPr>
            <p:cNvPr id="11" name="Freeform 11"/>
            <p:cNvSpPr/>
            <p:nvPr/>
          </p:nvSpPr>
          <p:spPr>
            <a:xfrm>
              <a:off x="0" y="0"/>
              <a:ext cx="1925143" cy="238339"/>
            </a:xfrm>
            <a:custGeom>
              <a:avLst/>
              <a:gdLst/>
              <a:ahLst/>
              <a:cxnLst/>
              <a:rect l="l" t="t" r="r" b="b"/>
              <a:pathLst>
                <a:path w="1925143" h="238339">
                  <a:moveTo>
                    <a:pt x="0" y="0"/>
                  </a:moveTo>
                  <a:lnTo>
                    <a:pt x="1925143" y="0"/>
                  </a:lnTo>
                  <a:lnTo>
                    <a:pt x="192514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92514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
        <p:nvSpPr>
          <p:cNvPr id="14" name="TextBox 14"/>
          <p:cNvSpPr txBox="1"/>
          <p:nvPr/>
        </p:nvSpPr>
        <p:spPr>
          <a:xfrm>
            <a:off x="2374174" y="4412900"/>
            <a:ext cx="5969014" cy="2235200"/>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Dishonest</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Ignores Boundaries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Break Rules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2021749" y="3314504"/>
            <a:ext cx="7309527" cy="904943"/>
            <a:chOff x="0" y="0"/>
            <a:chExt cx="1925143" cy="238339"/>
          </a:xfrm>
        </p:grpSpPr>
        <p:sp>
          <p:nvSpPr>
            <p:cNvPr id="11" name="Freeform 11"/>
            <p:cNvSpPr/>
            <p:nvPr/>
          </p:nvSpPr>
          <p:spPr>
            <a:xfrm>
              <a:off x="0" y="0"/>
              <a:ext cx="1925143" cy="238339"/>
            </a:xfrm>
            <a:custGeom>
              <a:avLst/>
              <a:gdLst/>
              <a:ahLst/>
              <a:cxnLst/>
              <a:rect l="l" t="t" r="r" b="b"/>
              <a:pathLst>
                <a:path w="1925143" h="238339">
                  <a:moveTo>
                    <a:pt x="0" y="0"/>
                  </a:moveTo>
                  <a:lnTo>
                    <a:pt x="1925143" y="0"/>
                  </a:lnTo>
                  <a:lnTo>
                    <a:pt x="192514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92514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
        <p:nvSpPr>
          <p:cNvPr id="14" name="TextBox 14"/>
          <p:cNvSpPr txBox="1"/>
          <p:nvPr/>
        </p:nvSpPr>
        <p:spPr>
          <a:xfrm>
            <a:off x="2374174" y="4412900"/>
            <a:ext cx="5969014" cy="2987675"/>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Dishonest</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Ignores Boundaries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Break Rules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Negative Influence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2021749" y="3314504"/>
            <a:ext cx="7309527" cy="904943"/>
            <a:chOff x="0" y="0"/>
            <a:chExt cx="1925143" cy="238339"/>
          </a:xfrm>
        </p:grpSpPr>
        <p:sp>
          <p:nvSpPr>
            <p:cNvPr id="11" name="Freeform 11"/>
            <p:cNvSpPr/>
            <p:nvPr/>
          </p:nvSpPr>
          <p:spPr>
            <a:xfrm>
              <a:off x="0" y="0"/>
              <a:ext cx="1925143" cy="238339"/>
            </a:xfrm>
            <a:custGeom>
              <a:avLst/>
              <a:gdLst/>
              <a:ahLst/>
              <a:cxnLst/>
              <a:rect l="l" t="t" r="r" b="b"/>
              <a:pathLst>
                <a:path w="1925143" h="238339">
                  <a:moveTo>
                    <a:pt x="0" y="0"/>
                  </a:moveTo>
                  <a:lnTo>
                    <a:pt x="1925143" y="0"/>
                  </a:lnTo>
                  <a:lnTo>
                    <a:pt x="192514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92514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
        <p:nvSpPr>
          <p:cNvPr id="14" name="TextBox 14"/>
          <p:cNvSpPr txBox="1"/>
          <p:nvPr/>
        </p:nvSpPr>
        <p:spPr>
          <a:xfrm>
            <a:off x="2374174" y="4412900"/>
            <a:ext cx="5969014" cy="3740150"/>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Dishonest</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Ignores Boundaries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Break Rules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Negative Influence</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Unprotective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2021749" y="3314504"/>
            <a:ext cx="4780637" cy="904943"/>
            <a:chOff x="0" y="0"/>
            <a:chExt cx="1259098" cy="238339"/>
          </a:xfrm>
        </p:grpSpPr>
        <p:sp>
          <p:nvSpPr>
            <p:cNvPr id="8" name="Freeform 8"/>
            <p:cNvSpPr/>
            <p:nvPr/>
          </p:nvSpPr>
          <p:spPr>
            <a:xfrm>
              <a:off x="0" y="0"/>
              <a:ext cx="1259098" cy="238339"/>
            </a:xfrm>
            <a:custGeom>
              <a:avLst/>
              <a:gdLst/>
              <a:ahLst/>
              <a:cxnLst/>
              <a:rect l="l" t="t" r="r" b="b"/>
              <a:pathLst>
                <a:path w="1259098" h="238339">
                  <a:moveTo>
                    <a:pt x="0" y="0"/>
                  </a:moveTo>
                  <a:lnTo>
                    <a:pt x="1259098" y="0"/>
                  </a:lnTo>
                  <a:lnTo>
                    <a:pt x="125909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5909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Warning Signs</a:t>
            </a:r>
          </a:p>
        </p:txBody>
      </p:sp>
      <p:sp>
        <p:nvSpPr>
          <p:cNvPr id="11" name="TextBox 11"/>
          <p:cNvSpPr txBox="1"/>
          <p:nvPr/>
        </p:nvSpPr>
        <p:spPr>
          <a:xfrm>
            <a:off x="1806401" y="4468421"/>
            <a:ext cx="8310933" cy="2987675"/>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Ignore Boundaries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Ask Personal Questions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Cause Awkward Feelings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Give Too Many Gifts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714400"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2021749" y="3314504"/>
            <a:ext cx="4780637" cy="904943"/>
            <a:chOff x="0" y="0"/>
            <a:chExt cx="1259098" cy="238339"/>
          </a:xfrm>
        </p:grpSpPr>
        <p:sp>
          <p:nvSpPr>
            <p:cNvPr id="8" name="Freeform 8"/>
            <p:cNvSpPr/>
            <p:nvPr/>
          </p:nvSpPr>
          <p:spPr>
            <a:xfrm>
              <a:off x="0" y="0"/>
              <a:ext cx="1259098" cy="238339"/>
            </a:xfrm>
            <a:custGeom>
              <a:avLst/>
              <a:gdLst/>
              <a:ahLst/>
              <a:cxnLst/>
              <a:rect l="l" t="t" r="r" b="b"/>
              <a:pathLst>
                <a:path w="1259098" h="238339">
                  <a:moveTo>
                    <a:pt x="0" y="0"/>
                  </a:moveTo>
                  <a:lnTo>
                    <a:pt x="1259098" y="0"/>
                  </a:lnTo>
                  <a:lnTo>
                    <a:pt x="125909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5909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510493" y="3333550"/>
            <a:ext cx="77682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Warning Signs</a:t>
            </a:r>
          </a:p>
        </p:txBody>
      </p:sp>
      <p:sp>
        <p:nvSpPr>
          <p:cNvPr id="11" name="TextBox 11"/>
          <p:cNvSpPr txBox="1"/>
          <p:nvPr/>
        </p:nvSpPr>
        <p:spPr>
          <a:xfrm>
            <a:off x="1806401" y="4468421"/>
            <a:ext cx="8310933" cy="2987675"/>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Ignore Boundaries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Ask Personal Questions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Cause Awkward Feelings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Give Excessive Gifts</a:t>
            </a:r>
          </a:p>
        </p:txBody>
      </p:sp>
      <p:sp>
        <p:nvSpPr>
          <p:cNvPr id="12" name="TextBox 12"/>
          <p:cNvSpPr txBox="1"/>
          <p:nvPr/>
        </p:nvSpPr>
        <p:spPr>
          <a:xfrm>
            <a:off x="9326247" y="4468421"/>
            <a:ext cx="8310933" cy="2987675"/>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Create Obligation</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Show Favortism</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Encourage Secrets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Work to Isolate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3566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2550272" y="4878854"/>
            <a:ext cx="8490111" cy="1075929"/>
            <a:chOff x="0" y="0"/>
            <a:chExt cx="2236079" cy="283372"/>
          </a:xfrm>
        </p:grpSpPr>
        <p:sp>
          <p:nvSpPr>
            <p:cNvPr id="7" name="Freeform 7"/>
            <p:cNvSpPr/>
            <p:nvPr/>
          </p:nvSpPr>
          <p:spPr>
            <a:xfrm>
              <a:off x="0" y="0"/>
              <a:ext cx="2236078" cy="283372"/>
            </a:xfrm>
            <a:custGeom>
              <a:avLst/>
              <a:gdLst/>
              <a:ahLst/>
              <a:cxnLst/>
              <a:rect l="l" t="t" r="r" b="b"/>
              <a:pathLst>
                <a:path w="2236078" h="283372">
                  <a:moveTo>
                    <a:pt x="0" y="0"/>
                  </a:moveTo>
                  <a:lnTo>
                    <a:pt x="2236078" y="0"/>
                  </a:lnTo>
                  <a:lnTo>
                    <a:pt x="2236078" y="283372"/>
                  </a:lnTo>
                  <a:lnTo>
                    <a:pt x="0" y="283372"/>
                  </a:lnTo>
                  <a:close/>
                </a:path>
              </a:pathLst>
            </a:custGeom>
            <a:solidFill>
              <a:srgbClr val="303030"/>
            </a:solidFill>
          </p:spPr>
          <p:txBody>
            <a:bodyPr/>
            <a:lstStyle/>
            <a:p>
              <a:endParaRPr lang="en-US"/>
            </a:p>
          </p:txBody>
        </p:sp>
        <p:sp>
          <p:nvSpPr>
            <p:cNvPr id="8" name="TextBox 8"/>
            <p:cNvSpPr txBox="1"/>
            <p:nvPr/>
          </p:nvSpPr>
          <p:spPr>
            <a:xfrm>
              <a:off x="0" y="-76200"/>
              <a:ext cx="2236079" cy="359572"/>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3179729" y="920754"/>
            <a:ext cx="4190364" cy="4496064"/>
            <a:chOff x="0" y="0"/>
            <a:chExt cx="1103635" cy="1184149"/>
          </a:xfrm>
        </p:grpSpPr>
        <p:sp>
          <p:nvSpPr>
            <p:cNvPr id="10" name="Freeform 10"/>
            <p:cNvSpPr/>
            <p:nvPr/>
          </p:nvSpPr>
          <p:spPr>
            <a:xfrm>
              <a:off x="0" y="0"/>
              <a:ext cx="1103635" cy="1184149"/>
            </a:xfrm>
            <a:custGeom>
              <a:avLst/>
              <a:gdLst/>
              <a:ahLst/>
              <a:cxnLst/>
              <a:rect l="l" t="t" r="r" b="b"/>
              <a:pathLst>
                <a:path w="1103635" h="1184149">
                  <a:moveTo>
                    <a:pt x="0" y="0"/>
                  </a:moveTo>
                  <a:lnTo>
                    <a:pt x="1103635" y="0"/>
                  </a:lnTo>
                  <a:lnTo>
                    <a:pt x="1103635" y="1184149"/>
                  </a:lnTo>
                  <a:lnTo>
                    <a:pt x="0" y="1184149"/>
                  </a:lnTo>
                  <a:close/>
                </a:path>
              </a:pathLst>
            </a:custGeom>
            <a:solidFill>
              <a:srgbClr val="FFFFFF"/>
            </a:solidFill>
          </p:spPr>
          <p:txBody>
            <a:bodyPr/>
            <a:lstStyle/>
            <a:p>
              <a:endParaRPr lang="en-US"/>
            </a:p>
          </p:txBody>
        </p:sp>
        <p:sp>
          <p:nvSpPr>
            <p:cNvPr id="11" name="TextBox 11"/>
            <p:cNvSpPr txBox="1"/>
            <p:nvPr/>
          </p:nvSpPr>
          <p:spPr>
            <a:xfrm>
              <a:off x="0" y="-76200"/>
              <a:ext cx="1103635" cy="126034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3374677" y="1084996"/>
            <a:ext cx="3839648" cy="3730695"/>
          </a:xfrm>
          <a:custGeom>
            <a:avLst/>
            <a:gdLst/>
            <a:ahLst/>
            <a:cxnLst/>
            <a:rect l="l" t="t" r="r" b="b"/>
            <a:pathLst>
              <a:path w="3839648" h="3730695">
                <a:moveTo>
                  <a:pt x="0" y="0"/>
                </a:moveTo>
                <a:lnTo>
                  <a:pt x="3839648" y="0"/>
                </a:lnTo>
                <a:lnTo>
                  <a:pt x="3839648" y="3730695"/>
                </a:lnTo>
                <a:lnTo>
                  <a:pt x="0" y="3730695"/>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964236" y="1250072"/>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4" name="TextBox 14"/>
          <p:cNvSpPr txBox="1"/>
          <p:nvPr/>
        </p:nvSpPr>
        <p:spPr>
          <a:xfrm>
            <a:off x="2912942" y="4911468"/>
            <a:ext cx="8511007" cy="819188"/>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Who can be an unsafe person?</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id="16" name="Freeform 1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7" name="Freeform 1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8" name="Freeform 1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1899120" y="3478836"/>
            <a:ext cx="14908859" cy="4493897"/>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alone—help is available.</a:t>
            </a:r>
          </a:p>
        </p:txBody>
      </p:sp>
      <p:sp>
        <p:nvSpPr>
          <p:cNvPr id="10" name="TextBox 10"/>
          <p:cNvSpPr txBox="1"/>
          <p:nvPr/>
        </p:nvSpPr>
        <p:spPr>
          <a:xfrm>
            <a:off x="980285" y="1430861"/>
            <a:ext cx="9147136"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944973" y="3407284"/>
            <a:ext cx="6107681" cy="958344"/>
            <a:chOff x="0" y="0"/>
            <a:chExt cx="1608607" cy="252403"/>
          </a:xfrm>
        </p:grpSpPr>
        <p:sp>
          <p:nvSpPr>
            <p:cNvPr id="5" name="Freeform 5"/>
            <p:cNvSpPr/>
            <p:nvPr/>
          </p:nvSpPr>
          <p:spPr>
            <a:xfrm>
              <a:off x="0" y="0"/>
              <a:ext cx="1608607" cy="252403"/>
            </a:xfrm>
            <a:custGeom>
              <a:avLst/>
              <a:gdLst/>
              <a:ahLst/>
              <a:cxnLst/>
              <a:rect l="l" t="t" r="r" b="b"/>
              <a:pathLst>
                <a:path w="1608607" h="252403">
                  <a:moveTo>
                    <a:pt x="0" y="0"/>
                  </a:moveTo>
                  <a:lnTo>
                    <a:pt x="1608607" y="0"/>
                  </a:lnTo>
                  <a:lnTo>
                    <a:pt x="1608607" y="252403"/>
                  </a:lnTo>
                  <a:lnTo>
                    <a:pt x="0" y="252403"/>
                  </a:lnTo>
                  <a:close/>
                </a:path>
              </a:pathLst>
            </a:custGeom>
            <a:solidFill>
              <a:srgbClr val="303030"/>
            </a:solidFill>
          </p:spPr>
          <p:txBody>
            <a:bodyPr/>
            <a:lstStyle/>
            <a:p>
              <a:endParaRPr lang="en-US"/>
            </a:p>
          </p:txBody>
        </p:sp>
        <p:sp>
          <p:nvSpPr>
            <p:cNvPr id="6" name="TextBox 6"/>
            <p:cNvSpPr txBox="1"/>
            <p:nvPr/>
          </p:nvSpPr>
          <p:spPr>
            <a:xfrm>
              <a:off x="0" y="-76200"/>
              <a:ext cx="1608607" cy="32860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5630" y="4556127"/>
            <a:ext cx="15712854" cy="1047115"/>
          </a:xfrm>
          <a:prstGeom prst="rect">
            <a:avLst/>
          </a:prstGeom>
        </p:spPr>
        <p:txBody>
          <a:bodyPr lIns="0" tIns="0" rIns="0" bIns="0" rtlCol="0" anchor="t">
            <a:spAutoFit/>
          </a:bodyPr>
          <a:lstStyle/>
          <a:p>
            <a:pPr marL="895986" lvl="1" indent="-447993" algn="l">
              <a:lnSpc>
                <a:spcPts val="6640"/>
              </a:lnSpc>
              <a:buFont typeface="Arial"/>
              <a:buChar char="•"/>
            </a:pPr>
            <a:r>
              <a:rPr lang="en-US" sz="4150" b="1">
                <a:solidFill>
                  <a:srgbClr val="004F59"/>
                </a:solidFill>
                <a:latin typeface="Roboto Bold"/>
                <a:ea typeface="Roboto Bold"/>
                <a:cs typeface="Roboto Bold"/>
                <a:sym typeface="Roboto Bold"/>
              </a:rPr>
              <a:t>Someone the child or teen knows</a:t>
            </a:r>
          </a:p>
          <a:p>
            <a:pPr algn="l">
              <a:lnSpc>
                <a:spcPts val="1260"/>
              </a:lnSpc>
            </a:pPr>
            <a:endParaRPr lang="en-US" sz="4150" b="1">
              <a:solidFill>
                <a:srgbClr val="004F59"/>
              </a:solidFill>
              <a:latin typeface="Roboto Bold"/>
              <a:ea typeface="Roboto Bold"/>
              <a:cs typeface="Roboto Bold"/>
              <a:sym typeface="Roboto Bold"/>
            </a:endParaRPr>
          </a:p>
        </p:txBody>
      </p:sp>
      <p:sp>
        <p:nvSpPr>
          <p:cNvPr id="8" name="TextBox 8"/>
          <p:cNvSpPr txBox="1"/>
          <p:nvPr/>
        </p:nvSpPr>
        <p:spPr>
          <a:xfrm>
            <a:off x="2255630" y="3426330"/>
            <a:ext cx="640229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Can Be Unsafe?</a:t>
            </a:r>
          </a:p>
        </p:txBody>
      </p:sp>
      <p:sp>
        <p:nvSpPr>
          <p:cNvPr id="9" name="TextBox 9"/>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0" name="TextBox 10"/>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944973" y="3407284"/>
            <a:ext cx="6107681" cy="958344"/>
            <a:chOff x="0" y="0"/>
            <a:chExt cx="1608607" cy="252403"/>
          </a:xfrm>
        </p:grpSpPr>
        <p:sp>
          <p:nvSpPr>
            <p:cNvPr id="5" name="Freeform 5"/>
            <p:cNvSpPr/>
            <p:nvPr/>
          </p:nvSpPr>
          <p:spPr>
            <a:xfrm>
              <a:off x="0" y="0"/>
              <a:ext cx="1608607" cy="252403"/>
            </a:xfrm>
            <a:custGeom>
              <a:avLst/>
              <a:gdLst/>
              <a:ahLst/>
              <a:cxnLst/>
              <a:rect l="l" t="t" r="r" b="b"/>
              <a:pathLst>
                <a:path w="1608607" h="252403">
                  <a:moveTo>
                    <a:pt x="0" y="0"/>
                  </a:moveTo>
                  <a:lnTo>
                    <a:pt x="1608607" y="0"/>
                  </a:lnTo>
                  <a:lnTo>
                    <a:pt x="1608607" y="252403"/>
                  </a:lnTo>
                  <a:lnTo>
                    <a:pt x="0" y="252403"/>
                  </a:lnTo>
                  <a:close/>
                </a:path>
              </a:pathLst>
            </a:custGeom>
            <a:solidFill>
              <a:srgbClr val="303030"/>
            </a:solidFill>
          </p:spPr>
          <p:txBody>
            <a:bodyPr/>
            <a:lstStyle/>
            <a:p>
              <a:endParaRPr lang="en-US"/>
            </a:p>
          </p:txBody>
        </p:sp>
        <p:sp>
          <p:nvSpPr>
            <p:cNvPr id="6" name="TextBox 6"/>
            <p:cNvSpPr txBox="1"/>
            <p:nvPr/>
          </p:nvSpPr>
          <p:spPr>
            <a:xfrm>
              <a:off x="0" y="-76200"/>
              <a:ext cx="1608607" cy="32860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5630" y="4556127"/>
            <a:ext cx="15712854" cy="1885315"/>
          </a:xfrm>
          <a:prstGeom prst="rect">
            <a:avLst/>
          </a:prstGeom>
        </p:spPr>
        <p:txBody>
          <a:bodyPr lIns="0" tIns="0" rIns="0" bIns="0" rtlCol="0" anchor="t">
            <a:spAutoFit/>
          </a:bodyPr>
          <a:lstStyle/>
          <a:p>
            <a:pPr marL="895986" lvl="1" indent="-447993" algn="l">
              <a:lnSpc>
                <a:spcPts val="6640"/>
              </a:lnSpc>
              <a:buFont typeface="Arial"/>
              <a:buChar char="•"/>
            </a:pPr>
            <a:r>
              <a:rPr lang="en-US" sz="4150" b="1">
                <a:solidFill>
                  <a:srgbClr val="FFFFFF"/>
                </a:solidFill>
                <a:latin typeface="Roboto Bold"/>
                <a:ea typeface="Roboto Bold"/>
                <a:cs typeface="Roboto Bold"/>
                <a:sym typeface="Roboto Bold"/>
              </a:rPr>
              <a:t>Someone the child or teen knows</a:t>
            </a:r>
          </a:p>
          <a:p>
            <a:pPr marL="895986" lvl="1" indent="-447993" algn="l">
              <a:lnSpc>
                <a:spcPts val="6640"/>
              </a:lnSpc>
              <a:buFont typeface="Arial"/>
              <a:buChar char="•"/>
            </a:pPr>
            <a:r>
              <a:rPr lang="en-US" sz="4150" b="1">
                <a:solidFill>
                  <a:srgbClr val="004F59"/>
                </a:solidFill>
                <a:latin typeface="Roboto Bold"/>
                <a:ea typeface="Roboto Bold"/>
                <a:cs typeface="Roboto Bold"/>
                <a:sym typeface="Roboto Bold"/>
              </a:rPr>
              <a:t>A peer or older teenager</a:t>
            </a:r>
          </a:p>
          <a:p>
            <a:pPr algn="l">
              <a:lnSpc>
                <a:spcPts val="1260"/>
              </a:lnSpc>
            </a:pPr>
            <a:endParaRPr lang="en-US" sz="4150" b="1">
              <a:solidFill>
                <a:srgbClr val="004F59"/>
              </a:solidFill>
              <a:latin typeface="Roboto Bold"/>
              <a:ea typeface="Roboto Bold"/>
              <a:cs typeface="Roboto Bold"/>
              <a:sym typeface="Roboto Bold"/>
            </a:endParaRPr>
          </a:p>
        </p:txBody>
      </p:sp>
      <p:sp>
        <p:nvSpPr>
          <p:cNvPr id="8" name="TextBox 8"/>
          <p:cNvSpPr txBox="1"/>
          <p:nvPr/>
        </p:nvSpPr>
        <p:spPr>
          <a:xfrm>
            <a:off x="2255630" y="3426330"/>
            <a:ext cx="640229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Can Be Unsafe?</a:t>
            </a:r>
          </a:p>
        </p:txBody>
      </p:sp>
      <p:sp>
        <p:nvSpPr>
          <p:cNvPr id="9" name="TextBox 9"/>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0" name="TextBox 10"/>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944973" y="3407284"/>
            <a:ext cx="6107681" cy="958344"/>
            <a:chOff x="0" y="0"/>
            <a:chExt cx="1608607" cy="252403"/>
          </a:xfrm>
        </p:grpSpPr>
        <p:sp>
          <p:nvSpPr>
            <p:cNvPr id="5" name="Freeform 5"/>
            <p:cNvSpPr/>
            <p:nvPr/>
          </p:nvSpPr>
          <p:spPr>
            <a:xfrm>
              <a:off x="0" y="0"/>
              <a:ext cx="1608607" cy="252403"/>
            </a:xfrm>
            <a:custGeom>
              <a:avLst/>
              <a:gdLst/>
              <a:ahLst/>
              <a:cxnLst/>
              <a:rect l="l" t="t" r="r" b="b"/>
              <a:pathLst>
                <a:path w="1608607" h="252403">
                  <a:moveTo>
                    <a:pt x="0" y="0"/>
                  </a:moveTo>
                  <a:lnTo>
                    <a:pt x="1608607" y="0"/>
                  </a:lnTo>
                  <a:lnTo>
                    <a:pt x="1608607" y="252403"/>
                  </a:lnTo>
                  <a:lnTo>
                    <a:pt x="0" y="252403"/>
                  </a:lnTo>
                  <a:close/>
                </a:path>
              </a:pathLst>
            </a:custGeom>
            <a:solidFill>
              <a:srgbClr val="303030"/>
            </a:solidFill>
          </p:spPr>
          <p:txBody>
            <a:bodyPr/>
            <a:lstStyle/>
            <a:p>
              <a:endParaRPr lang="en-US"/>
            </a:p>
          </p:txBody>
        </p:sp>
        <p:sp>
          <p:nvSpPr>
            <p:cNvPr id="6" name="TextBox 6"/>
            <p:cNvSpPr txBox="1"/>
            <p:nvPr/>
          </p:nvSpPr>
          <p:spPr>
            <a:xfrm>
              <a:off x="0" y="-76200"/>
              <a:ext cx="1608607" cy="32860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5630" y="4556127"/>
            <a:ext cx="15712854" cy="2465705"/>
          </a:xfrm>
          <a:prstGeom prst="rect">
            <a:avLst/>
          </a:prstGeom>
        </p:spPr>
        <p:txBody>
          <a:bodyPr lIns="0" tIns="0" rIns="0" bIns="0" rtlCol="0" anchor="t">
            <a:spAutoFit/>
          </a:bodyPr>
          <a:lstStyle/>
          <a:p>
            <a:pPr marL="895986" lvl="1" indent="-447993" algn="l">
              <a:lnSpc>
                <a:spcPts val="6640"/>
              </a:lnSpc>
              <a:buFont typeface="Arial"/>
              <a:buChar char="•"/>
            </a:pPr>
            <a:r>
              <a:rPr lang="en-US" sz="4150" b="1">
                <a:solidFill>
                  <a:srgbClr val="FFFFFF"/>
                </a:solidFill>
                <a:latin typeface="Roboto Bold"/>
                <a:ea typeface="Roboto Bold"/>
                <a:cs typeface="Roboto Bold"/>
                <a:sym typeface="Roboto Bold"/>
              </a:rPr>
              <a:t>Someone the child or teen knows</a:t>
            </a:r>
          </a:p>
          <a:p>
            <a:pPr marL="895986" lvl="1" indent="-447993" algn="l">
              <a:lnSpc>
                <a:spcPts val="6640"/>
              </a:lnSpc>
              <a:buFont typeface="Arial"/>
              <a:buChar char="•"/>
            </a:pPr>
            <a:r>
              <a:rPr lang="en-US" sz="4150" b="1">
                <a:solidFill>
                  <a:srgbClr val="FFFFFF"/>
                </a:solidFill>
                <a:latin typeface="Roboto Bold"/>
                <a:ea typeface="Roboto Bold"/>
                <a:cs typeface="Roboto Bold"/>
                <a:sym typeface="Roboto Bold"/>
              </a:rPr>
              <a:t>A peer or older teenager</a:t>
            </a:r>
          </a:p>
          <a:p>
            <a:pPr marL="895986" lvl="1" indent="-447993" algn="l">
              <a:lnSpc>
                <a:spcPts val="6640"/>
              </a:lnSpc>
              <a:buFont typeface="Arial"/>
              <a:buChar char="•"/>
            </a:pPr>
            <a:r>
              <a:rPr lang="en-US" sz="4150" b="1">
                <a:solidFill>
                  <a:srgbClr val="004F59"/>
                </a:solidFill>
                <a:latin typeface="Roboto Bold"/>
                <a:ea typeface="Roboto Bold"/>
                <a:cs typeface="Roboto Bold"/>
                <a:sym typeface="Roboto Bold"/>
              </a:rPr>
              <a:t>A stranger</a:t>
            </a:r>
          </a:p>
        </p:txBody>
      </p:sp>
      <p:sp>
        <p:nvSpPr>
          <p:cNvPr id="8" name="TextBox 8"/>
          <p:cNvSpPr txBox="1"/>
          <p:nvPr/>
        </p:nvSpPr>
        <p:spPr>
          <a:xfrm>
            <a:off x="2255630" y="3426330"/>
            <a:ext cx="640229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Can Be Unsafe?</a:t>
            </a:r>
          </a:p>
        </p:txBody>
      </p:sp>
      <p:sp>
        <p:nvSpPr>
          <p:cNvPr id="9" name="TextBox 9"/>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0" name="TextBox 10"/>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944973" y="3407284"/>
            <a:ext cx="6107681" cy="958344"/>
            <a:chOff x="0" y="0"/>
            <a:chExt cx="1608607" cy="252403"/>
          </a:xfrm>
        </p:grpSpPr>
        <p:sp>
          <p:nvSpPr>
            <p:cNvPr id="5" name="Freeform 5"/>
            <p:cNvSpPr/>
            <p:nvPr/>
          </p:nvSpPr>
          <p:spPr>
            <a:xfrm>
              <a:off x="0" y="0"/>
              <a:ext cx="1608607" cy="252403"/>
            </a:xfrm>
            <a:custGeom>
              <a:avLst/>
              <a:gdLst/>
              <a:ahLst/>
              <a:cxnLst/>
              <a:rect l="l" t="t" r="r" b="b"/>
              <a:pathLst>
                <a:path w="1608607" h="252403">
                  <a:moveTo>
                    <a:pt x="0" y="0"/>
                  </a:moveTo>
                  <a:lnTo>
                    <a:pt x="1608607" y="0"/>
                  </a:lnTo>
                  <a:lnTo>
                    <a:pt x="1608607" y="252403"/>
                  </a:lnTo>
                  <a:lnTo>
                    <a:pt x="0" y="252403"/>
                  </a:lnTo>
                  <a:close/>
                </a:path>
              </a:pathLst>
            </a:custGeom>
            <a:solidFill>
              <a:srgbClr val="303030"/>
            </a:solidFill>
          </p:spPr>
          <p:txBody>
            <a:bodyPr/>
            <a:lstStyle/>
            <a:p>
              <a:endParaRPr lang="en-US"/>
            </a:p>
          </p:txBody>
        </p:sp>
        <p:sp>
          <p:nvSpPr>
            <p:cNvPr id="6" name="TextBox 6"/>
            <p:cNvSpPr txBox="1"/>
            <p:nvPr/>
          </p:nvSpPr>
          <p:spPr>
            <a:xfrm>
              <a:off x="0" y="-76200"/>
              <a:ext cx="1608607" cy="32860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5630" y="4556127"/>
            <a:ext cx="15712854" cy="3561715"/>
          </a:xfrm>
          <a:prstGeom prst="rect">
            <a:avLst/>
          </a:prstGeom>
        </p:spPr>
        <p:txBody>
          <a:bodyPr lIns="0" tIns="0" rIns="0" bIns="0" rtlCol="0" anchor="t">
            <a:spAutoFit/>
          </a:bodyPr>
          <a:lstStyle/>
          <a:p>
            <a:pPr marL="895986" lvl="1" indent="-447993" algn="l">
              <a:lnSpc>
                <a:spcPts val="6640"/>
              </a:lnSpc>
              <a:buFont typeface="Arial"/>
              <a:buChar char="•"/>
            </a:pPr>
            <a:r>
              <a:rPr lang="en-US" sz="4150" b="1">
                <a:solidFill>
                  <a:srgbClr val="FFFFFF"/>
                </a:solidFill>
                <a:latin typeface="Roboto Bold"/>
                <a:ea typeface="Roboto Bold"/>
                <a:cs typeface="Roboto Bold"/>
                <a:sym typeface="Roboto Bold"/>
              </a:rPr>
              <a:t>Someone the child or teen knows</a:t>
            </a:r>
          </a:p>
          <a:p>
            <a:pPr marL="895986" lvl="1" indent="-447993" algn="l">
              <a:lnSpc>
                <a:spcPts val="6640"/>
              </a:lnSpc>
              <a:buFont typeface="Arial"/>
              <a:buChar char="•"/>
            </a:pPr>
            <a:r>
              <a:rPr lang="en-US" sz="4150" b="1">
                <a:solidFill>
                  <a:srgbClr val="FFFFFF"/>
                </a:solidFill>
                <a:latin typeface="Roboto Bold"/>
                <a:ea typeface="Roboto Bold"/>
                <a:cs typeface="Roboto Bold"/>
                <a:sym typeface="Roboto Bold"/>
              </a:rPr>
              <a:t>A peer or older teenager</a:t>
            </a:r>
          </a:p>
          <a:p>
            <a:pPr marL="895986" lvl="1" indent="-447993" algn="l">
              <a:lnSpc>
                <a:spcPts val="6640"/>
              </a:lnSpc>
              <a:buFont typeface="Arial"/>
              <a:buChar char="•"/>
            </a:pPr>
            <a:r>
              <a:rPr lang="en-US" sz="4150" b="1">
                <a:solidFill>
                  <a:srgbClr val="FFFFFF"/>
                </a:solidFill>
                <a:latin typeface="Roboto Bold"/>
                <a:ea typeface="Roboto Bold"/>
                <a:cs typeface="Roboto Bold"/>
                <a:sym typeface="Roboto Bold"/>
              </a:rPr>
              <a:t>A stranger</a:t>
            </a:r>
          </a:p>
          <a:p>
            <a:pPr marL="895986" lvl="1" indent="-447993" algn="l">
              <a:lnSpc>
                <a:spcPts val="6640"/>
              </a:lnSpc>
              <a:buFont typeface="Arial"/>
              <a:buChar char="•"/>
            </a:pPr>
            <a:r>
              <a:rPr lang="en-US" sz="4150" b="1">
                <a:solidFill>
                  <a:srgbClr val="004F59"/>
                </a:solidFill>
                <a:latin typeface="Roboto Bold"/>
                <a:ea typeface="Roboto Bold"/>
                <a:cs typeface="Roboto Bold"/>
                <a:sym typeface="Roboto Bold"/>
              </a:rPr>
              <a:t>An online contact</a:t>
            </a:r>
          </a:p>
          <a:p>
            <a:pPr algn="l">
              <a:lnSpc>
                <a:spcPts val="1260"/>
              </a:lnSpc>
            </a:pPr>
            <a:endParaRPr lang="en-US" sz="4150" b="1">
              <a:solidFill>
                <a:srgbClr val="004F59"/>
              </a:solidFill>
              <a:latin typeface="Roboto Bold"/>
              <a:ea typeface="Roboto Bold"/>
              <a:cs typeface="Roboto Bold"/>
              <a:sym typeface="Roboto Bold"/>
            </a:endParaRPr>
          </a:p>
        </p:txBody>
      </p:sp>
      <p:sp>
        <p:nvSpPr>
          <p:cNvPr id="8" name="TextBox 8"/>
          <p:cNvSpPr txBox="1"/>
          <p:nvPr/>
        </p:nvSpPr>
        <p:spPr>
          <a:xfrm>
            <a:off x="2255630" y="3426330"/>
            <a:ext cx="640229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Can Be Unsafe?</a:t>
            </a:r>
          </a:p>
        </p:txBody>
      </p:sp>
      <p:sp>
        <p:nvSpPr>
          <p:cNvPr id="9" name="TextBox 9"/>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0" name="TextBox 10"/>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922267" y="4980523"/>
            <a:ext cx="9867848" cy="1895685"/>
            <a:chOff x="0" y="0"/>
            <a:chExt cx="2598939" cy="499275"/>
          </a:xfrm>
        </p:grpSpPr>
        <p:sp>
          <p:nvSpPr>
            <p:cNvPr id="6" name="Freeform 6"/>
            <p:cNvSpPr/>
            <p:nvPr/>
          </p:nvSpPr>
          <p:spPr>
            <a:xfrm>
              <a:off x="0" y="0"/>
              <a:ext cx="2598939" cy="499275"/>
            </a:xfrm>
            <a:custGeom>
              <a:avLst/>
              <a:gdLst/>
              <a:ahLst/>
              <a:cxnLst/>
              <a:rect l="l" t="t" r="r" b="b"/>
              <a:pathLst>
                <a:path w="2598939" h="499275">
                  <a:moveTo>
                    <a:pt x="0" y="0"/>
                  </a:moveTo>
                  <a:lnTo>
                    <a:pt x="2598939" y="0"/>
                  </a:lnTo>
                  <a:lnTo>
                    <a:pt x="2598939" y="499275"/>
                  </a:lnTo>
                  <a:lnTo>
                    <a:pt x="0" y="499275"/>
                  </a:lnTo>
                  <a:close/>
                </a:path>
              </a:pathLst>
            </a:custGeom>
            <a:solidFill>
              <a:srgbClr val="303030"/>
            </a:solidFill>
          </p:spPr>
          <p:txBody>
            <a:bodyPr/>
            <a:lstStyle/>
            <a:p>
              <a:endParaRPr lang="en-US"/>
            </a:p>
          </p:txBody>
        </p:sp>
        <p:sp>
          <p:nvSpPr>
            <p:cNvPr id="7" name="TextBox 7"/>
            <p:cNvSpPr txBox="1"/>
            <p:nvPr/>
          </p:nvSpPr>
          <p:spPr>
            <a:xfrm>
              <a:off x="0" y="-76200"/>
              <a:ext cx="2598939" cy="575475"/>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3261452" y="1028700"/>
            <a:ext cx="3754870" cy="5170633"/>
            <a:chOff x="0" y="0"/>
            <a:chExt cx="1046370" cy="1440900"/>
          </a:xfrm>
        </p:grpSpPr>
        <p:sp>
          <p:nvSpPr>
            <p:cNvPr id="12" name="Freeform 12"/>
            <p:cNvSpPr/>
            <p:nvPr/>
          </p:nvSpPr>
          <p:spPr>
            <a:xfrm>
              <a:off x="0" y="0"/>
              <a:ext cx="1046370" cy="1440900"/>
            </a:xfrm>
            <a:custGeom>
              <a:avLst/>
              <a:gdLst/>
              <a:ahLst/>
              <a:cxnLst/>
              <a:rect l="l" t="t" r="r" b="b"/>
              <a:pathLst>
                <a:path w="1046370" h="1440900">
                  <a:moveTo>
                    <a:pt x="0" y="0"/>
                  </a:moveTo>
                  <a:lnTo>
                    <a:pt x="1046370" y="0"/>
                  </a:lnTo>
                  <a:lnTo>
                    <a:pt x="1046370" y="1440900"/>
                  </a:lnTo>
                  <a:lnTo>
                    <a:pt x="0" y="1440900"/>
                  </a:lnTo>
                  <a:close/>
                </a:path>
              </a:pathLst>
            </a:custGeom>
            <a:solidFill>
              <a:srgbClr val="FFFFFF"/>
            </a:solidFill>
          </p:spPr>
          <p:txBody>
            <a:bodyPr/>
            <a:lstStyle/>
            <a:p>
              <a:endParaRPr lang="en-US"/>
            </a:p>
          </p:txBody>
        </p:sp>
        <p:sp>
          <p:nvSpPr>
            <p:cNvPr id="13" name="TextBox 13"/>
            <p:cNvSpPr txBox="1"/>
            <p:nvPr/>
          </p:nvSpPr>
          <p:spPr>
            <a:xfrm>
              <a:off x="0" y="-76200"/>
              <a:ext cx="1046370" cy="1517100"/>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3487041" y="1260808"/>
            <a:ext cx="3303692" cy="4667557"/>
          </a:xfrm>
          <a:custGeom>
            <a:avLst/>
            <a:gdLst/>
            <a:ahLst/>
            <a:cxnLst/>
            <a:rect l="l" t="t" r="r" b="b"/>
            <a:pathLst>
              <a:path w="3303692" h="4667557">
                <a:moveTo>
                  <a:pt x="0" y="0"/>
                </a:moveTo>
                <a:lnTo>
                  <a:pt x="3303692" y="0"/>
                </a:lnTo>
                <a:lnTo>
                  <a:pt x="3303692" y="4667557"/>
                </a:lnTo>
                <a:lnTo>
                  <a:pt x="0" y="4667557"/>
                </a:lnTo>
                <a:lnTo>
                  <a:pt x="0" y="0"/>
                </a:lnTo>
                <a:close/>
              </a:path>
            </a:pathLst>
          </a:custGeom>
          <a:blipFill>
            <a:blip r:embed="rId6"/>
            <a:stretch>
              <a:fillRect r="-145345"/>
            </a:stretch>
          </a:blipFill>
        </p:spPr>
        <p:txBody>
          <a:bodyPr/>
          <a:lstStyle/>
          <a:p>
            <a:endParaRPr lang="en-US"/>
          </a:p>
        </p:txBody>
      </p:sp>
      <p:sp>
        <p:nvSpPr>
          <p:cNvPr id="15" name="TextBox 15"/>
          <p:cNvSpPr txBox="1"/>
          <p:nvPr/>
        </p:nvSpPr>
        <p:spPr>
          <a:xfrm>
            <a:off x="1169261" y="1111619"/>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ONLINE CONTACTS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id="17" name="TextBox 17"/>
          <p:cNvSpPr txBox="1"/>
          <p:nvPr/>
        </p:nvSpPr>
        <p:spPr>
          <a:xfrm>
            <a:off x="2335311" y="5129168"/>
            <a:ext cx="945480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can online-only friends be dangerous even if they seem safe?</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ONLINE CONTACTS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378664" y="3296442"/>
            <a:ext cx="5382988" cy="904943"/>
            <a:chOff x="0" y="0"/>
            <a:chExt cx="1417742" cy="238339"/>
          </a:xfrm>
        </p:grpSpPr>
        <p:sp>
          <p:nvSpPr>
            <p:cNvPr id="8" name="Freeform 8"/>
            <p:cNvSpPr/>
            <p:nvPr/>
          </p:nvSpPr>
          <p:spPr>
            <a:xfrm>
              <a:off x="0" y="0"/>
              <a:ext cx="1417742" cy="238339"/>
            </a:xfrm>
            <a:custGeom>
              <a:avLst/>
              <a:gdLst/>
              <a:ahLst/>
              <a:cxnLst/>
              <a:rect l="l" t="t" r="r" b="b"/>
              <a:pathLst>
                <a:path w="1417742" h="238339">
                  <a:moveTo>
                    <a:pt x="0" y="0"/>
                  </a:moveTo>
                  <a:lnTo>
                    <a:pt x="1417742" y="0"/>
                  </a:lnTo>
                  <a:lnTo>
                    <a:pt x="1417742"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41774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28334" y="3315488"/>
            <a:ext cx="507233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Virtual Stranger</a:t>
            </a:r>
          </a:p>
        </p:txBody>
      </p:sp>
      <p:sp>
        <p:nvSpPr>
          <p:cNvPr id="11" name="Freeform 11"/>
          <p:cNvSpPr/>
          <p:nvPr/>
        </p:nvSpPr>
        <p:spPr>
          <a:xfrm>
            <a:off x="7756685" y="2870654"/>
            <a:ext cx="9179927" cy="5286289"/>
          </a:xfrm>
          <a:custGeom>
            <a:avLst/>
            <a:gdLst/>
            <a:ahLst/>
            <a:cxnLst/>
            <a:rect l="l" t="t" r="r" b="b"/>
            <a:pathLst>
              <a:path w="9179927" h="5286289">
                <a:moveTo>
                  <a:pt x="0" y="0"/>
                </a:moveTo>
                <a:lnTo>
                  <a:pt x="9179927" y="0"/>
                </a:lnTo>
                <a:lnTo>
                  <a:pt x="9179927" y="5286288"/>
                </a:lnTo>
                <a:lnTo>
                  <a:pt x="0" y="5286288"/>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378664" y="4275100"/>
            <a:ext cx="5819272" cy="338455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It’s usually impossible to know for certain who an ‘Online-Only Friend’ really 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sp>
        <p:nvSpPr>
          <p:cNvPr id="10" name="TextBox 10"/>
          <p:cNvSpPr txBox="1"/>
          <p:nvPr/>
        </p:nvSpPr>
        <p:spPr>
          <a:xfrm>
            <a:off x="1131441" y="1109322"/>
            <a:ext cx="11497912"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556913" y="4946200"/>
            <a:ext cx="12585064" cy="2025601"/>
            <a:chOff x="0" y="0"/>
            <a:chExt cx="3314585" cy="533492"/>
          </a:xfrm>
        </p:grpSpPr>
        <p:sp>
          <p:nvSpPr>
            <p:cNvPr id="13" name="Freeform 13"/>
            <p:cNvSpPr/>
            <p:nvPr/>
          </p:nvSpPr>
          <p:spPr>
            <a:xfrm>
              <a:off x="0" y="0"/>
              <a:ext cx="3314585" cy="533492"/>
            </a:xfrm>
            <a:custGeom>
              <a:avLst/>
              <a:gdLst/>
              <a:ahLst/>
              <a:cxnLst/>
              <a:rect l="l" t="t" r="r" b="b"/>
              <a:pathLst>
                <a:path w="3314585" h="533492">
                  <a:moveTo>
                    <a:pt x="0" y="0"/>
                  </a:moveTo>
                  <a:lnTo>
                    <a:pt x="3314585" y="0"/>
                  </a:lnTo>
                  <a:lnTo>
                    <a:pt x="3314585" y="533492"/>
                  </a:lnTo>
                  <a:lnTo>
                    <a:pt x="0" y="533492"/>
                  </a:lnTo>
                  <a:close/>
                </a:path>
              </a:pathLst>
            </a:custGeom>
            <a:solidFill>
              <a:srgbClr val="303030"/>
            </a:solidFill>
          </p:spPr>
          <p:txBody>
            <a:bodyPr/>
            <a:lstStyle/>
            <a:p>
              <a:endParaRPr lang="en-US"/>
            </a:p>
          </p:txBody>
        </p:sp>
        <p:sp>
          <p:nvSpPr>
            <p:cNvPr id="14" name="TextBox 14"/>
            <p:cNvSpPr txBox="1"/>
            <p:nvPr/>
          </p:nvSpPr>
          <p:spPr>
            <a:xfrm>
              <a:off x="0" y="-76200"/>
              <a:ext cx="3314585" cy="60969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201831" y="5130251"/>
            <a:ext cx="12045972"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tricks might an unsafe person use to break a child’s physical boundaries?</a:t>
            </a:r>
          </a:p>
        </p:txBody>
      </p:sp>
      <p:grpSp>
        <p:nvGrpSpPr>
          <p:cNvPr id="16" name="Group 16"/>
          <p:cNvGrpSpPr/>
          <p:nvPr/>
        </p:nvGrpSpPr>
        <p:grpSpPr>
          <a:xfrm>
            <a:off x="13293964" y="952594"/>
            <a:ext cx="3965336" cy="3475897"/>
            <a:chOff x="0" y="0"/>
            <a:chExt cx="1280927" cy="1122823"/>
          </a:xfrm>
        </p:grpSpPr>
        <p:sp>
          <p:nvSpPr>
            <p:cNvPr id="17" name="Freeform 17"/>
            <p:cNvSpPr/>
            <p:nvPr/>
          </p:nvSpPr>
          <p:spPr>
            <a:xfrm>
              <a:off x="0" y="0"/>
              <a:ext cx="1280927" cy="1122823"/>
            </a:xfrm>
            <a:custGeom>
              <a:avLst/>
              <a:gdLst/>
              <a:ahLst/>
              <a:cxnLst/>
              <a:rect l="l" t="t" r="r" b="b"/>
              <a:pathLst>
                <a:path w="1280927" h="1122823">
                  <a:moveTo>
                    <a:pt x="0" y="0"/>
                  </a:moveTo>
                  <a:lnTo>
                    <a:pt x="1280927" y="0"/>
                  </a:lnTo>
                  <a:lnTo>
                    <a:pt x="1280927" y="1122823"/>
                  </a:lnTo>
                  <a:lnTo>
                    <a:pt x="0" y="1122823"/>
                  </a:lnTo>
                  <a:close/>
                </a:path>
              </a:pathLst>
            </a:custGeom>
            <a:solidFill>
              <a:srgbClr val="FFFFFF"/>
            </a:solidFill>
          </p:spPr>
          <p:txBody>
            <a:bodyPr/>
            <a:lstStyle/>
            <a:p>
              <a:endParaRPr lang="en-US"/>
            </a:p>
          </p:txBody>
        </p:sp>
        <p:sp>
          <p:nvSpPr>
            <p:cNvPr id="18" name="TextBox 18"/>
            <p:cNvSpPr txBox="1"/>
            <p:nvPr/>
          </p:nvSpPr>
          <p:spPr>
            <a:xfrm>
              <a:off x="0" y="-76200"/>
              <a:ext cx="1280927" cy="1199023"/>
            </a:xfrm>
            <a:prstGeom prst="rect">
              <a:avLst/>
            </a:prstGeom>
          </p:spPr>
          <p:txBody>
            <a:bodyPr lIns="50800" tIns="50800" rIns="50800" bIns="50800" rtlCol="0" anchor="ctr"/>
            <a:lstStyle/>
            <a:p>
              <a:pPr algn="ctr">
                <a:lnSpc>
                  <a:spcPts val="3074"/>
                </a:lnSpc>
              </a:pPr>
              <a:endParaRPr/>
            </a:p>
          </p:txBody>
        </p:sp>
      </p:grpSp>
      <p:sp>
        <p:nvSpPr>
          <p:cNvPr id="19" name="Freeform 19"/>
          <p:cNvSpPr/>
          <p:nvPr/>
        </p:nvSpPr>
        <p:spPr>
          <a:xfrm>
            <a:off x="13472612" y="1110825"/>
            <a:ext cx="3553470" cy="3163591"/>
          </a:xfrm>
          <a:custGeom>
            <a:avLst/>
            <a:gdLst/>
            <a:ahLst/>
            <a:cxnLst/>
            <a:rect l="l" t="t" r="r" b="b"/>
            <a:pathLst>
              <a:path w="3553470" h="3163591">
                <a:moveTo>
                  <a:pt x="0" y="0"/>
                </a:moveTo>
                <a:lnTo>
                  <a:pt x="3553470" y="0"/>
                </a:lnTo>
                <a:lnTo>
                  <a:pt x="3553470" y="3163591"/>
                </a:lnTo>
                <a:lnTo>
                  <a:pt x="0" y="316359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99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0471" y="4587875"/>
            <a:ext cx="1494405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Try to spend time </a:t>
            </a:r>
            <a:r>
              <a:rPr lang="en-US" sz="4250" b="1">
                <a:solidFill>
                  <a:srgbClr val="9D1BE3"/>
                </a:solidFill>
                <a:latin typeface="Roboto Bold"/>
                <a:ea typeface="Roboto Bold"/>
                <a:cs typeface="Roboto Bold"/>
                <a:sym typeface="Roboto Bold"/>
              </a:rPr>
              <a:t>alone </a:t>
            </a:r>
            <a:r>
              <a:rPr lang="en-US" sz="4250" b="1">
                <a:solidFill>
                  <a:srgbClr val="004F59"/>
                </a:solidFill>
                <a:latin typeface="Roboto Bold"/>
                <a:ea typeface="Roboto Bold"/>
                <a:cs typeface="Roboto Bold"/>
                <a:sym typeface="Roboto Bold"/>
              </a:rPr>
              <a:t>with a young person.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sp>
        <p:nvSpPr>
          <p:cNvPr id="6" name="TextBox 6"/>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1" name="Group 11"/>
          <p:cNvGrpSpPr/>
          <p:nvPr/>
        </p:nvGrpSpPr>
        <p:grpSpPr>
          <a:xfrm>
            <a:off x="1899813" y="3353723"/>
            <a:ext cx="4686358" cy="904943"/>
            <a:chOff x="0" y="0"/>
            <a:chExt cx="1234267" cy="238339"/>
          </a:xfrm>
        </p:grpSpPr>
        <p:sp>
          <p:nvSpPr>
            <p:cNvPr id="12" name="Freeform 12"/>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10471" y="33727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99813" y="3353723"/>
            <a:ext cx="4686358" cy="904943"/>
            <a:chOff x="0" y="0"/>
            <a:chExt cx="1234267" cy="238339"/>
          </a:xfrm>
        </p:grpSpPr>
        <p:sp>
          <p:nvSpPr>
            <p:cNvPr id="5" name="Freeform 5"/>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10471" y="4606925"/>
            <a:ext cx="1494405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Give </a:t>
            </a:r>
            <a:r>
              <a:rPr lang="en-US" sz="4250" b="1">
                <a:solidFill>
                  <a:srgbClr val="9D1BE3"/>
                </a:solidFill>
                <a:latin typeface="Roboto Bold"/>
                <a:ea typeface="Roboto Bold"/>
                <a:cs typeface="Roboto Bold"/>
                <a:sym typeface="Roboto Bold"/>
              </a:rPr>
              <a:t>gifts </a:t>
            </a:r>
            <a:r>
              <a:rPr lang="en-US" sz="4250" b="1">
                <a:solidFill>
                  <a:srgbClr val="004F59"/>
                </a:solidFill>
                <a:latin typeface="Roboto Bold"/>
                <a:ea typeface="Roboto Bold"/>
                <a:cs typeface="Roboto Bold"/>
                <a:sym typeface="Roboto Bold"/>
              </a:rPr>
              <a:t>and special </a:t>
            </a:r>
            <a:r>
              <a:rPr lang="en-US" sz="4250" b="1">
                <a:solidFill>
                  <a:srgbClr val="9D1BE3"/>
                </a:solidFill>
                <a:latin typeface="Roboto Bold"/>
                <a:ea typeface="Roboto Bold"/>
                <a:cs typeface="Roboto Bold"/>
                <a:sym typeface="Roboto Bold"/>
              </a:rPr>
              <a:t>attention.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id="9" name="TextBox 9"/>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2210471" y="33727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0471" y="4597400"/>
            <a:ext cx="15096190"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Share secrets, </a:t>
            </a:r>
            <a:r>
              <a:rPr lang="en-US" sz="4250" b="1">
                <a:solidFill>
                  <a:srgbClr val="004F59"/>
                </a:solidFill>
                <a:latin typeface="Roboto Bold"/>
                <a:ea typeface="Roboto Bold"/>
                <a:cs typeface="Roboto Bold"/>
                <a:sym typeface="Roboto Bold"/>
              </a:rPr>
              <a:t>then require promises not to tell others.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id="6" name="TextBox 6"/>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1" name="Group 11"/>
          <p:cNvGrpSpPr/>
          <p:nvPr/>
        </p:nvGrpSpPr>
        <p:grpSpPr>
          <a:xfrm>
            <a:off x="1899813" y="3353723"/>
            <a:ext cx="4686358" cy="904943"/>
            <a:chOff x="0" y="0"/>
            <a:chExt cx="1234267" cy="238339"/>
          </a:xfrm>
        </p:grpSpPr>
        <p:sp>
          <p:nvSpPr>
            <p:cNvPr id="12" name="Freeform 12"/>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10471" y="33727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97"/>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an unsafe adult.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id="11" name="Freeform 11"/>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0471" y="4587875"/>
            <a:ext cx="1494405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Invade personal space to </a:t>
            </a:r>
            <a:r>
              <a:rPr lang="en-US" sz="4250" b="1">
                <a:solidFill>
                  <a:srgbClr val="9D1BE3"/>
                </a:solidFill>
                <a:latin typeface="Roboto Bold"/>
                <a:ea typeface="Roboto Bold"/>
                <a:cs typeface="Roboto Bold"/>
                <a:sym typeface="Roboto Bold"/>
              </a:rPr>
              <a:t>break physical boundaries.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id="6" name="TextBox 6"/>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1" name="Group 11"/>
          <p:cNvGrpSpPr/>
          <p:nvPr/>
        </p:nvGrpSpPr>
        <p:grpSpPr>
          <a:xfrm>
            <a:off x="1899813" y="3353723"/>
            <a:ext cx="4686358" cy="904943"/>
            <a:chOff x="0" y="0"/>
            <a:chExt cx="1234267" cy="238339"/>
          </a:xfrm>
        </p:grpSpPr>
        <p:sp>
          <p:nvSpPr>
            <p:cNvPr id="12" name="Freeform 12"/>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10471" y="33727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0471" y="4598283"/>
            <a:ext cx="1494405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Make sexual activity seem </a:t>
            </a:r>
            <a:r>
              <a:rPr lang="en-US" sz="4250" b="1">
                <a:solidFill>
                  <a:srgbClr val="9D1BE3"/>
                </a:solidFill>
                <a:latin typeface="Roboto Bold"/>
                <a:ea typeface="Roboto Bold"/>
                <a:cs typeface="Roboto Bold"/>
                <a:sym typeface="Roboto Bold"/>
              </a:rPr>
              <a:t>normal.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id="6" name="TextBox 6"/>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1" name="Group 11"/>
          <p:cNvGrpSpPr/>
          <p:nvPr/>
        </p:nvGrpSpPr>
        <p:grpSpPr>
          <a:xfrm>
            <a:off x="1899813" y="3353723"/>
            <a:ext cx="4686358" cy="904943"/>
            <a:chOff x="0" y="0"/>
            <a:chExt cx="1234267" cy="238339"/>
          </a:xfrm>
        </p:grpSpPr>
        <p:sp>
          <p:nvSpPr>
            <p:cNvPr id="12" name="Freeform 12"/>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10471" y="33727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09110" y="4789372"/>
            <a:ext cx="10888258" cy="2025601"/>
            <a:chOff x="0" y="0"/>
            <a:chExt cx="2867689" cy="533492"/>
          </a:xfrm>
        </p:grpSpPr>
        <p:sp>
          <p:nvSpPr>
            <p:cNvPr id="7" name="Freeform 7"/>
            <p:cNvSpPr/>
            <p:nvPr/>
          </p:nvSpPr>
          <p:spPr>
            <a:xfrm>
              <a:off x="0" y="0"/>
              <a:ext cx="2867689" cy="533492"/>
            </a:xfrm>
            <a:custGeom>
              <a:avLst/>
              <a:gdLst/>
              <a:ahLst/>
              <a:cxnLst/>
              <a:rect l="l" t="t" r="r" b="b"/>
              <a:pathLst>
                <a:path w="2867689" h="533492">
                  <a:moveTo>
                    <a:pt x="0" y="0"/>
                  </a:moveTo>
                  <a:lnTo>
                    <a:pt x="2867689" y="0"/>
                  </a:lnTo>
                  <a:lnTo>
                    <a:pt x="2867689" y="533492"/>
                  </a:lnTo>
                  <a:lnTo>
                    <a:pt x="0" y="533492"/>
                  </a:lnTo>
                  <a:close/>
                </a:path>
              </a:pathLst>
            </a:custGeom>
            <a:solidFill>
              <a:srgbClr val="303030"/>
            </a:solidFill>
          </p:spPr>
          <p:txBody>
            <a:bodyPr/>
            <a:lstStyle/>
            <a:p>
              <a:endParaRPr lang="en-US"/>
            </a:p>
          </p:txBody>
        </p:sp>
        <p:sp>
          <p:nvSpPr>
            <p:cNvPr id="8" name="TextBox 8"/>
            <p:cNvSpPr txBox="1"/>
            <p:nvPr/>
          </p:nvSpPr>
          <p:spPr>
            <a:xfrm>
              <a:off x="0" y="-76200"/>
              <a:ext cx="2867689" cy="60969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969561" y="1028700"/>
            <a:ext cx="4262813" cy="4147580"/>
            <a:chOff x="0" y="0"/>
            <a:chExt cx="1207357" cy="1174719"/>
          </a:xfrm>
        </p:grpSpPr>
        <p:sp>
          <p:nvSpPr>
            <p:cNvPr id="13" name="Freeform 13"/>
            <p:cNvSpPr/>
            <p:nvPr/>
          </p:nvSpPr>
          <p:spPr>
            <a:xfrm>
              <a:off x="0" y="0"/>
              <a:ext cx="1207357" cy="1174719"/>
            </a:xfrm>
            <a:custGeom>
              <a:avLst/>
              <a:gdLst/>
              <a:ahLst/>
              <a:cxnLst/>
              <a:rect l="l" t="t" r="r" b="b"/>
              <a:pathLst>
                <a:path w="1207357" h="1174719">
                  <a:moveTo>
                    <a:pt x="0" y="0"/>
                  </a:moveTo>
                  <a:lnTo>
                    <a:pt x="1207357" y="0"/>
                  </a:lnTo>
                  <a:lnTo>
                    <a:pt x="1207357" y="1174719"/>
                  </a:lnTo>
                  <a:lnTo>
                    <a:pt x="0" y="1174719"/>
                  </a:lnTo>
                  <a:close/>
                </a:path>
              </a:pathLst>
            </a:custGeom>
            <a:solidFill>
              <a:srgbClr val="FFFFFF"/>
            </a:solidFill>
          </p:spPr>
          <p:txBody>
            <a:bodyPr/>
            <a:lstStyle/>
            <a:p>
              <a:endParaRPr lang="en-US"/>
            </a:p>
          </p:txBody>
        </p:sp>
        <p:sp>
          <p:nvSpPr>
            <p:cNvPr id="14" name="TextBox 14"/>
            <p:cNvSpPr txBox="1"/>
            <p:nvPr/>
          </p:nvSpPr>
          <p:spPr>
            <a:xfrm>
              <a:off x="0" y="-76200"/>
              <a:ext cx="1207357" cy="1250919"/>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203745" y="1269924"/>
            <a:ext cx="3794444" cy="3377055"/>
          </a:xfrm>
          <a:custGeom>
            <a:avLst/>
            <a:gdLst/>
            <a:ahLst/>
            <a:cxnLst/>
            <a:rect l="l" t="t" r="r" b="b"/>
            <a:pathLst>
              <a:path w="3794444" h="3377055">
                <a:moveTo>
                  <a:pt x="0" y="0"/>
                </a:moveTo>
                <a:lnTo>
                  <a:pt x="3794444" y="0"/>
                </a:lnTo>
                <a:lnTo>
                  <a:pt x="3794444" y="3377055"/>
                </a:lnTo>
                <a:lnTo>
                  <a:pt x="0" y="3377055"/>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792790" y="4973423"/>
            <a:ext cx="10405186" cy="23526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might an unsafe adult try to stop a young person from telling someone?</a:t>
            </a:r>
          </a:p>
          <a:p>
            <a:pPr algn="l">
              <a:lnSpc>
                <a:spcPts val="6299"/>
              </a:lnSpc>
            </a:pPr>
            <a:endParaRPr lang="en-US" sz="4499" b="1">
              <a:solidFill>
                <a:srgbClr val="FFFFFF"/>
              </a:solidFill>
              <a:latin typeface="Roboto Bold"/>
              <a:ea typeface="Roboto Bold"/>
              <a:cs typeface="Roboto Bold"/>
              <a:sym typeface="Roboto Bold"/>
            </a:endParaRPr>
          </a:p>
        </p:txBody>
      </p:sp>
      <p:sp>
        <p:nvSpPr>
          <p:cNvPr id="17" name="TextBox 17"/>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id="6" name="TextBox 6"/>
          <p:cNvSpPr txBox="1"/>
          <p:nvPr/>
        </p:nvSpPr>
        <p:spPr>
          <a:xfrm>
            <a:off x="2116142" y="4538411"/>
            <a:ext cx="15336309"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Blame: </a:t>
            </a:r>
            <a:r>
              <a:rPr lang="en-US" sz="4250" b="1">
                <a:solidFill>
                  <a:srgbClr val="004F59"/>
                </a:solidFill>
                <a:latin typeface="Roboto Bold"/>
                <a:ea typeface="Roboto Bold"/>
                <a:cs typeface="Roboto Bold"/>
                <a:sym typeface="Roboto Bold"/>
              </a:rPr>
              <a:t>They usually blame the child, saying it is their fault.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3113" y="3329776"/>
            <a:ext cx="7903507" cy="904943"/>
            <a:chOff x="0" y="0"/>
            <a:chExt cx="2081582" cy="238339"/>
          </a:xfrm>
        </p:grpSpPr>
        <p:sp>
          <p:nvSpPr>
            <p:cNvPr id="9" name="Freeform 9"/>
            <p:cNvSpPr/>
            <p:nvPr/>
          </p:nvSpPr>
          <p:spPr>
            <a:xfrm>
              <a:off x="0" y="0"/>
              <a:ext cx="2081582" cy="238339"/>
            </a:xfrm>
            <a:custGeom>
              <a:avLst/>
              <a:gdLst/>
              <a:ahLst/>
              <a:cxnLst/>
              <a:rect l="l" t="t" r="r" b="b"/>
              <a:pathLst>
                <a:path w="2081582" h="238339">
                  <a:moveTo>
                    <a:pt x="0" y="0"/>
                  </a:moveTo>
                  <a:lnTo>
                    <a:pt x="2081582" y="0"/>
                  </a:lnTo>
                  <a:lnTo>
                    <a:pt x="20815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15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6447" y="3348860"/>
            <a:ext cx="792650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id="6" name="TextBox 6"/>
          <p:cNvSpPr txBox="1"/>
          <p:nvPr/>
        </p:nvSpPr>
        <p:spPr>
          <a:xfrm>
            <a:off x="2116142" y="4538411"/>
            <a:ext cx="15336309"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Shame: </a:t>
            </a:r>
            <a:r>
              <a:rPr lang="en-US" sz="4250" b="1">
                <a:solidFill>
                  <a:srgbClr val="004F59"/>
                </a:solidFill>
                <a:latin typeface="Roboto Bold"/>
                <a:ea typeface="Roboto Bold"/>
                <a:cs typeface="Roboto Bold"/>
                <a:sym typeface="Roboto Bold"/>
              </a:rPr>
              <a:t>They often make the child feel embarrassed or guilty.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3113" y="3329776"/>
            <a:ext cx="7903507" cy="904943"/>
            <a:chOff x="0" y="0"/>
            <a:chExt cx="2081582" cy="238339"/>
          </a:xfrm>
        </p:grpSpPr>
        <p:sp>
          <p:nvSpPr>
            <p:cNvPr id="9" name="Freeform 9"/>
            <p:cNvSpPr/>
            <p:nvPr/>
          </p:nvSpPr>
          <p:spPr>
            <a:xfrm>
              <a:off x="0" y="0"/>
              <a:ext cx="2081582" cy="238339"/>
            </a:xfrm>
            <a:custGeom>
              <a:avLst/>
              <a:gdLst/>
              <a:ahLst/>
              <a:cxnLst/>
              <a:rect l="l" t="t" r="r" b="b"/>
              <a:pathLst>
                <a:path w="2081582" h="238339">
                  <a:moveTo>
                    <a:pt x="0" y="0"/>
                  </a:moveTo>
                  <a:lnTo>
                    <a:pt x="2081582" y="0"/>
                  </a:lnTo>
                  <a:lnTo>
                    <a:pt x="20815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15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6447" y="3348860"/>
            <a:ext cx="792650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id="6" name="TextBox 6"/>
          <p:cNvSpPr txBox="1"/>
          <p:nvPr/>
        </p:nvSpPr>
        <p:spPr>
          <a:xfrm>
            <a:off x="2116142" y="4538411"/>
            <a:ext cx="15336309"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Isolate: </a:t>
            </a:r>
            <a:r>
              <a:rPr lang="en-US" sz="4250" b="1">
                <a:solidFill>
                  <a:srgbClr val="004F59"/>
                </a:solidFill>
                <a:latin typeface="Roboto Bold"/>
                <a:ea typeface="Roboto Bold"/>
                <a:cs typeface="Roboto Bold"/>
                <a:sym typeface="Roboto Bold"/>
              </a:rPr>
              <a:t>They may separate the child from trustworthy adults.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3113" y="3329776"/>
            <a:ext cx="7903507" cy="904943"/>
            <a:chOff x="0" y="0"/>
            <a:chExt cx="2081582" cy="238339"/>
          </a:xfrm>
        </p:grpSpPr>
        <p:sp>
          <p:nvSpPr>
            <p:cNvPr id="9" name="Freeform 9"/>
            <p:cNvSpPr/>
            <p:nvPr/>
          </p:nvSpPr>
          <p:spPr>
            <a:xfrm>
              <a:off x="0" y="0"/>
              <a:ext cx="2081582" cy="238339"/>
            </a:xfrm>
            <a:custGeom>
              <a:avLst/>
              <a:gdLst/>
              <a:ahLst/>
              <a:cxnLst/>
              <a:rect l="l" t="t" r="r" b="b"/>
              <a:pathLst>
                <a:path w="2081582" h="238339">
                  <a:moveTo>
                    <a:pt x="0" y="0"/>
                  </a:moveTo>
                  <a:lnTo>
                    <a:pt x="2081582" y="0"/>
                  </a:lnTo>
                  <a:lnTo>
                    <a:pt x="20815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15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6447" y="3348860"/>
            <a:ext cx="792650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id="6" name="TextBox 6"/>
          <p:cNvSpPr txBox="1"/>
          <p:nvPr/>
        </p:nvSpPr>
        <p:spPr>
          <a:xfrm>
            <a:off x="2116142" y="4538411"/>
            <a:ext cx="15336309"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Threaten: </a:t>
            </a:r>
            <a:r>
              <a:rPr lang="en-US" sz="4250" b="1">
                <a:solidFill>
                  <a:srgbClr val="004F59"/>
                </a:solidFill>
                <a:latin typeface="Roboto Bold"/>
                <a:ea typeface="Roboto Bold"/>
                <a:cs typeface="Roboto Bold"/>
                <a:sym typeface="Roboto Bold"/>
              </a:rPr>
              <a:t>They may threaten to harm their family or pets.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3113" y="3329776"/>
            <a:ext cx="7903507" cy="904943"/>
            <a:chOff x="0" y="0"/>
            <a:chExt cx="2081582" cy="238339"/>
          </a:xfrm>
        </p:grpSpPr>
        <p:sp>
          <p:nvSpPr>
            <p:cNvPr id="9" name="Freeform 9"/>
            <p:cNvSpPr/>
            <p:nvPr/>
          </p:nvSpPr>
          <p:spPr>
            <a:xfrm>
              <a:off x="0" y="0"/>
              <a:ext cx="2081582" cy="238339"/>
            </a:xfrm>
            <a:custGeom>
              <a:avLst/>
              <a:gdLst/>
              <a:ahLst/>
              <a:cxnLst/>
              <a:rect l="l" t="t" r="r" b="b"/>
              <a:pathLst>
                <a:path w="2081582" h="238339">
                  <a:moveTo>
                    <a:pt x="0" y="0"/>
                  </a:moveTo>
                  <a:lnTo>
                    <a:pt x="2081582" y="0"/>
                  </a:lnTo>
                  <a:lnTo>
                    <a:pt x="20815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15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6447" y="3348860"/>
            <a:ext cx="792650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56420" y="4709030"/>
            <a:ext cx="8996221" cy="2186327"/>
            <a:chOff x="0" y="0"/>
            <a:chExt cx="2369375" cy="575823"/>
          </a:xfrm>
        </p:grpSpPr>
        <p:sp>
          <p:nvSpPr>
            <p:cNvPr id="7" name="Freeform 7"/>
            <p:cNvSpPr/>
            <p:nvPr/>
          </p:nvSpPr>
          <p:spPr>
            <a:xfrm>
              <a:off x="0" y="0"/>
              <a:ext cx="2369375" cy="575823"/>
            </a:xfrm>
            <a:custGeom>
              <a:avLst/>
              <a:gdLst/>
              <a:ahLst/>
              <a:cxnLst/>
              <a:rect l="l" t="t" r="r" b="b"/>
              <a:pathLst>
                <a:path w="2369375" h="575823">
                  <a:moveTo>
                    <a:pt x="0" y="0"/>
                  </a:moveTo>
                  <a:lnTo>
                    <a:pt x="2369375" y="0"/>
                  </a:lnTo>
                  <a:lnTo>
                    <a:pt x="2369375" y="575823"/>
                  </a:lnTo>
                  <a:lnTo>
                    <a:pt x="0" y="575823"/>
                  </a:lnTo>
                  <a:close/>
                </a:path>
              </a:pathLst>
            </a:custGeom>
            <a:solidFill>
              <a:srgbClr val="303030"/>
            </a:solidFill>
          </p:spPr>
          <p:txBody>
            <a:bodyPr/>
            <a:lstStyle/>
            <a:p>
              <a:endParaRPr lang="en-US"/>
            </a:p>
          </p:txBody>
        </p:sp>
        <p:sp>
          <p:nvSpPr>
            <p:cNvPr id="8" name="TextBox 8"/>
            <p:cNvSpPr txBox="1"/>
            <p:nvPr/>
          </p:nvSpPr>
          <p:spPr>
            <a:xfrm>
              <a:off x="0" y="-76200"/>
              <a:ext cx="2369375" cy="652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135756" y="1028700"/>
            <a:ext cx="5123544" cy="4773493"/>
            <a:chOff x="0" y="0"/>
            <a:chExt cx="1280927" cy="1193411"/>
          </a:xfrm>
        </p:grpSpPr>
        <p:sp>
          <p:nvSpPr>
            <p:cNvPr id="13" name="Freeform 13"/>
            <p:cNvSpPr/>
            <p:nvPr/>
          </p:nvSpPr>
          <p:spPr>
            <a:xfrm>
              <a:off x="0" y="0"/>
              <a:ext cx="1280927" cy="1193411"/>
            </a:xfrm>
            <a:custGeom>
              <a:avLst/>
              <a:gdLst/>
              <a:ahLst/>
              <a:cxnLst/>
              <a:rect l="l" t="t" r="r" b="b"/>
              <a:pathLst>
                <a:path w="1280927" h="1193411">
                  <a:moveTo>
                    <a:pt x="0" y="0"/>
                  </a:moveTo>
                  <a:lnTo>
                    <a:pt x="1280927" y="0"/>
                  </a:lnTo>
                  <a:lnTo>
                    <a:pt x="1280927" y="1193411"/>
                  </a:lnTo>
                  <a:lnTo>
                    <a:pt x="0" y="1193411"/>
                  </a:lnTo>
                  <a:close/>
                </a:path>
              </a:pathLst>
            </a:custGeom>
            <a:solidFill>
              <a:srgbClr val="FFFFFF"/>
            </a:solidFill>
          </p:spPr>
          <p:txBody>
            <a:bodyPr/>
            <a:lstStyle/>
            <a:p>
              <a:endParaRPr lang="en-US"/>
            </a:p>
          </p:txBody>
        </p:sp>
        <p:sp>
          <p:nvSpPr>
            <p:cNvPr id="14" name="TextBox 14"/>
            <p:cNvSpPr txBox="1"/>
            <p:nvPr/>
          </p:nvSpPr>
          <p:spPr>
            <a:xfrm>
              <a:off x="0" y="-76200"/>
              <a:ext cx="1280927" cy="1269611"/>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393856" y="1233147"/>
            <a:ext cx="4620492" cy="4336154"/>
          </a:xfrm>
          <a:custGeom>
            <a:avLst/>
            <a:gdLst/>
            <a:ahLst/>
            <a:cxnLst/>
            <a:rect l="l" t="t" r="r" b="b"/>
            <a:pathLst>
              <a:path w="4620492" h="4336154">
                <a:moveTo>
                  <a:pt x="0" y="0"/>
                </a:moveTo>
                <a:lnTo>
                  <a:pt x="4620492" y="0"/>
                </a:lnTo>
                <a:lnTo>
                  <a:pt x="4620492" y="4336154"/>
                </a:lnTo>
                <a:lnTo>
                  <a:pt x="0" y="4336154"/>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9721199"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17" name="TextBox 17"/>
          <p:cNvSpPr txBox="1"/>
          <p:nvPr/>
        </p:nvSpPr>
        <p:spPr>
          <a:xfrm>
            <a:off x="2204495" y="4891442"/>
            <a:ext cx="8528814"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setting boundaries be empowering for young people?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90288" y="3293785"/>
            <a:ext cx="6616025" cy="904943"/>
            <a:chOff x="0" y="0"/>
            <a:chExt cx="1742492" cy="238339"/>
          </a:xfrm>
        </p:grpSpPr>
        <p:sp>
          <p:nvSpPr>
            <p:cNvPr id="5" name="Freeform 5"/>
            <p:cNvSpPr/>
            <p:nvPr/>
          </p:nvSpPr>
          <p:spPr>
            <a:xfrm>
              <a:off x="0" y="0"/>
              <a:ext cx="1742492" cy="238339"/>
            </a:xfrm>
            <a:custGeom>
              <a:avLst/>
              <a:gdLst/>
              <a:ahLst/>
              <a:cxnLst/>
              <a:rect l="l" t="t" r="r" b="b"/>
              <a:pathLst>
                <a:path w="1742492" h="238339">
                  <a:moveTo>
                    <a:pt x="0" y="0"/>
                  </a:moveTo>
                  <a:lnTo>
                    <a:pt x="1742492" y="0"/>
                  </a:lnTo>
                  <a:lnTo>
                    <a:pt x="174249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249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532664" y="3312868"/>
            <a:ext cx="694305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Youth Empowerment</a:t>
            </a:r>
          </a:p>
        </p:txBody>
      </p:sp>
      <p:sp>
        <p:nvSpPr>
          <p:cNvPr id="8" name="TextBox 8"/>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id="10" name="TextBox 10"/>
          <p:cNvSpPr txBox="1"/>
          <p:nvPr/>
        </p:nvSpPr>
        <p:spPr>
          <a:xfrm>
            <a:off x="2098715" y="4505843"/>
            <a:ext cx="14754006"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Trust Your Instincts:</a:t>
            </a:r>
            <a:r>
              <a:rPr lang="en-US" sz="4250" b="1">
                <a:solidFill>
                  <a:srgbClr val="004F59"/>
                </a:solidFill>
                <a:latin typeface="Roboto Bold"/>
                <a:ea typeface="Roboto Bold"/>
                <a:cs typeface="Roboto Bold"/>
                <a:sym typeface="Roboto Bold"/>
              </a:rPr>
              <a:t> Listen to your gut feelings and leave situations that seem wrong.</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id="6" name="TextBox 6"/>
          <p:cNvSpPr txBox="1"/>
          <p:nvPr/>
        </p:nvSpPr>
        <p:spPr>
          <a:xfrm>
            <a:off x="2098715" y="4505843"/>
            <a:ext cx="14754006"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Say “NO”:</a:t>
            </a:r>
            <a:r>
              <a:rPr lang="en-US" sz="4250" b="1">
                <a:solidFill>
                  <a:srgbClr val="004F59"/>
                </a:solidFill>
                <a:latin typeface="Roboto Bold"/>
                <a:ea typeface="Roboto Bold"/>
                <a:cs typeface="Roboto Bold"/>
                <a:sym typeface="Roboto Bold"/>
              </a:rPr>
              <a:t> Feel confident to say no if someone makes you feel uncomfortable, whether online or in person. </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890288" y="3293785"/>
            <a:ext cx="6616025" cy="904943"/>
            <a:chOff x="0" y="0"/>
            <a:chExt cx="1742492" cy="238339"/>
          </a:xfrm>
        </p:grpSpPr>
        <p:sp>
          <p:nvSpPr>
            <p:cNvPr id="9" name="Freeform 9"/>
            <p:cNvSpPr/>
            <p:nvPr/>
          </p:nvSpPr>
          <p:spPr>
            <a:xfrm>
              <a:off x="0" y="0"/>
              <a:ext cx="1742492" cy="238339"/>
            </a:xfrm>
            <a:custGeom>
              <a:avLst/>
              <a:gdLst/>
              <a:ahLst/>
              <a:cxnLst/>
              <a:rect l="l" t="t" r="r" b="b"/>
              <a:pathLst>
                <a:path w="1742492" h="238339">
                  <a:moveTo>
                    <a:pt x="0" y="0"/>
                  </a:moveTo>
                  <a:lnTo>
                    <a:pt x="1742492" y="0"/>
                  </a:lnTo>
                  <a:lnTo>
                    <a:pt x="174249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4249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532664" y="3312868"/>
            <a:ext cx="694305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Youth Empowerment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a:t>
            </a:r>
          </a:p>
        </p:txBody>
      </p:sp>
      <p:sp>
        <p:nvSpPr>
          <p:cNvPr id="11" name="Freeform 11"/>
          <p:cNvSpPr/>
          <p:nvPr/>
        </p:nvSpPr>
        <p:spPr>
          <a:xfrm>
            <a:off x="11663410" y="952594"/>
            <a:ext cx="5491115" cy="2512093"/>
          </a:xfrm>
          <a:custGeom>
            <a:avLst/>
            <a:gdLst/>
            <a:ahLst/>
            <a:cxnLst/>
            <a:rect l="l" t="t" r="r" b="b"/>
            <a:pathLst>
              <a:path w="5491115" h="2512093">
                <a:moveTo>
                  <a:pt x="0" y="0"/>
                </a:moveTo>
                <a:lnTo>
                  <a:pt x="5491115" y="0"/>
                </a:lnTo>
                <a:lnTo>
                  <a:pt x="5491115" y="2512093"/>
                </a:lnTo>
                <a:lnTo>
                  <a:pt x="0" y="2512093"/>
                </a:lnTo>
                <a:lnTo>
                  <a:pt x="0" y="0"/>
                </a:lnTo>
                <a:close/>
              </a:path>
            </a:pathLst>
          </a:custGeom>
          <a:blipFill>
            <a:blip r:embed="rId6"/>
            <a:stretch>
              <a:fillRect l="-2025" t="-43327" r="-2700" b="-85589"/>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TextBox 13"/>
          <p:cNvSpPr txBox="1"/>
          <p:nvPr/>
        </p:nvSpPr>
        <p:spPr>
          <a:xfrm>
            <a:off x="2530956" y="4148789"/>
            <a:ext cx="4667357" cy="4271020"/>
          </a:xfrm>
          <a:prstGeom prst="rect">
            <a:avLst/>
          </a:prstGeom>
        </p:spPr>
        <p:txBody>
          <a:bodyPr lIns="0" tIns="0" rIns="0" bIns="0" rtlCol="0" anchor="t">
            <a:spAutoFit/>
          </a:bodyPr>
          <a:lstStyle/>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Honorable</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Obligated</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Favoritism</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Disguise</a:t>
            </a:r>
            <a:r>
              <a:rPr lang="en-US" sz="4299" b="1">
                <a:solidFill>
                  <a:srgbClr val="FFFFFF"/>
                </a:solidFill>
                <a:latin typeface="Roboto Bold"/>
                <a:ea typeface="Roboto Bold"/>
                <a:cs typeface="Roboto Bold"/>
                <a:sym typeface="Roboto Bold"/>
              </a:rPr>
              <a:t> </a:t>
            </a:r>
          </a:p>
          <a:p>
            <a:pPr algn="l">
              <a:lnSpc>
                <a:spcPts val="6693"/>
              </a:lnSpc>
            </a:pPr>
            <a:r>
              <a:rPr lang="en-US" sz="4183">
                <a:solidFill>
                  <a:srgbClr val="FFFFFF"/>
                </a:solidFill>
                <a:latin typeface="Roboto"/>
                <a:ea typeface="Roboto"/>
                <a:cs typeface="Roboto"/>
                <a:sym typeface="Roboto"/>
              </a:rPr>
              <a:t>     </a:t>
            </a:r>
          </a:p>
        </p:txBody>
      </p:sp>
      <p:sp>
        <p:nvSpPr>
          <p:cNvPr id="14" name="TextBox 14"/>
          <p:cNvSpPr txBox="1"/>
          <p:nvPr/>
        </p:nvSpPr>
        <p:spPr>
          <a:xfrm>
            <a:off x="6810322" y="4148789"/>
            <a:ext cx="4667357" cy="4271020"/>
          </a:xfrm>
          <a:prstGeom prst="rect">
            <a:avLst/>
          </a:prstGeom>
        </p:spPr>
        <p:txBody>
          <a:bodyPr lIns="0" tIns="0" rIns="0" bIns="0" rtlCol="0" anchor="t">
            <a:spAutoFit/>
          </a:bodyPr>
          <a:lstStyle/>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Authentic</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Trustworthy</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Unsafe Adult</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Consent    </a:t>
            </a:r>
            <a:r>
              <a:rPr lang="en-US" sz="4299">
                <a:solidFill>
                  <a:srgbClr val="004F59"/>
                </a:solidFill>
                <a:latin typeface="Roboto"/>
                <a:ea typeface="Roboto"/>
                <a:cs typeface="Roboto"/>
                <a:sym typeface="Roboto"/>
              </a:rPr>
              <a:t>  </a:t>
            </a:r>
          </a:p>
          <a:p>
            <a:pPr algn="l">
              <a:lnSpc>
                <a:spcPts val="6693"/>
              </a:lnSpc>
            </a:pPr>
            <a:r>
              <a:rPr lang="en-US" sz="4183">
                <a:solidFill>
                  <a:srgbClr val="FFFFFF"/>
                </a:solidFill>
                <a:latin typeface="Roboto"/>
                <a:ea typeface="Roboto"/>
                <a:cs typeface="Roboto"/>
                <a:sym typeface="Roboto"/>
              </a:rPr>
              <a:t>     </a:t>
            </a:r>
          </a:p>
        </p:txBody>
      </p:sp>
      <p:grpSp>
        <p:nvGrpSpPr>
          <p:cNvPr id="15" name="Group 15"/>
          <p:cNvGrpSpPr/>
          <p:nvPr/>
        </p:nvGrpSpPr>
        <p:grpSpPr>
          <a:xfrm>
            <a:off x="2680133" y="3319145"/>
            <a:ext cx="4485291" cy="807115"/>
            <a:chOff x="0" y="0"/>
            <a:chExt cx="1181311" cy="212574"/>
          </a:xfrm>
        </p:grpSpPr>
        <p:sp>
          <p:nvSpPr>
            <p:cNvPr id="16" name="Freeform 16"/>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17" name="TextBox 17"/>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3106799"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id="6" name="TextBox 6"/>
          <p:cNvSpPr txBox="1"/>
          <p:nvPr/>
        </p:nvSpPr>
        <p:spPr>
          <a:xfrm>
            <a:off x="2098715" y="4505843"/>
            <a:ext cx="14754006"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Stop the Pressure: </a:t>
            </a:r>
            <a:r>
              <a:rPr lang="en-US" sz="4250" b="1">
                <a:solidFill>
                  <a:srgbClr val="004F59"/>
                </a:solidFill>
                <a:latin typeface="Roboto Bold"/>
                <a:ea typeface="Roboto Bold"/>
                <a:cs typeface="Roboto Bold"/>
                <a:sym typeface="Roboto Bold"/>
              </a:rPr>
              <a:t>Immediately end all conversations when feeling pressured or made to feel guilty. </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890288" y="3293785"/>
            <a:ext cx="6616025" cy="904943"/>
            <a:chOff x="0" y="0"/>
            <a:chExt cx="1742492" cy="238339"/>
          </a:xfrm>
        </p:grpSpPr>
        <p:sp>
          <p:nvSpPr>
            <p:cNvPr id="9" name="Freeform 9"/>
            <p:cNvSpPr/>
            <p:nvPr/>
          </p:nvSpPr>
          <p:spPr>
            <a:xfrm>
              <a:off x="0" y="0"/>
              <a:ext cx="1742492" cy="238339"/>
            </a:xfrm>
            <a:custGeom>
              <a:avLst/>
              <a:gdLst/>
              <a:ahLst/>
              <a:cxnLst/>
              <a:rect l="l" t="t" r="r" b="b"/>
              <a:pathLst>
                <a:path w="1742492" h="238339">
                  <a:moveTo>
                    <a:pt x="0" y="0"/>
                  </a:moveTo>
                  <a:lnTo>
                    <a:pt x="1742492" y="0"/>
                  </a:lnTo>
                  <a:lnTo>
                    <a:pt x="174249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4249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532664" y="3312868"/>
            <a:ext cx="694305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Youth Empowerment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2137597" y="3937181"/>
            <a:ext cx="9187696" cy="2412637"/>
            <a:chOff x="0" y="0"/>
            <a:chExt cx="2419805" cy="635427"/>
          </a:xfrm>
        </p:grpSpPr>
        <p:sp>
          <p:nvSpPr>
            <p:cNvPr id="5" name="Freeform 5"/>
            <p:cNvSpPr/>
            <p:nvPr/>
          </p:nvSpPr>
          <p:spPr>
            <a:xfrm>
              <a:off x="0" y="0"/>
              <a:ext cx="2419805" cy="635427"/>
            </a:xfrm>
            <a:custGeom>
              <a:avLst/>
              <a:gdLst/>
              <a:ahLst/>
              <a:cxnLst/>
              <a:rect l="l" t="t" r="r" b="b"/>
              <a:pathLst>
                <a:path w="2419805" h="635427">
                  <a:moveTo>
                    <a:pt x="0" y="0"/>
                  </a:moveTo>
                  <a:lnTo>
                    <a:pt x="2419805" y="0"/>
                  </a:lnTo>
                  <a:lnTo>
                    <a:pt x="2419805" y="635427"/>
                  </a:lnTo>
                  <a:lnTo>
                    <a:pt x="0" y="635427"/>
                  </a:lnTo>
                  <a:close/>
                </a:path>
              </a:pathLst>
            </a:custGeom>
            <a:solidFill>
              <a:srgbClr val="303030"/>
            </a:solidFill>
          </p:spPr>
          <p:txBody>
            <a:bodyPr/>
            <a:lstStyle/>
            <a:p>
              <a:endParaRPr lang="en-US"/>
            </a:p>
          </p:txBody>
        </p:sp>
        <p:sp>
          <p:nvSpPr>
            <p:cNvPr id="6" name="TextBox 6"/>
            <p:cNvSpPr txBox="1"/>
            <p:nvPr/>
          </p:nvSpPr>
          <p:spPr>
            <a:xfrm>
              <a:off x="0" y="-76200"/>
              <a:ext cx="2419805" cy="711627"/>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387966" y="1148592"/>
            <a:ext cx="3958869" cy="4901180"/>
            <a:chOff x="0" y="0"/>
            <a:chExt cx="1042665" cy="1290846"/>
          </a:xfrm>
        </p:grpSpPr>
        <p:sp>
          <p:nvSpPr>
            <p:cNvPr id="8" name="Freeform 8"/>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9" name="TextBox 9"/>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2630768" y="1406213"/>
            <a:ext cx="3502202" cy="3980821"/>
          </a:xfrm>
          <a:custGeom>
            <a:avLst/>
            <a:gdLst/>
            <a:ahLst/>
            <a:cxnLst/>
            <a:rect l="l" t="t" r="r" b="b"/>
            <a:pathLst>
              <a:path w="3502202" h="3980821">
                <a:moveTo>
                  <a:pt x="0" y="0"/>
                </a:moveTo>
                <a:lnTo>
                  <a:pt x="3502202" y="0"/>
                </a:lnTo>
                <a:lnTo>
                  <a:pt x="3502202" y="3980821"/>
                </a:lnTo>
                <a:lnTo>
                  <a:pt x="0" y="398082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622626" y="4314957"/>
            <a:ext cx="821763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280113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4F59"/>
                </a:solidFill>
                <a:latin typeface="Roboto"/>
                <a:ea typeface="Roboto"/>
                <a:cs typeface="Roboto"/>
                <a:sym typeface="Roboto"/>
              </a:rPr>
              <a:t>78</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967" y="4501929"/>
            <a:ext cx="15284308"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Deserving of being relied on as honest, loyal, responsible, dependable, and safe.</a:t>
            </a:r>
          </a:p>
        </p:txBody>
      </p:sp>
      <p:grpSp>
        <p:nvGrpSpPr>
          <p:cNvPr id="9" name="Group 9"/>
          <p:cNvGrpSpPr/>
          <p:nvPr/>
        </p:nvGrpSpPr>
        <p:grpSpPr>
          <a:xfrm>
            <a:off x="1965967"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TRUSTWORTHY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a:t>
            </a:r>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2" name="Freeform 12"/>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80</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004918"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or something that is true to its nature or beliefs and displays qualities that are trustworthy, genuine, and real.</a:t>
            </a:r>
          </a:p>
        </p:txBody>
      </p:sp>
      <p:grpSp>
        <p:nvGrpSpPr>
          <p:cNvPr id="9" name="Group 9"/>
          <p:cNvGrpSpPr/>
          <p:nvPr/>
        </p:nvGrpSpPr>
        <p:grpSpPr>
          <a:xfrm>
            <a:off x="1480713" y="3624926"/>
            <a:ext cx="4991937" cy="904943"/>
            <a:chOff x="0" y="0"/>
            <a:chExt cx="1314749" cy="238339"/>
          </a:xfrm>
        </p:grpSpPr>
        <p:sp>
          <p:nvSpPr>
            <p:cNvPr id="10" name="Freeform 10"/>
            <p:cNvSpPr/>
            <p:nvPr/>
          </p:nvSpPr>
          <p:spPr>
            <a:xfrm>
              <a:off x="0" y="0"/>
              <a:ext cx="1314749" cy="238339"/>
            </a:xfrm>
            <a:custGeom>
              <a:avLst/>
              <a:gdLst/>
              <a:ahLst/>
              <a:cxnLst/>
              <a:rect l="l" t="t" r="r" b="b"/>
              <a:pathLst>
                <a:path w="1314749" h="238339">
                  <a:moveTo>
                    <a:pt x="0" y="0"/>
                  </a:moveTo>
                  <a:lnTo>
                    <a:pt x="1314749" y="0"/>
                  </a:lnTo>
                  <a:lnTo>
                    <a:pt x="13147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47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10178"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AUTHENTIC</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a:t>
            </a:r>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6568</Words>
  <Application>Microsoft Office PowerPoint</Application>
  <PresentationFormat>Custom</PresentationFormat>
  <Paragraphs>1106</Paragraphs>
  <Slides>80</Slides>
  <Notes>80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Poppins Medium 1</vt:lpstr>
      <vt:lpstr>Poppins Medium 2</vt:lpstr>
      <vt:lpstr>Roboto</vt:lpstr>
      <vt:lpstr>Calibri</vt:lpstr>
      <vt:lpstr>Arial</vt:lpstr>
      <vt:lpstr>League Spartan</vt:lpstr>
      <vt:lpstr>Roboto Bold</vt:lpstr>
      <vt:lpstr>Bebas Neue</vt:lpstr>
      <vt:lpstr>Poppins Medium 2 Bold</vt:lpstr>
      <vt:lpstr>Cooperative</vt:lpstr>
      <vt:lpstr>Cooperative Bold</vt:lpstr>
      <vt:lpstr>Roboto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PowerPoint-Trustworthy_vs_Unsafe_WalkingWise-3-14-2026</dc:title>
  <cp:lastModifiedBy>Karla Highman</cp:lastModifiedBy>
  <cp:revision>1</cp:revision>
  <dcterms:created xsi:type="dcterms:W3CDTF">2006-08-16T00:00:00Z</dcterms:created>
  <dcterms:modified xsi:type="dcterms:W3CDTF">2026-03-14T19:06:00Z</dcterms:modified>
  <dc:identifier>DAGXOe4MacM</dc:identifier>
</cp:coreProperties>
</file>