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8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Lst>
  <p:sldSz cx="18288000" cy="10287000"/>
  <p:notesSz cx="6858000" cy="9144000"/>
  <p:embeddedFontLst>
    <p:embeddedFont>
      <p:font typeface="League Spartan" charset="1" panose="00000800000000000000"/>
      <p:regular r:id="rId89"/>
    </p:embeddedFont>
    <p:embeddedFont>
      <p:font typeface="Poppins Medium 1" charset="1" panose="00000600000000000000"/>
      <p:regular r:id="rId90"/>
    </p:embeddedFont>
    <p:embeddedFont>
      <p:font typeface="Poppins Medium 1 Bold" charset="1" panose="00000700000000000000"/>
      <p:regular r:id="rId91"/>
    </p:embeddedFont>
    <p:embeddedFont>
      <p:font typeface="Cooperative Bold" charset="1" panose="00000800000000000000"/>
      <p:regular r:id="rId92"/>
    </p:embeddedFont>
    <p:embeddedFont>
      <p:font typeface="Poppins Medium 2" charset="1" panose="02000000000000000000"/>
      <p:regular r:id="rId93"/>
    </p:embeddedFont>
    <p:embeddedFont>
      <p:font typeface="Roboto" charset="1" panose="02000000000000000000"/>
      <p:regular r:id="rId95"/>
    </p:embeddedFont>
    <p:embeddedFont>
      <p:font typeface="Roboto Bold Italics" charset="1" panose="02000000000000000000"/>
      <p:regular r:id="rId96"/>
    </p:embeddedFont>
    <p:embeddedFont>
      <p:font typeface="Cooperative" charset="1" panose="00000500000000000000"/>
      <p:regular r:id="rId97"/>
    </p:embeddedFont>
    <p:embeddedFont>
      <p:font typeface="Roboto Bold" charset="1" panose="02000000000000000000"/>
      <p:regular r:id="rId98"/>
    </p:embeddedFont>
    <p:embeddedFont>
      <p:font typeface="Bebas Neue" charset="1" panose="00000500000000000000"/>
      <p:regular r:id="rId10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00" Target="notesSlides/notesSlide4.xml" Type="http://schemas.openxmlformats.org/officeDocument/2006/relationships/notesSlide"/><Relationship Id="rId101" Target="notesSlides/notesSlide5.xml" Type="http://schemas.openxmlformats.org/officeDocument/2006/relationships/notesSlide"/><Relationship Id="rId102" Target="notesSlides/notesSlide6.xml" Type="http://schemas.openxmlformats.org/officeDocument/2006/relationships/notesSlide"/><Relationship Id="rId103" Target="notesSlides/notesSlide7.xml" Type="http://schemas.openxmlformats.org/officeDocument/2006/relationships/notesSlide"/><Relationship Id="rId104" Target="fonts/font104.fntdata" Type="http://schemas.openxmlformats.org/officeDocument/2006/relationships/font"/><Relationship Id="rId105" Target="notesSlides/notesSlide8.xml" Type="http://schemas.openxmlformats.org/officeDocument/2006/relationships/notesSlide"/><Relationship Id="rId106" Target="notesSlides/notesSlide9.xml" Type="http://schemas.openxmlformats.org/officeDocument/2006/relationships/notesSlide"/><Relationship Id="rId107" Target="notesSlides/notesSlide10.xml" Type="http://schemas.openxmlformats.org/officeDocument/2006/relationships/notesSlide"/><Relationship Id="rId108" Target="notesSlides/notesSlide11.xml" Type="http://schemas.openxmlformats.org/officeDocument/2006/relationships/notesSlide"/><Relationship Id="rId109" Target="notesSlides/notesSlide12.xml" Type="http://schemas.openxmlformats.org/officeDocument/2006/relationships/notesSlide"/><Relationship Id="rId11" Target="slides/slide6.xml" Type="http://schemas.openxmlformats.org/officeDocument/2006/relationships/slide"/><Relationship Id="rId110" Target="notesSlides/notesSlide13.xml" Type="http://schemas.openxmlformats.org/officeDocument/2006/relationships/notesSlide"/><Relationship Id="rId111" Target="notesSlides/notesSlide14.xml" Type="http://schemas.openxmlformats.org/officeDocument/2006/relationships/notesSlide"/><Relationship Id="rId112" Target="notesSlides/notesSlide15.xml" Type="http://schemas.openxmlformats.org/officeDocument/2006/relationships/notesSlide"/><Relationship Id="rId113" Target="notesSlides/notesSlide16.xml" Type="http://schemas.openxmlformats.org/officeDocument/2006/relationships/notesSlide"/><Relationship Id="rId114" Target="notesSlides/notesSlide17.xml" Type="http://schemas.openxmlformats.org/officeDocument/2006/relationships/notesSlide"/><Relationship Id="rId115" Target="notesSlides/notesSlide18.xml" Type="http://schemas.openxmlformats.org/officeDocument/2006/relationships/notesSlide"/><Relationship Id="rId116" Target="notesSlides/notesSlide19.xml" Type="http://schemas.openxmlformats.org/officeDocument/2006/relationships/notesSlide"/><Relationship Id="rId117" Target="notesSlides/notesSlide20.xml" Type="http://schemas.openxmlformats.org/officeDocument/2006/relationships/notesSlide"/><Relationship Id="rId118" Target="notesSlides/notesSlide21.xml" Type="http://schemas.openxmlformats.org/officeDocument/2006/relationships/notesSlide"/><Relationship Id="rId119" Target="notesSlides/notesSlide22.xml" Type="http://schemas.openxmlformats.org/officeDocument/2006/relationships/notesSlide"/><Relationship Id="rId12" Target="slides/slide7.xml" Type="http://schemas.openxmlformats.org/officeDocument/2006/relationships/slide"/><Relationship Id="rId120" Target="notesSlides/notesSlide23.xml" Type="http://schemas.openxmlformats.org/officeDocument/2006/relationships/notesSlide"/><Relationship Id="rId121" Target="notesSlides/notesSlide24.xml" Type="http://schemas.openxmlformats.org/officeDocument/2006/relationships/notesSlide"/><Relationship Id="rId122" Target="notesSlides/notesSlide25.xml" Type="http://schemas.openxmlformats.org/officeDocument/2006/relationships/notesSlide"/><Relationship Id="rId123" Target="notesSlides/notesSlide26.xml" Type="http://schemas.openxmlformats.org/officeDocument/2006/relationships/notesSlide"/><Relationship Id="rId124" Target="notesSlides/notesSlide27.xml" Type="http://schemas.openxmlformats.org/officeDocument/2006/relationships/notesSlide"/><Relationship Id="rId125" Target="notesSlides/notesSlide28.xml" Type="http://schemas.openxmlformats.org/officeDocument/2006/relationships/notesSlide"/><Relationship Id="rId126" Target="notesSlides/notesSlide29.xml" Type="http://schemas.openxmlformats.org/officeDocument/2006/relationships/notesSlide"/><Relationship Id="rId127" Target="notesSlides/notesSlide30.xml" Type="http://schemas.openxmlformats.org/officeDocument/2006/relationships/notesSlide"/><Relationship Id="rId128" Target="notesSlides/notesSlide31.xml" Type="http://schemas.openxmlformats.org/officeDocument/2006/relationships/notesSlide"/><Relationship Id="rId129" Target="notesSlides/notesSlide32.xml" Type="http://schemas.openxmlformats.org/officeDocument/2006/relationships/notesSlide"/><Relationship Id="rId13" Target="slides/slide8.xml" Type="http://schemas.openxmlformats.org/officeDocument/2006/relationships/slide"/><Relationship Id="rId130" Target="notesSlides/notesSlide33.xml" Type="http://schemas.openxmlformats.org/officeDocument/2006/relationships/notesSlide"/><Relationship Id="rId131" Target="notesSlides/notesSlide34.xml" Type="http://schemas.openxmlformats.org/officeDocument/2006/relationships/notesSlide"/><Relationship Id="rId132" Target="notesSlides/notesSlide35.xml" Type="http://schemas.openxmlformats.org/officeDocument/2006/relationships/notesSlide"/><Relationship Id="rId133" Target="notesSlides/notesSlide36.xml" Type="http://schemas.openxmlformats.org/officeDocument/2006/relationships/notesSlide"/><Relationship Id="rId134" Target="notesSlides/notesSlide37.xml" Type="http://schemas.openxmlformats.org/officeDocument/2006/relationships/notesSlide"/><Relationship Id="rId135" Target="notesSlides/notesSlide38.xml" Type="http://schemas.openxmlformats.org/officeDocument/2006/relationships/notesSlide"/><Relationship Id="rId136" Target="notesSlides/notesSlide39.xml" Type="http://schemas.openxmlformats.org/officeDocument/2006/relationships/notesSlide"/><Relationship Id="rId137" Target="notesSlides/notesSlide40.xml" Type="http://schemas.openxmlformats.org/officeDocument/2006/relationships/notesSlide"/><Relationship Id="rId138" Target="notesSlides/notesSlide41.xml" Type="http://schemas.openxmlformats.org/officeDocument/2006/relationships/notesSlide"/><Relationship Id="rId139" Target="notesSlides/notesSlide42.xml" Type="http://schemas.openxmlformats.org/officeDocument/2006/relationships/notesSlide"/><Relationship Id="rId14" Target="slides/slide9.xml" Type="http://schemas.openxmlformats.org/officeDocument/2006/relationships/slide"/><Relationship Id="rId140" Target="notesSlides/notesSlide43.xml" Type="http://schemas.openxmlformats.org/officeDocument/2006/relationships/notesSlide"/><Relationship Id="rId141" Target="notesSlides/notesSlide44.xml" Type="http://schemas.openxmlformats.org/officeDocument/2006/relationships/notesSlide"/><Relationship Id="rId142" Target="notesSlides/notesSlide45.xml" Type="http://schemas.openxmlformats.org/officeDocument/2006/relationships/notesSlide"/><Relationship Id="rId143" Target="notesSlides/notesSlide46.xml" Type="http://schemas.openxmlformats.org/officeDocument/2006/relationships/notesSlide"/><Relationship Id="rId144" Target="notesSlides/notesSlide47.xml" Type="http://schemas.openxmlformats.org/officeDocument/2006/relationships/notesSlide"/><Relationship Id="rId145" Target="notesSlides/notesSlide48.xml" Type="http://schemas.openxmlformats.org/officeDocument/2006/relationships/notesSlide"/><Relationship Id="rId146" Target="notesSlides/notesSlide49.xml" Type="http://schemas.openxmlformats.org/officeDocument/2006/relationships/notesSlide"/><Relationship Id="rId147" Target="notesSlides/notesSlide50.xml" Type="http://schemas.openxmlformats.org/officeDocument/2006/relationships/notesSlide"/><Relationship Id="rId148" Target="notesSlides/notesSlide51.xml" Type="http://schemas.openxmlformats.org/officeDocument/2006/relationships/notesSlide"/><Relationship Id="rId149" Target="notesSlides/notesSlide52.xml" Type="http://schemas.openxmlformats.org/officeDocument/2006/relationships/notesSlide"/><Relationship Id="rId15" Target="slides/slide10.xml" Type="http://schemas.openxmlformats.org/officeDocument/2006/relationships/slide"/><Relationship Id="rId150" Target="notesSlides/notesSlide53.xml" Type="http://schemas.openxmlformats.org/officeDocument/2006/relationships/notesSlide"/><Relationship Id="rId151" Target="notesSlides/notesSlide54.xml" Type="http://schemas.openxmlformats.org/officeDocument/2006/relationships/notesSlide"/><Relationship Id="rId152" Target="notesSlides/notesSlide55.xml" Type="http://schemas.openxmlformats.org/officeDocument/2006/relationships/notesSlide"/><Relationship Id="rId153" Target="notesSlides/notesSlide56.xml" Type="http://schemas.openxmlformats.org/officeDocument/2006/relationships/notesSlide"/><Relationship Id="rId154" Target="notesSlides/notesSlide57.xml" Type="http://schemas.openxmlformats.org/officeDocument/2006/relationships/notesSlide"/><Relationship Id="rId155" Target="notesSlides/notesSlide58.xml" Type="http://schemas.openxmlformats.org/officeDocument/2006/relationships/notesSlide"/><Relationship Id="rId156" Target="notesSlides/notesSlide59.xml" Type="http://schemas.openxmlformats.org/officeDocument/2006/relationships/notesSlide"/><Relationship Id="rId157" Target="notesSlides/notesSlide60.xml" Type="http://schemas.openxmlformats.org/officeDocument/2006/relationships/notesSlide"/><Relationship Id="rId158" Target="notesSlides/notesSlide61.xml" Type="http://schemas.openxmlformats.org/officeDocument/2006/relationships/notesSlide"/><Relationship Id="rId159" Target="notesSlides/notesSlide62.xml" Type="http://schemas.openxmlformats.org/officeDocument/2006/relationships/notesSlide"/><Relationship Id="rId16" Target="slides/slide11.xml" Type="http://schemas.openxmlformats.org/officeDocument/2006/relationships/slide"/><Relationship Id="rId160" Target="notesSlides/notesSlide63.xml" Type="http://schemas.openxmlformats.org/officeDocument/2006/relationships/notesSlide"/><Relationship Id="rId161" Target="notesSlides/notesSlide64.xml" Type="http://schemas.openxmlformats.org/officeDocument/2006/relationships/notesSlide"/><Relationship Id="rId162" Target="notesSlides/notesSlide65.xml" Type="http://schemas.openxmlformats.org/officeDocument/2006/relationships/notesSlide"/><Relationship Id="rId163" Target="notesSlides/notesSlide66.xml" Type="http://schemas.openxmlformats.org/officeDocument/2006/relationships/notesSlide"/><Relationship Id="rId164" Target="notesSlides/notesSlide67.xml" Type="http://schemas.openxmlformats.org/officeDocument/2006/relationships/notesSlide"/><Relationship Id="rId165" Target="notesSlides/notesSlide68.xml" Type="http://schemas.openxmlformats.org/officeDocument/2006/relationships/notesSlide"/><Relationship Id="rId166" Target="notesSlides/notesSlide69.xml" Type="http://schemas.openxmlformats.org/officeDocument/2006/relationships/notesSlide"/><Relationship Id="rId167" Target="notesSlides/notesSlide70.xml" Type="http://schemas.openxmlformats.org/officeDocument/2006/relationships/notesSlide"/><Relationship Id="rId168" Target="notesSlides/notesSlide71.xml" Type="http://schemas.openxmlformats.org/officeDocument/2006/relationships/notesSlide"/><Relationship Id="rId169" Target="notesSlides/notesSlide72.xml" Type="http://schemas.openxmlformats.org/officeDocument/2006/relationships/notesSlide"/><Relationship Id="rId17" Target="slides/slide12.xml" Type="http://schemas.openxmlformats.org/officeDocument/2006/relationships/slide"/><Relationship Id="rId170" Target="notesSlides/notesSlide73.xml" Type="http://schemas.openxmlformats.org/officeDocument/2006/relationships/notesSlide"/><Relationship Id="rId171" Target="notesSlides/notesSlide74.xml" Type="http://schemas.openxmlformats.org/officeDocument/2006/relationships/notesSlide"/><Relationship Id="rId172" Target="notesSlides/notesSlide75.xml" Type="http://schemas.openxmlformats.org/officeDocument/2006/relationships/notesSlide"/><Relationship Id="rId173" Target="notesSlides/notesSlide76.xml" Type="http://schemas.openxmlformats.org/officeDocument/2006/relationships/notesSlide"/><Relationship Id="rId174" Target="notesSlides/notesSlide77.xml" Type="http://schemas.openxmlformats.org/officeDocument/2006/relationships/notesSlide"/><Relationship Id="rId175" Target="notesSlides/notesSlide78.xml" Type="http://schemas.openxmlformats.org/officeDocument/2006/relationships/notesSlide"/><Relationship Id="rId176" Target="notesSlides/notesSlide79.xml" Type="http://schemas.openxmlformats.org/officeDocument/2006/relationships/notesSlide"/><Relationship Id="rId177" Target="notesSlides/notesSlide80.xml" Type="http://schemas.openxmlformats.org/officeDocument/2006/relationships/note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slides/slide57.xml" Type="http://schemas.openxmlformats.org/officeDocument/2006/relationships/slide"/><Relationship Id="rId63" Target="slides/slide58.xml" Type="http://schemas.openxmlformats.org/officeDocument/2006/relationships/slide"/><Relationship Id="rId64" Target="slides/slide59.xml" Type="http://schemas.openxmlformats.org/officeDocument/2006/relationships/slide"/><Relationship Id="rId65" Target="slides/slide60.xml" Type="http://schemas.openxmlformats.org/officeDocument/2006/relationships/slide"/><Relationship Id="rId66" Target="slides/slide61.xml" Type="http://schemas.openxmlformats.org/officeDocument/2006/relationships/slide"/><Relationship Id="rId67" Target="slides/slide62.xml" Type="http://schemas.openxmlformats.org/officeDocument/2006/relationships/slide"/><Relationship Id="rId68" Target="slides/slide63.xml" Type="http://schemas.openxmlformats.org/officeDocument/2006/relationships/slide"/><Relationship Id="rId69" Target="slides/slide64.xml" Type="http://schemas.openxmlformats.org/officeDocument/2006/relationships/slide"/><Relationship Id="rId7" Target="slides/slide2.xml" Type="http://schemas.openxmlformats.org/officeDocument/2006/relationships/slide"/><Relationship Id="rId70" Target="slides/slide65.xml" Type="http://schemas.openxmlformats.org/officeDocument/2006/relationships/slide"/><Relationship Id="rId71" Target="slides/slide66.xml" Type="http://schemas.openxmlformats.org/officeDocument/2006/relationships/slide"/><Relationship Id="rId72" Target="slides/slide67.xml" Type="http://schemas.openxmlformats.org/officeDocument/2006/relationships/slide"/><Relationship Id="rId73" Target="slides/slide68.xml" Type="http://schemas.openxmlformats.org/officeDocument/2006/relationships/slide"/><Relationship Id="rId74" Target="slides/slide69.xml" Type="http://schemas.openxmlformats.org/officeDocument/2006/relationships/slide"/><Relationship Id="rId75" Target="slides/slide70.xml" Type="http://schemas.openxmlformats.org/officeDocument/2006/relationships/slide"/><Relationship Id="rId76" Target="slides/slide71.xml" Type="http://schemas.openxmlformats.org/officeDocument/2006/relationships/slide"/><Relationship Id="rId77" Target="slides/slide72.xml" Type="http://schemas.openxmlformats.org/officeDocument/2006/relationships/slide"/><Relationship Id="rId78" Target="slides/slide73.xml" Type="http://schemas.openxmlformats.org/officeDocument/2006/relationships/slide"/><Relationship Id="rId79" Target="slides/slide74.xml" Type="http://schemas.openxmlformats.org/officeDocument/2006/relationships/slide"/><Relationship Id="rId8" Target="slides/slide3.xml" Type="http://schemas.openxmlformats.org/officeDocument/2006/relationships/slide"/><Relationship Id="rId80" Target="slides/slide75.xml" Type="http://schemas.openxmlformats.org/officeDocument/2006/relationships/slide"/><Relationship Id="rId81" Target="slides/slide76.xml" Type="http://schemas.openxmlformats.org/officeDocument/2006/relationships/slide"/><Relationship Id="rId82" Target="slides/slide77.xml" Type="http://schemas.openxmlformats.org/officeDocument/2006/relationships/slide"/><Relationship Id="rId83" Target="slides/slide78.xml" Type="http://schemas.openxmlformats.org/officeDocument/2006/relationships/slide"/><Relationship Id="rId84" Target="slides/slide79.xml" Type="http://schemas.openxmlformats.org/officeDocument/2006/relationships/slide"/><Relationship Id="rId85" Target="slides/slide80.xml" Type="http://schemas.openxmlformats.org/officeDocument/2006/relationships/slide"/><Relationship Id="rId86" Target="notesMasters/notesMaster1.xml" Type="http://schemas.openxmlformats.org/officeDocument/2006/relationships/notesMaster"/><Relationship Id="rId87" Target="theme/theme2.xml" Type="http://schemas.openxmlformats.org/officeDocument/2006/relationships/theme"/><Relationship Id="rId88" Target="notesSlides/notesSlide1.xml" Type="http://schemas.openxmlformats.org/officeDocument/2006/relationships/notesSlide"/><Relationship Id="rId89" Target="fonts/font89.fntdata" Type="http://schemas.openxmlformats.org/officeDocument/2006/relationships/font"/><Relationship Id="rId9" Target="slides/slide4.xml" Type="http://schemas.openxmlformats.org/officeDocument/2006/relationships/slide"/><Relationship Id="rId90" Target="fonts/font90.fntdata" Type="http://schemas.openxmlformats.org/officeDocument/2006/relationships/font"/><Relationship Id="rId91" Target="fonts/font91.fntdata" Type="http://schemas.openxmlformats.org/officeDocument/2006/relationships/font"/><Relationship Id="rId92" Target="fonts/font92.fntdata" Type="http://schemas.openxmlformats.org/officeDocument/2006/relationships/font"/><Relationship Id="rId93" Target="fonts/font93.fntdata" Type="http://schemas.openxmlformats.org/officeDocument/2006/relationships/font"/><Relationship Id="rId94" Target="notesSlides/notesSlide2.xml" Type="http://schemas.openxmlformats.org/officeDocument/2006/relationships/notesSlide"/><Relationship Id="rId95" Target="fonts/font95.fntdata" Type="http://schemas.openxmlformats.org/officeDocument/2006/relationships/font"/><Relationship Id="rId96" Target="fonts/font96.fntdata" Type="http://schemas.openxmlformats.org/officeDocument/2006/relationships/font"/><Relationship Id="rId97" Target="fonts/font97.fntdata" Type="http://schemas.openxmlformats.org/officeDocument/2006/relationships/font"/><Relationship Id="rId98" Target="fonts/font98.fntdata" Type="http://schemas.openxmlformats.org/officeDocument/2006/relationships/font"/><Relationship Id="rId99" Target="notesSlides/notesSlide3.xml" Type="http://schemas.openxmlformats.org/officeDocument/2006/relationships/note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6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6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6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6.xml" Type="http://schemas.openxmlformats.org/officeDocument/2006/relationships/slide"/></Relationships>
</file>

<file path=ppt/notesSlides/_rels/notesSlide6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7.xml" Type="http://schemas.openxmlformats.org/officeDocument/2006/relationships/slide"/></Relationships>
</file>

<file path=ppt/notesSlides/_rels/notesSlide6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8.xml" Type="http://schemas.openxmlformats.org/officeDocument/2006/relationships/slide"/></Relationships>
</file>

<file path=ppt/notesSlides/_rels/notesSlide6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0.xml" Type="http://schemas.openxmlformats.org/officeDocument/2006/relationships/slide"/></Relationships>
</file>

<file path=ppt/notesSlides/_rels/notesSlide7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1.xml" Type="http://schemas.openxmlformats.org/officeDocument/2006/relationships/slide"/></Relationships>
</file>

<file path=ppt/notesSlides/_rels/notesSlide7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2.xml" Type="http://schemas.openxmlformats.org/officeDocument/2006/relationships/slide"/></Relationships>
</file>

<file path=ppt/notesSlides/_rels/notesSlide7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3.xml" Type="http://schemas.openxmlformats.org/officeDocument/2006/relationships/slide"/></Relationships>
</file>

<file path=ppt/notesSlides/_rels/notesSlide7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4.xml" Type="http://schemas.openxmlformats.org/officeDocument/2006/relationships/slide"/></Relationships>
</file>

<file path=ppt/notesSlides/_rels/notesSlide7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5.xml" Type="http://schemas.openxmlformats.org/officeDocument/2006/relationships/slide"/></Relationships>
</file>

<file path=ppt/notesSlides/_rels/notesSlide7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6.xml" Type="http://schemas.openxmlformats.org/officeDocument/2006/relationships/slide"/></Relationships>
</file>

<file path=ppt/notesSlides/_rels/notesSlide7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7.xml" Type="http://schemas.openxmlformats.org/officeDocument/2006/relationships/slide"/></Relationships>
</file>

<file path=ppt/notesSlides/_rels/notesSlide7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8.xml" Type="http://schemas.openxmlformats.org/officeDocument/2006/relationships/slide"/></Relationships>
</file>

<file path=ppt/notesSlides/_rels/notesSlide7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0.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Log in to WalkingWise.com and refer to the Implementation Toolkit for classroom teaching tips.</a:t>
            </a:r>
          </a:p>
          <a:p>
            <a:r>
              <a:rPr lang="en-US"/>
              <a:t/>
            </a:r>
          </a:p>
          <a:p>
            <a:r>
              <a:rPr lang="en-US"/>
              <a:t>Most importantly: </a:t>
            </a:r>
          </a:p>
          <a:p>
            <a:r>
              <a:rPr lang="en-US"/>
              <a:t>DEFINE SCHOOL POLICY</a:t>
            </a:r>
          </a:p>
          <a:p>
            <a:r>
              <a:rPr lang="en-US"/>
              <a:t>Establish a sexual exploitation reporting protocol with a trauma-informed response. The Walking Wise Implementation Toolkit provides a sample protocol.</a:t>
            </a:r>
          </a:p>
          <a:p>
            <a:r>
              <a:rPr lang="en-US"/>
              <a:t/>
            </a:r>
          </a:p>
          <a:p>
            <a:r>
              <a:rPr lang="en-US"/>
              <a:t>AGE &amp; AUDIENCE </a:t>
            </a:r>
          </a:p>
          <a:p>
            <a:r>
              <a:rPr lang="en-US"/>
              <a:t>This presentation can be edited by following the procedures on page 3 to align with your school policies, specific age groups, and the involvement of at-risk audiences.</a:t>
            </a:r>
          </a:p>
          <a:p>
            <a:r>
              <a:rPr lang="en-US"/>
              <a:t/>
            </a:r>
          </a:p>
          <a:p>
            <a:r>
              <a:rPr lang="en-US"/>
              <a:t>SUPPORT PROCEDURE</a:t>
            </a:r>
          </a:p>
          <a:p>
            <a:r>
              <a:rPr lang="en-US"/>
              <a:t>Provide your students with guidance on how to access immediate help or arrange a private meeting with a social worker, counselor, nurse, school resource officer, or another trustworthy staff member to report concerns about themselves or a peer.</a:t>
            </a:r>
          </a:p>
          <a:p>
            <a:r>
              <a:rPr lang="en-US"/>
              <a:t/>
            </a:r>
          </a:p>
          <a:p>
            <a:r>
              <a:rPr lang="en-US"/>
              <a:t>SECOND SAFE ADULT	</a:t>
            </a:r>
          </a:p>
          <a:p>
            <a:r>
              <a:rPr lang="en-US"/>
              <a:t>Ensure a second trustworthy adult, such as a teacher, is present in the learning setting to observe student reactions and identify those who may benefit from a follow-up meeting. This person should remain focused and free from other duties during the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3-minute Walking Wise animated video series teaches how sexual predators use manipulation, intimidation, and coercion to exploit young people. </a:t>
            </a:r>
          </a:p>
          <a:p>
            <a:r>
              <a:rPr lang="en-US"/>
              <a:t/>
            </a:r>
          </a:p>
          <a:p>
            <a:r>
              <a:rPr lang="en-US"/>
              <a:t>NOTE</a:t>
            </a:r>
          </a:p>
          <a:p>
            <a:r>
              <a:rPr lang="en-US"/>
              <a:t>Log in to Walking Wise.com to watch the three-minute animated video with audiences.</a:t>
            </a:r>
          </a:p>
          <a:p>
            <a:r>
              <a:rPr lang="en-US"/>
              <a:t/>
            </a:r>
          </a:p>
          <a:p>
            <a:r>
              <a:rPr lang="en-US"/>
              <a:t>Is animation appropriate for teens?</a:t>
            </a:r>
          </a:p>
          <a:p>
            <a:r>
              <a:rPr lang="en-US"/>
              <a:t>Yes, even businesses worldwide use explainer-style animation as a training tool for their employees.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
            </a:r>
          </a:p>
          <a:p>
            <a:r>
              <a:rPr lang="en-US"/>
              <a:t>Explaining that sexual abuse affects many young people can help students understand they are not alone. When discussed carefully and respectfully, this information can reduce shame and encourage students to seek help if they or someone they know is being harmed.</a:t>
            </a:r>
          </a:p>
          <a:p>
            <a:r>
              <a:rPr lang="en-US"/>
              <a:t/>
            </a:r>
          </a:p>
          <a:p>
            <a:r>
              <a:rPr lang="en-US"/>
              <a:t>Education can help:</a:t>
            </a:r>
          </a:p>
          <a:p>
            <a:r>
              <a:rPr lang="en-US"/>
              <a:t>- Reduce stigma around talking about abuse</a:t>
            </a:r>
          </a:p>
          <a:p>
            <a:r>
              <a:rPr lang="en-US"/>
              <a:t>- Encourage open conversations with trusted adults</a:t>
            </a:r>
          </a:p>
          <a:p>
            <a:r>
              <a:rPr lang="en-US"/>
              <a:t>- Support students in asking for help</a:t>
            </a:r>
          </a:p>
          <a:p>
            <a:r>
              <a:rPr lang="en-US"/>
              <a:t>- Reduce self-blame among victims</a:t>
            </a:r>
          </a:p>
          <a:p>
            <a:r>
              <a:rPr lang="en-US"/>
              <a:t>- Build resilience and confidence</a:t>
            </a:r>
          </a:p>
          <a:p>
            <a:r>
              <a:rPr lang="en-US"/>
              <a:t>- Reduce victim blaming</a:t>
            </a:r>
          </a:p>
          <a:p>
            <a:r>
              <a:rPr lang="en-US"/>
              <a:t>- Encourage students to speak up when someone needs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students evaluate behavior every day, often without realizing it.</a:t>
            </a:r>
          </a:p>
          <a:p>
            <a:r>
              <a:rPr lang="en-US"/>
              <a:t/>
            </a:r>
          </a:p>
          <a:p>
            <a:r>
              <a:rPr lang="en-US"/>
              <a:t>The question to ask yourself is, "Does this person's actions match what they say?"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students evaluate behavior every day, often without realizing it.</a:t>
            </a:r>
          </a:p>
          <a:p>
            <a:r>
              <a:rPr lang="en-US"/>
              <a:t/>
            </a:r>
          </a:p>
          <a:p>
            <a:r>
              <a:rPr lang="en-US"/>
              <a:t>The question to ask yourself is, "Does this person's actions match what they say?"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students evaluate behavior every day, often without realizing it.</a:t>
            </a:r>
          </a:p>
          <a:p>
            <a:r>
              <a:rPr lang="en-US"/>
              <a:t/>
            </a:r>
          </a:p>
          <a:p>
            <a:r>
              <a:rPr lang="en-US"/>
              <a:t>The question to ask yourself is, "Does this person's actions match what they say?"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students evaluate behavior every day, often without realizing it.</a:t>
            </a:r>
          </a:p>
          <a:p>
            <a:r>
              <a:rPr lang="en-US"/>
              <a:t/>
            </a:r>
          </a:p>
          <a:p>
            <a:r>
              <a:rPr lang="en-US"/>
              <a:t>The question to ask yourself is, "Does this person's actions match what they say?"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students evaluate behavior every day, often without realizing it.</a:t>
            </a:r>
          </a:p>
          <a:p>
            <a:r>
              <a:rPr lang="en-US"/>
              <a:t/>
            </a:r>
          </a:p>
          <a:p>
            <a:r>
              <a:rPr lang="en-US"/>
              <a:t>The question to ask yourself is, "Does this person's actions match what they say?"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Teaching children as young as 10 years old that many girls and boys experience sexual abuse may help victims realize they are not alone and could potentially lead to asking for help.</a:t>
            </a:r>
          </a:p>
          <a:p>
            <a:r>
              <a:rPr lang="en-US"/>
              <a:t/>
            </a:r>
          </a:p>
          <a:p>
            <a:r>
              <a:rPr lang="en-US"/>
              <a:t>Education will help:</a:t>
            </a:r>
          </a:p>
          <a:p>
            <a:r>
              <a:rPr lang="en-US"/>
              <a:t>1) Reduce stigma</a:t>
            </a:r>
          </a:p>
          <a:p>
            <a:r>
              <a:rPr lang="en-US"/>
              <a:t>2) Encourage openness</a:t>
            </a:r>
          </a:p>
          <a:p>
            <a:r>
              <a:rPr lang="en-US"/>
              <a:t>3) Empower reporting</a:t>
            </a:r>
          </a:p>
          <a:p>
            <a:r>
              <a:rPr lang="en-US"/>
              <a:t>4) Reduce self-blame</a:t>
            </a:r>
          </a:p>
          <a:p>
            <a:r>
              <a:rPr lang="en-US"/>
              <a:t>5) Build Resilience</a:t>
            </a:r>
          </a:p>
          <a:p>
            <a:r>
              <a:rPr lang="en-US"/>
              <a:t>6) Reduce victim blaming</a:t>
            </a:r>
          </a:p>
          <a:p>
            <a:r>
              <a:rPr lang="en-US"/>
              <a:t>7) Encourage advocacy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ACTIONS</a:t>
            </a:r>
          </a:p>
          <a:p>
            <a:r>
              <a:rPr lang="en-US"/>
              <a:t>Watch how people act over time, both in public and private. </a:t>
            </a:r>
          </a:p>
          <a:p>
            <a:r>
              <a:rPr lang="en-US"/>
              <a:t/>
            </a:r>
          </a:p>
          <a:p>
            <a:r>
              <a:rPr lang="en-US"/>
              <a:t>Trustworthy people behave consistently. </a:t>
            </a:r>
          </a:p>
          <a:p>
            <a:r>
              <a:rPr lang="en-US"/>
              <a:t/>
            </a:r>
          </a:p>
          <a:p>
            <a:r>
              <a:rPr lang="en-US"/>
              <a:t>Someone who behaves very differently depending on who is watching may not be trustworthy.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CHOICES</a:t>
            </a:r>
          </a:p>
          <a:p>
            <a:r>
              <a:rPr lang="en-US"/>
              <a:t>Notice whether someone makes good decisions — even when no one is watching. </a:t>
            </a:r>
          </a:p>
          <a:p>
            <a:r>
              <a:rPr lang="en-US"/>
              <a:t/>
            </a:r>
          </a:p>
          <a:p>
            <a:r>
              <a:rPr lang="en-US"/>
              <a:t>Trustworthy people are good role models because they follow rules, treat people fairly, and take responsibility for their mistakes.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QUESTIONS</a:t>
            </a:r>
          </a:p>
          <a:p>
            <a:r>
              <a:rPr lang="en-US"/>
              <a:t>Ask questions and see if their answers stay consistent. </a:t>
            </a:r>
          </a:p>
          <a:p>
            <a:r>
              <a:rPr lang="en-US"/>
              <a:t/>
            </a:r>
          </a:p>
          <a:p>
            <a:r>
              <a:rPr lang="en-US"/>
              <a:t>Dishonest people often change their stories. </a:t>
            </a:r>
          </a:p>
          <a:p>
            <a:r>
              <a:rPr lang="en-US"/>
              <a:t/>
            </a:r>
          </a:p>
          <a:p>
            <a:r>
              <a:rPr lang="en-US"/>
              <a:t>Trustworthy people usually provide clear and consistent answers.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REACTIONS</a:t>
            </a:r>
          </a:p>
          <a:p>
            <a:r>
              <a:rPr lang="en-US"/>
              <a:t>Notice how someone reacts when you set boundaries. </a:t>
            </a:r>
          </a:p>
          <a:p>
            <a:r>
              <a:rPr lang="en-US"/>
              <a:t/>
            </a:r>
          </a:p>
          <a:p>
            <a:r>
              <a:rPr lang="en-US"/>
              <a:t>A trustworthy adult will respect boundaries. </a:t>
            </a:r>
          </a:p>
          <a:p>
            <a:r>
              <a:rPr lang="en-US"/>
              <a:t/>
            </a:r>
          </a:p>
          <a:p>
            <a:r>
              <a:rPr lang="en-US"/>
              <a:t>Adults who are unsafe may become angry, pressure the young person, or try to make them feel guilty.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TRUSTWORTHY BEHAVIOR</a:t>
            </a:r>
          </a:p>
          <a:p>
            <a:r>
              <a:rPr lang="en-US"/>
              <a:t>Safe adults are consistently caring, thoughtful, loving, and gentle.</a:t>
            </a:r>
          </a:p>
          <a:p>
            <a:r>
              <a:rPr lang="en-US"/>
              <a:t/>
            </a:r>
          </a:p>
          <a:p>
            <a:r>
              <a:rPr lang="en-US"/>
              <a:t>They behave in ways that demonstrate they are dependable, respectful, and honest.</a:t>
            </a:r>
          </a:p>
          <a:p>
            <a:r>
              <a:rPr lang="en-US"/>
              <a:t/>
            </a:r>
          </a:p>
          <a:p>
            <a:r>
              <a:rPr lang="en-US"/>
              <a:t>Safe adults look for ways to be helpful and kind, and they treat young people fairly. </a:t>
            </a:r>
          </a:p>
          <a:p>
            <a:r>
              <a:rPr lang="en-US"/>
              <a:t/>
            </a:r>
          </a:p>
          <a:p>
            <a:r>
              <a:rPr lang="en-US"/>
              <a:t>They do not pressure children to keep secrets and encourage them to talk with other safe adults.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RELIABLE</a:t>
            </a:r>
          </a:p>
          <a:p>
            <a:r>
              <a:rPr lang="en-US"/>
              <a:t>Trustworthy people keep their promises whenever possible. They are people you can count on to do what they say they will. Unsafe adults may often break promises or fail to follow through.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FAIR</a:t>
            </a:r>
          </a:p>
          <a:p>
            <a:r>
              <a:rPr lang="en-US"/>
              <a:t>Fair people treat others equally and follow the same rules they expect others to follow. </a:t>
            </a:r>
          </a:p>
          <a:p>
            <a:r>
              <a:rPr lang="en-US"/>
              <a:t/>
            </a:r>
          </a:p>
          <a:p>
            <a:r>
              <a:rPr lang="en-US"/>
              <a:t>Favortism happens when someone gives special treatment to one person while ignoring others. </a:t>
            </a:r>
          </a:p>
          <a:p>
            <a:r>
              <a:rPr lang="en-US"/>
              <a:t/>
            </a:r>
          </a:p>
          <a:p>
            <a:r>
              <a:rPr lang="en-US"/>
              <a:t>Sometimes, favoritism is used to manipulate or control young people.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CHOICES</a:t>
            </a:r>
          </a:p>
          <a:p>
            <a:r>
              <a:rPr lang="en-US"/>
              <a:t>Trustworthy people usually make responsible choices that help the people around them. </a:t>
            </a:r>
          </a:p>
          <a:p>
            <a:r>
              <a:rPr lang="en-US"/>
              <a:t/>
            </a:r>
          </a:p>
          <a:p>
            <a:r>
              <a:rPr lang="en-US"/>
              <a:t>Responsible decisions often lead to positive and healthy outcomes. </a:t>
            </a:r>
          </a:p>
          <a:p>
            <a:r>
              <a:rPr lang="en-US"/>
              <a:t/>
            </a:r>
          </a:p>
          <a:p>
            <a:r>
              <a:rPr lang="en-US"/>
              <a:t>Unsafe adults sometimes make decisions that benefit themselves but harm others.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HONESTY</a:t>
            </a:r>
          </a:p>
          <a:p>
            <a:r>
              <a:rPr lang="en-US"/>
              <a:t>Honest people usually give answers or tell stories that stay consistent over time. </a:t>
            </a:r>
          </a:p>
          <a:p>
            <a:r>
              <a:rPr lang="en-US"/>
              <a:t/>
            </a:r>
          </a:p>
          <a:p>
            <a:r>
              <a:rPr lang="en-US"/>
              <a:t>Dishonest people may change their stories or give different answers. </a:t>
            </a:r>
          </a:p>
          <a:p>
            <a:r>
              <a:rPr lang="en-US"/>
              <a:t/>
            </a:r>
          </a:p>
          <a:p>
            <a:r>
              <a:rPr lang="en-US"/>
              <a:t>Inconsistent stories can be a warning sign.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The presenter is welcome to customize this Walking Wise presentation according to the instructions provided on this page.  </a:t>
            </a:r>
          </a:p>
          <a:p>
            <a:r>
              <a:rPr lang="en-US"/>
              <a:t/>
            </a:r>
          </a:p>
          <a:p>
            <a:r>
              <a:rPr lang="en-US"/>
              <a:t>For revision requests, please email us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SAFE</a:t>
            </a:r>
          </a:p>
          <a:p>
            <a:r>
              <a:rPr lang="en-US"/>
              <a:t>Safe adults usually look out for others' well-being. </a:t>
            </a:r>
          </a:p>
          <a:p>
            <a:r>
              <a:rPr lang="en-US"/>
              <a:t/>
            </a:r>
          </a:p>
          <a:p>
            <a:r>
              <a:rPr lang="en-US"/>
              <a:t>Unsafe adults may encourage risky or rule-breaking behavior.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PROTECTIVE FACTOR</a:t>
            </a:r>
          </a:p>
          <a:p>
            <a:r>
              <a:rPr lang="en-US"/>
              <a:t>Young people with supportive adults in their lives are more likely to ask questions, report concerns, and seek help. </a:t>
            </a:r>
          </a:p>
          <a:p>
            <a:r>
              <a:rPr lang="en-US"/>
              <a:t/>
            </a:r>
          </a:p>
          <a:p>
            <a:r>
              <a:rPr lang="en-US"/>
              <a:t>Predators often avoid children and teens who have strong relationships with safe adults.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PROTECTIVE FACTOR</a:t>
            </a:r>
          </a:p>
          <a:p>
            <a:r>
              <a:rPr lang="en-US"/>
              <a:t>Young people with supportive adults in their lives are more likely to ask questions, report concerns, and seek help. </a:t>
            </a:r>
          </a:p>
          <a:p>
            <a:r>
              <a:rPr lang="en-US"/>
              <a:t/>
            </a:r>
          </a:p>
          <a:p>
            <a:r>
              <a:rPr lang="en-US"/>
              <a:t>Predators often avoid children and teens who have strong relationships with safe adults.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PROTECTIVE FACTOR</a:t>
            </a:r>
          </a:p>
          <a:p>
            <a:r>
              <a:rPr lang="en-US"/>
              <a:t>Young people with supportive adults in their lives are more likely to ask questions, report concerns, and seek help. </a:t>
            </a:r>
          </a:p>
          <a:p>
            <a:r>
              <a:rPr lang="en-US"/>
              <a:t/>
            </a:r>
          </a:p>
          <a:p>
            <a:r>
              <a:rPr lang="en-US"/>
              <a:t>Predators often avoid children and teens who have strong relationships with safe adults.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PROTECTIVE FACTOR</a:t>
            </a:r>
          </a:p>
          <a:p>
            <a:r>
              <a:rPr lang="en-US"/>
              <a:t>Young people with supportive adults in their lives are more likely to ask questions, report concerns, and seek help. </a:t>
            </a:r>
          </a:p>
          <a:p>
            <a:r>
              <a:rPr lang="en-US"/>
              <a:t/>
            </a:r>
          </a:p>
          <a:p>
            <a:r>
              <a:rPr lang="en-US"/>
              <a:t>Predators often avoid children and teens who have strong relationships with safe adults.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PROTECTIVE FACTOR</a:t>
            </a:r>
          </a:p>
          <a:p>
            <a:r>
              <a:rPr lang="en-US"/>
              <a:t>Young people with supportive adults in their lives are more likely to ask questions, report concerns, and seek help. </a:t>
            </a:r>
          </a:p>
          <a:p>
            <a:r>
              <a:rPr lang="en-US"/>
              <a:t/>
            </a:r>
          </a:p>
          <a:p>
            <a:r>
              <a:rPr lang="en-US"/>
              <a:t>Predators often avoid children and teens who have strong relationships with safe adults.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Trauma-Informed Delivery Guidelines</a:t>
            </a:r>
          </a:p>
          <a:p>
            <a:r>
              <a:rPr lang="en-US"/>
              <a:t/>
            </a:r>
          </a:p>
          <a:p>
            <a:r>
              <a:rPr lang="en-US"/>
              <a:t>To support a safe and effective learning environment, please follow these guidelines:</a:t>
            </a:r>
          </a:p>
          <a:p>
            <a:r>
              <a:rPr lang="en-US"/>
              <a:t/>
            </a:r>
          </a:p>
          <a:p>
            <a:r>
              <a:rPr lang="en-US"/>
              <a:t>• Present the information in a calm, matter-of-fact way and avoid sensational or alarming language.</a:t>
            </a:r>
          </a:p>
          <a:p>
            <a:r>
              <a:rPr lang="en-US"/>
              <a:t/>
            </a:r>
          </a:p>
          <a:p>
            <a:r>
              <a:rPr lang="en-US"/>
              <a:t>• Avoid graphic details. Focus on helping students understand behaviors, risk, and ways to stay safe.</a:t>
            </a:r>
          </a:p>
          <a:p>
            <a:r>
              <a:rPr lang="en-US"/>
              <a:t/>
            </a:r>
          </a:p>
          <a:p>
            <a:r>
              <a:rPr lang="en-US"/>
              <a:t>• Never blame victims. Responsibility always belongs to the person who caused harm.</a:t>
            </a:r>
          </a:p>
          <a:p>
            <a:r>
              <a:rPr lang="en-US"/>
              <a:t/>
            </a:r>
          </a:p>
          <a:p>
            <a:r>
              <a:rPr lang="en-US"/>
              <a:t>• Maintain a steady, composed tone. Students often mirror the presenter's emotional cues.</a:t>
            </a:r>
          </a:p>
          <a:p>
            <a:r>
              <a:rPr lang="en-US"/>
              <a:t/>
            </a:r>
          </a:p>
          <a:p>
            <a:r>
              <a:rPr lang="en-US"/>
              <a:t>• Do not ask students to share personal experiences or disclosures.</a:t>
            </a:r>
          </a:p>
          <a:p>
            <a:r>
              <a:rPr lang="en-US"/>
              <a:t/>
            </a:r>
          </a:p>
          <a:p>
            <a:r>
              <a:rPr lang="en-US"/>
              <a:t>• If students laugh or react awkwardly, respond neutrally and gently redirect the focus.</a:t>
            </a:r>
          </a:p>
          <a:p>
            <a:r>
              <a:rPr lang="en-US"/>
              <a:t/>
            </a:r>
          </a:p>
          <a:p>
            <a:r>
              <a:rPr lang="en-US"/>
              <a:t>• Pair all risk information with needed resources, practical solutions, and support options.</a:t>
            </a:r>
          </a:p>
          <a:p>
            <a:r>
              <a:rPr lang="en-US"/>
              <a:t/>
            </a:r>
          </a:p>
          <a:p>
            <a:r>
              <a:rPr lang="en-US"/>
              <a:t>• Reinforce that students are not alone and that trustworthy adults are available to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Safety is about behavior.</a:t>
            </a:r>
          </a:p>
          <a:p>
            <a:r>
              <a:rPr lang="en-US"/>
              <a:t/>
            </a:r>
          </a:p>
          <a:p>
            <a:r>
              <a:rPr lang="en-US"/>
              <a:t>Safety is not about how someone looks.</a:t>
            </a:r>
          </a:p>
          <a:p>
            <a:r>
              <a:rPr lang="en-US"/>
              <a:t/>
            </a:r>
          </a:p>
          <a:p>
            <a:r>
              <a:rPr lang="en-US"/>
              <a:t>Safety is also not about whether the person is familiar or well-known.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UNSAFE BEHAVIOR</a:t>
            </a:r>
          </a:p>
          <a:p>
            <a:r>
              <a:rPr lang="en-US"/>
              <a:t>Children should focus on a person’s behavior, not their appearance, when deciding whether an adult, older teen, or even a peer is safe.</a:t>
            </a:r>
          </a:p>
          <a:p>
            <a:r>
              <a:rPr lang="en-US"/>
              <a:t/>
            </a:r>
          </a:p>
          <a:p>
            <a:r>
              <a:rPr lang="en-US"/>
              <a:t>Unsafe people can be dishonest, uncaring, or irresponsible. They can also be a negative influence by breaking rules. </a:t>
            </a:r>
          </a:p>
          <a:p>
            <a:r>
              <a:rPr lang="en-US"/>
              <a:t/>
            </a:r>
          </a:p>
          <a:p>
            <a:r>
              <a:rPr lang="en-US"/>
              <a:t>All of these behaviors can make a young person vulnerable or unprotected.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UNSAFE BEHAVIOR</a:t>
            </a:r>
          </a:p>
          <a:p>
            <a:r>
              <a:rPr lang="en-US"/>
              <a:t>Children should focus on a person’s behavior, not their appearance, when deciding whether an adult, older teen, or even a peer is safe.</a:t>
            </a:r>
          </a:p>
          <a:p>
            <a:r>
              <a:rPr lang="en-US"/>
              <a:t/>
            </a:r>
          </a:p>
          <a:p>
            <a:r>
              <a:rPr lang="en-US"/>
              <a:t>Unsafe people can be dishonest, uncaring, or irresponsible. They can also be a negative influence by breaking rules. </a:t>
            </a:r>
          </a:p>
          <a:p>
            <a:r>
              <a:rPr lang="en-US"/>
              <a:t/>
            </a:r>
          </a:p>
          <a:p>
            <a:r>
              <a:rPr lang="en-US"/>
              <a:t>All of these behaviors can make a young person vulnerable or unprotected.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UNSAFE BEHAVIOR</a:t>
            </a:r>
          </a:p>
          <a:p>
            <a:r>
              <a:rPr lang="en-US"/>
              <a:t>Children should focus on a person’s behavior, not their appearance, when deciding whether an adult, older teen, or even a peer is safe.</a:t>
            </a:r>
          </a:p>
          <a:p>
            <a:r>
              <a:rPr lang="en-US"/>
              <a:t/>
            </a:r>
          </a:p>
          <a:p>
            <a:r>
              <a:rPr lang="en-US"/>
              <a:t>Unsafe people can be dishonest, uncaring, or irresponsible. They can also be a negative influence by breaking rules. </a:t>
            </a:r>
          </a:p>
          <a:p>
            <a:r>
              <a:rPr lang="en-US"/>
              <a:t/>
            </a:r>
          </a:p>
          <a:p>
            <a:r>
              <a:rPr lang="en-US"/>
              <a:t>All of these behaviors can make a young person vulnerable or unprotected.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UNSAFE BEHAVIOR</a:t>
            </a:r>
          </a:p>
          <a:p>
            <a:r>
              <a:rPr lang="en-US"/>
              <a:t>Children should focus on a person’s behavior, not their appearance, when deciding whether an adult, older teen, or even a peer is safe.</a:t>
            </a:r>
          </a:p>
          <a:p>
            <a:r>
              <a:rPr lang="en-US"/>
              <a:t/>
            </a:r>
          </a:p>
          <a:p>
            <a:r>
              <a:rPr lang="en-US"/>
              <a:t>Unsafe people can be dishonest, uncaring, or irresponsible. They can also be a negative influence by breaking rules. </a:t>
            </a:r>
          </a:p>
          <a:p>
            <a:r>
              <a:rPr lang="en-US"/>
              <a:t/>
            </a:r>
          </a:p>
          <a:p>
            <a:r>
              <a:rPr lang="en-US"/>
              <a:t>All of these behaviors can make a young person vulnerable or unprotected.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UNSAFE BEHAVIOR</a:t>
            </a:r>
          </a:p>
          <a:p>
            <a:r>
              <a:rPr lang="en-US"/>
              <a:t>Children should focus on a person’s behavior, not their appearance, when deciding whether an adult, older teen, or even a peer is safe.</a:t>
            </a:r>
          </a:p>
          <a:p>
            <a:r>
              <a:rPr lang="en-US"/>
              <a:t/>
            </a:r>
          </a:p>
          <a:p>
            <a:r>
              <a:rPr lang="en-US"/>
              <a:t>Unsafe people can be dishonest, uncaring, or irresponsible. They can also be a negative influence by breaking rules. </a:t>
            </a:r>
          </a:p>
          <a:p>
            <a:r>
              <a:rPr lang="en-US"/>
              <a:t/>
            </a:r>
          </a:p>
          <a:p>
            <a:r>
              <a:rPr lang="en-US"/>
              <a:t>All of these behaviors can make a young person vulnerable or unprotected.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RED FLAG BEHAVIORS</a:t>
            </a:r>
          </a:p>
          <a:p>
            <a:r>
              <a:rPr lang="en-US"/>
              <a:t>Someone may seem friendly or appropriate at first, but over time, an unsafe person may show warning signs through their behavior. </a:t>
            </a:r>
          </a:p>
          <a:p>
            <a:r>
              <a:rPr lang="en-US"/>
              <a:t/>
            </a:r>
          </a:p>
          <a:p>
            <a:r>
              <a:rPr lang="en-US"/>
              <a:t>Sometimes they change how they act depending on the vulnerabilities of the young person they are targeting.</a:t>
            </a:r>
          </a:p>
          <a:p>
            <a:r>
              <a:rPr lang="en-US"/>
              <a:t/>
            </a:r>
          </a:p>
          <a:p>
            <a:r>
              <a:rPr lang="en-US"/>
              <a:t>They can use flattery or show favoritism to make a young person feel more important than others, often by granting special treatment not available to their peers. </a:t>
            </a:r>
          </a:p>
          <a:p>
            <a:r>
              <a:rPr lang="en-US"/>
              <a:t/>
            </a:r>
          </a:p>
          <a:p>
            <a:r>
              <a:rPr lang="en-US"/>
              <a:t>They can cause a youth to feel confused, isolated, awkward, or embarrassed. </a:t>
            </a:r>
          </a:p>
          <a:p>
            <a:r>
              <a:rPr lang="en-US"/>
              <a:t/>
            </a:r>
          </a:p>
          <a:p>
            <a:r>
              <a:rPr lang="en-US"/>
              <a:t>They may give expensive or frequent gifts to instill a young person’s sense of loyalty and obligation. </a:t>
            </a:r>
          </a:p>
          <a:p>
            <a:r>
              <a:rPr lang="en-US"/>
              <a:t/>
            </a:r>
          </a:p>
          <a:p>
            <a:r>
              <a:rPr lang="en-US"/>
              <a:t>Unsafe adults can pressure youth to keep secrets and share private or personal information.</a:t>
            </a:r>
          </a:p>
          <a:p>
            <a:r>
              <a:rPr lang="en-US"/>
              <a:t/>
            </a:r>
          </a:p>
          <a:p>
            <a:r>
              <a:rPr lang="en-US"/>
              <a:t>They can ask a young person to help them solve their problems.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RED FLAG BEHAVIORS</a:t>
            </a:r>
          </a:p>
          <a:p>
            <a:r>
              <a:rPr lang="en-US"/>
              <a:t>Someone may seem friendly or appropriate at first, but over time, an unsafe person may show warning signs through their behavior. </a:t>
            </a:r>
          </a:p>
          <a:p>
            <a:r>
              <a:rPr lang="en-US"/>
              <a:t/>
            </a:r>
          </a:p>
          <a:p>
            <a:r>
              <a:rPr lang="en-US"/>
              <a:t>Sometimes they change how they act depending on the vulnerabilities of the young person they are targeting.</a:t>
            </a:r>
          </a:p>
          <a:p>
            <a:r>
              <a:rPr lang="en-US"/>
              <a:t/>
            </a:r>
          </a:p>
          <a:p>
            <a:r>
              <a:rPr lang="en-US"/>
              <a:t>They can use flattery or show favoritism to make a young person feel more important than others, often by granting special treatment not available to their peers. </a:t>
            </a:r>
          </a:p>
          <a:p>
            <a:r>
              <a:rPr lang="en-US"/>
              <a:t/>
            </a:r>
          </a:p>
          <a:p>
            <a:r>
              <a:rPr lang="en-US"/>
              <a:t>They can cause a youth to feel confused, isolated, awkward, or embarrassed. </a:t>
            </a:r>
          </a:p>
          <a:p>
            <a:r>
              <a:rPr lang="en-US"/>
              <a:t/>
            </a:r>
          </a:p>
          <a:p>
            <a:r>
              <a:rPr lang="en-US"/>
              <a:t>They may give expensive or frequent gifts to instill a young person’s sense of loyalty and obligation. </a:t>
            </a:r>
          </a:p>
          <a:p>
            <a:r>
              <a:rPr lang="en-US"/>
              <a:t/>
            </a:r>
          </a:p>
          <a:p>
            <a:r>
              <a:rPr lang="en-US"/>
              <a:t>Unsafe adults can pressure youth to keep secrets and share private or personal information.</a:t>
            </a:r>
          </a:p>
          <a:p>
            <a:r>
              <a:rPr lang="en-US"/>
              <a:t/>
            </a:r>
          </a:p>
          <a:p>
            <a:r>
              <a:rPr lang="en-US"/>
              <a:t>They can ask a young person to help them solve their problems.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r>
              <a:rPr lang="en-US"/>
              <a:t/>
            </a:r>
          </a:p>
          <a:p>
            <a:r>
              <a:rPr lang="en-US"/>
              <a:t>Here are a few reasons:</a:t>
            </a:r>
          </a:p>
          <a:p>
            <a:r>
              <a:rPr lang="en-US"/>
              <a:t/>
            </a:r>
          </a:p>
          <a:p>
            <a:r>
              <a:rPr lang="en-US"/>
              <a:t>UNREPORTED</a:t>
            </a:r>
          </a:p>
          <a:p>
            <a:r>
              <a:rPr lang="en-US"/>
              <a:t>Victims often do not report the crimes committed against them due to fear, shame, retaliation, or manipulation. Also, many don’t realize that what is happening to them is a crime.</a:t>
            </a:r>
          </a:p>
          <a:p>
            <a:r>
              <a:rPr lang="en-US"/>
              <a:t/>
            </a:r>
          </a:p>
          <a:p>
            <a:r>
              <a:rPr lang="en-US"/>
              <a:t>INCONSISTENT COLLECTION</a:t>
            </a:r>
          </a:p>
          <a:p>
            <a:r>
              <a:rPr lang="en-US"/>
              <a:t>Areas may define sexual crimes in various ways or use different methods to collect data, making it hard to compare information.</a:t>
            </a:r>
          </a:p>
          <a:p>
            <a:r>
              <a:rPr lang="en-US"/>
              <a:t/>
            </a:r>
          </a:p>
          <a:p>
            <a:r>
              <a:rPr lang="en-US"/>
              <a:t>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
            </a:r>
          </a:p>
          <a:p>
            <a:r>
              <a:rPr lang="en-US"/>
              <a:t>SOMEONE KNOWN</a:t>
            </a:r>
          </a:p>
          <a:p>
            <a:r>
              <a:rPr lang="en-US"/>
              <a:t>The CDC reports that at least 90% of child sexual abuse is committed by someone the child and the child's family know and trust.[1] </a:t>
            </a:r>
          </a:p>
          <a:p>
            <a:r>
              <a:rPr lang="en-US"/>
              <a:t/>
            </a:r>
          </a:p>
          <a:p>
            <a:r>
              <a:rPr lang="en-US"/>
              <a:t>Hence, understanding that strangers commit about 10% of child sexual abuse helps to put the concept of 'stranger danger' into perspective. </a:t>
            </a:r>
          </a:p>
          <a:p>
            <a:r>
              <a:rPr lang="en-US"/>
              <a:t/>
            </a:r>
          </a:p>
          <a:p>
            <a:r>
              <a:rPr lang="en-US"/>
              <a:t>However, online or 'virtual' strangers have significantly increased the risk for young people using electronic devices.</a:t>
            </a:r>
          </a:p>
          <a:p>
            <a:r>
              <a:rPr lang="en-US"/>
              <a:t/>
            </a:r>
          </a:p>
          <a:p>
            <a:r>
              <a:rPr lang="en-US"/>
              <a:t/>
            </a:r>
          </a:p>
          <a:p>
            <a:r>
              <a:rPr lang="en-US"/>
              <a:t>Source</a:t>
            </a:r>
          </a:p>
          <a:p>
            <a:r>
              <a:rPr lang="en-US"/>
              <a:t>1. Centers for Disease Control and Prevention (2024, May). About Child Sexual Abuse. CDC.gov. Retrieved November 20, 2024, from https://www.cdc.gov/child-abuse-neglect/about/about-child-sexual-abuse.html?CDC_AAref_Val=https://www.cdc.gov/violenceprevention/childsexualabuse/fastfact.html</a:t>
            </a:r>
          </a:p>
          <a:p>
            <a:r>
              <a:rPr lang="en-US"/>
              <a:t/>
            </a:r>
          </a:p>
          <a:p>
            <a:r>
              <a:rPr lang="en-US"/>
              <a:t>2. Katzenstein, J. (n.d.). Stranger Danger and Stranger Safety. HopkinsMedicine.org. Retrieved November 20, 2024, from https://www.hopkinsmedicine.org/health/wellness-and-prevention/stranger-danger-and-stranger-safety</a:t>
            </a:r>
          </a:p>
          <a:p>
            <a:r>
              <a:rPr lang="en-US"/>
              <a:t/>
            </a:r>
          </a:p>
          <a:p>
            <a:r>
              <a:rPr lang="en-US"/>
              <a:t>3. Nurture Therapy (n.d.). Tricky People: A Better Way to Teach "Stranger Danger" to Kids. nurture-therapy.com. Retrieved November 20, 2024, from https://www.nurture-therapy.com/blog/tricky-people-a-better-way-to-teach-stranger-danger-to-kids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
            </a:r>
          </a:p>
          <a:p>
            <a:r>
              <a:rPr lang="en-US"/>
              <a:t>SOMEONE KNOWN</a:t>
            </a:r>
          </a:p>
          <a:p>
            <a:r>
              <a:rPr lang="en-US"/>
              <a:t>The CDC reports that at least 90% of child sexual abuse is committed by someone the child and the child's family know and trust.[1] </a:t>
            </a:r>
          </a:p>
          <a:p>
            <a:r>
              <a:rPr lang="en-US"/>
              <a:t/>
            </a:r>
          </a:p>
          <a:p>
            <a:r>
              <a:rPr lang="en-US"/>
              <a:t>Hence, understanding that strangers commit about 10% of child sexual abuse helps to put the concept of 'stranger danger' into perspective. </a:t>
            </a:r>
          </a:p>
          <a:p>
            <a:r>
              <a:rPr lang="en-US"/>
              <a:t/>
            </a:r>
          </a:p>
          <a:p>
            <a:r>
              <a:rPr lang="en-US"/>
              <a:t>However, online or 'virtual' strangers have significantly increased the risk for young people using electronic devices.</a:t>
            </a:r>
          </a:p>
          <a:p>
            <a:r>
              <a:rPr lang="en-US"/>
              <a:t/>
            </a:r>
          </a:p>
          <a:p>
            <a:r>
              <a:rPr lang="en-US"/>
              <a:t/>
            </a:r>
          </a:p>
          <a:p>
            <a:r>
              <a:rPr lang="en-US"/>
              <a:t>Source</a:t>
            </a:r>
          </a:p>
          <a:p>
            <a:r>
              <a:rPr lang="en-US"/>
              <a:t>1. Centers for Disease Control and Prevention (2024, May). About Child Sexual Abuse. CDC.gov. Retrieved November 20, 2024, from https://www.cdc.gov/child-abuse-neglect/about/about-child-sexual-abuse.html?CDC_AAref_Val=https://www.cdc.gov/violenceprevention/childsexualabuse/fastfact.html</a:t>
            </a:r>
          </a:p>
          <a:p>
            <a:r>
              <a:rPr lang="en-US"/>
              <a:t/>
            </a:r>
          </a:p>
          <a:p>
            <a:r>
              <a:rPr lang="en-US"/>
              <a:t>2. Katzenstein, J. (n.d.). Stranger Danger and Stranger Safety. HopkinsMedicine.org. Retrieved November 20, 2024, from https://www.hopkinsmedicine.org/health/wellness-and-prevention/stranger-danger-and-stranger-safety</a:t>
            </a:r>
          </a:p>
          <a:p>
            <a:r>
              <a:rPr lang="en-US"/>
              <a:t/>
            </a:r>
          </a:p>
          <a:p>
            <a:r>
              <a:rPr lang="en-US"/>
              <a:t>3. Nurture Therapy (n.d.). Tricky People: A Better Way to Teach "Stranger Danger" to Kids. nurture-therapy.com. Retrieved November 20, 2024, from https://www.nurture-therapy.com/blog/tricky-people-a-better-way-to-teach-stranger-danger-to-kids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
            </a:r>
          </a:p>
          <a:p>
            <a:r>
              <a:rPr lang="en-US"/>
              <a:t>STRANGER DANGER</a:t>
            </a:r>
          </a:p>
          <a:p>
            <a:r>
              <a:rPr lang="en-US"/>
              <a:t>'Stranger Danger' is a concept that instructs children and young people to exercise caution and be aware when interacting with individuals they do not know personally. The concept emphasizes that strangers can pose a threat to their safety and well-being. </a:t>
            </a:r>
          </a:p>
          <a:p>
            <a:r>
              <a:rPr lang="en-US"/>
              <a:t/>
            </a:r>
          </a:p>
          <a:p>
            <a:r>
              <a:rPr lang="en-US"/>
              <a:t>MISLEADING  </a:t>
            </a:r>
          </a:p>
          <a:p>
            <a:r>
              <a:rPr lang="en-US"/>
              <a:t>The Stranger Danger concept implies that strangers pose the greatest threat to young people's security. Still, statistics show that incidents of abduction, sexual abuse, and human trafficking often involve individuals known to youth, like family members, neighbors, or family acquaintances.</a:t>
            </a:r>
          </a:p>
          <a:p>
            <a:r>
              <a:rPr lang="en-US"/>
              <a:t/>
            </a:r>
          </a:p>
          <a:p>
            <a:r>
              <a:rPr lang="en-US"/>
              <a:t>DISTINCTION  </a:t>
            </a:r>
          </a:p>
          <a:p>
            <a:r>
              <a:rPr lang="en-US"/>
              <a:t>Young people must know that not all strangers pose threats, and not all familiar people are safe.</a:t>
            </a:r>
          </a:p>
          <a:p>
            <a:r>
              <a:rPr lang="en-US"/>
              <a:t/>
            </a:r>
          </a:p>
          <a:p>
            <a:r>
              <a:rPr lang="en-US"/>
              <a:t/>
            </a:r>
          </a:p>
          <a:p>
            <a:r>
              <a:rPr lang="en-US"/>
              <a:t>Source</a:t>
            </a:r>
          </a:p>
          <a:p>
            <a:r>
              <a:rPr lang="en-US"/>
              <a:t>1. Centers for Disease Control and Prevention (2024, May). About Child Sexual Abuse. CDC.gov. Retrieved November 20, 2024, from https://www.cdc.gov/child-abuse-neglect/about/about-child-sexual-abuse.html?CDC_AAref_Val=https://www.cdc.gov/violenceprevention/childsexualabuse/fastfact.html</a:t>
            </a:r>
          </a:p>
          <a:p>
            <a:r>
              <a:rPr lang="en-US"/>
              <a:t/>
            </a:r>
          </a:p>
          <a:p>
            <a:r>
              <a:rPr lang="en-US"/>
              <a:t>2. Katzenstein, J. (n.d.). Stranger Danger and Stranger Safety. HopkinsMedicine.org. Retrieved November 20, 2024, from https://www.hopkinsmedicine.org/health/wellness-and-prevention/stranger-danger-and-stranger-safety</a:t>
            </a:r>
          </a:p>
          <a:p>
            <a:r>
              <a:rPr lang="en-US"/>
              <a:t/>
            </a:r>
          </a:p>
          <a:p>
            <a:r>
              <a:rPr lang="en-US"/>
              <a:t>3. Nurture Therapy (n.d.). Tricky People: A Better Way to Teach "Stranger Danger" to Kids. nurture-therapy.com. Retrieved November 20, 2024, from https://www.nurture-therapy.com/blog/tricky-people-a-better-way-to-teach-stranger-danger-to-kids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a:t>
            </a:r>
          </a:p>
          <a:p>
            <a:r>
              <a:rPr lang="en-US"/>
              <a:t>Online or 'Virtual' Danger is an ever-growing threat, making it imperative for young people to understand the unique risks associated with online interactions and to have the guidance they need to navigate potential dangers online.</a:t>
            </a:r>
          </a:p>
          <a:p>
            <a:r>
              <a:rPr lang="en-US"/>
              <a:t/>
            </a:r>
          </a:p>
          <a:p>
            <a:r>
              <a:rPr lang="en-US"/>
              <a:t/>
            </a:r>
          </a:p>
          <a:p>
            <a:r>
              <a:rPr lang="en-US"/>
              <a:t>Source</a:t>
            </a:r>
          </a:p>
          <a:p>
            <a:r>
              <a:rPr lang="en-US"/>
              <a:t>1. Centers for Disease Control and Prevention (2024, May). About Child Sexual Abuse. CDC.gov. Retrieved November 20, 2024, from https://www.cdc.gov/child-abuse-neglect/about/about-child-sexual-abuse.html?CDC_AAref_Val=https://www.cdc.gov/violenceprevention/childsexualabuse/fastfact.html</a:t>
            </a:r>
          </a:p>
          <a:p>
            <a:r>
              <a:rPr lang="en-US"/>
              <a:t/>
            </a:r>
          </a:p>
          <a:p>
            <a:r>
              <a:rPr lang="en-US"/>
              <a:t>2. Katzenstein, J. (n.d.). Stranger Danger and Stranger Safety. HopkinsMedicine.org. Retrieved November 20, 2024, from https://www.hopkinsmedicine.org/health/wellness-and-prevention/stranger-danger-and-stranger-safety</a:t>
            </a:r>
          </a:p>
          <a:p>
            <a:r>
              <a:rPr lang="en-US"/>
              <a:t/>
            </a:r>
          </a:p>
          <a:p>
            <a:r>
              <a:rPr lang="en-US"/>
              <a:t>3. Nurture Therapy (n.d.). Tricky People: A Better Way to Teach "Stranger Danger" to Kids. nurture-therapy.com. Retrieved November 20, 2024, from https://www.nurture-therapy.com/blog/tricky-people-a-better-way-to-teach-stranger-danger-to-kids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people often do not view an online acquaintance as a mysterious stranger. Instead, they identify online connections as friends, just like in-person relationships. [1]</a:t>
            </a:r>
          </a:p>
          <a:p>
            <a:r>
              <a:rPr lang="en-US"/>
              <a:t/>
            </a:r>
          </a:p>
          <a:p>
            <a:r>
              <a:rPr lang="en-US"/>
              <a:t>It is usually impossible to be sure that an 'online-only friend' is who they say they are. So, young people should not assume they are interacting with an honest, trustworthy, or safe acquaintance. </a:t>
            </a:r>
          </a:p>
          <a:p>
            <a:r>
              <a:rPr lang="en-US"/>
              <a:t/>
            </a:r>
          </a:p>
          <a:p>
            <a:r>
              <a:rPr lang="en-US"/>
              <a:t>Online predators are often patient, investing considerable time in developing relationships during the grooming process before victimizing a young person.</a:t>
            </a:r>
          </a:p>
          <a:p>
            <a:r>
              <a:rPr lang="en-US"/>
              <a:t/>
            </a:r>
          </a:p>
          <a:p>
            <a:r>
              <a:rPr lang="en-US"/>
              <a:t>Source</a:t>
            </a:r>
          </a:p>
          <a:p>
            <a:r>
              <a:rPr lang="en-US"/>
              <a:t>1.  THORN (2022, April). Online Grooming: Examining risky encounters amid everyday digital socialization, p. 10. Benenson Strategy Group. Retrieved November 12, 2024 from https://info.thorn.org/hubfs/Research/2022_Online_Grooming_Report.pdf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TIME ALONE</a:t>
            </a:r>
          </a:p>
          <a:p>
            <a:r>
              <a:rPr lang="en-US"/>
              <a:t>Unsafe adults look for opportunities to spend time alone with a young person to gain trust.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INDEBTED &amp; OBLIGATION</a:t>
            </a:r>
          </a:p>
          <a:p>
            <a:r>
              <a:rPr lang="en-US"/>
              <a:t>Unsafe adults may claim the young person owes them for gifts, attention, favoritism, affection, etc., and eventually demand repayment.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SECRETS</a:t>
            </a:r>
          </a:p>
          <a:p>
            <a:r>
              <a:rPr lang="en-US"/>
              <a:t>They often share personal secrets to make the young person feel like a special confidant.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Education is one of the strongest tools for prevention. </a:t>
            </a:r>
          </a:p>
          <a:p>
            <a:r>
              <a:rPr lang="en-US"/>
              <a:t/>
            </a:r>
          </a:p>
          <a:p>
            <a:r>
              <a:rPr lang="en-US"/>
              <a:t>When young people understand how predators operate, they are better able to recognize manipulation and avoid dangerous situations. </a:t>
            </a:r>
          </a:p>
          <a:p>
            <a:r>
              <a:rPr lang="en-US"/>
              <a:t/>
            </a:r>
          </a:p>
          <a:p>
            <a:r>
              <a:rPr lang="en-US"/>
              <a:t>Reinforce that awareness increases safety.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BREAKING BOUNDARIES</a:t>
            </a:r>
          </a:p>
          <a:p>
            <a:r>
              <a:rPr lang="en-US"/>
              <a:t>Unsafe adults may attempt to normalize their inappropriate behavior by invading a victim's personal space, expressing romantic interest, violating physical boundaries, and finally involving the young person in sexual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BREAKING BOUNDARIES</a:t>
            </a:r>
          </a:p>
          <a:p>
            <a:r>
              <a:rPr lang="en-US"/>
              <a:t>Unsafe adults may attempt to normalize their inappropriate behavior by invading a victim's personal space, expressing romantic interest, violating physical boundaries, and finally involving the young person in sexual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tactics are used to control and scare victims into staying silent.</a:t>
            </a:r>
          </a:p>
          <a:p>
            <a:r>
              <a:rPr lang="en-US"/>
              <a:t/>
            </a:r>
          </a:p>
          <a:p>
            <a:r>
              <a:rPr lang="en-US"/>
              <a:t>It is never the victim’s fault. </a:t>
            </a:r>
          </a:p>
          <a:p>
            <a:r>
              <a:rPr lang="en-US"/>
              <a:t>Unsafe adults are responsible for their actions.</a:t>
            </a:r>
          </a:p>
          <a:p>
            <a:r>
              <a:rPr lang="en-US"/>
              <a:t/>
            </a:r>
          </a:p>
          <a:p>
            <a:r>
              <a:rPr lang="en-US"/>
              <a:t>BLAME &amp; SHAME</a:t>
            </a:r>
          </a:p>
          <a:p>
            <a:r>
              <a:rPr lang="en-US"/>
              <a:t>They use blame and shame to manipulate the young person, making them feel responsible for the abusive actions.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BLAME &amp; SHAME</a:t>
            </a:r>
          </a:p>
          <a:p>
            <a:r>
              <a:rPr lang="en-US"/>
              <a:t>They use blame and shame to manipulate the young person, making them feel responsible for the abusive actions.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ISOLATION</a:t>
            </a:r>
          </a:p>
          <a:p>
            <a:r>
              <a:rPr lang="en-US"/>
              <a:t>They gain control by distancing the young person from family and friends to limit outside influences.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THREATS</a:t>
            </a:r>
          </a:p>
          <a:p>
            <a:r>
              <a:rPr lang="en-US"/>
              <a:t>Unsafe adults may threaten to harm the young person or their loved ones, including family members or pets, to keep them from reporting the abuse.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Understanding vocabulary terms related to the behaviors of sexual predators can empower young people to recognize warning signs of harmful situations. </a:t>
            </a:r>
          </a:p>
          <a:p>
            <a:r>
              <a:rPr lang="en-US"/>
              <a:t/>
            </a:r>
          </a:p>
          <a:p>
            <a:r>
              <a:rPr lang="en-US"/>
              <a:t>Knowing these terms helps them identify manipulative tactics that unsafe people (predators/traffickers) use to build trust and exploit vulnerabilities. </a:t>
            </a:r>
          </a:p>
          <a:p>
            <a:r>
              <a:rPr lang="en-US"/>
              <a:t/>
            </a:r>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Walking Wise asked a focus group of survivors:  </a:t>
            </a:r>
          </a:p>
          <a:p>
            <a:r>
              <a:rPr lang="en-US"/>
              <a:t>What do you think young people should know about sex trafficking?</a:t>
            </a:r>
          </a:p>
          <a:p>
            <a:r>
              <a:rPr lang="en-US"/>
              <a:t/>
            </a:r>
          </a:p>
          <a:p>
            <a:r>
              <a:rPr lang="en-US"/>
              <a:t>ANSWER</a:t>
            </a:r>
          </a:p>
          <a:p>
            <a:r>
              <a:rPr lang="en-US"/>
              <a:t>The survivors agreed that the most vital information teens should know is how to ask for help.</a:t>
            </a:r>
          </a:p>
          <a:p>
            <a:r>
              <a:rPr lang="en-US"/>
              <a:t/>
            </a:r>
          </a:p>
          <a:p>
            <a:r>
              <a:rPr lang="en-US"/>
              <a:t>At the top of their list:  </a:t>
            </a:r>
          </a:p>
          <a:p>
            <a:r>
              <a:rPr lang="en-US"/>
              <a:t>Tell a TRUSTWORTHY adult.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Presenters may ask their audience to consider adding a few "hotline for help" phone numbers to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quietly get someone's attention in urgent situations.</a:t>
            </a:r>
          </a:p>
          <a:p>
            <a:r>
              <a:rPr lang="en-US"/>
              <a:t/>
            </a:r>
          </a:p>
          <a:p>
            <a:r>
              <a:rPr lang="en-US"/>
              <a:t>SILENT</a:t>
            </a:r>
          </a:p>
          <a:p>
            <a:r>
              <a:rPr lang="en-US"/>
              <a:t>It can be used silently.  </a:t>
            </a:r>
          </a:p>
          <a:p>
            <a:r>
              <a:rPr lang="en-US"/>
              <a:t/>
            </a:r>
          </a:p>
          <a:p>
            <a:r>
              <a:rPr lang="en-US"/>
              <a:t>UNTRACKABLE</a:t>
            </a:r>
          </a:p>
          <a:p>
            <a:r>
              <a:rPr lang="en-US"/>
              <a:t>It leaves no digital footprint.  </a:t>
            </a:r>
          </a:p>
          <a:p>
            <a:r>
              <a:rPr lang="en-US"/>
              <a:t/>
            </a:r>
          </a:p>
          <a:p>
            <a:r>
              <a:rPr lang="en-US"/>
              <a:t>CONCEALED</a:t>
            </a:r>
          </a:p>
          <a:p>
            <a:r>
              <a:rPr lang="en-US"/>
              <a:t>It can be done secretly when a perpetrator is in the vicinity.</a:t>
            </a:r>
          </a:p>
          <a:p>
            <a:r>
              <a:rPr lang="en-US"/>
              <a:t/>
            </a:r>
          </a:p>
          <a:p>
            <a:r>
              <a:rPr lang="en-US"/>
              <a:t>SIGNALS DISTRESS</a:t>
            </a:r>
          </a:p>
          <a:p>
            <a:r>
              <a:rPr lang="en-US"/>
              <a:t>A distressed facial expression can help others recognize that help is needed if the hand signal is not understood—but it is important not to alert the predator/trafficker, causing harm.</a:t>
            </a:r>
          </a:p>
          <a:p>
            <a:r>
              <a:rPr lang="en-US"/>
              <a:t/>
            </a:r>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To access additional resources about Trustworthy vs. Unsafe Adult, please take a look at the last page of Lesson Plan #2 by logging in to the Walking Wise Learning Platform. </a:t>
            </a:r>
          </a:p>
          <a:p>
            <a:r>
              <a:rPr lang="en-US"/>
              <a:t/>
            </a:r>
          </a:p>
          <a:p>
            <a:r>
              <a:rPr lang="en-US"/>
              <a:t>We welcome your feedback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0.png" Type="http://schemas.openxmlformats.org/officeDocument/2006/relationships/image"/><Relationship Id="rId4" Target="https://www.walkingwise.com"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3.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4.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5.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7.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8.xml" Type="http://schemas.openxmlformats.org/officeDocument/2006/relationships/notesSlid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9.xml" Type="http://schemas.openxmlformats.org/officeDocument/2006/relationships/notesSlide"/><Relationship Id="rId3" Target="../media/image16.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0.xml" Type="http://schemas.openxmlformats.org/officeDocument/2006/relationships/notesSlid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1.xml" Type="http://schemas.openxmlformats.org/officeDocument/2006/relationships/notesSlid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2.xml" Type="http://schemas.openxmlformats.org/officeDocument/2006/relationships/notesSlid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3.xml" Type="http://schemas.openxmlformats.org/officeDocument/2006/relationships/notesSlid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7.pn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5.xml" Type="http://schemas.openxmlformats.org/officeDocument/2006/relationships/notesSlide"/><Relationship Id="rId3" Target="../media/image17.pn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8.pn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9.png" Type="http://schemas.openxmlformats.org/officeDocument/2006/relationships/image"/></Relationships>
</file>

<file path=ppt/slides/_rels/slide6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3.xml" Type="http://schemas.openxmlformats.org/officeDocument/2006/relationships/notesSlide"/></Relationships>
</file>

<file path=ppt/slides/_rels/slide6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4.xml" Type="http://schemas.openxmlformats.org/officeDocument/2006/relationships/notesSlide"/></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5.xml" Type="http://schemas.openxmlformats.org/officeDocument/2006/relationships/notesSlide"/></Relationships>
</file>

<file path=ppt/slides/_rels/slide6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6.xml" Type="http://schemas.openxmlformats.org/officeDocument/2006/relationships/notesSlide"/></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20.png" Type="http://schemas.openxmlformats.org/officeDocument/2006/relationships/image"/></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8.xml" Type="http://schemas.openxmlformats.org/officeDocument/2006/relationships/notesSlide"/></Relationships>
</file>

<file path=ppt/slides/_rels/slide6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9.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7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0.xml" Type="http://schemas.openxmlformats.org/officeDocument/2006/relationships/notesSlide"/></Relationships>
</file>

<file path=ppt/slides/_rels/slide7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1.xml" Type="http://schemas.openxmlformats.org/officeDocument/2006/relationships/notesSlide"/><Relationship Id="rId3" Target="../media/image21.png" Type="http://schemas.openxmlformats.org/officeDocument/2006/relationships/image"/></Relationships>
</file>

<file path=ppt/slides/_rels/slide7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2.xml" Type="http://schemas.openxmlformats.org/officeDocument/2006/relationships/notesSlide"/><Relationship Id="rId3" Target="../media/image22.png" Type="http://schemas.openxmlformats.org/officeDocument/2006/relationships/image"/></Relationships>
</file>

<file path=ppt/slides/_rels/slide7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3.xml" Type="http://schemas.openxmlformats.org/officeDocument/2006/relationships/notesSlide"/><Relationship Id="rId3" Target="../media/image22.png" Type="http://schemas.openxmlformats.org/officeDocument/2006/relationships/image"/></Relationships>
</file>

<file path=ppt/slides/_rels/slide7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4.xml" Type="http://schemas.openxmlformats.org/officeDocument/2006/relationships/notesSlide"/><Relationship Id="rId3" Target="../media/image22.png" Type="http://schemas.openxmlformats.org/officeDocument/2006/relationships/image"/></Relationships>
</file>

<file path=ppt/slides/_rels/slide7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5.xml" Type="http://schemas.openxmlformats.org/officeDocument/2006/relationships/notesSlide"/><Relationship Id="rId3" Target="../media/image22.png" Type="http://schemas.openxmlformats.org/officeDocument/2006/relationships/image"/></Relationships>
</file>

<file path=ppt/slides/_rels/slide7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6.xml" Type="http://schemas.openxmlformats.org/officeDocument/2006/relationships/notesSlide"/><Relationship Id="rId3" Target="../media/image22.png" Type="http://schemas.openxmlformats.org/officeDocument/2006/relationships/image"/></Relationships>
</file>

<file path=ppt/slides/_rels/slide7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7.xml" Type="http://schemas.openxmlformats.org/officeDocument/2006/relationships/notesSlide"/><Relationship Id="rId3" Target="../media/image22.png" Type="http://schemas.openxmlformats.org/officeDocument/2006/relationships/image"/></Relationships>
</file>

<file path=ppt/slides/_rels/slide7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8.xml" Type="http://schemas.openxmlformats.org/officeDocument/2006/relationships/notesSlide"/><Relationship Id="rId3" Target="../media/image23.png" Type="http://schemas.openxmlformats.org/officeDocument/2006/relationships/image"/></Relationships>
</file>

<file path=ppt/slides/_rels/slide7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9.xml" Type="http://schemas.openxmlformats.org/officeDocument/2006/relationships/notesSlide"/><Relationship Id="rId3" Target="../media/image2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8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0.xml" Type="http://schemas.openxmlformats.org/officeDocument/2006/relationships/notesSlide"/><Relationship Id="rId3" Target="../media/image25.png" Type="http://schemas.openxmlformats.org/officeDocument/2006/relationships/image"/><Relationship Id="rId4" Target="../media/image26.jpeg" Type="http://schemas.openxmlformats.org/officeDocument/2006/relationships/image"/><Relationship Id="rId5" Target="../media/image2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4522" y="414584"/>
            <a:ext cx="17417056" cy="9502173"/>
            <a:chOff x="0" y="0"/>
            <a:chExt cx="5490351" cy="2995355"/>
          </a:xfrm>
        </p:grpSpPr>
        <p:sp>
          <p:nvSpPr>
            <p:cNvPr name="Freeform 3" id="3"/>
            <p:cNvSpPr/>
            <p:nvPr/>
          </p:nvSpPr>
          <p:spPr>
            <a:xfrm flipH="false" flipV="false" rot="0">
              <a:off x="0" y="0"/>
              <a:ext cx="5490351" cy="2995355"/>
            </a:xfrm>
            <a:custGeom>
              <a:avLst/>
              <a:gdLst/>
              <a:ahLst/>
              <a:cxnLst/>
              <a:rect r="r" b="b" t="t" l="l"/>
              <a:pathLst>
                <a:path h="2995355" w="5490351">
                  <a:moveTo>
                    <a:pt x="0" y="0"/>
                  </a:moveTo>
                  <a:lnTo>
                    <a:pt x="5490351" y="0"/>
                  </a:lnTo>
                  <a:lnTo>
                    <a:pt x="5490351" y="2995355"/>
                  </a:lnTo>
                  <a:lnTo>
                    <a:pt x="0" y="2995355"/>
                  </a:lnTo>
                  <a:close/>
                </a:path>
              </a:pathLst>
            </a:custGeom>
            <a:solidFill>
              <a:srgbClr val="68D2DF"/>
            </a:solidFill>
          </p:spPr>
        </p:sp>
      </p:grpSp>
      <p:sp>
        <p:nvSpPr>
          <p:cNvPr name="TextBox 4" id="4"/>
          <p:cNvSpPr txBox="true"/>
          <p:nvPr/>
        </p:nvSpPr>
        <p:spPr>
          <a:xfrm rot="0">
            <a:off x="454522" y="2385219"/>
            <a:ext cx="17417056" cy="2581717"/>
          </a:xfrm>
          <a:prstGeom prst="rect">
            <a:avLst/>
          </a:prstGeom>
        </p:spPr>
        <p:txBody>
          <a:bodyPr anchor="t" rtlCol="false" tIns="0" lIns="0" bIns="0" rIns="0">
            <a:spAutoFit/>
          </a:bodyPr>
          <a:lstStyle/>
          <a:p>
            <a:pPr algn="ctr">
              <a:lnSpc>
                <a:spcPts val="7082"/>
              </a:lnSpc>
            </a:pPr>
            <a:r>
              <a:rPr lang="en-US" sz="6212">
                <a:solidFill>
                  <a:srgbClr val="303030"/>
                </a:solidFill>
                <a:latin typeface="League Spartan"/>
                <a:ea typeface="League Spartan"/>
                <a:cs typeface="League Spartan"/>
                <a:sym typeface="League Spartan"/>
              </a:rPr>
              <a:t>CHILD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name="TextBox 5" id="5"/>
          <p:cNvSpPr txBox="true"/>
          <p:nvPr/>
        </p:nvSpPr>
        <p:spPr>
          <a:xfrm rot="0">
            <a:off x="454522" y="5005036"/>
            <a:ext cx="17064886" cy="2648773"/>
          </a:xfrm>
          <a:prstGeom prst="rect">
            <a:avLst/>
          </a:prstGeom>
        </p:spPr>
        <p:txBody>
          <a:bodyPr anchor="t" rtlCol="false" tIns="0" lIns="0" bIns="0" rIns="0">
            <a:spAutoFit/>
          </a:bodyPr>
          <a:lstStyle/>
          <a:p>
            <a:pPr algn="ctr">
              <a:lnSpc>
                <a:spcPts val="8686"/>
              </a:lnSpc>
            </a:pPr>
            <a:r>
              <a:rPr lang="en-US" sz="8352" spc="-400">
                <a:solidFill>
                  <a:srgbClr val="EA4A49"/>
                </a:solidFill>
                <a:latin typeface="Poppins Medium 1"/>
                <a:ea typeface="Poppins Medium 1"/>
                <a:cs typeface="Poppins Medium 1"/>
                <a:sym typeface="Poppins Medium 1"/>
              </a:rPr>
              <a:t>Trustworthy vs</a:t>
            </a:r>
            <a:r>
              <a:rPr lang="en-US" b="true" sz="8352" spc="-400">
                <a:solidFill>
                  <a:srgbClr val="EA4A49"/>
                </a:solidFill>
                <a:latin typeface="Poppins Medium 1 Bold"/>
                <a:ea typeface="Poppins Medium 1 Bold"/>
                <a:cs typeface="Poppins Medium 1 Bold"/>
                <a:sym typeface="Poppins Medium 1 Bold"/>
              </a:rPr>
              <a:t> </a:t>
            </a:r>
          </a:p>
          <a:p>
            <a:pPr algn="ctr">
              <a:lnSpc>
                <a:spcPts val="11190"/>
              </a:lnSpc>
            </a:pPr>
            <a:r>
              <a:rPr lang="en-US" b="true" sz="10759">
                <a:solidFill>
                  <a:srgbClr val="EA4A49"/>
                </a:solidFill>
                <a:latin typeface="Cooperative Bold"/>
                <a:ea typeface="Cooperative Bold"/>
                <a:cs typeface="Cooperative Bold"/>
                <a:sym typeface="Cooperative Bold"/>
              </a:rPr>
              <a:t>Unsafe Adult</a:t>
            </a:r>
          </a:p>
        </p:txBody>
      </p:sp>
      <p:sp>
        <p:nvSpPr>
          <p:cNvPr name="Freeform 6" id="6"/>
          <p:cNvSpPr/>
          <p:nvPr/>
        </p:nvSpPr>
        <p:spPr>
          <a:xfrm flipH="false" flipV="false" rot="0">
            <a:off x="14931588" y="7062206"/>
            <a:ext cx="2451537" cy="2467718"/>
          </a:xfrm>
          <a:custGeom>
            <a:avLst/>
            <a:gdLst/>
            <a:ahLst/>
            <a:cxnLst/>
            <a:rect r="r" b="b" t="t" l="l"/>
            <a:pathLst>
              <a:path h="2467718" w="2451537">
                <a:moveTo>
                  <a:pt x="0" y="0"/>
                </a:moveTo>
                <a:lnTo>
                  <a:pt x="2451537" y="0"/>
                </a:lnTo>
                <a:lnTo>
                  <a:pt x="2451537" y="2467718"/>
                </a:lnTo>
                <a:lnTo>
                  <a:pt x="0" y="2467718"/>
                </a:lnTo>
                <a:lnTo>
                  <a:pt x="0" y="0"/>
                </a:lnTo>
                <a:close/>
              </a:path>
            </a:pathLst>
          </a:custGeom>
          <a:blipFill>
            <a:blip r:embed="rId3"/>
            <a:stretch>
              <a:fillRect l="0" t="0" r="0" b="0"/>
            </a:stretch>
          </a:blipFill>
        </p:spPr>
      </p:sp>
      <p:sp>
        <p:nvSpPr>
          <p:cNvPr name="Freeform 7" id="7"/>
          <p:cNvSpPr/>
          <p:nvPr/>
        </p:nvSpPr>
        <p:spPr>
          <a:xfrm flipH="false" flipV="false" rot="0">
            <a:off x="16215157" y="1028700"/>
            <a:ext cx="1044143" cy="1044143"/>
          </a:xfrm>
          <a:custGeom>
            <a:avLst/>
            <a:gdLst/>
            <a:ahLst/>
            <a:cxnLst/>
            <a:rect r="r" b="b" t="t" l="l"/>
            <a:pathLst>
              <a:path h="1044143" w="1044143">
                <a:moveTo>
                  <a:pt x="0" y="0"/>
                </a:moveTo>
                <a:lnTo>
                  <a:pt x="1044143" y="0"/>
                </a:lnTo>
                <a:lnTo>
                  <a:pt x="1044143" y="1044143"/>
                </a:lnTo>
                <a:lnTo>
                  <a:pt x="0" y="1044143"/>
                </a:lnTo>
                <a:lnTo>
                  <a:pt x="0" y="0"/>
                </a:lnTo>
                <a:close/>
              </a:path>
            </a:pathLst>
          </a:custGeom>
          <a:blipFill>
            <a:blip r:embed="rId4"/>
            <a:stretch>
              <a:fillRect l="0" t="0" r="0" b="0"/>
            </a:stretch>
          </a:blipFill>
        </p:spPr>
      </p:sp>
      <p:sp>
        <p:nvSpPr>
          <p:cNvPr name="TextBox 8" id="8"/>
          <p:cNvSpPr txBox="true"/>
          <p:nvPr/>
        </p:nvSpPr>
        <p:spPr>
          <a:xfrm rot="0">
            <a:off x="454522" y="7655975"/>
            <a:ext cx="17417056" cy="662940"/>
          </a:xfrm>
          <a:prstGeom prst="rect">
            <a:avLst/>
          </a:prstGeom>
        </p:spPr>
        <p:txBody>
          <a:bodyPr anchor="t" rtlCol="false" tIns="0" lIns="0" bIns="0" rIns="0">
            <a:spAutoFit/>
          </a:bodyPr>
          <a:lstStyle/>
          <a:p>
            <a:pPr algn="ctr">
              <a:lnSpc>
                <a:spcPts val="5460"/>
              </a:lnSpc>
            </a:pPr>
            <a:r>
              <a:rPr lang="en-US" sz="3900">
                <a:solidFill>
                  <a:srgbClr val="FFFFFF"/>
                </a:solidFill>
                <a:latin typeface="Poppins Medium 2"/>
                <a:ea typeface="Poppins Medium 2"/>
                <a:cs typeface="Poppins Medium 2"/>
                <a:sym typeface="Poppins Medium 2"/>
              </a:rPr>
              <a:t>BY WALKING WISE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8" id="8"/>
          <p:cNvGrpSpPr/>
          <p:nvPr/>
        </p:nvGrpSpPr>
        <p:grpSpPr>
          <a:xfrm rot="0">
            <a:off x="1965967" y="3624926"/>
            <a:ext cx="5282511" cy="904943"/>
            <a:chOff x="0" y="0"/>
            <a:chExt cx="1391278" cy="238339"/>
          </a:xfrm>
        </p:grpSpPr>
        <p:sp>
          <p:nvSpPr>
            <p:cNvPr name="Freeform 9" id="9"/>
            <p:cNvSpPr/>
            <p:nvPr/>
          </p:nvSpPr>
          <p:spPr>
            <a:xfrm flipH="false" flipV="false" rot="0">
              <a:off x="0" y="0"/>
              <a:ext cx="1391278" cy="238339"/>
            </a:xfrm>
            <a:custGeom>
              <a:avLst/>
              <a:gdLst/>
              <a:ahLst/>
              <a:cxnLst/>
              <a:rect r="r" b="b" t="t" l="l"/>
              <a:pathLst>
                <a:path h="238339" w="1391278">
                  <a:moveTo>
                    <a:pt x="0" y="0"/>
                  </a:moveTo>
                  <a:lnTo>
                    <a:pt x="1391278" y="0"/>
                  </a:lnTo>
                  <a:lnTo>
                    <a:pt x="1391278" y="238339"/>
                  </a:lnTo>
                  <a:lnTo>
                    <a:pt x="0" y="238339"/>
                  </a:lnTo>
                  <a:close/>
                </a:path>
              </a:pathLst>
            </a:custGeom>
            <a:solidFill>
              <a:srgbClr val="303030"/>
            </a:solidFill>
          </p:spPr>
        </p:sp>
        <p:sp>
          <p:nvSpPr>
            <p:cNvPr name="TextBox 10" id="10"/>
            <p:cNvSpPr txBox="true"/>
            <p:nvPr/>
          </p:nvSpPr>
          <p:spPr>
            <a:xfrm>
              <a:off x="0" y="-76200"/>
              <a:ext cx="1391278" cy="31453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2360015" y="3501204"/>
            <a:ext cx="4731946" cy="1028702"/>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HONORABLE</a:t>
            </a:r>
          </a:p>
        </p:txBody>
      </p:sp>
      <p:sp>
        <p:nvSpPr>
          <p:cNvPr name="TextBox 12" id="12"/>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10</a:t>
            </a:r>
          </a:p>
        </p:txBody>
      </p:sp>
      <p:sp>
        <p:nvSpPr>
          <p:cNvPr name="Freeform 14" id="14"/>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6" id="16"/>
          <p:cNvSpPr txBox="true"/>
          <p:nvPr/>
        </p:nvSpPr>
        <p:spPr>
          <a:xfrm rot="0">
            <a:off x="2360015" y="4536816"/>
            <a:ext cx="14570730"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person who deserves respect because they are honest, fair, and try to do the right thing consistently.</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2360015" y="4501929"/>
            <a:ext cx="15474187"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Someone who puts others at risk by being unkind, harmful, manipulative, or does not provide protection.</a:t>
            </a:r>
          </a:p>
        </p:txBody>
      </p:sp>
      <p:grpSp>
        <p:nvGrpSpPr>
          <p:cNvPr name="Group 9" id="9"/>
          <p:cNvGrpSpPr/>
          <p:nvPr/>
        </p:nvGrpSpPr>
        <p:grpSpPr>
          <a:xfrm rot="0">
            <a:off x="1965967" y="3624926"/>
            <a:ext cx="6483675" cy="904943"/>
            <a:chOff x="0" y="0"/>
            <a:chExt cx="1707634" cy="238339"/>
          </a:xfrm>
        </p:grpSpPr>
        <p:sp>
          <p:nvSpPr>
            <p:cNvPr name="Freeform 10" id="10"/>
            <p:cNvSpPr/>
            <p:nvPr/>
          </p:nvSpPr>
          <p:spPr>
            <a:xfrm flipH="false" flipV="false" rot="0">
              <a:off x="0" y="0"/>
              <a:ext cx="1707635" cy="238339"/>
            </a:xfrm>
            <a:custGeom>
              <a:avLst/>
              <a:gdLst/>
              <a:ahLst/>
              <a:cxnLst/>
              <a:rect r="r" b="b" t="t" l="l"/>
              <a:pathLst>
                <a:path h="238339" w="1707635">
                  <a:moveTo>
                    <a:pt x="0" y="0"/>
                  </a:moveTo>
                  <a:lnTo>
                    <a:pt x="1707635" y="0"/>
                  </a:lnTo>
                  <a:lnTo>
                    <a:pt x="1707635" y="238339"/>
                  </a:lnTo>
                  <a:lnTo>
                    <a:pt x="0" y="238339"/>
                  </a:lnTo>
                  <a:close/>
                </a:path>
              </a:pathLst>
            </a:custGeom>
            <a:solidFill>
              <a:srgbClr val="303030"/>
            </a:solidFill>
          </p:spPr>
        </p:sp>
        <p:sp>
          <p:nvSpPr>
            <p:cNvPr name="TextBox 11" id="11"/>
            <p:cNvSpPr txBox="true"/>
            <p:nvPr/>
          </p:nvSpPr>
          <p:spPr>
            <a:xfrm>
              <a:off x="0" y="-76200"/>
              <a:ext cx="1707634"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360015" y="350120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UNSAFE ADULT</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11</a:t>
            </a:r>
          </a:p>
        </p:txBody>
      </p:sp>
      <p:sp>
        <p:nvSpPr>
          <p:cNvPr name="Freeform 15" id="15"/>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54522" y="414584"/>
            <a:ext cx="17417056" cy="9502173"/>
          </a:xfrm>
          <a:custGeom>
            <a:avLst/>
            <a:gdLst/>
            <a:ahLst/>
            <a:cxnLst/>
            <a:rect r="r" b="b" t="t" l="l"/>
            <a:pathLst>
              <a:path h="9502173" w="17417056">
                <a:moveTo>
                  <a:pt x="0" y="0"/>
                </a:moveTo>
                <a:lnTo>
                  <a:pt x="17417056" y="0"/>
                </a:lnTo>
                <a:lnTo>
                  <a:pt x="17417056" y="9502173"/>
                </a:lnTo>
                <a:lnTo>
                  <a:pt x="0" y="9502173"/>
                </a:lnTo>
                <a:lnTo>
                  <a:pt x="0" y="0"/>
                </a:lnTo>
                <a:close/>
              </a:path>
            </a:pathLst>
          </a:custGeom>
          <a:blipFill>
            <a:blip r:embed="rId3"/>
            <a:stretch>
              <a:fillRect l="0" t="-1895" r="0" b="-1895"/>
            </a:stretch>
          </a:blipFill>
        </p:spPr>
      </p:sp>
      <p:grpSp>
        <p:nvGrpSpPr>
          <p:cNvPr name="Group 3" id="3"/>
          <p:cNvGrpSpPr/>
          <p:nvPr/>
        </p:nvGrpSpPr>
        <p:grpSpPr>
          <a:xfrm rot="0">
            <a:off x="5343260" y="8468780"/>
            <a:ext cx="8931522" cy="904943"/>
            <a:chOff x="0" y="0"/>
            <a:chExt cx="2352335" cy="238339"/>
          </a:xfrm>
        </p:grpSpPr>
        <p:sp>
          <p:nvSpPr>
            <p:cNvPr name="Freeform 4" id="4"/>
            <p:cNvSpPr/>
            <p:nvPr/>
          </p:nvSpPr>
          <p:spPr>
            <a:xfrm flipH="false" flipV="false" rot="0">
              <a:off x="0" y="0"/>
              <a:ext cx="2352335" cy="238339"/>
            </a:xfrm>
            <a:custGeom>
              <a:avLst/>
              <a:gdLst/>
              <a:ahLst/>
              <a:cxnLst/>
              <a:rect r="r" b="b" t="t" l="l"/>
              <a:pathLst>
                <a:path h="238339" w="2352335">
                  <a:moveTo>
                    <a:pt x="0" y="0"/>
                  </a:moveTo>
                  <a:lnTo>
                    <a:pt x="2352335" y="0"/>
                  </a:lnTo>
                  <a:lnTo>
                    <a:pt x="2352335" y="238339"/>
                  </a:lnTo>
                  <a:lnTo>
                    <a:pt x="0" y="238339"/>
                  </a:lnTo>
                  <a:close/>
                </a:path>
              </a:pathLst>
            </a:custGeom>
            <a:solidFill>
              <a:srgbClr val="FFFFFF"/>
            </a:solidFill>
          </p:spPr>
        </p:sp>
        <p:sp>
          <p:nvSpPr>
            <p:cNvPr name="TextBox 5" id="5"/>
            <p:cNvSpPr txBox="true"/>
            <p:nvPr/>
          </p:nvSpPr>
          <p:spPr>
            <a:xfrm>
              <a:off x="0" y="-76200"/>
              <a:ext cx="2352335" cy="314539"/>
            </a:xfrm>
            <a:prstGeom prst="rect">
              <a:avLst/>
            </a:prstGeom>
          </p:spPr>
          <p:txBody>
            <a:bodyPr anchor="ctr" rtlCol="false" tIns="50800" lIns="50800" bIns="50800" rIns="50800"/>
            <a:lstStyle/>
            <a:p>
              <a:pPr algn="ctr">
                <a:lnSpc>
                  <a:spcPts val="3074"/>
                </a:lnSpc>
              </a:pPr>
            </a:p>
          </p:txBody>
        </p:sp>
      </p:grpSp>
      <p:sp>
        <p:nvSpPr>
          <p:cNvPr name="TextBox 6" id="6"/>
          <p:cNvSpPr txBox="true"/>
          <p:nvPr/>
        </p:nvSpPr>
        <p:spPr>
          <a:xfrm rot="0">
            <a:off x="5497894" y="8672821"/>
            <a:ext cx="8608725" cy="439784"/>
          </a:xfrm>
          <a:prstGeom prst="rect">
            <a:avLst/>
          </a:prstGeom>
        </p:spPr>
        <p:txBody>
          <a:bodyPr anchor="t" rtlCol="false" tIns="0" lIns="0" bIns="0" rIns="0">
            <a:spAutoFit/>
          </a:bodyPr>
          <a:lstStyle/>
          <a:p>
            <a:pPr algn="l">
              <a:lnSpc>
                <a:spcPts val="3584"/>
              </a:lnSpc>
            </a:pPr>
            <a:r>
              <a:rPr lang="en-US" sz="2560">
                <a:solidFill>
                  <a:srgbClr val="303030"/>
                </a:solidFill>
                <a:latin typeface="Roboto"/>
                <a:ea typeface="Roboto"/>
                <a:cs typeface="Roboto"/>
                <a:sym typeface="Roboto"/>
              </a:rPr>
              <a:t>Log in to </a:t>
            </a:r>
            <a:r>
              <a:rPr lang="en-US" sz="2560" u="sng">
                <a:solidFill>
                  <a:srgbClr val="303030"/>
                </a:solidFill>
                <a:latin typeface="Roboto"/>
                <a:ea typeface="Roboto"/>
                <a:cs typeface="Roboto"/>
                <a:sym typeface="Roboto"/>
                <a:hlinkClick r:id="rId4" tooltip="https://www.walkingwise.com"/>
              </a:rPr>
              <a:t>WalkingWise.com</a:t>
            </a:r>
            <a:r>
              <a:rPr lang="en-US" sz="2560">
                <a:solidFill>
                  <a:srgbClr val="303030"/>
                </a:solidFill>
                <a:latin typeface="Roboto"/>
                <a:ea typeface="Roboto"/>
                <a:cs typeface="Roboto"/>
                <a:sym typeface="Roboto"/>
              </a:rPr>
              <a:t> to access this animated video.</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12</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480713" y="5324562"/>
            <a:ext cx="11050934" cy="1956879"/>
            <a:chOff x="0" y="0"/>
            <a:chExt cx="2910534" cy="515392"/>
          </a:xfrm>
        </p:grpSpPr>
        <p:sp>
          <p:nvSpPr>
            <p:cNvPr name="Freeform 7" id="7"/>
            <p:cNvSpPr/>
            <p:nvPr/>
          </p:nvSpPr>
          <p:spPr>
            <a:xfrm flipH="false" flipV="false" rot="0">
              <a:off x="0" y="0"/>
              <a:ext cx="2910534" cy="515392"/>
            </a:xfrm>
            <a:custGeom>
              <a:avLst/>
              <a:gdLst/>
              <a:ahLst/>
              <a:cxnLst/>
              <a:rect r="r" b="b" t="t" l="l"/>
              <a:pathLst>
                <a:path h="515392" w="2910534">
                  <a:moveTo>
                    <a:pt x="0" y="0"/>
                  </a:moveTo>
                  <a:lnTo>
                    <a:pt x="2910534" y="0"/>
                  </a:lnTo>
                  <a:lnTo>
                    <a:pt x="2910534" y="515392"/>
                  </a:lnTo>
                  <a:lnTo>
                    <a:pt x="0" y="515392"/>
                  </a:lnTo>
                  <a:close/>
                </a:path>
              </a:pathLst>
            </a:custGeom>
            <a:solidFill>
              <a:srgbClr val="303030"/>
            </a:solidFill>
          </p:spPr>
        </p:sp>
        <p:sp>
          <p:nvSpPr>
            <p:cNvPr name="TextBox 8" id="8"/>
            <p:cNvSpPr txBox="true"/>
            <p:nvPr/>
          </p:nvSpPr>
          <p:spPr>
            <a:xfrm>
              <a:off x="0" y="-76200"/>
              <a:ext cx="2910534" cy="591592"/>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1" id="11"/>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grpSp>
        <p:nvGrpSpPr>
          <p:cNvPr name="Group 12" id="12"/>
          <p:cNvGrpSpPr/>
          <p:nvPr/>
        </p:nvGrpSpPr>
        <p:grpSpPr>
          <a:xfrm rot="0">
            <a:off x="11809009" y="1192941"/>
            <a:ext cx="5345516" cy="3140953"/>
            <a:chOff x="0" y="0"/>
            <a:chExt cx="1550408" cy="910999"/>
          </a:xfrm>
        </p:grpSpPr>
        <p:sp>
          <p:nvSpPr>
            <p:cNvPr name="Freeform 13" id="13"/>
            <p:cNvSpPr/>
            <p:nvPr/>
          </p:nvSpPr>
          <p:spPr>
            <a:xfrm flipH="false" flipV="false" rot="0">
              <a:off x="0" y="0"/>
              <a:ext cx="1550408" cy="910999"/>
            </a:xfrm>
            <a:custGeom>
              <a:avLst/>
              <a:gdLst/>
              <a:ahLst/>
              <a:cxnLst/>
              <a:rect r="r" b="b" t="t" l="l"/>
              <a:pathLst>
                <a:path h="910999" w="1550408">
                  <a:moveTo>
                    <a:pt x="0" y="0"/>
                  </a:moveTo>
                  <a:lnTo>
                    <a:pt x="1550408" y="0"/>
                  </a:lnTo>
                  <a:lnTo>
                    <a:pt x="1550408" y="910999"/>
                  </a:lnTo>
                  <a:lnTo>
                    <a:pt x="0" y="910999"/>
                  </a:lnTo>
                  <a:close/>
                </a:path>
              </a:pathLst>
            </a:custGeom>
            <a:solidFill>
              <a:srgbClr val="FFFFFF"/>
            </a:solidFill>
          </p:spPr>
        </p:sp>
        <p:sp>
          <p:nvSpPr>
            <p:cNvPr name="TextBox 14" id="14"/>
            <p:cNvSpPr txBox="true"/>
            <p:nvPr/>
          </p:nvSpPr>
          <p:spPr>
            <a:xfrm>
              <a:off x="0" y="-76200"/>
              <a:ext cx="1550408" cy="987199"/>
            </a:xfrm>
            <a:prstGeom prst="rect">
              <a:avLst/>
            </a:prstGeom>
          </p:spPr>
          <p:txBody>
            <a:bodyPr anchor="ctr" rtlCol="false" tIns="50800" lIns="50800" bIns="50800" rIns="50800"/>
            <a:lstStyle/>
            <a:p>
              <a:pPr algn="ctr">
                <a:lnSpc>
                  <a:spcPts val="3074"/>
                </a:lnSpc>
              </a:pPr>
            </a:p>
          </p:txBody>
        </p:sp>
      </p:grpSp>
      <p:sp>
        <p:nvSpPr>
          <p:cNvPr name="Freeform 15" id="15"/>
          <p:cNvSpPr/>
          <p:nvPr/>
        </p:nvSpPr>
        <p:spPr>
          <a:xfrm flipH="false" flipV="false" rot="0">
            <a:off x="11991319" y="1373897"/>
            <a:ext cx="4980896" cy="2801754"/>
          </a:xfrm>
          <a:custGeom>
            <a:avLst/>
            <a:gdLst/>
            <a:ahLst/>
            <a:cxnLst/>
            <a:rect r="r" b="b" t="t" l="l"/>
            <a:pathLst>
              <a:path h="2801754" w="4980896">
                <a:moveTo>
                  <a:pt x="0" y="0"/>
                </a:moveTo>
                <a:lnTo>
                  <a:pt x="4980896" y="0"/>
                </a:lnTo>
                <a:lnTo>
                  <a:pt x="4980896" y="2801754"/>
                </a:lnTo>
                <a:lnTo>
                  <a:pt x="0" y="2801754"/>
                </a:lnTo>
                <a:lnTo>
                  <a:pt x="0" y="0"/>
                </a:lnTo>
                <a:close/>
              </a:path>
            </a:pathLst>
          </a:custGeom>
          <a:blipFill>
            <a:blip r:embed="rId6"/>
            <a:stretch>
              <a:fillRect l="0" t="0" r="0" b="0"/>
            </a:stretch>
          </a:blipFill>
        </p:spPr>
      </p:sp>
      <p:sp>
        <p:nvSpPr>
          <p:cNvPr name="TextBox 16" id="1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13</a:t>
            </a:r>
          </a:p>
        </p:txBody>
      </p:sp>
      <p:sp>
        <p:nvSpPr>
          <p:cNvPr name="TextBox 17" id="1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8" id="18"/>
          <p:cNvSpPr txBox="true"/>
          <p:nvPr/>
        </p:nvSpPr>
        <p:spPr>
          <a:xfrm rot="0">
            <a:off x="2023868" y="5503298"/>
            <a:ext cx="11845174"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When should we pay close attention to someone’s behavior?</a:t>
            </a:r>
          </a:p>
        </p:txBody>
      </p:sp>
      <p:sp>
        <p:nvSpPr>
          <p:cNvPr name="TextBox 19" id="19"/>
          <p:cNvSpPr txBox="true"/>
          <p:nvPr/>
        </p:nvSpPr>
        <p:spPr>
          <a:xfrm rot="0">
            <a:off x="945186" y="1250072"/>
            <a:ext cx="840135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NOTICE BEHAVIOR</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14</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6" id="6"/>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7" id="7"/>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909305" y="3300503"/>
            <a:ext cx="7208189" cy="904943"/>
            <a:chOff x="0" y="0"/>
            <a:chExt cx="1898453" cy="238339"/>
          </a:xfrm>
        </p:grpSpPr>
        <p:sp>
          <p:nvSpPr>
            <p:cNvPr name="Freeform 10" id="10"/>
            <p:cNvSpPr/>
            <p:nvPr/>
          </p:nvSpPr>
          <p:spPr>
            <a:xfrm flipH="false" flipV="false" rot="0">
              <a:off x="0" y="0"/>
              <a:ext cx="1898453" cy="238339"/>
            </a:xfrm>
            <a:custGeom>
              <a:avLst/>
              <a:gdLst/>
              <a:ahLst/>
              <a:cxnLst/>
              <a:rect r="r" b="b" t="t" l="l"/>
              <a:pathLst>
                <a:path h="238339" w="1898453">
                  <a:moveTo>
                    <a:pt x="0" y="0"/>
                  </a:moveTo>
                  <a:lnTo>
                    <a:pt x="1898453" y="0"/>
                  </a:lnTo>
                  <a:lnTo>
                    <a:pt x="1898453" y="238339"/>
                  </a:lnTo>
                  <a:lnTo>
                    <a:pt x="0" y="238339"/>
                  </a:lnTo>
                  <a:close/>
                </a:path>
              </a:pathLst>
            </a:custGeom>
            <a:solidFill>
              <a:srgbClr val="303030"/>
            </a:solidFill>
          </p:spPr>
        </p:sp>
        <p:sp>
          <p:nvSpPr>
            <p:cNvPr name="TextBox 11" id="11"/>
            <p:cNvSpPr txBox="true"/>
            <p:nvPr/>
          </p:nvSpPr>
          <p:spPr>
            <a:xfrm>
              <a:off x="0" y="-76200"/>
              <a:ext cx="1898453"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909305" y="4284004"/>
            <a:ext cx="15816423" cy="812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Choosing friends</a:t>
            </a:r>
          </a:p>
        </p:txBody>
      </p:sp>
      <p:sp>
        <p:nvSpPr>
          <p:cNvPr name="TextBox 13" id="13"/>
          <p:cNvSpPr txBox="true"/>
          <p:nvPr/>
        </p:nvSpPr>
        <p:spPr>
          <a:xfrm rot="0">
            <a:off x="2219962" y="3319550"/>
            <a:ext cx="7597554"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When to Notice Behavior</a:t>
            </a:r>
          </a:p>
        </p:txBody>
      </p:sp>
      <p:sp>
        <p:nvSpPr>
          <p:cNvPr name="TextBox 14" id="14"/>
          <p:cNvSpPr txBox="true"/>
          <p:nvPr/>
        </p:nvSpPr>
        <p:spPr>
          <a:xfrm rot="0">
            <a:off x="945186" y="1250072"/>
            <a:ext cx="840135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NOTICE BEHAVIOR</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15</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6" id="6"/>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7" id="7"/>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909305" y="3300503"/>
            <a:ext cx="7208189" cy="904943"/>
            <a:chOff x="0" y="0"/>
            <a:chExt cx="1898453" cy="238339"/>
          </a:xfrm>
        </p:grpSpPr>
        <p:sp>
          <p:nvSpPr>
            <p:cNvPr name="Freeform 10" id="10"/>
            <p:cNvSpPr/>
            <p:nvPr/>
          </p:nvSpPr>
          <p:spPr>
            <a:xfrm flipH="false" flipV="false" rot="0">
              <a:off x="0" y="0"/>
              <a:ext cx="1898453" cy="238339"/>
            </a:xfrm>
            <a:custGeom>
              <a:avLst/>
              <a:gdLst/>
              <a:ahLst/>
              <a:cxnLst/>
              <a:rect r="r" b="b" t="t" l="l"/>
              <a:pathLst>
                <a:path h="238339" w="1898453">
                  <a:moveTo>
                    <a:pt x="0" y="0"/>
                  </a:moveTo>
                  <a:lnTo>
                    <a:pt x="1898453" y="0"/>
                  </a:lnTo>
                  <a:lnTo>
                    <a:pt x="1898453" y="238339"/>
                  </a:lnTo>
                  <a:lnTo>
                    <a:pt x="0" y="238339"/>
                  </a:lnTo>
                  <a:close/>
                </a:path>
              </a:pathLst>
            </a:custGeom>
            <a:solidFill>
              <a:srgbClr val="303030"/>
            </a:solidFill>
          </p:spPr>
        </p:sp>
        <p:sp>
          <p:nvSpPr>
            <p:cNvPr name="TextBox 11" id="11"/>
            <p:cNvSpPr txBox="true"/>
            <p:nvPr/>
          </p:nvSpPr>
          <p:spPr>
            <a:xfrm>
              <a:off x="0" y="-76200"/>
              <a:ext cx="1898453"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909305" y="4284004"/>
            <a:ext cx="15816423" cy="16700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Choosing friends</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Meeting new peers</a:t>
            </a:r>
          </a:p>
        </p:txBody>
      </p:sp>
      <p:sp>
        <p:nvSpPr>
          <p:cNvPr name="TextBox 13" id="13"/>
          <p:cNvSpPr txBox="true"/>
          <p:nvPr/>
        </p:nvSpPr>
        <p:spPr>
          <a:xfrm rot="0">
            <a:off x="2219962" y="3319550"/>
            <a:ext cx="7597554"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When to Notice Behavior</a:t>
            </a:r>
          </a:p>
        </p:txBody>
      </p:sp>
      <p:sp>
        <p:nvSpPr>
          <p:cNvPr name="TextBox 14" id="14"/>
          <p:cNvSpPr txBox="true"/>
          <p:nvPr/>
        </p:nvSpPr>
        <p:spPr>
          <a:xfrm rot="0">
            <a:off x="945186" y="1250072"/>
            <a:ext cx="840135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NOTICE BEHAVIOR</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16</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6" id="6"/>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7" id="7"/>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909305" y="3300503"/>
            <a:ext cx="7208189" cy="904943"/>
            <a:chOff x="0" y="0"/>
            <a:chExt cx="1898453" cy="238339"/>
          </a:xfrm>
        </p:grpSpPr>
        <p:sp>
          <p:nvSpPr>
            <p:cNvPr name="Freeform 10" id="10"/>
            <p:cNvSpPr/>
            <p:nvPr/>
          </p:nvSpPr>
          <p:spPr>
            <a:xfrm flipH="false" flipV="false" rot="0">
              <a:off x="0" y="0"/>
              <a:ext cx="1898453" cy="238339"/>
            </a:xfrm>
            <a:custGeom>
              <a:avLst/>
              <a:gdLst/>
              <a:ahLst/>
              <a:cxnLst/>
              <a:rect r="r" b="b" t="t" l="l"/>
              <a:pathLst>
                <a:path h="238339" w="1898453">
                  <a:moveTo>
                    <a:pt x="0" y="0"/>
                  </a:moveTo>
                  <a:lnTo>
                    <a:pt x="1898453" y="0"/>
                  </a:lnTo>
                  <a:lnTo>
                    <a:pt x="1898453" y="238339"/>
                  </a:lnTo>
                  <a:lnTo>
                    <a:pt x="0" y="238339"/>
                  </a:lnTo>
                  <a:close/>
                </a:path>
              </a:pathLst>
            </a:custGeom>
            <a:solidFill>
              <a:srgbClr val="303030"/>
            </a:solidFill>
          </p:spPr>
        </p:sp>
        <p:sp>
          <p:nvSpPr>
            <p:cNvPr name="TextBox 11" id="11"/>
            <p:cNvSpPr txBox="true"/>
            <p:nvPr/>
          </p:nvSpPr>
          <p:spPr>
            <a:xfrm>
              <a:off x="0" y="-76200"/>
              <a:ext cx="1898453"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909305" y="4284004"/>
            <a:ext cx="15816423" cy="25273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Choosing friends</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Meeting new peers</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Deciding whom to trust</a:t>
            </a:r>
          </a:p>
        </p:txBody>
      </p:sp>
      <p:sp>
        <p:nvSpPr>
          <p:cNvPr name="TextBox 13" id="13"/>
          <p:cNvSpPr txBox="true"/>
          <p:nvPr/>
        </p:nvSpPr>
        <p:spPr>
          <a:xfrm rot="0">
            <a:off x="2219962" y="3319550"/>
            <a:ext cx="7597554"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When to Notice Behavior</a:t>
            </a:r>
          </a:p>
        </p:txBody>
      </p:sp>
      <p:sp>
        <p:nvSpPr>
          <p:cNvPr name="TextBox 14" id="14"/>
          <p:cNvSpPr txBox="true"/>
          <p:nvPr/>
        </p:nvSpPr>
        <p:spPr>
          <a:xfrm rot="0">
            <a:off x="945186" y="1250072"/>
            <a:ext cx="840135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NOTICE BEHAVIOR</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17</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6" id="6"/>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7" id="7"/>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909305" y="3300503"/>
            <a:ext cx="7208189" cy="904943"/>
            <a:chOff x="0" y="0"/>
            <a:chExt cx="1898453" cy="238339"/>
          </a:xfrm>
        </p:grpSpPr>
        <p:sp>
          <p:nvSpPr>
            <p:cNvPr name="Freeform 10" id="10"/>
            <p:cNvSpPr/>
            <p:nvPr/>
          </p:nvSpPr>
          <p:spPr>
            <a:xfrm flipH="false" flipV="false" rot="0">
              <a:off x="0" y="0"/>
              <a:ext cx="1898453" cy="238339"/>
            </a:xfrm>
            <a:custGeom>
              <a:avLst/>
              <a:gdLst/>
              <a:ahLst/>
              <a:cxnLst/>
              <a:rect r="r" b="b" t="t" l="l"/>
              <a:pathLst>
                <a:path h="238339" w="1898453">
                  <a:moveTo>
                    <a:pt x="0" y="0"/>
                  </a:moveTo>
                  <a:lnTo>
                    <a:pt x="1898453" y="0"/>
                  </a:lnTo>
                  <a:lnTo>
                    <a:pt x="1898453" y="238339"/>
                  </a:lnTo>
                  <a:lnTo>
                    <a:pt x="0" y="238339"/>
                  </a:lnTo>
                  <a:close/>
                </a:path>
              </a:pathLst>
            </a:custGeom>
            <a:solidFill>
              <a:srgbClr val="303030"/>
            </a:solidFill>
          </p:spPr>
        </p:sp>
        <p:sp>
          <p:nvSpPr>
            <p:cNvPr name="TextBox 11" id="11"/>
            <p:cNvSpPr txBox="true"/>
            <p:nvPr/>
          </p:nvSpPr>
          <p:spPr>
            <a:xfrm>
              <a:off x="0" y="-76200"/>
              <a:ext cx="1898453"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909305" y="4284004"/>
            <a:ext cx="15816423" cy="33845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Choosing friends</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Meeting new peers</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Deciding whom to trust</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Selecting role models</a:t>
            </a:r>
          </a:p>
        </p:txBody>
      </p:sp>
      <p:sp>
        <p:nvSpPr>
          <p:cNvPr name="TextBox 13" id="13"/>
          <p:cNvSpPr txBox="true"/>
          <p:nvPr/>
        </p:nvSpPr>
        <p:spPr>
          <a:xfrm rot="0">
            <a:off x="2219962" y="3319550"/>
            <a:ext cx="7597554"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When to Notice Behavior</a:t>
            </a:r>
          </a:p>
        </p:txBody>
      </p:sp>
      <p:sp>
        <p:nvSpPr>
          <p:cNvPr name="TextBox 14" id="14"/>
          <p:cNvSpPr txBox="true"/>
          <p:nvPr/>
        </p:nvSpPr>
        <p:spPr>
          <a:xfrm rot="0">
            <a:off x="945186" y="1250072"/>
            <a:ext cx="840135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NOTICE BEHAVIOR</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09305" y="3300503"/>
            <a:ext cx="7208189" cy="904943"/>
            <a:chOff x="0" y="0"/>
            <a:chExt cx="1898453" cy="238339"/>
          </a:xfrm>
        </p:grpSpPr>
        <p:sp>
          <p:nvSpPr>
            <p:cNvPr name="Freeform 5" id="5"/>
            <p:cNvSpPr/>
            <p:nvPr/>
          </p:nvSpPr>
          <p:spPr>
            <a:xfrm flipH="false" flipV="false" rot="0">
              <a:off x="0" y="0"/>
              <a:ext cx="1898453" cy="238339"/>
            </a:xfrm>
            <a:custGeom>
              <a:avLst/>
              <a:gdLst/>
              <a:ahLst/>
              <a:cxnLst/>
              <a:rect r="r" b="b" t="t" l="l"/>
              <a:pathLst>
                <a:path h="238339" w="1898453">
                  <a:moveTo>
                    <a:pt x="0" y="0"/>
                  </a:moveTo>
                  <a:lnTo>
                    <a:pt x="1898453" y="0"/>
                  </a:lnTo>
                  <a:lnTo>
                    <a:pt x="1898453" y="238339"/>
                  </a:lnTo>
                  <a:lnTo>
                    <a:pt x="0" y="238339"/>
                  </a:lnTo>
                  <a:close/>
                </a:path>
              </a:pathLst>
            </a:custGeom>
            <a:solidFill>
              <a:srgbClr val="303030"/>
            </a:solidFill>
          </p:spPr>
        </p:sp>
        <p:sp>
          <p:nvSpPr>
            <p:cNvPr name="TextBox 6" id="6"/>
            <p:cNvSpPr txBox="true"/>
            <p:nvPr/>
          </p:nvSpPr>
          <p:spPr>
            <a:xfrm>
              <a:off x="0" y="-76200"/>
              <a:ext cx="1898453"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909305" y="4284004"/>
            <a:ext cx="15816423" cy="4241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Choosing friends</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Meeting new peers</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Deciding whom to confide in</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Selecting role models</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Asking someone for help</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18</a:t>
            </a:r>
          </a:p>
        </p:txBody>
      </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1" id="11"/>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12" id="12"/>
          <p:cNvSpPr txBox="true"/>
          <p:nvPr/>
        </p:nvSpPr>
        <p:spPr>
          <a:xfrm rot="0">
            <a:off x="2219962" y="3319550"/>
            <a:ext cx="7597554"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When to Notice Behavior</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4" id="14"/>
          <p:cNvSpPr txBox="true"/>
          <p:nvPr/>
        </p:nvSpPr>
        <p:spPr>
          <a:xfrm rot="0">
            <a:off x="945186" y="1250072"/>
            <a:ext cx="840135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NOTICE BEHAVIOR</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19</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1" id="11"/>
          <p:cNvGrpSpPr/>
          <p:nvPr/>
        </p:nvGrpSpPr>
        <p:grpSpPr>
          <a:xfrm rot="0">
            <a:off x="1491108" y="5440338"/>
            <a:ext cx="12690890" cy="1339062"/>
            <a:chOff x="0" y="0"/>
            <a:chExt cx="3342457" cy="352675"/>
          </a:xfrm>
        </p:grpSpPr>
        <p:sp>
          <p:nvSpPr>
            <p:cNvPr name="Freeform 12" id="12"/>
            <p:cNvSpPr/>
            <p:nvPr/>
          </p:nvSpPr>
          <p:spPr>
            <a:xfrm flipH="false" flipV="false" rot="0">
              <a:off x="0" y="0"/>
              <a:ext cx="3342457" cy="352675"/>
            </a:xfrm>
            <a:custGeom>
              <a:avLst/>
              <a:gdLst/>
              <a:ahLst/>
              <a:cxnLst/>
              <a:rect r="r" b="b" t="t" l="l"/>
              <a:pathLst>
                <a:path h="352675" w="3342457">
                  <a:moveTo>
                    <a:pt x="0" y="0"/>
                  </a:moveTo>
                  <a:lnTo>
                    <a:pt x="3342457" y="0"/>
                  </a:lnTo>
                  <a:lnTo>
                    <a:pt x="3342457" y="352675"/>
                  </a:lnTo>
                  <a:lnTo>
                    <a:pt x="0" y="352675"/>
                  </a:lnTo>
                  <a:close/>
                </a:path>
              </a:pathLst>
            </a:custGeom>
            <a:solidFill>
              <a:srgbClr val="303030"/>
            </a:solidFill>
          </p:spPr>
        </p:sp>
        <p:sp>
          <p:nvSpPr>
            <p:cNvPr name="TextBox 13" id="13"/>
            <p:cNvSpPr txBox="true"/>
            <p:nvPr/>
          </p:nvSpPr>
          <p:spPr>
            <a:xfrm>
              <a:off x="0" y="-9525"/>
              <a:ext cx="3342457" cy="362200"/>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1822709" y="5671091"/>
            <a:ext cx="1292760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decide if someone is ‘real’ or authentic.</a:t>
            </a:r>
          </a:p>
        </p:txBody>
      </p:sp>
      <p:grpSp>
        <p:nvGrpSpPr>
          <p:cNvPr name="Group 15" id="15"/>
          <p:cNvGrpSpPr/>
          <p:nvPr/>
        </p:nvGrpSpPr>
        <p:grpSpPr>
          <a:xfrm rot="0">
            <a:off x="12517549" y="1224805"/>
            <a:ext cx="4465526" cy="3676638"/>
            <a:chOff x="0" y="0"/>
            <a:chExt cx="1444229" cy="1189089"/>
          </a:xfrm>
        </p:grpSpPr>
        <p:sp>
          <p:nvSpPr>
            <p:cNvPr name="Freeform 16" id="16"/>
            <p:cNvSpPr/>
            <p:nvPr/>
          </p:nvSpPr>
          <p:spPr>
            <a:xfrm flipH="false" flipV="false" rot="0">
              <a:off x="0" y="0"/>
              <a:ext cx="1444229" cy="1189089"/>
            </a:xfrm>
            <a:custGeom>
              <a:avLst/>
              <a:gdLst/>
              <a:ahLst/>
              <a:cxnLst/>
              <a:rect r="r" b="b" t="t" l="l"/>
              <a:pathLst>
                <a:path h="1189089" w="1444229">
                  <a:moveTo>
                    <a:pt x="0" y="0"/>
                  </a:moveTo>
                  <a:lnTo>
                    <a:pt x="1444229" y="0"/>
                  </a:lnTo>
                  <a:lnTo>
                    <a:pt x="1444229" y="1189089"/>
                  </a:lnTo>
                  <a:lnTo>
                    <a:pt x="0" y="1189089"/>
                  </a:lnTo>
                  <a:close/>
                </a:path>
              </a:pathLst>
            </a:custGeom>
            <a:solidFill>
              <a:srgbClr val="FFFFFF"/>
            </a:solidFill>
          </p:spPr>
        </p:sp>
        <p:sp>
          <p:nvSpPr>
            <p:cNvPr name="TextBox 17" id="17"/>
            <p:cNvSpPr txBox="true"/>
            <p:nvPr/>
          </p:nvSpPr>
          <p:spPr>
            <a:xfrm>
              <a:off x="0" y="-76200"/>
              <a:ext cx="1444229" cy="1265289"/>
            </a:xfrm>
            <a:prstGeom prst="rect">
              <a:avLst/>
            </a:prstGeom>
          </p:spPr>
          <p:txBody>
            <a:bodyPr anchor="ctr" rtlCol="false" tIns="50800" lIns="50800" bIns="50800" rIns="50800"/>
            <a:lstStyle/>
            <a:p>
              <a:pPr algn="ctr">
                <a:lnSpc>
                  <a:spcPts val="3074"/>
                </a:lnSpc>
              </a:pPr>
            </a:p>
          </p:txBody>
        </p:sp>
      </p:grpSp>
      <p:sp>
        <p:nvSpPr>
          <p:cNvPr name="Freeform 18" id="18"/>
          <p:cNvSpPr/>
          <p:nvPr/>
        </p:nvSpPr>
        <p:spPr>
          <a:xfrm flipH="false" flipV="false" rot="0">
            <a:off x="12671304" y="1358510"/>
            <a:ext cx="4137226" cy="2995047"/>
          </a:xfrm>
          <a:custGeom>
            <a:avLst/>
            <a:gdLst/>
            <a:ahLst/>
            <a:cxnLst/>
            <a:rect r="r" b="b" t="t" l="l"/>
            <a:pathLst>
              <a:path h="2995047" w="4137226">
                <a:moveTo>
                  <a:pt x="0" y="0"/>
                </a:moveTo>
                <a:lnTo>
                  <a:pt x="4137226" y="0"/>
                </a:lnTo>
                <a:lnTo>
                  <a:pt x="4137226" y="2995046"/>
                </a:lnTo>
                <a:lnTo>
                  <a:pt x="0" y="2995046"/>
                </a:lnTo>
                <a:lnTo>
                  <a:pt x="0" y="0"/>
                </a:lnTo>
                <a:close/>
              </a:path>
            </a:pathLst>
          </a:custGeom>
          <a:blipFill>
            <a:blip r:embed="rId6"/>
            <a:stretch>
              <a:fillRect l="0" t="0" r="0" b="0"/>
            </a:stretch>
          </a:blipFill>
        </p:spPr>
      </p:sp>
      <p:sp>
        <p:nvSpPr>
          <p:cNvPr name="TextBox 19" id="19"/>
          <p:cNvSpPr txBox="true"/>
          <p:nvPr/>
        </p:nvSpPr>
        <p:spPr>
          <a:xfrm rot="0">
            <a:off x="945186" y="1250072"/>
            <a:ext cx="1042231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EVALUATE BEHAVIOR</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2831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937932" y="1181991"/>
            <a:ext cx="16441210" cy="7923019"/>
            <a:chOff x="0" y="0"/>
            <a:chExt cx="4330195" cy="2086721"/>
          </a:xfrm>
        </p:grpSpPr>
        <p:sp>
          <p:nvSpPr>
            <p:cNvPr name="Freeform 5" id="5"/>
            <p:cNvSpPr/>
            <p:nvPr/>
          </p:nvSpPr>
          <p:spPr>
            <a:xfrm flipH="false" flipV="false" rot="0">
              <a:off x="0" y="0"/>
              <a:ext cx="4330195" cy="2086721"/>
            </a:xfrm>
            <a:custGeom>
              <a:avLst/>
              <a:gdLst/>
              <a:ahLst/>
              <a:cxnLst/>
              <a:rect r="r" b="b" t="t" l="l"/>
              <a:pathLst>
                <a:path h="2086721" w="4330195">
                  <a:moveTo>
                    <a:pt x="0" y="0"/>
                  </a:moveTo>
                  <a:lnTo>
                    <a:pt x="4330195" y="0"/>
                  </a:lnTo>
                  <a:lnTo>
                    <a:pt x="4330195" y="2086721"/>
                  </a:lnTo>
                  <a:lnTo>
                    <a:pt x="0" y="2086721"/>
                  </a:lnTo>
                  <a:close/>
                </a:path>
              </a:pathLst>
            </a:custGeom>
            <a:solidFill>
              <a:srgbClr val="FFFFFF"/>
            </a:solidFill>
          </p:spPr>
        </p:sp>
        <p:sp>
          <p:nvSpPr>
            <p:cNvPr name="TextBox 6" id="6"/>
            <p:cNvSpPr txBox="true"/>
            <p:nvPr/>
          </p:nvSpPr>
          <p:spPr>
            <a:xfrm>
              <a:off x="0" y="-76200"/>
              <a:ext cx="4330195" cy="216292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2659004" y="1632551"/>
            <a:ext cx="3052079" cy="7021899"/>
            <a:chOff x="0" y="0"/>
            <a:chExt cx="822082" cy="1891359"/>
          </a:xfrm>
        </p:grpSpPr>
        <p:sp>
          <p:nvSpPr>
            <p:cNvPr name="Freeform 10" id="10"/>
            <p:cNvSpPr/>
            <p:nvPr/>
          </p:nvSpPr>
          <p:spPr>
            <a:xfrm flipH="false" flipV="false" rot="0">
              <a:off x="0" y="0"/>
              <a:ext cx="822082" cy="1891359"/>
            </a:xfrm>
            <a:custGeom>
              <a:avLst/>
              <a:gdLst/>
              <a:ahLst/>
              <a:cxnLst/>
              <a:rect r="r" b="b" t="t" l="l"/>
              <a:pathLst>
                <a:path h="1891359" w="822082">
                  <a:moveTo>
                    <a:pt x="0" y="0"/>
                  </a:moveTo>
                  <a:lnTo>
                    <a:pt x="822082" y="0"/>
                  </a:lnTo>
                  <a:lnTo>
                    <a:pt x="822082" y="1891359"/>
                  </a:lnTo>
                  <a:lnTo>
                    <a:pt x="0" y="1891359"/>
                  </a:lnTo>
                  <a:close/>
                </a:path>
              </a:pathLst>
            </a:custGeom>
            <a:solidFill>
              <a:srgbClr val="303030"/>
            </a:solidFill>
          </p:spPr>
        </p:sp>
        <p:sp>
          <p:nvSpPr>
            <p:cNvPr name="TextBox 11" id="11"/>
            <p:cNvSpPr txBox="true"/>
            <p:nvPr/>
          </p:nvSpPr>
          <p:spPr>
            <a:xfrm>
              <a:off x="0" y="-9525"/>
              <a:ext cx="822082" cy="1900884"/>
            </a:xfrm>
            <a:prstGeom prst="rect">
              <a:avLst/>
            </a:prstGeom>
          </p:spPr>
          <p:txBody>
            <a:bodyPr anchor="ctr" rtlCol="false" tIns="33546" lIns="33546" bIns="33546" rIns="33546"/>
            <a:lstStyle/>
            <a:p>
              <a:pPr algn="ctr">
                <a:lnSpc>
                  <a:spcPts val="968"/>
                </a:lnSpc>
              </a:pPr>
            </a:p>
          </p:txBody>
        </p:sp>
      </p:grpSp>
      <p:sp>
        <p:nvSpPr>
          <p:cNvPr name="TextBox 12" id="12"/>
          <p:cNvSpPr txBox="true"/>
          <p:nvPr/>
        </p:nvSpPr>
        <p:spPr>
          <a:xfrm rot="0">
            <a:off x="13061596" y="2907413"/>
            <a:ext cx="2520712" cy="490339"/>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PARENTS &amp; STAFF</a:t>
            </a:r>
          </a:p>
          <a:p>
            <a:pPr algn="l">
              <a:lnSpc>
                <a:spcPts val="1720"/>
              </a:lnSpc>
              <a:spcBef>
                <a:spcPct val="0"/>
              </a:spcBef>
            </a:pPr>
            <a:r>
              <a:rPr lang="en-US" sz="1229">
                <a:solidFill>
                  <a:srgbClr val="FFFFFF"/>
                </a:solidFill>
                <a:latin typeface="Roboto"/>
                <a:ea typeface="Roboto"/>
                <a:cs typeface="Roboto"/>
                <a:sym typeface="Roboto"/>
              </a:rPr>
              <a:t>#1 Myths &amp; Reality</a:t>
            </a:r>
          </a:p>
        </p:txBody>
      </p:sp>
      <p:sp>
        <p:nvSpPr>
          <p:cNvPr name="TextBox 13" id="13"/>
          <p:cNvSpPr txBox="true"/>
          <p:nvPr/>
        </p:nvSpPr>
        <p:spPr>
          <a:xfrm rot="0">
            <a:off x="12659004" y="1781426"/>
            <a:ext cx="3052079" cy="580802"/>
          </a:xfrm>
          <a:prstGeom prst="rect">
            <a:avLst/>
          </a:prstGeom>
        </p:spPr>
        <p:txBody>
          <a:bodyPr anchor="t" rtlCol="false" tIns="0" lIns="0" bIns="0" rIns="0">
            <a:spAutoFit/>
          </a:bodyPr>
          <a:lstStyle/>
          <a:p>
            <a:pPr algn="ctr">
              <a:lnSpc>
                <a:spcPts val="4777"/>
              </a:lnSpc>
            </a:pPr>
            <a:r>
              <a:rPr lang="en-US" sz="3412">
                <a:solidFill>
                  <a:srgbClr val="FFFFFF"/>
                </a:solidFill>
                <a:latin typeface="Cooperative"/>
                <a:ea typeface="Cooperative"/>
                <a:cs typeface="Cooperative"/>
                <a:sym typeface="Cooperative"/>
              </a:rPr>
              <a:t>6</a:t>
            </a:r>
            <a:r>
              <a:rPr lang="en-US" sz="3412">
                <a:solidFill>
                  <a:srgbClr val="FFFFFF"/>
                </a:solidFill>
                <a:latin typeface="Cooperative"/>
                <a:ea typeface="Cooperative"/>
                <a:cs typeface="Cooperative"/>
                <a:sym typeface="Cooperative"/>
              </a:rPr>
              <a:t>-Year Track</a:t>
            </a:r>
          </a:p>
        </p:txBody>
      </p:sp>
      <p:sp>
        <p:nvSpPr>
          <p:cNvPr name="TextBox 14" id="14"/>
          <p:cNvSpPr txBox="true"/>
          <p:nvPr/>
        </p:nvSpPr>
        <p:spPr>
          <a:xfrm rot="0">
            <a:off x="13061596" y="4414239"/>
            <a:ext cx="2570614" cy="71168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7</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#4 Pornography Link</a:t>
            </a:r>
          </a:p>
          <a:p>
            <a:pPr algn="l">
              <a:lnSpc>
                <a:spcPts val="1720"/>
              </a:lnSpc>
              <a:spcBef>
                <a:spcPct val="0"/>
              </a:spcBef>
            </a:pPr>
            <a:r>
              <a:rPr lang="en-US" sz="1229">
                <a:solidFill>
                  <a:srgbClr val="FFFFFF"/>
                </a:solidFill>
                <a:latin typeface="Roboto"/>
                <a:ea typeface="Roboto"/>
                <a:cs typeface="Roboto"/>
                <a:sym typeface="Roboto"/>
              </a:rPr>
              <a:t>#5 Sextortion Scheme</a:t>
            </a:r>
          </a:p>
        </p:txBody>
      </p:sp>
      <p:sp>
        <p:nvSpPr>
          <p:cNvPr name="TextBox 15" id="15"/>
          <p:cNvSpPr txBox="true"/>
          <p:nvPr/>
        </p:nvSpPr>
        <p:spPr>
          <a:xfrm rot="0">
            <a:off x="13061596" y="5259276"/>
            <a:ext cx="2570614" cy="91959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8</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#6 Male Victims</a:t>
            </a:r>
          </a:p>
          <a:p>
            <a:pPr algn="l">
              <a:lnSpc>
                <a:spcPts val="1720"/>
              </a:lnSpc>
              <a:spcBef>
                <a:spcPct val="0"/>
              </a:spcBef>
            </a:pPr>
            <a:r>
              <a:rPr lang="en-US" sz="1229">
                <a:solidFill>
                  <a:srgbClr val="FFFFFF"/>
                </a:solidFill>
                <a:latin typeface="Roboto"/>
                <a:ea typeface="Roboto"/>
                <a:cs typeface="Roboto"/>
                <a:sym typeface="Roboto"/>
              </a:rPr>
              <a:t>#7 Runaways as Targets</a:t>
            </a:r>
          </a:p>
          <a:p>
            <a:pPr algn="l">
              <a:lnSpc>
                <a:spcPts val="1720"/>
              </a:lnSpc>
              <a:spcBef>
                <a:spcPct val="0"/>
              </a:spcBef>
            </a:pPr>
            <a:r>
              <a:rPr lang="en-US" sz="1229">
                <a:solidFill>
                  <a:srgbClr val="FFFFFF"/>
                </a:solidFill>
                <a:latin typeface="Roboto"/>
                <a:ea typeface="Roboto"/>
                <a:cs typeface="Roboto"/>
                <a:sym typeface="Roboto"/>
              </a:rPr>
              <a:t>#8 Rural Risks</a:t>
            </a:r>
          </a:p>
        </p:txBody>
      </p:sp>
      <p:sp>
        <p:nvSpPr>
          <p:cNvPr name="TextBox 16" id="16"/>
          <p:cNvSpPr txBox="true"/>
          <p:nvPr/>
        </p:nvSpPr>
        <p:spPr>
          <a:xfrm rot="0">
            <a:off x="13061596" y="6335881"/>
            <a:ext cx="2570614" cy="704968"/>
          </a:xfrm>
          <a:prstGeom prst="rect">
            <a:avLst/>
          </a:prstGeom>
        </p:spPr>
        <p:txBody>
          <a:bodyPr anchor="t" rtlCol="false" tIns="0" lIns="0" bIns="0" rIns="0">
            <a:spAutoFit/>
          </a:bodyPr>
          <a:lstStyle/>
          <a:p>
            <a:pPr algn="just">
              <a:lnSpc>
                <a:spcPts val="2198"/>
              </a:lnSpc>
            </a:pPr>
            <a:r>
              <a:rPr lang="en-US" b="true" sz="1570" i="true">
                <a:solidFill>
                  <a:srgbClr val="FFFFFF"/>
                </a:solidFill>
                <a:latin typeface="Roboto Bold Italics"/>
                <a:ea typeface="Roboto Bold Italics"/>
                <a:cs typeface="Roboto Bold Italics"/>
                <a:sym typeface="Roboto Bold Italics"/>
              </a:rPr>
              <a:t>9</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pPr>
            <a:r>
              <a:rPr lang="en-US" sz="1229">
                <a:solidFill>
                  <a:srgbClr val="FFFFFF"/>
                </a:solidFill>
                <a:latin typeface="Roboto"/>
                <a:ea typeface="Roboto"/>
                <a:cs typeface="Roboto"/>
                <a:sym typeface="Roboto"/>
              </a:rPr>
              <a:t>#9 Human Traffickers</a:t>
            </a:r>
          </a:p>
          <a:p>
            <a:pPr algn="just">
              <a:lnSpc>
                <a:spcPts val="1720"/>
              </a:lnSpc>
              <a:spcBef>
                <a:spcPct val="0"/>
              </a:spcBef>
            </a:pPr>
            <a:r>
              <a:rPr lang="en-US" sz="1229">
                <a:solidFill>
                  <a:srgbClr val="FFFFFF"/>
                </a:solidFill>
                <a:latin typeface="Roboto"/>
                <a:ea typeface="Roboto"/>
                <a:cs typeface="Roboto"/>
                <a:sym typeface="Roboto"/>
              </a:rPr>
              <a:t>#10 Female &amp; Peer Recruiters</a:t>
            </a:r>
          </a:p>
        </p:txBody>
      </p:sp>
      <p:sp>
        <p:nvSpPr>
          <p:cNvPr name="TextBox 17" id="17"/>
          <p:cNvSpPr txBox="true"/>
          <p:nvPr/>
        </p:nvSpPr>
        <p:spPr>
          <a:xfrm rot="0">
            <a:off x="13061596" y="3550152"/>
            <a:ext cx="2570614" cy="71168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6</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#2 Trustworthy vs. Unsafe Adult</a:t>
            </a:r>
          </a:p>
          <a:p>
            <a:pPr algn="l">
              <a:lnSpc>
                <a:spcPts val="1720"/>
              </a:lnSpc>
              <a:spcBef>
                <a:spcPct val="0"/>
              </a:spcBef>
            </a:pPr>
            <a:r>
              <a:rPr lang="en-US" sz="1229">
                <a:solidFill>
                  <a:srgbClr val="FFFFFF"/>
                </a:solidFill>
                <a:latin typeface="Roboto"/>
                <a:ea typeface="Roboto"/>
                <a:cs typeface="Roboto"/>
                <a:sym typeface="Roboto"/>
              </a:rPr>
              <a:t>#3 Grooming Process</a:t>
            </a:r>
          </a:p>
        </p:txBody>
      </p:sp>
      <p:sp>
        <p:nvSpPr>
          <p:cNvPr name="TextBox 18" id="18"/>
          <p:cNvSpPr txBox="true"/>
          <p:nvPr/>
        </p:nvSpPr>
        <p:spPr>
          <a:xfrm rot="0">
            <a:off x="13061596" y="7193249"/>
            <a:ext cx="2570614" cy="490339"/>
          </a:xfrm>
          <a:prstGeom prst="rect">
            <a:avLst/>
          </a:prstGeom>
        </p:spPr>
        <p:txBody>
          <a:bodyPr anchor="t" rtlCol="false" tIns="0" lIns="0" bIns="0" rIns="0">
            <a:spAutoFit/>
          </a:bodyPr>
          <a:lstStyle/>
          <a:p>
            <a:pPr algn="just">
              <a:lnSpc>
                <a:spcPts val="2198"/>
              </a:lnSpc>
              <a:spcBef>
                <a:spcPct val="0"/>
              </a:spcBef>
            </a:pPr>
            <a:r>
              <a:rPr lang="en-US" b="true" sz="1570" i="true">
                <a:solidFill>
                  <a:srgbClr val="FFFFFF"/>
                </a:solidFill>
                <a:latin typeface="Roboto Bold Italics"/>
                <a:ea typeface="Roboto Bold Italics"/>
                <a:cs typeface="Roboto Bold Italics"/>
                <a:sym typeface="Roboto Bold Italics"/>
              </a:rPr>
              <a:t>10</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spcBef>
                <a:spcPct val="0"/>
              </a:spcBef>
            </a:pPr>
            <a:r>
              <a:rPr lang="en-US" sz="1229">
                <a:solidFill>
                  <a:srgbClr val="FFFFFF"/>
                </a:solidFill>
                <a:latin typeface="Roboto"/>
                <a:ea typeface="Roboto"/>
                <a:cs typeface="Roboto"/>
                <a:sym typeface="Roboto"/>
              </a:rPr>
              <a:t>#11 Family Secret</a:t>
            </a:r>
          </a:p>
        </p:txBody>
      </p:sp>
      <p:sp>
        <p:nvSpPr>
          <p:cNvPr name="TextBox 19" id="19"/>
          <p:cNvSpPr txBox="true"/>
          <p:nvPr/>
        </p:nvSpPr>
        <p:spPr>
          <a:xfrm rot="0">
            <a:off x="13061596" y="7835988"/>
            <a:ext cx="2570614" cy="490339"/>
          </a:xfrm>
          <a:prstGeom prst="rect">
            <a:avLst/>
          </a:prstGeom>
        </p:spPr>
        <p:txBody>
          <a:bodyPr anchor="t" rtlCol="false" tIns="0" lIns="0" bIns="0" rIns="0">
            <a:spAutoFit/>
          </a:bodyPr>
          <a:lstStyle/>
          <a:p>
            <a:pPr algn="just">
              <a:lnSpc>
                <a:spcPts val="2198"/>
              </a:lnSpc>
              <a:spcBef>
                <a:spcPct val="0"/>
              </a:spcBef>
            </a:pPr>
            <a:r>
              <a:rPr lang="en-US" b="true" sz="1570" i="true">
                <a:solidFill>
                  <a:srgbClr val="FFFFFF"/>
                </a:solidFill>
                <a:latin typeface="Roboto Bold Italics"/>
                <a:ea typeface="Roboto Bold Italics"/>
                <a:cs typeface="Roboto Bold Italics"/>
                <a:sym typeface="Roboto Bold Italics"/>
              </a:rPr>
              <a:t>11</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spcBef>
                <a:spcPct val="0"/>
              </a:spcBef>
            </a:pPr>
            <a:r>
              <a:rPr lang="en-US" sz="1229">
                <a:solidFill>
                  <a:srgbClr val="FFFFFF"/>
                </a:solidFill>
                <a:latin typeface="Roboto"/>
                <a:ea typeface="Roboto"/>
                <a:cs typeface="Roboto"/>
                <a:sym typeface="Roboto"/>
              </a:rPr>
              <a:t>#12 Hidden Buyers</a:t>
            </a:r>
          </a:p>
        </p:txBody>
      </p:sp>
      <p:sp>
        <p:nvSpPr>
          <p:cNvPr name="AutoShape 20" id="20"/>
          <p:cNvSpPr/>
          <p:nvPr/>
        </p:nvSpPr>
        <p:spPr>
          <a:xfrm flipV="true">
            <a:off x="12435227" y="2644031"/>
            <a:ext cx="3275967" cy="0"/>
          </a:xfrm>
          <a:prstGeom prst="line">
            <a:avLst/>
          </a:prstGeom>
          <a:ln cap="flat" w="57150">
            <a:solidFill>
              <a:srgbClr val="FFFFFF"/>
            </a:solidFill>
            <a:prstDash val="solid"/>
            <a:headEnd type="none" len="sm" w="sm"/>
            <a:tailEnd type="none" len="sm" w="sm"/>
          </a:ln>
        </p:spPr>
      </p:sp>
      <p:sp>
        <p:nvSpPr>
          <p:cNvPr name="TextBox 21" id="21"/>
          <p:cNvSpPr txBox="true"/>
          <p:nvPr/>
        </p:nvSpPr>
        <p:spPr>
          <a:xfrm rot="0">
            <a:off x="2661083" y="2824834"/>
            <a:ext cx="8968020" cy="4182111"/>
          </a:xfrm>
          <a:prstGeom prst="rect">
            <a:avLst/>
          </a:prstGeom>
        </p:spPr>
        <p:txBody>
          <a:bodyPr anchor="t" rtlCol="false" tIns="0" lIns="0" bIns="0" rIns="0">
            <a:spAutoFit/>
          </a:bodyPr>
          <a:lstStyle/>
          <a:p>
            <a:pPr algn="l">
              <a:lnSpc>
                <a:spcPts val="3639"/>
              </a:lnSpc>
            </a:pPr>
            <a:r>
              <a:rPr lang="en-US" sz="2599" b="true">
                <a:solidFill>
                  <a:srgbClr val="9D1BE3"/>
                </a:solidFill>
                <a:latin typeface="Roboto Bold"/>
                <a:ea typeface="Roboto Bold"/>
                <a:cs typeface="Roboto Bold"/>
                <a:sym typeface="Roboto Bold"/>
              </a:rPr>
              <a:t>NOTE TO PRESENTER</a:t>
            </a:r>
          </a:p>
          <a:p>
            <a:pPr algn="l">
              <a:lnSpc>
                <a:spcPts val="2100"/>
              </a:lnSpc>
            </a:pPr>
          </a:p>
          <a:p>
            <a:pPr algn="l">
              <a:lnSpc>
                <a:spcPts val="3639"/>
              </a:lnSpc>
            </a:pPr>
            <a:r>
              <a:rPr lang="en-US" sz="2599">
                <a:solidFill>
                  <a:srgbClr val="303030"/>
                </a:solidFill>
                <a:latin typeface="Roboto"/>
                <a:ea typeface="Roboto"/>
                <a:cs typeface="Roboto"/>
                <a:sym typeface="Roboto"/>
              </a:rPr>
              <a:t>Meaningful learning takes time. By introducing topics gradually over several years, educators can create steady growth in awareness and understanding. </a:t>
            </a:r>
          </a:p>
          <a:p>
            <a:pPr algn="l">
              <a:lnSpc>
                <a:spcPts val="2100"/>
              </a:lnSpc>
            </a:pPr>
          </a:p>
          <a:p>
            <a:pPr algn="l">
              <a:lnSpc>
                <a:spcPts val="3639"/>
              </a:lnSpc>
            </a:pPr>
            <a:r>
              <a:rPr lang="en-US" sz="2599">
                <a:solidFill>
                  <a:srgbClr val="303030"/>
                </a:solidFill>
                <a:latin typeface="Roboto"/>
                <a:ea typeface="Roboto"/>
                <a:cs typeface="Roboto"/>
                <a:sym typeface="Roboto"/>
              </a:rPr>
              <a:t>Our recommended teaching plan offers a long-term path for middle and high school students to build knowledge and confidence. </a:t>
            </a:r>
          </a:p>
          <a:p>
            <a:pPr algn="l">
              <a:lnSpc>
                <a:spcPts val="3639"/>
              </a:lnSpc>
            </a:pPr>
          </a:p>
        </p:txBody>
      </p:sp>
      <p:sp>
        <p:nvSpPr>
          <p:cNvPr name="Freeform 22" id="22"/>
          <p:cNvSpPr/>
          <p:nvPr/>
        </p:nvSpPr>
        <p:spPr>
          <a:xfrm flipH="false" flipV="false" rot="0">
            <a:off x="2655524" y="7006944"/>
            <a:ext cx="2371856" cy="758994"/>
          </a:xfrm>
          <a:custGeom>
            <a:avLst/>
            <a:gdLst/>
            <a:ahLst/>
            <a:cxnLst/>
            <a:rect r="r" b="b" t="t" l="l"/>
            <a:pathLst>
              <a:path h="758994" w="2371856">
                <a:moveTo>
                  <a:pt x="0" y="0"/>
                </a:moveTo>
                <a:lnTo>
                  <a:pt x="2371856" y="0"/>
                </a:lnTo>
                <a:lnTo>
                  <a:pt x="2371856" y="758994"/>
                </a:lnTo>
                <a:lnTo>
                  <a:pt x="0" y="758994"/>
                </a:lnTo>
                <a:lnTo>
                  <a:pt x="0" y="0"/>
                </a:lnTo>
                <a:close/>
              </a:path>
            </a:pathLst>
          </a:custGeom>
          <a:blipFill>
            <a:blip r:embed="rId3"/>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91371" y="4698741"/>
            <a:ext cx="15505765" cy="1482725"/>
          </a:xfrm>
          <a:prstGeom prst="rect">
            <a:avLst/>
          </a:prstGeom>
        </p:spPr>
        <p:txBody>
          <a:bodyPr anchor="t" rtlCol="false" tIns="0" lIns="0" bIns="0" rIns="0">
            <a:spAutoFit/>
          </a:bodyPr>
          <a:lstStyle/>
          <a:p>
            <a:pPr algn="l">
              <a:lnSpc>
                <a:spcPts val="5950"/>
              </a:lnSpc>
            </a:pPr>
            <a:r>
              <a:rPr lang="en-US" sz="4250" b="true">
                <a:solidFill>
                  <a:srgbClr val="9D1BE3"/>
                </a:solidFill>
                <a:latin typeface="Roboto Bold"/>
                <a:ea typeface="Roboto Bold"/>
                <a:cs typeface="Roboto Bold"/>
                <a:sym typeface="Roboto Bold"/>
              </a:rPr>
              <a:t>Watch Actions:</a:t>
            </a:r>
            <a:r>
              <a:rPr lang="en-US" sz="4250" b="true">
                <a:solidFill>
                  <a:srgbClr val="004F59"/>
                </a:solidFill>
                <a:latin typeface="Roboto Bold"/>
                <a:ea typeface="Roboto Bold"/>
                <a:cs typeface="Roboto Bold"/>
                <a:sym typeface="Roboto Bold"/>
              </a:rPr>
              <a:t> How do they behave in public, compared to when in private?</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20</a:t>
            </a:r>
          </a:p>
        </p:txBody>
      </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0" id="10"/>
          <p:cNvGrpSpPr/>
          <p:nvPr/>
        </p:nvGrpSpPr>
        <p:grpSpPr>
          <a:xfrm rot="0">
            <a:off x="1480713" y="3348701"/>
            <a:ext cx="7663287" cy="904943"/>
            <a:chOff x="0" y="0"/>
            <a:chExt cx="2018314" cy="238339"/>
          </a:xfrm>
        </p:grpSpPr>
        <p:sp>
          <p:nvSpPr>
            <p:cNvPr name="Freeform 11" id="11"/>
            <p:cNvSpPr/>
            <p:nvPr/>
          </p:nvSpPr>
          <p:spPr>
            <a:xfrm flipH="false" flipV="false" rot="0">
              <a:off x="0" y="0"/>
              <a:ext cx="2018314" cy="238339"/>
            </a:xfrm>
            <a:custGeom>
              <a:avLst/>
              <a:gdLst/>
              <a:ahLst/>
              <a:cxnLst/>
              <a:rect r="r" b="b" t="t" l="l"/>
              <a:pathLst>
                <a:path h="238339" w="2018314">
                  <a:moveTo>
                    <a:pt x="0" y="0"/>
                  </a:moveTo>
                  <a:lnTo>
                    <a:pt x="2018314" y="0"/>
                  </a:lnTo>
                  <a:lnTo>
                    <a:pt x="2018314" y="238339"/>
                  </a:lnTo>
                  <a:lnTo>
                    <a:pt x="0" y="238339"/>
                  </a:lnTo>
                  <a:close/>
                </a:path>
              </a:pathLst>
            </a:custGeom>
            <a:solidFill>
              <a:srgbClr val="303030"/>
            </a:solidFill>
          </p:spPr>
        </p:sp>
        <p:sp>
          <p:nvSpPr>
            <p:cNvPr name="TextBox 12" id="12"/>
            <p:cNvSpPr txBox="true"/>
            <p:nvPr/>
          </p:nvSpPr>
          <p:spPr>
            <a:xfrm>
              <a:off x="0" y="-76200"/>
              <a:ext cx="2018314"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1791371" y="3367747"/>
            <a:ext cx="1086821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Observe People We Know</a:t>
            </a:r>
          </a:p>
        </p:txBody>
      </p:sp>
      <p:sp>
        <p:nvSpPr>
          <p:cNvPr name="TextBox 14" id="14"/>
          <p:cNvSpPr txBox="true"/>
          <p:nvPr/>
        </p:nvSpPr>
        <p:spPr>
          <a:xfrm rot="0">
            <a:off x="945186" y="1250072"/>
            <a:ext cx="1042231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EVALUATE BEHAVIOR</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91371" y="4679691"/>
            <a:ext cx="15505765" cy="730250"/>
          </a:xfrm>
          <a:prstGeom prst="rect">
            <a:avLst/>
          </a:prstGeom>
        </p:spPr>
        <p:txBody>
          <a:bodyPr anchor="t" rtlCol="false" tIns="0" lIns="0" bIns="0" rIns="0">
            <a:spAutoFit/>
          </a:bodyPr>
          <a:lstStyle/>
          <a:p>
            <a:pPr algn="l">
              <a:lnSpc>
                <a:spcPts val="5950"/>
              </a:lnSpc>
            </a:pPr>
            <a:r>
              <a:rPr lang="en-US" sz="4250" b="true">
                <a:solidFill>
                  <a:srgbClr val="9D1BE3"/>
                </a:solidFill>
                <a:latin typeface="Roboto Bold"/>
                <a:ea typeface="Roboto Bold"/>
                <a:cs typeface="Roboto Bold"/>
                <a:sym typeface="Roboto Bold"/>
              </a:rPr>
              <a:t>Evaluate Choices: </a:t>
            </a:r>
            <a:r>
              <a:rPr lang="en-US" sz="4250" b="true">
                <a:solidFill>
                  <a:srgbClr val="004F59"/>
                </a:solidFill>
                <a:latin typeface="Roboto Bold"/>
                <a:ea typeface="Roboto Bold"/>
                <a:cs typeface="Roboto Bold"/>
                <a:sym typeface="Roboto Bold"/>
              </a:rPr>
              <a:t>Do they make good decisions?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21</a:t>
            </a:r>
          </a:p>
        </p:txBody>
      </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0" id="10"/>
          <p:cNvGrpSpPr/>
          <p:nvPr/>
        </p:nvGrpSpPr>
        <p:grpSpPr>
          <a:xfrm rot="0">
            <a:off x="1480713" y="3348701"/>
            <a:ext cx="7663287" cy="904943"/>
            <a:chOff x="0" y="0"/>
            <a:chExt cx="2018314" cy="238339"/>
          </a:xfrm>
        </p:grpSpPr>
        <p:sp>
          <p:nvSpPr>
            <p:cNvPr name="Freeform 11" id="11"/>
            <p:cNvSpPr/>
            <p:nvPr/>
          </p:nvSpPr>
          <p:spPr>
            <a:xfrm flipH="false" flipV="false" rot="0">
              <a:off x="0" y="0"/>
              <a:ext cx="2018314" cy="238339"/>
            </a:xfrm>
            <a:custGeom>
              <a:avLst/>
              <a:gdLst/>
              <a:ahLst/>
              <a:cxnLst/>
              <a:rect r="r" b="b" t="t" l="l"/>
              <a:pathLst>
                <a:path h="238339" w="2018314">
                  <a:moveTo>
                    <a:pt x="0" y="0"/>
                  </a:moveTo>
                  <a:lnTo>
                    <a:pt x="2018314" y="0"/>
                  </a:lnTo>
                  <a:lnTo>
                    <a:pt x="2018314" y="238339"/>
                  </a:lnTo>
                  <a:lnTo>
                    <a:pt x="0" y="238339"/>
                  </a:lnTo>
                  <a:close/>
                </a:path>
              </a:pathLst>
            </a:custGeom>
            <a:solidFill>
              <a:srgbClr val="303030"/>
            </a:solidFill>
          </p:spPr>
        </p:sp>
        <p:sp>
          <p:nvSpPr>
            <p:cNvPr name="TextBox 12" id="12"/>
            <p:cNvSpPr txBox="true"/>
            <p:nvPr/>
          </p:nvSpPr>
          <p:spPr>
            <a:xfrm>
              <a:off x="0" y="-76200"/>
              <a:ext cx="2018314"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1791371" y="3367747"/>
            <a:ext cx="1086821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Observe People We Know</a:t>
            </a:r>
          </a:p>
        </p:txBody>
      </p:sp>
      <p:sp>
        <p:nvSpPr>
          <p:cNvPr name="TextBox 14" id="14"/>
          <p:cNvSpPr txBox="true"/>
          <p:nvPr/>
        </p:nvSpPr>
        <p:spPr>
          <a:xfrm rot="0">
            <a:off x="945186" y="1250072"/>
            <a:ext cx="1042231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EVALUATE BEHAVIOR</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91371" y="4613016"/>
            <a:ext cx="15505765" cy="812800"/>
          </a:xfrm>
          <a:prstGeom prst="rect">
            <a:avLst/>
          </a:prstGeom>
        </p:spPr>
        <p:txBody>
          <a:bodyPr anchor="t" rtlCol="false" tIns="0" lIns="0" bIns="0" rIns="0">
            <a:spAutoFit/>
          </a:bodyPr>
          <a:lstStyle/>
          <a:p>
            <a:pPr algn="l">
              <a:lnSpc>
                <a:spcPts val="6800"/>
              </a:lnSpc>
            </a:pPr>
            <a:r>
              <a:rPr lang="en-US" sz="4250" b="true">
                <a:solidFill>
                  <a:srgbClr val="9D1BE3"/>
                </a:solidFill>
                <a:latin typeface="Roboto Bold"/>
                <a:ea typeface="Roboto Bold"/>
                <a:cs typeface="Roboto Bold"/>
                <a:sym typeface="Roboto Bold"/>
              </a:rPr>
              <a:t>Ask Questions: </a:t>
            </a:r>
            <a:r>
              <a:rPr lang="en-US" sz="4250" b="true">
                <a:solidFill>
                  <a:srgbClr val="004F59"/>
                </a:solidFill>
                <a:latin typeface="Roboto Bold"/>
                <a:ea typeface="Roboto Bold"/>
                <a:cs typeface="Roboto Bold"/>
                <a:sym typeface="Roboto Bold"/>
              </a:rPr>
              <a:t>Do their answers stay consistent?</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22</a:t>
            </a:r>
          </a:p>
        </p:txBody>
      </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0" id="10"/>
          <p:cNvGrpSpPr/>
          <p:nvPr/>
        </p:nvGrpSpPr>
        <p:grpSpPr>
          <a:xfrm rot="0">
            <a:off x="1480713" y="3348701"/>
            <a:ext cx="7663287" cy="904943"/>
            <a:chOff x="0" y="0"/>
            <a:chExt cx="2018314" cy="238339"/>
          </a:xfrm>
        </p:grpSpPr>
        <p:sp>
          <p:nvSpPr>
            <p:cNvPr name="Freeform 11" id="11"/>
            <p:cNvSpPr/>
            <p:nvPr/>
          </p:nvSpPr>
          <p:spPr>
            <a:xfrm flipH="false" flipV="false" rot="0">
              <a:off x="0" y="0"/>
              <a:ext cx="2018314" cy="238339"/>
            </a:xfrm>
            <a:custGeom>
              <a:avLst/>
              <a:gdLst/>
              <a:ahLst/>
              <a:cxnLst/>
              <a:rect r="r" b="b" t="t" l="l"/>
              <a:pathLst>
                <a:path h="238339" w="2018314">
                  <a:moveTo>
                    <a:pt x="0" y="0"/>
                  </a:moveTo>
                  <a:lnTo>
                    <a:pt x="2018314" y="0"/>
                  </a:lnTo>
                  <a:lnTo>
                    <a:pt x="2018314" y="238339"/>
                  </a:lnTo>
                  <a:lnTo>
                    <a:pt x="0" y="238339"/>
                  </a:lnTo>
                  <a:close/>
                </a:path>
              </a:pathLst>
            </a:custGeom>
            <a:solidFill>
              <a:srgbClr val="303030"/>
            </a:solidFill>
          </p:spPr>
        </p:sp>
        <p:sp>
          <p:nvSpPr>
            <p:cNvPr name="TextBox 12" id="12"/>
            <p:cNvSpPr txBox="true"/>
            <p:nvPr/>
          </p:nvSpPr>
          <p:spPr>
            <a:xfrm>
              <a:off x="0" y="-76200"/>
              <a:ext cx="2018314"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1791371" y="3367747"/>
            <a:ext cx="1086821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Observe People We Know</a:t>
            </a:r>
          </a:p>
        </p:txBody>
      </p:sp>
      <p:sp>
        <p:nvSpPr>
          <p:cNvPr name="TextBox 14" id="14"/>
          <p:cNvSpPr txBox="true"/>
          <p:nvPr/>
        </p:nvSpPr>
        <p:spPr>
          <a:xfrm rot="0">
            <a:off x="945186" y="1250072"/>
            <a:ext cx="1042231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EVALUATE BEHAVIOR</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91371" y="4593966"/>
            <a:ext cx="15505765" cy="1670050"/>
          </a:xfrm>
          <a:prstGeom prst="rect">
            <a:avLst/>
          </a:prstGeom>
        </p:spPr>
        <p:txBody>
          <a:bodyPr anchor="t" rtlCol="false" tIns="0" lIns="0" bIns="0" rIns="0">
            <a:spAutoFit/>
          </a:bodyPr>
          <a:lstStyle/>
          <a:p>
            <a:pPr algn="l">
              <a:lnSpc>
                <a:spcPts val="6800"/>
              </a:lnSpc>
            </a:pPr>
            <a:r>
              <a:rPr lang="en-US" sz="4250" b="true">
                <a:solidFill>
                  <a:srgbClr val="9D1BE3"/>
                </a:solidFill>
                <a:latin typeface="Roboto Bold"/>
                <a:ea typeface="Roboto Bold"/>
                <a:cs typeface="Roboto Bold"/>
                <a:sym typeface="Roboto Bold"/>
              </a:rPr>
              <a:t>Notice Reactions: </a:t>
            </a:r>
            <a:r>
              <a:rPr lang="en-US" sz="4250" b="true">
                <a:solidFill>
                  <a:srgbClr val="004F59"/>
                </a:solidFill>
                <a:latin typeface="Roboto Bold"/>
                <a:ea typeface="Roboto Bold"/>
                <a:cs typeface="Roboto Bold"/>
                <a:sym typeface="Roboto Bold"/>
              </a:rPr>
              <a:t>Do they respect boundaries, or create pressure to get their way?</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23</a:t>
            </a:r>
          </a:p>
        </p:txBody>
      </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0" id="10"/>
          <p:cNvGrpSpPr/>
          <p:nvPr/>
        </p:nvGrpSpPr>
        <p:grpSpPr>
          <a:xfrm rot="0">
            <a:off x="1480713" y="3348701"/>
            <a:ext cx="7663287" cy="904943"/>
            <a:chOff x="0" y="0"/>
            <a:chExt cx="2018314" cy="238339"/>
          </a:xfrm>
        </p:grpSpPr>
        <p:sp>
          <p:nvSpPr>
            <p:cNvPr name="Freeform 11" id="11"/>
            <p:cNvSpPr/>
            <p:nvPr/>
          </p:nvSpPr>
          <p:spPr>
            <a:xfrm flipH="false" flipV="false" rot="0">
              <a:off x="0" y="0"/>
              <a:ext cx="2018314" cy="238339"/>
            </a:xfrm>
            <a:custGeom>
              <a:avLst/>
              <a:gdLst/>
              <a:ahLst/>
              <a:cxnLst/>
              <a:rect r="r" b="b" t="t" l="l"/>
              <a:pathLst>
                <a:path h="238339" w="2018314">
                  <a:moveTo>
                    <a:pt x="0" y="0"/>
                  </a:moveTo>
                  <a:lnTo>
                    <a:pt x="2018314" y="0"/>
                  </a:lnTo>
                  <a:lnTo>
                    <a:pt x="2018314" y="238339"/>
                  </a:lnTo>
                  <a:lnTo>
                    <a:pt x="0" y="238339"/>
                  </a:lnTo>
                  <a:close/>
                </a:path>
              </a:pathLst>
            </a:custGeom>
            <a:solidFill>
              <a:srgbClr val="303030"/>
            </a:solidFill>
          </p:spPr>
        </p:sp>
        <p:sp>
          <p:nvSpPr>
            <p:cNvPr name="TextBox 12" id="12"/>
            <p:cNvSpPr txBox="true"/>
            <p:nvPr/>
          </p:nvSpPr>
          <p:spPr>
            <a:xfrm>
              <a:off x="0" y="-76200"/>
              <a:ext cx="2018314"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1791371" y="3367747"/>
            <a:ext cx="1086821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Observe People We Know</a:t>
            </a:r>
          </a:p>
        </p:txBody>
      </p:sp>
      <p:sp>
        <p:nvSpPr>
          <p:cNvPr name="TextBox 14" id="14"/>
          <p:cNvSpPr txBox="true"/>
          <p:nvPr/>
        </p:nvSpPr>
        <p:spPr>
          <a:xfrm rot="0">
            <a:off x="945186" y="1250072"/>
            <a:ext cx="1042231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EVALUATE BEHAVIOR</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24</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6" id="6"/>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7" id="7"/>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2965883" y="3365434"/>
            <a:ext cx="6396684" cy="904943"/>
            <a:chOff x="0" y="0"/>
            <a:chExt cx="1684723" cy="238339"/>
          </a:xfrm>
        </p:grpSpPr>
        <p:sp>
          <p:nvSpPr>
            <p:cNvPr name="Freeform 10" id="10"/>
            <p:cNvSpPr/>
            <p:nvPr/>
          </p:nvSpPr>
          <p:spPr>
            <a:xfrm flipH="false" flipV="false" rot="0">
              <a:off x="0" y="0"/>
              <a:ext cx="1684723" cy="238339"/>
            </a:xfrm>
            <a:custGeom>
              <a:avLst/>
              <a:gdLst/>
              <a:ahLst/>
              <a:cxnLst/>
              <a:rect r="r" b="b" t="t" l="l"/>
              <a:pathLst>
                <a:path h="238339" w="1684723">
                  <a:moveTo>
                    <a:pt x="0" y="0"/>
                  </a:moveTo>
                  <a:lnTo>
                    <a:pt x="1684723" y="0"/>
                  </a:lnTo>
                  <a:lnTo>
                    <a:pt x="1684723" y="238339"/>
                  </a:lnTo>
                  <a:lnTo>
                    <a:pt x="0" y="238339"/>
                  </a:lnTo>
                  <a:close/>
                </a:path>
              </a:pathLst>
            </a:custGeom>
            <a:solidFill>
              <a:srgbClr val="303030"/>
            </a:solidFill>
          </p:spPr>
        </p:sp>
        <p:sp>
          <p:nvSpPr>
            <p:cNvPr name="TextBox 11" id="11"/>
            <p:cNvSpPr txBox="true"/>
            <p:nvPr/>
          </p:nvSpPr>
          <p:spPr>
            <a:xfrm>
              <a:off x="0" y="-76200"/>
              <a:ext cx="1684723"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661083" y="4574563"/>
            <a:ext cx="4908840" cy="25273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Honest</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Fair</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Respectful</a:t>
            </a:r>
          </a:p>
        </p:txBody>
      </p:sp>
      <p:sp>
        <p:nvSpPr>
          <p:cNvPr name="TextBox 13" id="13"/>
          <p:cNvSpPr txBox="true"/>
          <p:nvPr/>
        </p:nvSpPr>
        <p:spPr>
          <a:xfrm rot="0">
            <a:off x="3276540" y="3384480"/>
            <a:ext cx="8132680" cy="771600"/>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Trustworthy Behavior</a:t>
            </a:r>
          </a:p>
        </p:txBody>
      </p:sp>
      <p:sp>
        <p:nvSpPr>
          <p:cNvPr name="TextBox 14" id="14"/>
          <p:cNvSpPr txBox="true"/>
          <p:nvPr/>
        </p:nvSpPr>
        <p:spPr>
          <a:xfrm rot="0">
            <a:off x="7839561" y="4574563"/>
            <a:ext cx="4908840" cy="25273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Dependable</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Kind</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Consistent</a:t>
            </a:r>
          </a:p>
        </p:txBody>
      </p:sp>
      <p:sp>
        <p:nvSpPr>
          <p:cNvPr name="TextBox 15" id="15"/>
          <p:cNvSpPr txBox="true"/>
          <p:nvPr/>
        </p:nvSpPr>
        <p:spPr>
          <a:xfrm rot="0">
            <a:off x="945186" y="1250072"/>
            <a:ext cx="1042231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EVALUATE BEHAVIOR</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25</a:t>
            </a:r>
          </a:p>
        </p:txBody>
      </p:sp>
      <p:sp>
        <p:nvSpPr>
          <p:cNvPr name="Freeform 7" id="7"/>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9" id="9"/>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1" id="11"/>
          <p:cNvGrpSpPr/>
          <p:nvPr/>
        </p:nvGrpSpPr>
        <p:grpSpPr>
          <a:xfrm rot="0">
            <a:off x="435472" y="447364"/>
            <a:ext cx="17417056" cy="9457832"/>
            <a:chOff x="0" y="0"/>
            <a:chExt cx="5490351" cy="2981378"/>
          </a:xfrm>
        </p:grpSpPr>
        <p:sp>
          <p:nvSpPr>
            <p:cNvPr name="Freeform 12" id="12"/>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13" id="13"/>
          <p:cNvGrpSpPr/>
          <p:nvPr/>
        </p:nvGrpSpPr>
        <p:grpSpPr>
          <a:xfrm rot="0">
            <a:off x="1480713" y="4869701"/>
            <a:ext cx="9357586" cy="1909699"/>
            <a:chOff x="0" y="0"/>
            <a:chExt cx="2464549" cy="502966"/>
          </a:xfrm>
        </p:grpSpPr>
        <p:sp>
          <p:nvSpPr>
            <p:cNvPr name="Freeform 14" id="14"/>
            <p:cNvSpPr/>
            <p:nvPr/>
          </p:nvSpPr>
          <p:spPr>
            <a:xfrm flipH="false" flipV="false" rot="0">
              <a:off x="0" y="0"/>
              <a:ext cx="2464549" cy="502966"/>
            </a:xfrm>
            <a:custGeom>
              <a:avLst/>
              <a:gdLst/>
              <a:ahLst/>
              <a:cxnLst/>
              <a:rect r="r" b="b" t="t" l="l"/>
              <a:pathLst>
                <a:path h="502966" w="2464549">
                  <a:moveTo>
                    <a:pt x="0" y="0"/>
                  </a:moveTo>
                  <a:lnTo>
                    <a:pt x="2464549" y="0"/>
                  </a:lnTo>
                  <a:lnTo>
                    <a:pt x="2464549" y="502966"/>
                  </a:lnTo>
                  <a:lnTo>
                    <a:pt x="0" y="502966"/>
                  </a:lnTo>
                  <a:close/>
                </a:path>
              </a:pathLst>
            </a:custGeom>
            <a:solidFill>
              <a:srgbClr val="303030"/>
            </a:solidFill>
          </p:spPr>
        </p:sp>
        <p:sp>
          <p:nvSpPr>
            <p:cNvPr name="TextBox 15" id="15"/>
            <p:cNvSpPr txBox="true"/>
            <p:nvPr/>
          </p:nvSpPr>
          <p:spPr>
            <a:xfrm>
              <a:off x="0" y="-76200"/>
              <a:ext cx="2464549" cy="579166"/>
            </a:xfrm>
            <a:prstGeom prst="rect">
              <a:avLst/>
            </a:prstGeom>
          </p:spPr>
          <p:txBody>
            <a:bodyPr anchor="ctr" rtlCol="false" tIns="50800" lIns="50800" bIns="50800" rIns="50800"/>
            <a:lstStyle/>
            <a:p>
              <a:pPr algn="ctr">
                <a:lnSpc>
                  <a:spcPts val="3074"/>
                </a:lnSpc>
              </a:pPr>
            </a:p>
          </p:txBody>
        </p:sp>
      </p:grpSp>
      <p:sp>
        <p:nvSpPr>
          <p:cNvPr name="TextBox 16" id="16"/>
          <p:cNvSpPr txBox="true"/>
          <p:nvPr/>
        </p:nvSpPr>
        <p:spPr>
          <a:xfrm rot="0">
            <a:off x="2026420" y="4995875"/>
            <a:ext cx="8703403"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can you tell if someone is trustworthy?</a:t>
            </a:r>
          </a:p>
        </p:txBody>
      </p:sp>
      <p:sp>
        <p:nvSpPr>
          <p:cNvPr name="TextBox 17" id="17"/>
          <p:cNvSpPr txBox="true"/>
          <p:nvPr/>
        </p:nvSpPr>
        <p:spPr>
          <a:xfrm rot="0">
            <a:off x="1171097" y="1090787"/>
            <a:ext cx="142643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TRUSTWORTHY  VS. UNSAFE</a:t>
            </a:r>
          </a:p>
        </p:txBody>
      </p:sp>
      <p:grpSp>
        <p:nvGrpSpPr>
          <p:cNvPr name="Group 18" id="18"/>
          <p:cNvGrpSpPr/>
          <p:nvPr/>
        </p:nvGrpSpPr>
        <p:grpSpPr>
          <a:xfrm rot="0">
            <a:off x="11618056" y="3694404"/>
            <a:ext cx="5107095" cy="3084996"/>
            <a:chOff x="0" y="0"/>
            <a:chExt cx="1550408" cy="936541"/>
          </a:xfrm>
        </p:grpSpPr>
        <p:sp>
          <p:nvSpPr>
            <p:cNvPr name="Freeform 19" id="19"/>
            <p:cNvSpPr/>
            <p:nvPr/>
          </p:nvSpPr>
          <p:spPr>
            <a:xfrm flipH="false" flipV="false" rot="0">
              <a:off x="0" y="0"/>
              <a:ext cx="1550408" cy="936541"/>
            </a:xfrm>
            <a:custGeom>
              <a:avLst/>
              <a:gdLst/>
              <a:ahLst/>
              <a:cxnLst/>
              <a:rect r="r" b="b" t="t" l="l"/>
              <a:pathLst>
                <a:path h="936541" w="1550408">
                  <a:moveTo>
                    <a:pt x="0" y="0"/>
                  </a:moveTo>
                  <a:lnTo>
                    <a:pt x="1550408" y="0"/>
                  </a:lnTo>
                  <a:lnTo>
                    <a:pt x="1550408" y="936541"/>
                  </a:lnTo>
                  <a:lnTo>
                    <a:pt x="0" y="936541"/>
                  </a:lnTo>
                  <a:close/>
                </a:path>
              </a:pathLst>
            </a:custGeom>
            <a:solidFill>
              <a:srgbClr val="FFFFFF"/>
            </a:solidFill>
          </p:spPr>
        </p:sp>
        <p:sp>
          <p:nvSpPr>
            <p:cNvPr name="TextBox 20" id="20"/>
            <p:cNvSpPr txBox="true"/>
            <p:nvPr/>
          </p:nvSpPr>
          <p:spPr>
            <a:xfrm>
              <a:off x="0" y="-76200"/>
              <a:ext cx="1550408" cy="1012741"/>
            </a:xfrm>
            <a:prstGeom prst="rect">
              <a:avLst/>
            </a:prstGeom>
          </p:spPr>
          <p:txBody>
            <a:bodyPr anchor="ctr" rtlCol="false" tIns="50800" lIns="50800" bIns="50800" rIns="50800"/>
            <a:lstStyle/>
            <a:p>
              <a:pPr algn="ctr">
                <a:lnSpc>
                  <a:spcPts val="3074"/>
                </a:lnSpc>
              </a:pPr>
            </a:p>
          </p:txBody>
        </p:sp>
      </p:grpSp>
      <p:sp>
        <p:nvSpPr>
          <p:cNvPr name="Freeform 21" id="21"/>
          <p:cNvSpPr/>
          <p:nvPr/>
        </p:nvSpPr>
        <p:spPr>
          <a:xfrm flipH="false" flipV="false" rot="0">
            <a:off x="11827477" y="3924031"/>
            <a:ext cx="4688252" cy="2657184"/>
          </a:xfrm>
          <a:custGeom>
            <a:avLst/>
            <a:gdLst/>
            <a:ahLst/>
            <a:cxnLst/>
            <a:rect r="r" b="b" t="t" l="l"/>
            <a:pathLst>
              <a:path h="2657184" w="4688252">
                <a:moveTo>
                  <a:pt x="0" y="0"/>
                </a:moveTo>
                <a:lnTo>
                  <a:pt x="4688252" y="0"/>
                </a:lnTo>
                <a:lnTo>
                  <a:pt x="4688252" y="2657184"/>
                </a:lnTo>
                <a:lnTo>
                  <a:pt x="0" y="2657184"/>
                </a:lnTo>
                <a:lnTo>
                  <a:pt x="0" y="0"/>
                </a:lnTo>
                <a:close/>
              </a:path>
            </a:pathLst>
          </a:custGeom>
          <a:blipFill>
            <a:blip r:embed="rId6"/>
            <a:stretch>
              <a:fillRect l="-1548" t="0" r="-1548" b="0"/>
            </a:stretch>
          </a:blipFill>
        </p:spPr>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53535" y="4594225"/>
            <a:ext cx="15505765" cy="812800"/>
          </a:xfrm>
          <a:prstGeom prst="rect">
            <a:avLst/>
          </a:prstGeom>
        </p:spPr>
        <p:txBody>
          <a:bodyPr anchor="t" rtlCol="false" tIns="0" lIns="0" bIns="0" rIns="0">
            <a:spAutoFit/>
          </a:bodyPr>
          <a:lstStyle/>
          <a:p>
            <a:pPr algn="l">
              <a:lnSpc>
                <a:spcPts val="6800"/>
              </a:lnSpc>
            </a:pPr>
            <a:r>
              <a:rPr lang="en-US" sz="4250" b="true">
                <a:solidFill>
                  <a:srgbClr val="9D1BE3"/>
                </a:solidFill>
                <a:latin typeface="Roboto Bold"/>
                <a:ea typeface="Roboto Bold"/>
                <a:cs typeface="Roboto Bold"/>
                <a:sym typeface="Roboto Bold"/>
              </a:rPr>
              <a:t>Reliable: </a:t>
            </a:r>
            <a:r>
              <a:rPr lang="en-US" sz="4250" b="true">
                <a:solidFill>
                  <a:srgbClr val="004F59"/>
                </a:solidFill>
                <a:latin typeface="Roboto Bold"/>
                <a:ea typeface="Roboto Bold"/>
                <a:cs typeface="Roboto Bold"/>
                <a:sym typeface="Roboto Bold"/>
              </a:rPr>
              <a:t>Can people depend on them to do what they say?</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26</a:t>
            </a:r>
          </a:p>
        </p:txBody>
      </p:sp>
      <p:grpSp>
        <p:nvGrpSpPr>
          <p:cNvPr name="Group 6" id="6"/>
          <p:cNvGrpSpPr/>
          <p:nvPr/>
        </p:nvGrpSpPr>
        <p:grpSpPr>
          <a:xfrm rot="0">
            <a:off x="1442877" y="3336246"/>
            <a:ext cx="5293042" cy="904943"/>
            <a:chOff x="0" y="0"/>
            <a:chExt cx="1394052" cy="238339"/>
          </a:xfrm>
        </p:grpSpPr>
        <p:sp>
          <p:nvSpPr>
            <p:cNvPr name="Freeform 7" id="7"/>
            <p:cNvSpPr/>
            <p:nvPr/>
          </p:nvSpPr>
          <p:spPr>
            <a:xfrm flipH="false" flipV="false" rot="0">
              <a:off x="0" y="0"/>
              <a:ext cx="1394052" cy="238339"/>
            </a:xfrm>
            <a:custGeom>
              <a:avLst/>
              <a:gdLst/>
              <a:ahLst/>
              <a:cxnLst/>
              <a:rect r="r" b="b" t="t" l="l"/>
              <a:pathLst>
                <a:path h="238339" w="1394052">
                  <a:moveTo>
                    <a:pt x="0" y="0"/>
                  </a:moveTo>
                  <a:lnTo>
                    <a:pt x="1394052" y="0"/>
                  </a:lnTo>
                  <a:lnTo>
                    <a:pt x="1394052" y="238339"/>
                  </a:lnTo>
                  <a:lnTo>
                    <a:pt x="0" y="238339"/>
                  </a:lnTo>
                  <a:close/>
                </a:path>
              </a:pathLst>
            </a:custGeom>
            <a:solidFill>
              <a:srgbClr val="303030"/>
            </a:solidFill>
          </p:spPr>
        </p:sp>
        <p:sp>
          <p:nvSpPr>
            <p:cNvPr name="TextBox 8" id="8"/>
            <p:cNvSpPr txBox="true"/>
            <p:nvPr/>
          </p:nvSpPr>
          <p:spPr>
            <a:xfrm>
              <a:off x="0" y="-76200"/>
              <a:ext cx="1394052"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820210" y="3355292"/>
            <a:ext cx="813268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Trust Takes Time</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2" id="12"/>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4" id="14"/>
          <p:cNvSpPr txBox="true"/>
          <p:nvPr/>
        </p:nvSpPr>
        <p:spPr>
          <a:xfrm rot="0">
            <a:off x="1171097" y="1090787"/>
            <a:ext cx="142643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TRUSTWORTHY  VS. UNSAFE</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540711" y="4687331"/>
            <a:ext cx="16367157" cy="730250"/>
          </a:xfrm>
          <a:prstGeom prst="rect">
            <a:avLst/>
          </a:prstGeom>
        </p:spPr>
        <p:txBody>
          <a:bodyPr anchor="t" rtlCol="false" tIns="0" lIns="0" bIns="0" rIns="0">
            <a:spAutoFit/>
          </a:bodyPr>
          <a:lstStyle/>
          <a:p>
            <a:pPr algn="l">
              <a:lnSpc>
                <a:spcPts val="5950"/>
              </a:lnSpc>
            </a:pPr>
            <a:r>
              <a:rPr lang="en-US" sz="4250" b="true">
                <a:solidFill>
                  <a:srgbClr val="9D1BE3"/>
                </a:solidFill>
                <a:latin typeface="Roboto Bold"/>
                <a:ea typeface="Roboto Bold"/>
                <a:cs typeface="Roboto Bold"/>
                <a:sym typeface="Roboto Bold"/>
              </a:rPr>
              <a:t>Fair: </a:t>
            </a:r>
            <a:r>
              <a:rPr lang="en-US" sz="4250" b="true">
                <a:solidFill>
                  <a:srgbClr val="004F59"/>
                </a:solidFill>
                <a:latin typeface="Roboto Bold"/>
                <a:ea typeface="Roboto Bold"/>
                <a:cs typeface="Roboto Bold"/>
                <a:sym typeface="Roboto Bold"/>
              </a:rPr>
              <a:t>Do they have fair rules, and is everyone treated the same?</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27</a:t>
            </a:r>
          </a:p>
        </p:txBody>
      </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0" id="10"/>
          <p:cNvGrpSpPr/>
          <p:nvPr/>
        </p:nvGrpSpPr>
        <p:grpSpPr>
          <a:xfrm rot="0">
            <a:off x="1442877" y="3336246"/>
            <a:ext cx="5293042" cy="904943"/>
            <a:chOff x="0" y="0"/>
            <a:chExt cx="1394052" cy="238339"/>
          </a:xfrm>
        </p:grpSpPr>
        <p:sp>
          <p:nvSpPr>
            <p:cNvPr name="Freeform 11" id="11"/>
            <p:cNvSpPr/>
            <p:nvPr/>
          </p:nvSpPr>
          <p:spPr>
            <a:xfrm flipH="false" flipV="false" rot="0">
              <a:off x="0" y="0"/>
              <a:ext cx="1394052" cy="238339"/>
            </a:xfrm>
            <a:custGeom>
              <a:avLst/>
              <a:gdLst/>
              <a:ahLst/>
              <a:cxnLst/>
              <a:rect r="r" b="b" t="t" l="l"/>
              <a:pathLst>
                <a:path h="238339" w="1394052">
                  <a:moveTo>
                    <a:pt x="0" y="0"/>
                  </a:moveTo>
                  <a:lnTo>
                    <a:pt x="1394052" y="0"/>
                  </a:lnTo>
                  <a:lnTo>
                    <a:pt x="1394052" y="238339"/>
                  </a:lnTo>
                  <a:lnTo>
                    <a:pt x="0" y="238339"/>
                  </a:lnTo>
                  <a:close/>
                </a:path>
              </a:pathLst>
            </a:custGeom>
            <a:solidFill>
              <a:srgbClr val="303030"/>
            </a:solidFill>
          </p:spPr>
        </p:sp>
        <p:sp>
          <p:nvSpPr>
            <p:cNvPr name="TextBox 12" id="12"/>
            <p:cNvSpPr txBox="true"/>
            <p:nvPr/>
          </p:nvSpPr>
          <p:spPr>
            <a:xfrm>
              <a:off x="0" y="-76200"/>
              <a:ext cx="1394052"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1820210" y="3355292"/>
            <a:ext cx="813268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Trust Takes Time</a:t>
            </a:r>
          </a:p>
        </p:txBody>
      </p:sp>
      <p:sp>
        <p:nvSpPr>
          <p:cNvPr name="TextBox 14" id="14"/>
          <p:cNvSpPr txBox="true"/>
          <p:nvPr/>
        </p:nvSpPr>
        <p:spPr>
          <a:xfrm rot="0">
            <a:off x="1171097" y="1090787"/>
            <a:ext cx="142643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TRUSTWORTHY  VS. UNSAFE</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53535" y="4677806"/>
            <a:ext cx="15505765" cy="1482725"/>
          </a:xfrm>
          <a:prstGeom prst="rect">
            <a:avLst/>
          </a:prstGeom>
        </p:spPr>
        <p:txBody>
          <a:bodyPr anchor="t" rtlCol="false" tIns="0" lIns="0" bIns="0" rIns="0">
            <a:spAutoFit/>
          </a:bodyPr>
          <a:lstStyle/>
          <a:p>
            <a:pPr algn="l">
              <a:lnSpc>
                <a:spcPts val="5950"/>
              </a:lnSpc>
            </a:pPr>
            <a:r>
              <a:rPr lang="en-US" sz="4250" b="true">
                <a:solidFill>
                  <a:srgbClr val="9D1BE3"/>
                </a:solidFill>
                <a:latin typeface="Roboto Bold"/>
                <a:ea typeface="Roboto Bold"/>
                <a:cs typeface="Roboto Bold"/>
                <a:sym typeface="Roboto Bold"/>
              </a:rPr>
              <a:t>Good Choices: </a:t>
            </a:r>
            <a:r>
              <a:rPr lang="en-US" sz="4250" b="true">
                <a:solidFill>
                  <a:srgbClr val="004F59"/>
                </a:solidFill>
                <a:latin typeface="Roboto Bold"/>
                <a:ea typeface="Roboto Bold"/>
                <a:cs typeface="Roboto Bold"/>
                <a:sym typeface="Roboto Bold"/>
              </a:rPr>
              <a:t>Do they make responsible decisions, or do their choices harm others?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28</a:t>
            </a:r>
          </a:p>
        </p:txBody>
      </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0" id="10"/>
          <p:cNvGrpSpPr/>
          <p:nvPr/>
        </p:nvGrpSpPr>
        <p:grpSpPr>
          <a:xfrm rot="0">
            <a:off x="1442877" y="3336246"/>
            <a:ext cx="5293042" cy="904943"/>
            <a:chOff x="0" y="0"/>
            <a:chExt cx="1394052" cy="238339"/>
          </a:xfrm>
        </p:grpSpPr>
        <p:sp>
          <p:nvSpPr>
            <p:cNvPr name="Freeform 11" id="11"/>
            <p:cNvSpPr/>
            <p:nvPr/>
          </p:nvSpPr>
          <p:spPr>
            <a:xfrm flipH="false" flipV="false" rot="0">
              <a:off x="0" y="0"/>
              <a:ext cx="1394052" cy="238339"/>
            </a:xfrm>
            <a:custGeom>
              <a:avLst/>
              <a:gdLst/>
              <a:ahLst/>
              <a:cxnLst/>
              <a:rect r="r" b="b" t="t" l="l"/>
              <a:pathLst>
                <a:path h="238339" w="1394052">
                  <a:moveTo>
                    <a:pt x="0" y="0"/>
                  </a:moveTo>
                  <a:lnTo>
                    <a:pt x="1394052" y="0"/>
                  </a:lnTo>
                  <a:lnTo>
                    <a:pt x="1394052" y="238339"/>
                  </a:lnTo>
                  <a:lnTo>
                    <a:pt x="0" y="238339"/>
                  </a:lnTo>
                  <a:close/>
                </a:path>
              </a:pathLst>
            </a:custGeom>
            <a:solidFill>
              <a:srgbClr val="303030"/>
            </a:solidFill>
          </p:spPr>
        </p:sp>
        <p:sp>
          <p:nvSpPr>
            <p:cNvPr name="TextBox 12" id="12"/>
            <p:cNvSpPr txBox="true"/>
            <p:nvPr/>
          </p:nvSpPr>
          <p:spPr>
            <a:xfrm>
              <a:off x="0" y="-76200"/>
              <a:ext cx="1394052"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1820210" y="3355292"/>
            <a:ext cx="813268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Trust Takes Time</a:t>
            </a:r>
          </a:p>
        </p:txBody>
      </p:sp>
      <p:sp>
        <p:nvSpPr>
          <p:cNvPr name="TextBox 14" id="14"/>
          <p:cNvSpPr txBox="true"/>
          <p:nvPr/>
        </p:nvSpPr>
        <p:spPr>
          <a:xfrm rot="0">
            <a:off x="1171097" y="1090787"/>
            <a:ext cx="142643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TRUSTWORTHY  VS. UNSAFE</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6759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53535" y="4696856"/>
            <a:ext cx="13909530" cy="1482725"/>
          </a:xfrm>
          <a:prstGeom prst="rect">
            <a:avLst/>
          </a:prstGeom>
        </p:spPr>
        <p:txBody>
          <a:bodyPr anchor="t" rtlCol="false" tIns="0" lIns="0" bIns="0" rIns="0">
            <a:spAutoFit/>
          </a:bodyPr>
          <a:lstStyle/>
          <a:p>
            <a:pPr algn="l">
              <a:lnSpc>
                <a:spcPts val="5950"/>
              </a:lnSpc>
            </a:pPr>
            <a:r>
              <a:rPr lang="en-US" sz="4250" b="true">
                <a:solidFill>
                  <a:srgbClr val="9D1BE3"/>
                </a:solidFill>
                <a:latin typeface="Roboto Bold"/>
                <a:ea typeface="Roboto Bold"/>
                <a:cs typeface="Roboto Bold"/>
                <a:sym typeface="Roboto Bold"/>
              </a:rPr>
              <a:t>Honest: </a:t>
            </a:r>
            <a:r>
              <a:rPr lang="en-US" sz="4250" b="true">
                <a:solidFill>
                  <a:srgbClr val="004F59"/>
                </a:solidFill>
                <a:latin typeface="Roboto Bold"/>
                <a:ea typeface="Roboto Bold"/>
                <a:cs typeface="Roboto Bold"/>
                <a:sym typeface="Roboto Bold"/>
              </a:rPr>
              <a:t>Do their stories stay the same, or do they change over time?</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29</a:t>
            </a:r>
          </a:p>
        </p:txBody>
      </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0" id="10"/>
          <p:cNvGrpSpPr/>
          <p:nvPr/>
        </p:nvGrpSpPr>
        <p:grpSpPr>
          <a:xfrm rot="0">
            <a:off x="1442877" y="3336246"/>
            <a:ext cx="5293042" cy="904943"/>
            <a:chOff x="0" y="0"/>
            <a:chExt cx="1394052" cy="238339"/>
          </a:xfrm>
        </p:grpSpPr>
        <p:sp>
          <p:nvSpPr>
            <p:cNvPr name="Freeform 11" id="11"/>
            <p:cNvSpPr/>
            <p:nvPr/>
          </p:nvSpPr>
          <p:spPr>
            <a:xfrm flipH="false" flipV="false" rot="0">
              <a:off x="0" y="0"/>
              <a:ext cx="1394052" cy="238339"/>
            </a:xfrm>
            <a:custGeom>
              <a:avLst/>
              <a:gdLst/>
              <a:ahLst/>
              <a:cxnLst/>
              <a:rect r="r" b="b" t="t" l="l"/>
              <a:pathLst>
                <a:path h="238339" w="1394052">
                  <a:moveTo>
                    <a:pt x="0" y="0"/>
                  </a:moveTo>
                  <a:lnTo>
                    <a:pt x="1394052" y="0"/>
                  </a:lnTo>
                  <a:lnTo>
                    <a:pt x="1394052" y="238339"/>
                  </a:lnTo>
                  <a:lnTo>
                    <a:pt x="0" y="238339"/>
                  </a:lnTo>
                  <a:close/>
                </a:path>
              </a:pathLst>
            </a:custGeom>
            <a:solidFill>
              <a:srgbClr val="303030"/>
            </a:solidFill>
          </p:spPr>
        </p:sp>
        <p:sp>
          <p:nvSpPr>
            <p:cNvPr name="TextBox 12" id="12"/>
            <p:cNvSpPr txBox="true"/>
            <p:nvPr/>
          </p:nvSpPr>
          <p:spPr>
            <a:xfrm>
              <a:off x="0" y="-76200"/>
              <a:ext cx="1394052"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1820210" y="3355292"/>
            <a:ext cx="813268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Trust Takes Time</a:t>
            </a:r>
          </a:p>
        </p:txBody>
      </p:sp>
      <p:sp>
        <p:nvSpPr>
          <p:cNvPr name="TextBox 14" id="14"/>
          <p:cNvSpPr txBox="true"/>
          <p:nvPr/>
        </p:nvSpPr>
        <p:spPr>
          <a:xfrm rot="0">
            <a:off x="1171097" y="1090787"/>
            <a:ext cx="142643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TRUSTWORTHY  VS. UNSAFE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2831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937932" y="1181991"/>
            <a:ext cx="16441210" cy="7923019"/>
            <a:chOff x="0" y="0"/>
            <a:chExt cx="4330195" cy="2086721"/>
          </a:xfrm>
        </p:grpSpPr>
        <p:sp>
          <p:nvSpPr>
            <p:cNvPr name="Freeform 5" id="5"/>
            <p:cNvSpPr/>
            <p:nvPr/>
          </p:nvSpPr>
          <p:spPr>
            <a:xfrm flipH="false" flipV="false" rot="0">
              <a:off x="0" y="0"/>
              <a:ext cx="4330195" cy="2086721"/>
            </a:xfrm>
            <a:custGeom>
              <a:avLst/>
              <a:gdLst/>
              <a:ahLst/>
              <a:cxnLst/>
              <a:rect r="r" b="b" t="t" l="l"/>
              <a:pathLst>
                <a:path h="2086721" w="4330195">
                  <a:moveTo>
                    <a:pt x="0" y="0"/>
                  </a:moveTo>
                  <a:lnTo>
                    <a:pt x="4330195" y="0"/>
                  </a:lnTo>
                  <a:lnTo>
                    <a:pt x="4330195" y="2086721"/>
                  </a:lnTo>
                  <a:lnTo>
                    <a:pt x="0" y="2086721"/>
                  </a:lnTo>
                  <a:close/>
                </a:path>
              </a:pathLst>
            </a:custGeom>
            <a:solidFill>
              <a:srgbClr val="FFFFFF"/>
            </a:solidFill>
          </p:spPr>
        </p:sp>
        <p:sp>
          <p:nvSpPr>
            <p:cNvPr name="TextBox 6" id="6"/>
            <p:cNvSpPr txBox="true"/>
            <p:nvPr/>
          </p:nvSpPr>
          <p:spPr>
            <a:xfrm>
              <a:off x="0" y="-76200"/>
              <a:ext cx="4330195" cy="216292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a:t>
            </a:r>
          </a:p>
        </p:txBody>
      </p:sp>
      <p:sp>
        <p:nvSpPr>
          <p:cNvPr name="Freeform 8" id="8"/>
          <p:cNvSpPr/>
          <p:nvPr/>
        </p:nvSpPr>
        <p:spPr>
          <a:xfrm flipH="false" flipV="false" rot="0">
            <a:off x="14655066" y="7862453"/>
            <a:ext cx="2164759" cy="1165639"/>
          </a:xfrm>
          <a:custGeom>
            <a:avLst/>
            <a:gdLst/>
            <a:ahLst/>
            <a:cxnLst/>
            <a:rect r="r" b="b" t="t" l="l"/>
            <a:pathLst>
              <a:path h="1165639" w="2164759">
                <a:moveTo>
                  <a:pt x="0" y="0"/>
                </a:moveTo>
                <a:lnTo>
                  <a:pt x="2164759" y="0"/>
                </a:lnTo>
                <a:lnTo>
                  <a:pt x="2164759" y="1165639"/>
                </a:lnTo>
                <a:lnTo>
                  <a:pt x="0" y="1165639"/>
                </a:lnTo>
                <a:lnTo>
                  <a:pt x="0" y="0"/>
                </a:lnTo>
                <a:close/>
              </a:path>
            </a:pathLst>
          </a:custGeom>
          <a:blipFill>
            <a:blip r:embed="rId3"/>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2305400" y="1903502"/>
            <a:ext cx="14219281" cy="6446521"/>
          </a:xfrm>
          <a:prstGeom prst="rect">
            <a:avLst/>
          </a:prstGeom>
        </p:spPr>
        <p:txBody>
          <a:bodyPr anchor="t" rtlCol="false" tIns="0" lIns="0" bIns="0" rIns="0">
            <a:spAutoFit/>
          </a:bodyPr>
          <a:lstStyle/>
          <a:p>
            <a:pPr algn="l">
              <a:lnSpc>
                <a:spcPts val="3919"/>
              </a:lnSpc>
            </a:pPr>
            <a:r>
              <a:rPr lang="en-US" sz="2799" b="true">
                <a:solidFill>
                  <a:srgbClr val="9D1BE3"/>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p>
          <a:p>
            <a:pPr algn="l">
              <a:lnSpc>
                <a:spcPts val="1820"/>
              </a:lnSpc>
            </a:p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and content from this Walking Wise presentation to ensure the information aligns with your school policies, is age-appropriate, and fits within available class time. However, the slides are copyright-protected and may not be reworded without prior written permission from Walking Wise.</a:t>
            </a:r>
          </a:p>
          <a:p>
            <a:pPr algn="l">
              <a:lnSpc>
                <a:spcPts val="1820"/>
              </a:lnSpc>
            </a:pPr>
          </a:p>
          <a:p>
            <a:pPr algn="l">
              <a:lnSpc>
                <a:spcPts val="3639"/>
              </a:lnSpc>
            </a:pPr>
            <a:r>
              <a:rPr lang="en-US" sz="2599">
                <a:solidFill>
                  <a:srgbClr val="9D1BE3"/>
                </a:solidFill>
                <a:latin typeface="Roboto"/>
                <a:ea typeface="Roboto"/>
                <a:cs typeface="Roboto"/>
                <a:sym typeface="Roboto"/>
              </a:rPr>
              <a:t>We encourage you to </a:t>
            </a:r>
            <a:r>
              <a:rPr lang="en-US" sz="2599">
                <a:solidFill>
                  <a:srgbClr val="9D1BE3"/>
                </a:solidFill>
                <a:latin typeface="Roboto"/>
                <a:ea typeface="Roboto"/>
                <a:cs typeface="Roboto"/>
                <a:sym typeface="Roboto"/>
              </a:rPr>
              <a:t>add your own content by following these instructions:</a:t>
            </a:r>
          </a:p>
          <a:p>
            <a:pPr algn="l" marL="561336" indent="-280668" lvl="1">
              <a:lnSpc>
                <a:spcPts val="3639"/>
              </a:lnSpc>
              <a:buFont typeface="Arial"/>
              <a:buChar char="•"/>
            </a:pPr>
            <a:r>
              <a:rPr lang="en-US" sz="2599">
                <a:solidFill>
                  <a:srgbClr val="303030"/>
                </a:solidFill>
                <a:latin typeface="Roboto"/>
                <a:ea typeface="Roboto"/>
                <a:cs typeface="Roboto"/>
                <a:sym typeface="Roboto"/>
              </a:rPr>
              <a:t>Insert new PowerPoint slides.</a:t>
            </a:r>
          </a:p>
          <a:p>
            <a:pPr algn="l" marL="561336" indent="-280668" lvl="1">
              <a:lnSpc>
                <a:spcPts val="3639"/>
              </a:lnSpc>
              <a:buFont typeface="Arial"/>
              <a:buChar char="•"/>
            </a:pPr>
            <a:r>
              <a:rPr lang="en-US" sz="2599">
                <a:solidFill>
                  <a:srgbClr val="303030"/>
                </a:solidFill>
                <a:latin typeface="Roboto"/>
                <a:ea typeface="Roboto"/>
                <a:cs typeface="Roboto"/>
                <a:sym typeface="Roboto"/>
              </a:rPr>
              <a:t>Remove the Walking Wise logo and copyright "©2026 Walking Wise" from the new slides.</a:t>
            </a:r>
          </a:p>
          <a:p>
            <a:pPr algn="l" marL="561336" indent="-280668" lvl="1">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a:t>
            </a:r>
            <a:r>
              <a:rPr lang="en-US" sz="2599">
                <a:solidFill>
                  <a:srgbClr val="303030"/>
                </a:solidFill>
                <a:latin typeface="Roboto"/>
                <a:ea typeface="Roboto"/>
                <a:cs typeface="Roboto"/>
                <a:sym typeface="Roboto"/>
              </a:rPr>
              <a:t> </a:t>
            </a:r>
          </a:p>
          <a:p>
            <a:pPr algn="l">
              <a:lnSpc>
                <a:spcPts val="1820"/>
              </a:lnSpc>
            </a:p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name="TextBox 11" id="11"/>
          <p:cNvSpPr txBox="true"/>
          <p:nvPr/>
        </p:nvSpPr>
        <p:spPr>
          <a:xfrm rot="0">
            <a:off x="1531309" y="8686051"/>
            <a:ext cx="802666" cy="207645"/>
          </a:xfrm>
          <a:prstGeom prst="rect">
            <a:avLst/>
          </a:prstGeom>
        </p:spPr>
        <p:txBody>
          <a:bodyPr anchor="t" rtlCol="false" tIns="0" lIns="0" bIns="0" rIns="0">
            <a:spAutoFit/>
          </a:bodyPr>
          <a:lstStyle/>
          <a:p>
            <a:pPr algn="l">
              <a:lnSpc>
                <a:spcPts val="1679"/>
              </a:lnSpc>
            </a:pPr>
            <a:r>
              <a:rPr lang="en-US" sz="1200">
                <a:solidFill>
                  <a:srgbClr val="000000"/>
                </a:solidFill>
                <a:latin typeface="Roboto"/>
                <a:ea typeface="Roboto"/>
                <a:cs typeface="Roboto"/>
                <a:sym typeface="Roboto"/>
              </a:rPr>
              <a:t>R042726</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30</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6" id="6"/>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7" id="7"/>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8" id="8"/>
          <p:cNvSpPr txBox="true"/>
          <p:nvPr/>
        </p:nvSpPr>
        <p:spPr>
          <a:xfrm rot="0">
            <a:off x="1753535" y="4611131"/>
            <a:ext cx="15820505" cy="812800"/>
          </a:xfrm>
          <a:prstGeom prst="rect">
            <a:avLst/>
          </a:prstGeom>
        </p:spPr>
        <p:txBody>
          <a:bodyPr anchor="t" rtlCol="false" tIns="0" lIns="0" bIns="0" rIns="0">
            <a:spAutoFit/>
          </a:bodyPr>
          <a:lstStyle/>
          <a:p>
            <a:pPr algn="l">
              <a:lnSpc>
                <a:spcPts val="6800"/>
              </a:lnSpc>
            </a:pPr>
            <a:r>
              <a:rPr lang="en-US" sz="4250" b="true">
                <a:solidFill>
                  <a:srgbClr val="9D1BE3"/>
                </a:solidFill>
                <a:latin typeface="Roboto Bold"/>
                <a:ea typeface="Roboto Bold"/>
                <a:cs typeface="Roboto Bold"/>
                <a:sym typeface="Roboto Bold"/>
              </a:rPr>
              <a:t>Safe: </a:t>
            </a:r>
            <a:r>
              <a:rPr lang="en-US" sz="4250" b="true">
                <a:solidFill>
                  <a:srgbClr val="004F59"/>
                </a:solidFill>
                <a:latin typeface="Roboto Bold"/>
                <a:ea typeface="Roboto Bold"/>
                <a:cs typeface="Roboto Bold"/>
                <a:sym typeface="Roboto Bold"/>
              </a:rPr>
              <a:t>Are they protective, or do they encourage risky behavior?</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0" id="10"/>
          <p:cNvGrpSpPr/>
          <p:nvPr/>
        </p:nvGrpSpPr>
        <p:grpSpPr>
          <a:xfrm rot="0">
            <a:off x="1442877" y="3336246"/>
            <a:ext cx="5293042" cy="904943"/>
            <a:chOff x="0" y="0"/>
            <a:chExt cx="1394052" cy="238339"/>
          </a:xfrm>
        </p:grpSpPr>
        <p:sp>
          <p:nvSpPr>
            <p:cNvPr name="Freeform 11" id="11"/>
            <p:cNvSpPr/>
            <p:nvPr/>
          </p:nvSpPr>
          <p:spPr>
            <a:xfrm flipH="false" flipV="false" rot="0">
              <a:off x="0" y="0"/>
              <a:ext cx="1394052" cy="238339"/>
            </a:xfrm>
            <a:custGeom>
              <a:avLst/>
              <a:gdLst/>
              <a:ahLst/>
              <a:cxnLst/>
              <a:rect r="r" b="b" t="t" l="l"/>
              <a:pathLst>
                <a:path h="238339" w="1394052">
                  <a:moveTo>
                    <a:pt x="0" y="0"/>
                  </a:moveTo>
                  <a:lnTo>
                    <a:pt x="1394052" y="0"/>
                  </a:lnTo>
                  <a:lnTo>
                    <a:pt x="1394052" y="238339"/>
                  </a:lnTo>
                  <a:lnTo>
                    <a:pt x="0" y="238339"/>
                  </a:lnTo>
                  <a:close/>
                </a:path>
              </a:pathLst>
            </a:custGeom>
            <a:solidFill>
              <a:srgbClr val="303030"/>
            </a:solidFill>
          </p:spPr>
        </p:sp>
        <p:sp>
          <p:nvSpPr>
            <p:cNvPr name="TextBox 12" id="12"/>
            <p:cNvSpPr txBox="true"/>
            <p:nvPr/>
          </p:nvSpPr>
          <p:spPr>
            <a:xfrm>
              <a:off x="0" y="-76200"/>
              <a:ext cx="1394052"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1820210" y="3355292"/>
            <a:ext cx="813268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Trust Takes Time</a:t>
            </a:r>
          </a:p>
        </p:txBody>
      </p:sp>
      <p:sp>
        <p:nvSpPr>
          <p:cNvPr name="TextBox 14" id="14"/>
          <p:cNvSpPr txBox="true"/>
          <p:nvPr/>
        </p:nvSpPr>
        <p:spPr>
          <a:xfrm rot="0">
            <a:off x="1171097" y="1090787"/>
            <a:ext cx="1426431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TRUSTWORTHY  VS. UNSAFE</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453059" y="4828187"/>
            <a:ext cx="12718545" cy="2088788"/>
            <a:chOff x="0" y="0"/>
            <a:chExt cx="3349740" cy="550133"/>
          </a:xfrm>
        </p:grpSpPr>
        <p:sp>
          <p:nvSpPr>
            <p:cNvPr name="Freeform 7" id="7"/>
            <p:cNvSpPr/>
            <p:nvPr/>
          </p:nvSpPr>
          <p:spPr>
            <a:xfrm flipH="false" flipV="false" rot="0">
              <a:off x="0" y="0"/>
              <a:ext cx="3349740" cy="550133"/>
            </a:xfrm>
            <a:custGeom>
              <a:avLst/>
              <a:gdLst/>
              <a:ahLst/>
              <a:cxnLst/>
              <a:rect r="r" b="b" t="t" l="l"/>
              <a:pathLst>
                <a:path h="550133" w="3349740">
                  <a:moveTo>
                    <a:pt x="0" y="0"/>
                  </a:moveTo>
                  <a:lnTo>
                    <a:pt x="3349740" y="0"/>
                  </a:lnTo>
                  <a:lnTo>
                    <a:pt x="3349740" y="550133"/>
                  </a:lnTo>
                  <a:lnTo>
                    <a:pt x="0" y="550133"/>
                  </a:lnTo>
                  <a:close/>
                </a:path>
              </a:pathLst>
            </a:custGeom>
            <a:solidFill>
              <a:srgbClr val="303030"/>
            </a:solidFill>
          </p:spPr>
        </p:sp>
        <p:sp>
          <p:nvSpPr>
            <p:cNvPr name="TextBox 8" id="8"/>
            <p:cNvSpPr txBox="true"/>
            <p:nvPr/>
          </p:nvSpPr>
          <p:spPr>
            <a:xfrm>
              <a:off x="0" y="-76200"/>
              <a:ext cx="3349740" cy="626333"/>
            </a:xfrm>
            <a:prstGeom prst="rect">
              <a:avLst/>
            </a:prstGeom>
          </p:spPr>
          <p:txBody>
            <a:bodyPr anchor="ctr" rtlCol="false" tIns="50800" lIns="50800" bIns="50800" rIns="50800"/>
            <a:lstStyle/>
            <a:p>
              <a:pPr algn="ctr">
                <a:lnSpc>
                  <a:spcPts val="3074"/>
                </a:lnSpc>
              </a:pPr>
            </a:p>
          </p:txBody>
        </p:sp>
      </p:grpSp>
      <p:grpSp>
        <p:nvGrpSpPr>
          <p:cNvPr name="Group 9" id="9"/>
          <p:cNvGrpSpPr/>
          <p:nvPr/>
        </p:nvGrpSpPr>
        <p:grpSpPr>
          <a:xfrm rot="0">
            <a:off x="13841346" y="952594"/>
            <a:ext cx="3313179" cy="3641252"/>
            <a:chOff x="0" y="0"/>
            <a:chExt cx="1158176" cy="1272860"/>
          </a:xfrm>
        </p:grpSpPr>
        <p:sp>
          <p:nvSpPr>
            <p:cNvPr name="Freeform 10" id="10"/>
            <p:cNvSpPr/>
            <p:nvPr/>
          </p:nvSpPr>
          <p:spPr>
            <a:xfrm flipH="false" flipV="false" rot="0">
              <a:off x="0" y="0"/>
              <a:ext cx="1158176" cy="1272860"/>
            </a:xfrm>
            <a:custGeom>
              <a:avLst/>
              <a:gdLst/>
              <a:ahLst/>
              <a:cxnLst/>
              <a:rect r="r" b="b" t="t" l="l"/>
              <a:pathLst>
                <a:path h="1272860" w="1158176">
                  <a:moveTo>
                    <a:pt x="0" y="0"/>
                  </a:moveTo>
                  <a:lnTo>
                    <a:pt x="1158176" y="0"/>
                  </a:lnTo>
                  <a:lnTo>
                    <a:pt x="1158176" y="1272860"/>
                  </a:lnTo>
                  <a:lnTo>
                    <a:pt x="0" y="1272860"/>
                  </a:lnTo>
                  <a:close/>
                </a:path>
              </a:pathLst>
            </a:custGeom>
            <a:solidFill>
              <a:srgbClr val="FFFFFF"/>
            </a:solidFill>
          </p:spPr>
        </p:sp>
        <p:sp>
          <p:nvSpPr>
            <p:cNvPr name="TextBox 11" id="11"/>
            <p:cNvSpPr txBox="true"/>
            <p:nvPr/>
          </p:nvSpPr>
          <p:spPr>
            <a:xfrm>
              <a:off x="0" y="-76200"/>
              <a:ext cx="1158176" cy="1349060"/>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961735" y="5043955"/>
            <a:ext cx="13177152" cy="15620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can strong relationships with trustworthy adults improve a young person's life?</a:t>
            </a:r>
          </a:p>
        </p:txBody>
      </p:sp>
      <p:sp>
        <p:nvSpPr>
          <p:cNvPr name="Freeform 13" id="13"/>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4" id="14"/>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5" id="15"/>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Freeform 16" id="16"/>
          <p:cNvSpPr/>
          <p:nvPr/>
        </p:nvSpPr>
        <p:spPr>
          <a:xfrm flipH="false" flipV="false" rot="0">
            <a:off x="14007156" y="1102735"/>
            <a:ext cx="3011582" cy="3306090"/>
          </a:xfrm>
          <a:custGeom>
            <a:avLst/>
            <a:gdLst/>
            <a:ahLst/>
            <a:cxnLst/>
            <a:rect r="r" b="b" t="t" l="l"/>
            <a:pathLst>
              <a:path h="3306090" w="3011582">
                <a:moveTo>
                  <a:pt x="0" y="0"/>
                </a:moveTo>
                <a:lnTo>
                  <a:pt x="3011582" y="0"/>
                </a:lnTo>
                <a:lnTo>
                  <a:pt x="3011582" y="3306090"/>
                </a:lnTo>
                <a:lnTo>
                  <a:pt x="0" y="3306090"/>
                </a:lnTo>
                <a:lnTo>
                  <a:pt x="0" y="0"/>
                </a:lnTo>
                <a:close/>
              </a:path>
            </a:pathLst>
          </a:custGeom>
          <a:blipFill>
            <a:blip r:embed="rId6"/>
            <a:stretch>
              <a:fillRect l="0" t="0" r="0" b="0"/>
            </a:stretch>
          </a:blipFill>
        </p:spPr>
      </p:sp>
      <p:sp>
        <p:nvSpPr>
          <p:cNvPr name="TextBox 17" id="1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31</a:t>
            </a:r>
          </a:p>
        </p:txBody>
      </p:sp>
      <p:sp>
        <p:nvSpPr>
          <p:cNvPr name="TextBox 18" id="1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9" id="19"/>
          <p:cNvSpPr txBox="true"/>
          <p:nvPr/>
        </p:nvSpPr>
        <p:spPr>
          <a:xfrm rot="0">
            <a:off x="945186" y="1250072"/>
            <a:ext cx="1114908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SUPPORT SYSTEM</a:t>
            </a:r>
          </a:p>
        </p:txBody>
      </p:sp>
    </p:spTree>
  </p:cSld>
  <p:clrMapOvr>
    <a:masterClrMapping/>
  </p:clrMapOvr>
</p:sld>
</file>

<file path=ppt/slides/slide3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32</a:t>
            </a:r>
          </a:p>
        </p:txBody>
      </p:sp>
      <p:sp>
        <p:nvSpPr>
          <p:cNvPr name="TextBox 5" id="5"/>
          <p:cNvSpPr txBox="true"/>
          <p:nvPr/>
        </p:nvSpPr>
        <p:spPr>
          <a:xfrm rot="0">
            <a:off x="1922997" y="4318853"/>
            <a:ext cx="16329580" cy="812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Provide emotional support</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1922997" y="3309135"/>
            <a:ext cx="9096429" cy="904943"/>
            <a:chOff x="0" y="0"/>
            <a:chExt cx="2395767" cy="238339"/>
          </a:xfrm>
        </p:grpSpPr>
        <p:sp>
          <p:nvSpPr>
            <p:cNvPr name="Freeform 8" id="8"/>
            <p:cNvSpPr/>
            <p:nvPr/>
          </p:nvSpPr>
          <p:spPr>
            <a:xfrm flipH="false" flipV="false" rot="0">
              <a:off x="0" y="0"/>
              <a:ext cx="2395768" cy="238339"/>
            </a:xfrm>
            <a:custGeom>
              <a:avLst/>
              <a:gdLst/>
              <a:ahLst/>
              <a:cxnLst/>
              <a:rect r="r" b="b" t="t" l="l"/>
              <a:pathLst>
                <a:path h="238339" w="2395768">
                  <a:moveTo>
                    <a:pt x="0" y="0"/>
                  </a:moveTo>
                  <a:lnTo>
                    <a:pt x="2395768" y="0"/>
                  </a:lnTo>
                  <a:lnTo>
                    <a:pt x="2395768" y="238339"/>
                  </a:lnTo>
                  <a:lnTo>
                    <a:pt x="0" y="238339"/>
                  </a:lnTo>
                  <a:close/>
                </a:path>
              </a:pathLst>
            </a:custGeom>
            <a:solidFill>
              <a:srgbClr val="303030"/>
            </a:solidFill>
          </p:spPr>
        </p:sp>
        <p:sp>
          <p:nvSpPr>
            <p:cNvPr name="TextBox 9" id="9"/>
            <p:cNvSpPr txBox="true"/>
            <p:nvPr/>
          </p:nvSpPr>
          <p:spPr>
            <a:xfrm>
              <a:off x="0" y="-76200"/>
              <a:ext cx="2395767"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233655" y="3328181"/>
            <a:ext cx="1088827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 Why Trustworthy Adults Matter</a:t>
            </a:r>
          </a:p>
        </p:txBody>
      </p:sp>
      <p:sp>
        <p:nvSpPr>
          <p:cNvPr name="TextBox 11" id="11"/>
          <p:cNvSpPr txBox="true"/>
          <p:nvPr/>
        </p:nvSpPr>
        <p:spPr>
          <a:xfrm rot="0">
            <a:off x="945186" y="1250072"/>
            <a:ext cx="1114908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SUPPORT SYSTEM</a:t>
            </a:r>
          </a:p>
        </p:txBody>
      </p:sp>
    </p:spTree>
  </p:cSld>
  <p:clrMapOvr>
    <a:masterClrMapping/>
  </p:clrMapOvr>
</p:sld>
</file>

<file path=ppt/slides/slide3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33</a:t>
            </a:r>
          </a:p>
        </p:txBody>
      </p:sp>
      <p:sp>
        <p:nvSpPr>
          <p:cNvPr name="TextBox 5" id="5"/>
          <p:cNvSpPr txBox="true"/>
          <p:nvPr/>
        </p:nvSpPr>
        <p:spPr>
          <a:xfrm rot="0">
            <a:off x="1903947" y="4318853"/>
            <a:ext cx="16329580" cy="16700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Provide emotional support</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Offer guidance and advice</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1903947" y="3309135"/>
            <a:ext cx="9096429" cy="904943"/>
            <a:chOff x="0" y="0"/>
            <a:chExt cx="2395767" cy="238339"/>
          </a:xfrm>
        </p:grpSpPr>
        <p:sp>
          <p:nvSpPr>
            <p:cNvPr name="Freeform 8" id="8"/>
            <p:cNvSpPr/>
            <p:nvPr/>
          </p:nvSpPr>
          <p:spPr>
            <a:xfrm flipH="false" flipV="false" rot="0">
              <a:off x="0" y="0"/>
              <a:ext cx="2395768" cy="238339"/>
            </a:xfrm>
            <a:custGeom>
              <a:avLst/>
              <a:gdLst/>
              <a:ahLst/>
              <a:cxnLst/>
              <a:rect r="r" b="b" t="t" l="l"/>
              <a:pathLst>
                <a:path h="238339" w="2395768">
                  <a:moveTo>
                    <a:pt x="0" y="0"/>
                  </a:moveTo>
                  <a:lnTo>
                    <a:pt x="2395768" y="0"/>
                  </a:lnTo>
                  <a:lnTo>
                    <a:pt x="2395768" y="238339"/>
                  </a:lnTo>
                  <a:lnTo>
                    <a:pt x="0" y="238339"/>
                  </a:lnTo>
                  <a:close/>
                </a:path>
              </a:pathLst>
            </a:custGeom>
            <a:solidFill>
              <a:srgbClr val="303030"/>
            </a:solidFill>
          </p:spPr>
        </p:sp>
        <p:sp>
          <p:nvSpPr>
            <p:cNvPr name="TextBox 9" id="9"/>
            <p:cNvSpPr txBox="true"/>
            <p:nvPr/>
          </p:nvSpPr>
          <p:spPr>
            <a:xfrm>
              <a:off x="0" y="-76200"/>
              <a:ext cx="2395767"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214605" y="3328181"/>
            <a:ext cx="1088827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 Why Trustworthy Adults Matter</a:t>
            </a:r>
          </a:p>
        </p:txBody>
      </p:sp>
      <p:sp>
        <p:nvSpPr>
          <p:cNvPr name="TextBox 11" id="11"/>
          <p:cNvSpPr txBox="true"/>
          <p:nvPr/>
        </p:nvSpPr>
        <p:spPr>
          <a:xfrm rot="0">
            <a:off x="945186" y="1250072"/>
            <a:ext cx="1114908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SUPPORT SYSTEM</a:t>
            </a:r>
          </a:p>
        </p:txBody>
      </p:sp>
    </p:spTree>
  </p:cSld>
  <p:clrMapOvr>
    <a:masterClrMapping/>
  </p:clrMapOvr>
</p:sld>
</file>

<file path=ppt/slides/slide3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34</a:t>
            </a:r>
          </a:p>
        </p:txBody>
      </p:sp>
      <p:sp>
        <p:nvSpPr>
          <p:cNvPr name="TextBox 5" id="5"/>
          <p:cNvSpPr txBox="true"/>
          <p:nvPr/>
        </p:nvSpPr>
        <p:spPr>
          <a:xfrm rot="0">
            <a:off x="1903947" y="4318853"/>
            <a:ext cx="16329580" cy="25273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Provide emotional support</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Offer guidance and advice</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Help keep young people safe</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1903947" y="3309135"/>
            <a:ext cx="9096429" cy="904943"/>
            <a:chOff x="0" y="0"/>
            <a:chExt cx="2395767" cy="238339"/>
          </a:xfrm>
        </p:grpSpPr>
        <p:sp>
          <p:nvSpPr>
            <p:cNvPr name="Freeform 8" id="8"/>
            <p:cNvSpPr/>
            <p:nvPr/>
          </p:nvSpPr>
          <p:spPr>
            <a:xfrm flipH="false" flipV="false" rot="0">
              <a:off x="0" y="0"/>
              <a:ext cx="2395768" cy="238339"/>
            </a:xfrm>
            <a:custGeom>
              <a:avLst/>
              <a:gdLst/>
              <a:ahLst/>
              <a:cxnLst/>
              <a:rect r="r" b="b" t="t" l="l"/>
              <a:pathLst>
                <a:path h="238339" w="2395768">
                  <a:moveTo>
                    <a:pt x="0" y="0"/>
                  </a:moveTo>
                  <a:lnTo>
                    <a:pt x="2395768" y="0"/>
                  </a:lnTo>
                  <a:lnTo>
                    <a:pt x="2395768" y="238339"/>
                  </a:lnTo>
                  <a:lnTo>
                    <a:pt x="0" y="238339"/>
                  </a:lnTo>
                  <a:close/>
                </a:path>
              </a:pathLst>
            </a:custGeom>
            <a:solidFill>
              <a:srgbClr val="303030"/>
            </a:solidFill>
          </p:spPr>
        </p:sp>
        <p:sp>
          <p:nvSpPr>
            <p:cNvPr name="TextBox 9" id="9"/>
            <p:cNvSpPr txBox="true"/>
            <p:nvPr/>
          </p:nvSpPr>
          <p:spPr>
            <a:xfrm>
              <a:off x="0" y="-76200"/>
              <a:ext cx="2395767"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214605" y="3328181"/>
            <a:ext cx="1088827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 Why Trustworthy Adults Matter</a:t>
            </a:r>
          </a:p>
        </p:txBody>
      </p:sp>
      <p:sp>
        <p:nvSpPr>
          <p:cNvPr name="TextBox 11" id="11"/>
          <p:cNvSpPr txBox="true"/>
          <p:nvPr/>
        </p:nvSpPr>
        <p:spPr>
          <a:xfrm rot="0">
            <a:off x="945186" y="1250072"/>
            <a:ext cx="1114908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SUPPORT SYSTEM</a:t>
            </a:r>
          </a:p>
        </p:txBody>
      </p:sp>
    </p:spTree>
  </p:cSld>
  <p:clrMapOvr>
    <a:masterClrMapping/>
  </p:clrMapOvr>
</p:sld>
</file>

<file path=ppt/slides/slide3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35</a:t>
            </a:r>
          </a:p>
        </p:txBody>
      </p:sp>
      <p:sp>
        <p:nvSpPr>
          <p:cNvPr name="TextBox 5" id="5"/>
          <p:cNvSpPr txBox="true"/>
          <p:nvPr/>
        </p:nvSpPr>
        <p:spPr>
          <a:xfrm rot="0">
            <a:off x="1942047" y="4318853"/>
            <a:ext cx="16329580" cy="33845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Provide emotional support</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Offer guidance and advice</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Help keep young people safe</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Build confidence</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1942047" y="3309135"/>
            <a:ext cx="9096429" cy="904943"/>
            <a:chOff x="0" y="0"/>
            <a:chExt cx="2395767" cy="238339"/>
          </a:xfrm>
        </p:grpSpPr>
        <p:sp>
          <p:nvSpPr>
            <p:cNvPr name="Freeform 8" id="8"/>
            <p:cNvSpPr/>
            <p:nvPr/>
          </p:nvSpPr>
          <p:spPr>
            <a:xfrm flipH="false" flipV="false" rot="0">
              <a:off x="0" y="0"/>
              <a:ext cx="2395768" cy="238339"/>
            </a:xfrm>
            <a:custGeom>
              <a:avLst/>
              <a:gdLst/>
              <a:ahLst/>
              <a:cxnLst/>
              <a:rect r="r" b="b" t="t" l="l"/>
              <a:pathLst>
                <a:path h="238339" w="2395768">
                  <a:moveTo>
                    <a:pt x="0" y="0"/>
                  </a:moveTo>
                  <a:lnTo>
                    <a:pt x="2395768" y="0"/>
                  </a:lnTo>
                  <a:lnTo>
                    <a:pt x="2395768" y="238339"/>
                  </a:lnTo>
                  <a:lnTo>
                    <a:pt x="0" y="238339"/>
                  </a:lnTo>
                  <a:close/>
                </a:path>
              </a:pathLst>
            </a:custGeom>
            <a:solidFill>
              <a:srgbClr val="303030"/>
            </a:solidFill>
          </p:spPr>
        </p:sp>
        <p:sp>
          <p:nvSpPr>
            <p:cNvPr name="TextBox 9" id="9"/>
            <p:cNvSpPr txBox="true"/>
            <p:nvPr/>
          </p:nvSpPr>
          <p:spPr>
            <a:xfrm>
              <a:off x="0" y="-76200"/>
              <a:ext cx="2395767"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252705" y="3328181"/>
            <a:ext cx="1088827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 Why Trustworthy Adults Matter</a:t>
            </a:r>
          </a:p>
        </p:txBody>
      </p:sp>
      <p:sp>
        <p:nvSpPr>
          <p:cNvPr name="TextBox 11" id="11"/>
          <p:cNvSpPr txBox="true"/>
          <p:nvPr/>
        </p:nvSpPr>
        <p:spPr>
          <a:xfrm rot="0">
            <a:off x="945186" y="1250072"/>
            <a:ext cx="1114908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SUPPORT SYSTEM</a:t>
            </a:r>
          </a:p>
        </p:txBody>
      </p:sp>
    </p:spTree>
  </p:cSld>
  <p:clrMapOvr>
    <a:masterClrMapping/>
  </p:clrMapOvr>
</p:sld>
</file>

<file path=ppt/slides/slide3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36</a:t>
            </a:r>
          </a:p>
        </p:txBody>
      </p:sp>
      <p:sp>
        <p:nvSpPr>
          <p:cNvPr name="TextBox 5" id="5"/>
          <p:cNvSpPr txBox="true"/>
          <p:nvPr/>
        </p:nvSpPr>
        <p:spPr>
          <a:xfrm rot="0">
            <a:off x="1913472" y="4318853"/>
            <a:ext cx="16329580" cy="4241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Provide emotional support</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Offer guidance and advice</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Help keep young people safe</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Build confidence</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Model healthy relationships</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1913472" y="3309135"/>
            <a:ext cx="9096429" cy="904943"/>
            <a:chOff x="0" y="0"/>
            <a:chExt cx="2395767" cy="238339"/>
          </a:xfrm>
        </p:grpSpPr>
        <p:sp>
          <p:nvSpPr>
            <p:cNvPr name="Freeform 8" id="8"/>
            <p:cNvSpPr/>
            <p:nvPr/>
          </p:nvSpPr>
          <p:spPr>
            <a:xfrm flipH="false" flipV="false" rot="0">
              <a:off x="0" y="0"/>
              <a:ext cx="2395768" cy="238339"/>
            </a:xfrm>
            <a:custGeom>
              <a:avLst/>
              <a:gdLst/>
              <a:ahLst/>
              <a:cxnLst/>
              <a:rect r="r" b="b" t="t" l="l"/>
              <a:pathLst>
                <a:path h="238339" w="2395768">
                  <a:moveTo>
                    <a:pt x="0" y="0"/>
                  </a:moveTo>
                  <a:lnTo>
                    <a:pt x="2395768" y="0"/>
                  </a:lnTo>
                  <a:lnTo>
                    <a:pt x="2395768" y="238339"/>
                  </a:lnTo>
                  <a:lnTo>
                    <a:pt x="0" y="238339"/>
                  </a:lnTo>
                  <a:close/>
                </a:path>
              </a:pathLst>
            </a:custGeom>
            <a:solidFill>
              <a:srgbClr val="303030"/>
            </a:solidFill>
          </p:spPr>
        </p:sp>
        <p:sp>
          <p:nvSpPr>
            <p:cNvPr name="TextBox 9" id="9"/>
            <p:cNvSpPr txBox="true"/>
            <p:nvPr/>
          </p:nvSpPr>
          <p:spPr>
            <a:xfrm>
              <a:off x="0" y="-76200"/>
              <a:ext cx="2395767"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224130" y="3328181"/>
            <a:ext cx="1088827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 Why Trustworthy Adults Matter</a:t>
            </a:r>
          </a:p>
        </p:txBody>
      </p:sp>
      <p:sp>
        <p:nvSpPr>
          <p:cNvPr name="TextBox 11" id="11"/>
          <p:cNvSpPr txBox="true"/>
          <p:nvPr/>
        </p:nvSpPr>
        <p:spPr>
          <a:xfrm rot="0">
            <a:off x="945186" y="1250072"/>
            <a:ext cx="1114908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SUPPORT SYSTEM</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2017780" y="4536816"/>
            <a:ext cx="15816423" cy="819785"/>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To feel like something is owed to another person.</a:t>
            </a:r>
          </a:p>
        </p:txBody>
      </p:sp>
      <p:grpSp>
        <p:nvGrpSpPr>
          <p:cNvPr name="Group 9" id="9"/>
          <p:cNvGrpSpPr/>
          <p:nvPr/>
        </p:nvGrpSpPr>
        <p:grpSpPr>
          <a:xfrm rot="0">
            <a:off x="1965967" y="3624926"/>
            <a:ext cx="4991937" cy="904943"/>
            <a:chOff x="0" y="0"/>
            <a:chExt cx="1314749" cy="238339"/>
          </a:xfrm>
        </p:grpSpPr>
        <p:sp>
          <p:nvSpPr>
            <p:cNvPr name="Freeform 10" id="10"/>
            <p:cNvSpPr/>
            <p:nvPr/>
          </p:nvSpPr>
          <p:spPr>
            <a:xfrm flipH="false" flipV="false" rot="0">
              <a:off x="0" y="0"/>
              <a:ext cx="1314749" cy="238339"/>
            </a:xfrm>
            <a:custGeom>
              <a:avLst/>
              <a:gdLst/>
              <a:ahLst/>
              <a:cxnLst/>
              <a:rect r="r" b="b" t="t" l="l"/>
              <a:pathLst>
                <a:path h="238339" w="1314749">
                  <a:moveTo>
                    <a:pt x="0" y="0"/>
                  </a:moveTo>
                  <a:lnTo>
                    <a:pt x="1314749" y="0"/>
                  </a:lnTo>
                  <a:lnTo>
                    <a:pt x="1314749" y="238339"/>
                  </a:lnTo>
                  <a:lnTo>
                    <a:pt x="0" y="238339"/>
                  </a:lnTo>
                  <a:close/>
                </a:path>
              </a:pathLst>
            </a:custGeom>
            <a:solidFill>
              <a:srgbClr val="303030"/>
            </a:solidFill>
          </p:spPr>
        </p:sp>
        <p:sp>
          <p:nvSpPr>
            <p:cNvPr name="TextBox 11" id="11"/>
            <p:cNvSpPr txBox="true"/>
            <p:nvPr/>
          </p:nvSpPr>
          <p:spPr>
            <a:xfrm>
              <a:off x="0" y="-76200"/>
              <a:ext cx="1314749"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360015" y="350120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OBLIGATED</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37</a:t>
            </a:r>
          </a:p>
        </p:txBody>
      </p:sp>
      <p:sp>
        <p:nvSpPr>
          <p:cNvPr name="Freeform 15" id="15"/>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2017780" y="4536816"/>
            <a:ext cx="13876455" cy="1686709"/>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To unfairly give one person (or a group) better treatment than others.</a:t>
            </a:r>
          </a:p>
        </p:txBody>
      </p:sp>
      <p:grpSp>
        <p:nvGrpSpPr>
          <p:cNvPr name="Group 9" id="9"/>
          <p:cNvGrpSpPr/>
          <p:nvPr/>
        </p:nvGrpSpPr>
        <p:grpSpPr>
          <a:xfrm rot="0">
            <a:off x="1965967" y="3624926"/>
            <a:ext cx="5375320" cy="904943"/>
            <a:chOff x="0" y="0"/>
            <a:chExt cx="1415722" cy="238339"/>
          </a:xfrm>
        </p:grpSpPr>
        <p:sp>
          <p:nvSpPr>
            <p:cNvPr name="Freeform 10" id="10"/>
            <p:cNvSpPr/>
            <p:nvPr/>
          </p:nvSpPr>
          <p:spPr>
            <a:xfrm flipH="false" flipV="false" rot="0">
              <a:off x="0" y="0"/>
              <a:ext cx="1415722" cy="238339"/>
            </a:xfrm>
            <a:custGeom>
              <a:avLst/>
              <a:gdLst/>
              <a:ahLst/>
              <a:cxnLst/>
              <a:rect r="r" b="b" t="t" l="l"/>
              <a:pathLst>
                <a:path h="238339" w="1415722">
                  <a:moveTo>
                    <a:pt x="0" y="0"/>
                  </a:moveTo>
                  <a:lnTo>
                    <a:pt x="1415722" y="0"/>
                  </a:lnTo>
                  <a:lnTo>
                    <a:pt x="1415722" y="238339"/>
                  </a:lnTo>
                  <a:lnTo>
                    <a:pt x="0" y="238339"/>
                  </a:lnTo>
                  <a:close/>
                </a:path>
              </a:pathLst>
            </a:custGeom>
            <a:solidFill>
              <a:srgbClr val="303030"/>
            </a:solidFill>
          </p:spPr>
        </p:sp>
        <p:sp>
          <p:nvSpPr>
            <p:cNvPr name="TextBox 11" id="11"/>
            <p:cNvSpPr txBox="true"/>
            <p:nvPr/>
          </p:nvSpPr>
          <p:spPr>
            <a:xfrm>
              <a:off x="0" y="-76200"/>
              <a:ext cx="1415722"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360015" y="350120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FAVORITISM</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38</a:t>
            </a:r>
          </a:p>
        </p:txBody>
      </p:sp>
      <p:sp>
        <p:nvSpPr>
          <p:cNvPr name="Freeform 15" id="15"/>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2017780" y="4536816"/>
            <a:ext cx="15816423" cy="819748"/>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To hide one’s appearance or true identity.</a:t>
            </a:r>
          </a:p>
        </p:txBody>
      </p:sp>
      <p:grpSp>
        <p:nvGrpSpPr>
          <p:cNvPr name="Group 9" id="9"/>
          <p:cNvGrpSpPr/>
          <p:nvPr/>
        </p:nvGrpSpPr>
        <p:grpSpPr>
          <a:xfrm rot="0">
            <a:off x="1965967" y="3624926"/>
            <a:ext cx="4275904" cy="904943"/>
            <a:chOff x="0" y="0"/>
            <a:chExt cx="1126164" cy="238339"/>
          </a:xfrm>
        </p:grpSpPr>
        <p:sp>
          <p:nvSpPr>
            <p:cNvPr name="Freeform 10" id="10"/>
            <p:cNvSpPr/>
            <p:nvPr/>
          </p:nvSpPr>
          <p:spPr>
            <a:xfrm flipH="false" flipV="false" rot="0">
              <a:off x="0" y="0"/>
              <a:ext cx="1126164" cy="238339"/>
            </a:xfrm>
            <a:custGeom>
              <a:avLst/>
              <a:gdLst/>
              <a:ahLst/>
              <a:cxnLst/>
              <a:rect r="r" b="b" t="t" l="l"/>
              <a:pathLst>
                <a:path h="238339" w="1126164">
                  <a:moveTo>
                    <a:pt x="0" y="0"/>
                  </a:moveTo>
                  <a:lnTo>
                    <a:pt x="1126164" y="0"/>
                  </a:lnTo>
                  <a:lnTo>
                    <a:pt x="1126164" y="238339"/>
                  </a:lnTo>
                  <a:lnTo>
                    <a:pt x="0" y="238339"/>
                  </a:lnTo>
                  <a:close/>
                </a:path>
              </a:pathLst>
            </a:custGeom>
            <a:solidFill>
              <a:srgbClr val="303030"/>
            </a:solidFill>
          </p:spPr>
        </p:sp>
        <p:sp>
          <p:nvSpPr>
            <p:cNvPr name="TextBox 11" id="11"/>
            <p:cNvSpPr txBox="true"/>
            <p:nvPr/>
          </p:nvSpPr>
          <p:spPr>
            <a:xfrm>
              <a:off x="0" y="-76200"/>
              <a:ext cx="1126164"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360015" y="350120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DISGUISE</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39</a:t>
            </a:r>
          </a:p>
        </p:txBody>
      </p:sp>
      <p:sp>
        <p:nvSpPr>
          <p:cNvPr name="Freeform 15" id="15"/>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9" id="9"/>
          <p:cNvSpPr txBox="true"/>
          <p:nvPr/>
        </p:nvSpPr>
        <p:spPr>
          <a:xfrm rot="0">
            <a:off x="1899120" y="3478836"/>
            <a:ext cx="14908859" cy="4493897"/>
          </a:xfrm>
          <a:prstGeom prst="rect">
            <a:avLst/>
          </a:prstGeom>
        </p:spPr>
        <p:txBody>
          <a:bodyPr anchor="t" rtlCol="false" tIns="0" lIns="0" bIns="0" rIns="0">
            <a:spAutoFit/>
          </a:bodyPr>
          <a:lstStyle/>
          <a:p>
            <a:pPr algn="l">
              <a:lnSpc>
                <a:spcPts val="5879"/>
              </a:lnSpc>
            </a:pPr>
            <a:r>
              <a:rPr lang="en-US" sz="4199">
                <a:solidFill>
                  <a:srgbClr val="303030"/>
                </a:solidFill>
                <a:latin typeface="Roboto"/>
                <a:ea typeface="Roboto"/>
                <a:cs typeface="Roboto"/>
                <a:sym typeface="Roboto"/>
              </a:rPr>
              <a:t>We’ll be discussing serious safety issues today. </a:t>
            </a:r>
          </a:p>
          <a:p>
            <a:pPr algn="l">
              <a:lnSpc>
                <a:spcPts val="2100"/>
              </a:lnSpc>
            </a:pPr>
          </a:p>
          <a:p>
            <a:pPr algn="l">
              <a:lnSpc>
                <a:spcPts val="5879"/>
              </a:lnSpc>
            </a:pPr>
            <a:r>
              <a:rPr lang="en-US" sz="4199">
                <a:solidFill>
                  <a:srgbClr val="303030"/>
                </a:solidFill>
                <a:latin typeface="Roboto"/>
                <a:ea typeface="Roboto"/>
                <a:cs typeface="Roboto"/>
                <a:sym typeface="Roboto"/>
              </a:rPr>
              <a:t>Some topics may be difficult to hear. </a:t>
            </a:r>
          </a:p>
          <a:p>
            <a:pPr algn="l">
              <a:lnSpc>
                <a:spcPts val="2100"/>
              </a:lnSpc>
            </a:p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p>
          <a:p>
            <a:pPr algn="l">
              <a:lnSpc>
                <a:spcPts val="5879"/>
              </a:lnSpc>
            </a:pPr>
            <a:r>
              <a:rPr lang="en-US" sz="4199">
                <a:solidFill>
                  <a:srgbClr val="303030"/>
                </a:solidFill>
                <a:latin typeface="Roboto"/>
                <a:ea typeface="Roboto"/>
                <a:cs typeface="Roboto"/>
                <a:sym typeface="Roboto"/>
              </a:rPr>
              <a:t>You’re not alone—help is available.</a:t>
            </a:r>
          </a:p>
        </p:txBody>
      </p:sp>
      <p:sp>
        <p:nvSpPr>
          <p:cNvPr name="TextBox 10" id="10"/>
          <p:cNvSpPr txBox="true"/>
          <p:nvPr/>
        </p:nvSpPr>
        <p:spPr>
          <a:xfrm rot="0">
            <a:off x="980285" y="1430861"/>
            <a:ext cx="9147136"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NOTICE</a:t>
            </a:r>
          </a:p>
        </p:txBody>
      </p:sp>
      <p:sp>
        <p:nvSpPr>
          <p:cNvPr name="TextBox 11" id="11"/>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SENSITIVE TOPICS WILL BE DISCUSSED</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80713" y="3624926"/>
            <a:ext cx="5447618" cy="904943"/>
            <a:chOff x="0" y="0"/>
            <a:chExt cx="1434764" cy="238339"/>
          </a:xfrm>
        </p:grpSpPr>
        <p:sp>
          <p:nvSpPr>
            <p:cNvPr name="Freeform 5" id="5"/>
            <p:cNvSpPr/>
            <p:nvPr/>
          </p:nvSpPr>
          <p:spPr>
            <a:xfrm flipH="false" flipV="false" rot="0">
              <a:off x="0" y="0"/>
              <a:ext cx="1434764" cy="238339"/>
            </a:xfrm>
            <a:custGeom>
              <a:avLst/>
              <a:gdLst/>
              <a:ahLst/>
              <a:cxnLst/>
              <a:rect r="r" b="b" t="t" l="l"/>
              <a:pathLst>
                <a:path h="238339" w="1434764">
                  <a:moveTo>
                    <a:pt x="0" y="0"/>
                  </a:moveTo>
                  <a:lnTo>
                    <a:pt x="1434764" y="0"/>
                  </a:lnTo>
                  <a:lnTo>
                    <a:pt x="1434764" y="238339"/>
                  </a:lnTo>
                  <a:lnTo>
                    <a:pt x="0" y="238339"/>
                  </a:lnTo>
                  <a:close/>
                </a:path>
              </a:pathLst>
            </a:custGeom>
            <a:solidFill>
              <a:srgbClr val="303030"/>
            </a:solidFill>
          </p:spPr>
        </p:sp>
        <p:sp>
          <p:nvSpPr>
            <p:cNvPr name="TextBox 6" id="6"/>
            <p:cNvSpPr txBox="true"/>
            <p:nvPr/>
          </p:nvSpPr>
          <p:spPr>
            <a:xfrm>
              <a:off x="0" y="-76200"/>
              <a:ext cx="1434764"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803158" y="3501101"/>
            <a:ext cx="5495124"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BOUNDARIES</a:t>
            </a:r>
          </a:p>
        </p:txBody>
      </p:sp>
      <p:sp>
        <p:nvSpPr>
          <p:cNvPr name="TextBox 8" id="8"/>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40</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2" id="12"/>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4" id="14"/>
          <p:cNvSpPr txBox="true"/>
          <p:nvPr/>
        </p:nvSpPr>
        <p:spPr>
          <a:xfrm rot="0">
            <a:off x="1532526" y="4536816"/>
            <a:ext cx="16069621" cy="1653540"/>
          </a:xfrm>
          <a:prstGeom prst="rect">
            <a:avLst/>
          </a:prstGeom>
        </p:spPr>
        <p:txBody>
          <a:bodyPr anchor="t" rtlCol="false" tIns="0" lIns="0" bIns="0" rIns="0">
            <a:spAutoFit/>
          </a:bodyPr>
          <a:lstStyle/>
          <a:p>
            <a:pPr algn="l">
              <a:lnSpc>
                <a:spcPts val="6720"/>
              </a:lnSpc>
            </a:pPr>
            <a:r>
              <a:rPr lang="en-US" sz="4200" b="true">
                <a:solidFill>
                  <a:srgbClr val="004F59"/>
                </a:solidFill>
                <a:latin typeface="Roboto Bold"/>
                <a:ea typeface="Roboto Bold"/>
                <a:cs typeface="Roboto Bold"/>
                <a:sym typeface="Roboto Bold"/>
              </a:rPr>
              <a:t>A personal limit that protects our body, feelings, and values. </a:t>
            </a:r>
          </a:p>
          <a:p>
            <a:pPr algn="l">
              <a:lnSpc>
                <a:spcPts val="6720"/>
              </a:lnSpc>
            </a:pPr>
            <a:r>
              <a:rPr lang="en-US" sz="4200" b="true">
                <a:solidFill>
                  <a:srgbClr val="004F59"/>
                </a:solidFill>
                <a:latin typeface="Roboto Bold"/>
                <a:ea typeface="Roboto Bold"/>
                <a:cs typeface="Roboto Bold"/>
                <a:sym typeface="Roboto Bold"/>
              </a:rPr>
              <a:t>It helps us decide what behavior is acceptable or unacceptable.</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41</a:t>
            </a:r>
          </a:p>
        </p:txBody>
      </p:sp>
      <p:sp>
        <p:nvSpPr>
          <p:cNvPr name="Freeform 7" id="7"/>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9" id="9"/>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945186" y="1250072"/>
            <a:ext cx="11714400"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BEHAVIOR</a:t>
            </a:r>
          </a:p>
        </p:txBody>
      </p:sp>
      <p:grpSp>
        <p:nvGrpSpPr>
          <p:cNvPr name="Group 12" id="12"/>
          <p:cNvGrpSpPr/>
          <p:nvPr/>
        </p:nvGrpSpPr>
        <p:grpSpPr>
          <a:xfrm rot="0">
            <a:off x="2019743" y="4951521"/>
            <a:ext cx="10618470" cy="2280767"/>
            <a:chOff x="0" y="0"/>
            <a:chExt cx="2796634" cy="600696"/>
          </a:xfrm>
        </p:grpSpPr>
        <p:sp>
          <p:nvSpPr>
            <p:cNvPr name="Freeform 13" id="13"/>
            <p:cNvSpPr/>
            <p:nvPr/>
          </p:nvSpPr>
          <p:spPr>
            <a:xfrm flipH="false" flipV="false" rot="0">
              <a:off x="0" y="0"/>
              <a:ext cx="2796634" cy="600696"/>
            </a:xfrm>
            <a:custGeom>
              <a:avLst/>
              <a:gdLst/>
              <a:ahLst/>
              <a:cxnLst/>
              <a:rect r="r" b="b" t="t" l="l"/>
              <a:pathLst>
                <a:path h="600696" w="2796634">
                  <a:moveTo>
                    <a:pt x="0" y="0"/>
                  </a:moveTo>
                  <a:lnTo>
                    <a:pt x="2796634" y="0"/>
                  </a:lnTo>
                  <a:lnTo>
                    <a:pt x="2796634" y="600696"/>
                  </a:lnTo>
                  <a:lnTo>
                    <a:pt x="0" y="600696"/>
                  </a:lnTo>
                  <a:close/>
                </a:path>
              </a:pathLst>
            </a:custGeom>
            <a:solidFill>
              <a:srgbClr val="303030"/>
            </a:solidFill>
          </p:spPr>
        </p:sp>
        <p:sp>
          <p:nvSpPr>
            <p:cNvPr name="TextBox 14" id="14"/>
            <p:cNvSpPr txBox="true"/>
            <p:nvPr/>
          </p:nvSpPr>
          <p:spPr>
            <a:xfrm>
              <a:off x="0" y="-76200"/>
              <a:ext cx="2796634" cy="676896"/>
            </a:xfrm>
            <a:prstGeom prst="rect">
              <a:avLst/>
            </a:prstGeom>
          </p:spPr>
          <p:txBody>
            <a:bodyPr anchor="ctr" rtlCol="false" tIns="50800" lIns="50800" bIns="50800" rIns="50800"/>
            <a:lstStyle/>
            <a:p>
              <a:pPr algn="ctr">
                <a:lnSpc>
                  <a:spcPts val="3074"/>
                </a:lnSpc>
              </a:pPr>
            </a:p>
          </p:txBody>
        </p:sp>
      </p:grpSp>
      <p:grpSp>
        <p:nvGrpSpPr>
          <p:cNvPr name="Group 15" id="15"/>
          <p:cNvGrpSpPr/>
          <p:nvPr/>
        </p:nvGrpSpPr>
        <p:grpSpPr>
          <a:xfrm rot="0">
            <a:off x="13383234" y="1192941"/>
            <a:ext cx="3771291" cy="3283715"/>
            <a:chOff x="0" y="0"/>
            <a:chExt cx="1218893" cy="1061307"/>
          </a:xfrm>
        </p:grpSpPr>
        <p:sp>
          <p:nvSpPr>
            <p:cNvPr name="Freeform 16" id="16"/>
            <p:cNvSpPr/>
            <p:nvPr/>
          </p:nvSpPr>
          <p:spPr>
            <a:xfrm flipH="false" flipV="false" rot="0">
              <a:off x="0" y="0"/>
              <a:ext cx="1218893" cy="1061307"/>
            </a:xfrm>
            <a:custGeom>
              <a:avLst/>
              <a:gdLst/>
              <a:ahLst/>
              <a:cxnLst/>
              <a:rect r="r" b="b" t="t" l="l"/>
              <a:pathLst>
                <a:path h="1061307" w="1218893">
                  <a:moveTo>
                    <a:pt x="0" y="0"/>
                  </a:moveTo>
                  <a:lnTo>
                    <a:pt x="1218893" y="0"/>
                  </a:lnTo>
                  <a:lnTo>
                    <a:pt x="1218893" y="1061307"/>
                  </a:lnTo>
                  <a:lnTo>
                    <a:pt x="0" y="1061307"/>
                  </a:lnTo>
                  <a:close/>
                </a:path>
              </a:pathLst>
            </a:custGeom>
            <a:solidFill>
              <a:srgbClr val="FFFFFF"/>
            </a:solidFill>
          </p:spPr>
        </p:sp>
        <p:sp>
          <p:nvSpPr>
            <p:cNvPr name="TextBox 17" id="17"/>
            <p:cNvSpPr txBox="true"/>
            <p:nvPr/>
          </p:nvSpPr>
          <p:spPr>
            <a:xfrm>
              <a:off x="0" y="-76200"/>
              <a:ext cx="1218893" cy="1137507"/>
            </a:xfrm>
            <a:prstGeom prst="rect">
              <a:avLst/>
            </a:prstGeom>
          </p:spPr>
          <p:txBody>
            <a:bodyPr anchor="ctr" rtlCol="false" tIns="50800" lIns="50800" bIns="50800" rIns="50800"/>
            <a:lstStyle/>
            <a:p>
              <a:pPr algn="ctr">
                <a:lnSpc>
                  <a:spcPts val="3074"/>
                </a:lnSpc>
              </a:pPr>
            </a:p>
          </p:txBody>
        </p:sp>
      </p:grpSp>
      <p:sp>
        <p:nvSpPr>
          <p:cNvPr name="Freeform 18" id="18"/>
          <p:cNvSpPr/>
          <p:nvPr/>
        </p:nvSpPr>
        <p:spPr>
          <a:xfrm flipH="false" flipV="false" rot="0">
            <a:off x="13571093" y="1355329"/>
            <a:ext cx="3386726" cy="2924570"/>
          </a:xfrm>
          <a:custGeom>
            <a:avLst/>
            <a:gdLst/>
            <a:ahLst/>
            <a:cxnLst/>
            <a:rect r="r" b="b" t="t" l="l"/>
            <a:pathLst>
              <a:path h="2924570" w="3386726">
                <a:moveTo>
                  <a:pt x="0" y="0"/>
                </a:moveTo>
                <a:lnTo>
                  <a:pt x="3386726" y="0"/>
                </a:lnTo>
                <a:lnTo>
                  <a:pt x="3386726" y="2924570"/>
                </a:lnTo>
                <a:lnTo>
                  <a:pt x="0" y="2924570"/>
                </a:lnTo>
                <a:lnTo>
                  <a:pt x="0" y="0"/>
                </a:lnTo>
                <a:close/>
              </a:path>
            </a:pathLst>
          </a:custGeom>
          <a:blipFill>
            <a:blip r:embed="rId6"/>
            <a:stretch>
              <a:fillRect l="-25977" t="0" r="-27540" b="0"/>
            </a:stretch>
          </a:blipFill>
        </p:spPr>
      </p:sp>
      <p:sp>
        <p:nvSpPr>
          <p:cNvPr name="TextBox 19" id="19"/>
          <p:cNvSpPr txBox="true"/>
          <p:nvPr/>
        </p:nvSpPr>
        <p:spPr>
          <a:xfrm rot="0">
            <a:off x="2426235" y="5321807"/>
            <a:ext cx="11023674"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behaviors might indicate that an adult, older teen, or peer is unsafe?</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945186" y="1250072"/>
            <a:ext cx="11714400"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BEHAVIOR</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42</a:t>
            </a:r>
          </a:p>
        </p:txBody>
      </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2021749" y="3314504"/>
            <a:ext cx="7309527" cy="904943"/>
            <a:chOff x="0" y="0"/>
            <a:chExt cx="1925143" cy="238339"/>
          </a:xfrm>
        </p:grpSpPr>
        <p:sp>
          <p:nvSpPr>
            <p:cNvPr name="Freeform 11" id="11"/>
            <p:cNvSpPr/>
            <p:nvPr/>
          </p:nvSpPr>
          <p:spPr>
            <a:xfrm flipH="false" flipV="false" rot="0">
              <a:off x="0" y="0"/>
              <a:ext cx="1925143" cy="238339"/>
            </a:xfrm>
            <a:custGeom>
              <a:avLst/>
              <a:gdLst/>
              <a:ahLst/>
              <a:cxnLst/>
              <a:rect r="r" b="b" t="t" l="l"/>
              <a:pathLst>
                <a:path h="238339" w="1925143">
                  <a:moveTo>
                    <a:pt x="0" y="0"/>
                  </a:moveTo>
                  <a:lnTo>
                    <a:pt x="1925143" y="0"/>
                  </a:lnTo>
                  <a:lnTo>
                    <a:pt x="1925143" y="238339"/>
                  </a:lnTo>
                  <a:lnTo>
                    <a:pt x="0" y="238339"/>
                  </a:lnTo>
                  <a:close/>
                </a:path>
              </a:pathLst>
            </a:custGeom>
            <a:solidFill>
              <a:srgbClr val="303030"/>
            </a:solidFill>
          </p:spPr>
        </p:sp>
        <p:sp>
          <p:nvSpPr>
            <p:cNvPr name="TextBox 12" id="12"/>
            <p:cNvSpPr txBox="true"/>
            <p:nvPr/>
          </p:nvSpPr>
          <p:spPr>
            <a:xfrm>
              <a:off x="0" y="-76200"/>
              <a:ext cx="1925143"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510493" y="3333550"/>
            <a:ext cx="7768245" cy="771526"/>
          </a:xfrm>
          <a:prstGeom prst="rect">
            <a:avLst/>
          </a:prstGeom>
        </p:spPr>
        <p:txBody>
          <a:bodyPr anchor="t" rtlCol="false" tIns="0" lIns="0" bIns="0" rIns="0">
            <a:spAutoFit/>
          </a:bodyPr>
          <a:lstStyle/>
          <a:p>
            <a:pPr algn="l">
              <a:lnSpc>
                <a:spcPts val="6299"/>
              </a:lnSpc>
            </a:pPr>
            <a:r>
              <a:rPr lang="en-US" b="true" sz="4499">
                <a:solidFill>
                  <a:srgbClr val="FFFFFF"/>
                </a:solidFill>
                <a:latin typeface="Roboto Bold"/>
                <a:ea typeface="Roboto Bold"/>
                <a:cs typeface="Roboto Bold"/>
                <a:sym typeface="Roboto Bold"/>
              </a:rPr>
              <a:t>Inappropriate Behaviors</a:t>
            </a:r>
          </a:p>
        </p:txBody>
      </p:sp>
      <p:sp>
        <p:nvSpPr>
          <p:cNvPr name="TextBox 14" id="14"/>
          <p:cNvSpPr txBox="true"/>
          <p:nvPr/>
        </p:nvSpPr>
        <p:spPr>
          <a:xfrm rot="0">
            <a:off x="2374174" y="4412900"/>
            <a:ext cx="5969014" cy="73025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Dishonest</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945186" y="1250072"/>
            <a:ext cx="11714400"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BEHAVIOR</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43</a:t>
            </a:r>
          </a:p>
        </p:txBody>
      </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2021749" y="3314504"/>
            <a:ext cx="7309527" cy="904943"/>
            <a:chOff x="0" y="0"/>
            <a:chExt cx="1925143" cy="238339"/>
          </a:xfrm>
        </p:grpSpPr>
        <p:sp>
          <p:nvSpPr>
            <p:cNvPr name="Freeform 11" id="11"/>
            <p:cNvSpPr/>
            <p:nvPr/>
          </p:nvSpPr>
          <p:spPr>
            <a:xfrm flipH="false" flipV="false" rot="0">
              <a:off x="0" y="0"/>
              <a:ext cx="1925143" cy="238339"/>
            </a:xfrm>
            <a:custGeom>
              <a:avLst/>
              <a:gdLst/>
              <a:ahLst/>
              <a:cxnLst/>
              <a:rect r="r" b="b" t="t" l="l"/>
              <a:pathLst>
                <a:path h="238339" w="1925143">
                  <a:moveTo>
                    <a:pt x="0" y="0"/>
                  </a:moveTo>
                  <a:lnTo>
                    <a:pt x="1925143" y="0"/>
                  </a:lnTo>
                  <a:lnTo>
                    <a:pt x="1925143" y="238339"/>
                  </a:lnTo>
                  <a:lnTo>
                    <a:pt x="0" y="238339"/>
                  </a:lnTo>
                  <a:close/>
                </a:path>
              </a:pathLst>
            </a:custGeom>
            <a:solidFill>
              <a:srgbClr val="303030"/>
            </a:solidFill>
          </p:spPr>
        </p:sp>
        <p:sp>
          <p:nvSpPr>
            <p:cNvPr name="TextBox 12" id="12"/>
            <p:cNvSpPr txBox="true"/>
            <p:nvPr/>
          </p:nvSpPr>
          <p:spPr>
            <a:xfrm>
              <a:off x="0" y="-76200"/>
              <a:ext cx="1925143"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510493" y="3333550"/>
            <a:ext cx="7768245" cy="771526"/>
          </a:xfrm>
          <a:prstGeom prst="rect">
            <a:avLst/>
          </a:prstGeom>
        </p:spPr>
        <p:txBody>
          <a:bodyPr anchor="t" rtlCol="false" tIns="0" lIns="0" bIns="0" rIns="0">
            <a:spAutoFit/>
          </a:bodyPr>
          <a:lstStyle/>
          <a:p>
            <a:pPr algn="l">
              <a:lnSpc>
                <a:spcPts val="6299"/>
              </a:lnSpc>
            </a:pPr>
            <a:r>
              <a:rPr lang="en-US" b="true" sz="4499">
                <a:solidFill>
                  <a:srgbClr val="FFFFFF"/>
                </a:solidFill>
                <a:latin typeface="Roboto Bold"/>
                <a:ea typeface="Roboto Bold"/>
                <a:cs typeface="Roboto Bold"/>
                <a:sym typeface="Roboto Bold"/>
              </a:rPr>
              <a:t>Inappropriate Behaviors</a:t>
            </a:r>
          </a:p>
        </p:txBody>
      </p:sp>
      <p:sp>
        <p:nvSpPr>
          <p:cNvPr name="TextBox 14" id="14"/>
          <p:cNvSpPr txBox="true"/>
          <p:nvPr/>
        </p:nvSpPr>
        <p:spPr>
          <a:xfrm rot="0">
            <a:off x="2374174" y="4412900"/>
            <a:ext cx="5969014" cy="148272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Dishonest</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Ignores Boundaries</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945186" y="1250072"/>
            <a:ext cx="11714400"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BEHAVIOR</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44</a:t>
            </a:r>
          </a:p>
        </p:txBody>
      </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2021749" y="3314504"/>
            <a:ext cx="7309527" cy="904943"/>
            <a:chOff x="0" y="0"/>
            <a:chExt cx="1925143" cy="238339"/>
          </a:xfrm>
        </p:grpSpPr>
        <p:sp>
          <p:nvSpPr>
            <p:cNvPr name="Freeform 11" id="11"/>
            <p:cNvSpPr/>
            <p:nvPr/>
          </p:nvSpPr>
          <p:spPr>
            <a:xfrm flipH="false" flipV="false" rot="0">
              <a:off x="0" y="0"/>
              <a:ext cx="1925143" cy="238339"/>
            </a:xfrm>
            <a:custGeom>
              <a:avLst/>
              <a:gdLst/>
              <a:ahLst/>
              <a:cxnLst/>
              <a:rect r="r" b="b" t="t" l="l"/>
              <a:pathLst>
                <a:path h="238339" w="1925143">
                  <a:moveTo>
                    <a:pt x="0" y="0"/>
                  </a:moveTo>
                  <a:lnTo>
                    <a:pt x="1925143" y="0"/>
                  </a:lnTo>
                  <a:lnTo>
                    <a:pt x="1925143" y="238339"/>
                  </a:lnTo>
                  <a:lnTo>
                    <a:pt x="0" y="238339"/>
                  </a:lnTo>
                  <a:close/>
                </a:path>
              </a:pathLst>
            </a:custGeom>
            <a:solidFill>
              <a:srgbClr val="303030"/>
            </a:solidFill>
          </p:spPr>
        </p:sp>
        <p:sp>
          <p:nvSpPr>
            <p:cNvPr name="TextBox 12" id="12"/>
            <p:cNvSpPr txBox="true"/>
            <p:nvPr/>
          </p:nvSpPr>
          <p:spPr>
            <a:xfrm>
              <a:off x="0" y="-76200"/>
              <a:ext cx="1925143"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510493" y="3333550"/>
            <a:ext cx="7768245" cy="771526"/>
          </a:xfrm>
          <a:prstGeom prst="rect">
            <a:avLst/>
          </a:prstGeom>
        </p:spPr>
        <p:txBody>
          <a:bodyPr anchor="t" rtlCol="false" tIns="0" lIns="0" bIns="0" rIns="0">
            <a:spAutoFit/>
          </a:bodyPr>
          <a:lstStyle/>
          <a:p>
            <a:pPr algn="l">
              <a:lnSpc>
                <a:spcPts val="6299"/>
              </a:lnSpc>
            </a:pPr>
            <a:r>
              <a:rPr lang="en-US" b="true" sz="4499">
                <a:solidFill>
                  <a:srgbClr val="FFFFFF"/>
                </a:solidFill>
                <a:latin typeface="Roboto Bold"/>
                <a:ea typeface="Roboto Bold"/>
                <a:cs typeface="Roboto Bold"/>
                <a:sym typeface="Roboto Bold"/>
              </a:rPr>
              <a:t>Inappropriate Behaviors</a:t>
            </a:r>
          </a:p>
        </p:txBody>
      </p:sp>
      <p:sp>
        <p:nvSpPr>
          <p:cNvPr name="TextBox 14" id="14"/>
          <p:cNvSpPr txBox="true"/>
          <p:nvPr/>
        </p:nvSpPr>
        <p:spPr>
          <a:xfrm rot="0">
            <a:off x="2374174" y="4412900"/>
            <a:ext cx="5969014" cy="223520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Dishonest</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Ignores Boundaries</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Break Rules</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945186" y="1250072"/>
            <a:ext cx="11714400"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BEHAVIOR</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45</a:t>
            </a:r>
          </a:p>
        </p:txBody>
      </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2021749" y="3314504"/>
            <a:ext cx="7309527" cy="904943"/>
            <a:chOff x="0" y="0"/>
            <a:chExt cx="1925143" cy="238339"/>
          </a:xfrm>
        </p:grpSpPr>
        <p:sp>
          <p:nvSpPr>
            <p:cNvPr name="Freeform 11" id="11"/>
            <p:cNvSpPr/>
            <p:nvPr/>
          </p:nvSpPr>
          <p:spPr>
            <a:xfrm flipH="false" flipV="false" rot="0">
              <a:off x="0" y="0"/>
              <a:ext cx="1925143" cy="238339"/>
            </a:xfrm>
            <a:custGeom>
              <a:avLst/>
              <a:gdLst/>
              <a:ahLst/>
              <a:cxnLst/>
              <a:rect r="r" b="b" t="t" l="l"/>
              <a:pathLst>
                <a:path h="238339" w="1925143">
                  <a:moveTo>
                    <a:pt x="0" y="0"/>
                  </a:moveTo>
                  <a:lnTo>
                    <a:pt x="1925143" y="0"/>
                  </a:lnTo>
                  <a:lnTo>
                    <a:pt x="1925143" y="238339"/>
                  </a:lnTo>
                  <a:lnTo>
                    <a:pt x="0" y="238339"/>
                  </a:lnTo>
                  <a:close/>
                </a:path>
              </a:pathLst>
            </a:custGeom>
            <a:solidFill>
              <a:srgbClr val="303030"/>
            </a:solidFill>
          </p:spPr>
        </p:sp>
        <p:sp>
          <p:nvSpPr>
            <p:cNvPr name="TextBox 12" id="12"/>
            <p:cNvSpPr txBox="true"/>
            <p:nvPr/>
          </p:nvSpPr>
          <p:spPr>
            <a:xfrm>
              <a:off x="0" y="-76200"/>
              <a:ext cx="1925143"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510493" y="3333550"/>
            <a:ext cx="7768245" cy="771526"/>
          </a:xfrm>
          <a:prstGeom prst="rect">
            <a:avLst/>
          </a:prstGeom>
        </p:spPr>
        <p:txBody>
          <a:bodyPr anchor="t" rtlCol="false" tIns="0" lIns="0" bIns="0" rIns="0">
            <a:spAutoFit/>
          </a:bodyPr>
          <a:lstStyle/>
          <a:p>
            <a:pPr algn="l">
              <a:lnSpc>
                <a:spcPts val="6299"/>
              </a:lnSpc>
            </a:pPr>
            <a:r>
              <a:rPr lang="en-US" b="true" sz="4499">
                <a:solidFill>
                  <a:srgbClr val="FFFFFF"/>
                </a:solidFill>
                <a:latin typeface="Roboto Bold"/>
                <a:ea typeface="Roboto Bold"/>
                <a:cs typeface="Roboto Bold"/>
                <a:sym typeface="Roboto Bold"/>
              </a:rPr>
              <a:t>Inappropriate Behaviors</a:t>
            </a:r>
          </a:p>
        </p:txBody>
      </p:sp>
      <p:sp>
        <p:nvSpPr>
          <p:cNvPr name="TextBox 14" id="14"/>
          <p:cNvSpPr txBox="true"/>
          <p:nvPr/>
        </p:nvSpPr>
        <p:spPr>
          <a:xfrm rot="0">
            <a:off x="2374174" y="4412900"/>
            <a:ext cx="5969014" cy="298767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Dishonest</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Ignores Boundaries</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Break Rules</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Negative Influence</a:t>
            </a:r>
          </a:p>
        </p:txBody>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945186" y="1250072"/>
            <a:ext cx="11714400"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BEHAVIOR</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46</a:t>
            </a:r>
          </a:p>
        </p:txBody>
      </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2021749" y="3314504"/>
            <a:ext cx="7309527" cy="904943"/>
            <a:chOff x="0" y="0"/>
            <a:chExt cx="1925143" cy="238339"/>
          </a:xfrm>
        </p:grpSpPr>
        <p:sp>
          <p:nvSpPr>
            <p:cNvPr name="Freeform 11" id="11"/>
            <p:cNvSpPr/>
            <p:nvPr/>
          </p:nvSpPr>
          <p:spPr>
            <a:xfrm flipH="false" flipV="false" rot="0">
              <a:off x="0" y="0"/>
              <a:ext cx="1925143" cy="238339"/>
            </a:xfrm>
            <a:custGeom>
              <a:avLst/>
              <a:gdLst/>
              <a:ahLst/>
              <a:cxnLst/>
              <a:rect r="r" b="b" t="t" l="l"/>
              <a:pathLst>
                <a:path h="238339" w="1925143">
                  <a:moveTo>
                    <a:pt x="0" y="0"/>
                  </a:moveTo>
                  <a:lnTo>
                    <a:pt x="1925143" y="0"/>
                  </a:lnTo>
                  <a:lnTo>
                    <a:pt x="1925143" y="238339"/>
                  </a:lnTo>
                  <a:lnTo>
                    <a:pt x="0" y="238339"/>
                  </a:lnTo>
                  <a:close/>
                </a:path>
              </a:pathLst>
            </a:custGeom>
            <a:solidFill>
              <a:srgbClr val="303030"/>
            </a:solidFill>
          </p:spPr>
        </p:sp>
        <p:sp>
          <p:nvSpPr>
            <p:cNvPr name="TextBox 12" id="12"/>
            <p:cNvSpPr txBox="true"/>
            <p:nvPr/>
          </p:nvSpPr>
          <p:spPr>
            <a:xfrm>
              <a:off x="0" y="-76200"/>
              <a:ext cx="1925143"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510493" y="3333550"/>
            <a:ext cx="7768245" cy="771526"/>
          </a:xfrm>
          <a:prstGeom prst="rect">
            <a:avLst/>
          </a:prstGeom>
        </p:spPr>
        <p:txBody>
          <a:bodyPr anchor="t" rtlCol="false" tIns="0" lIns="0" bIns="0" rIns="0">
            <a:spAutoFit/>
          </a:bodyPr>
          <a:lstStyle/>
          <a:p>
            <a:pPr algn="l">
              <a:lnSpc>
                <a:spcPts val="6299"/>
              </a:lnSpc>
            </a:pPr>
            <a:r>
              <a:rPr lang="en-US" b="true" sz="4499">
                <a:solidFill>
                  <a:srgbClr val="FFFFFF"/>
                </a:solidFill>
                <a:latin typeface="Roboto Bold"/>
                <a:ea typeface="Roboto Bold"/>
                <a:cs typeface="Roboto Bold"/>
                <a:sym typeface="Roboto Bold"/>
              </a:rPr>
              <a:t>Inappropriate Behaviors</a:t>
            </a:r>
          </a:p>
        </p:txBody>
      </p:sp>
      <p:sp>
        <p:nvSpPr>
          <p:cNvPr name="TextBox 14" id="14"/>
          <p:cNvSpPr txBox="true"/>
          <p:nvPr/>
        </p:nvSpPr>
        <p:spPr>
          <a:xfrm rot="0">
            <a:off x="2374174" y="4412900"/>
            <a:ext cx="5969014" cy="374015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Dishonest</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Ignores Boundaries</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Break Rules</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Negative Influence</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Unprotective</a:t>
            </a:r>
          </a:p>
        </p:txBody>
      </p:sp>
    </p:spTree>
  </p:cSld>
  <p:clrMapOvr>
    <a:masterClrMapping/>
  </p:clrMapOvr>
</p:sld>
</file>

<file path=ppt/slides/slide4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945186" y="1250072"/>
            <a:ext cx="11714400"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BEHAVIOR</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47</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2021749" y="3314504"/>
            <a:ext cx="4780637" cy="904943"/>
            <a:chOff x="0" y="0"/>
            <a:chExt cx="1259098" cy="238339"/>
          </a:xfrm>
        </p:grpSpPr>
        <p:sp>
          <p:nvSpPr>
            <p:cNvPr name="Freeform 8" id="8"/>
            <p:cNvSpPr/>
            <p:nvPr/>
          </p:nvSpPr>
          <p:spPr>
            <a:xfrm flipH="false" flipV="false" rot="0">
              <a:off x="0" y="0"/>
              <a:ext cx="1259098" cy="238339"/>
            </a:xfrm>
            <a:custGeom>
              <a:avLst/>
              <a:gdLst/>
              <a:ahLst/>
              <a:cxnLst/>
              <a:rect r="r" b="b" t="t" l="l"/>
              <a:pathLst>
                <a:path h="238339" w="1259098">
                  <a:moveTo>
                    <a:pt x="0" y="0"/>
                  </a:moveTo>
                  <a:lnTo>
                    <a:pt x="1259098" y="0"/>
                  </a:lnTo>
                  <a:lnTo>
                    <a:pt x="1259098" y="238339"/>
                  </a:lnTo>
                  <a:lnTo>
                    <a:pt x="0" y="238339"/>
                  </a:lnTo>
                  <a:close/>
                </a:path>
              </a:pathLst>
            </a:custGeom>
            <a:solidFill>
              <a:srgbClr val="303030"/>
            </a:solidFill>
          </p:spPr>
        </p:sp>
        <p:sp>
          <p:nvSpPr>
            <p:cNvPr name="TextBox 9" id="9"/>
            <p:cNvSpPr txBox="true"/>
            <p:nvPr/>
          </p:nvSpPr>
          <p:spPr>
            <a:xfrm>
              <a:off x="0" y="-76200"/>
              <a:ext cx="1259098"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510493" y="3333550"/>
            <a:ext cx="7768245" cy="771526"/>
          </a:xfrm>
          <a:prstGeom prst="rect">
            <a:avLst/>
          </a:prstGeom>
        </p:spPr>
        <p:txBody>
          <a:bodyPr anchor="t" rtlCol="false" tIns="0" lIns="0" bIns="0" rIns="0">
            <a:spAutoFit/>
          </a:bodyPr>
          <a:lstStyle/>
          <a:p>
            <a:pPr algn="l">
              <a:lnSpc>
                <a:spcPts val="6299"/>
              </a:lnSpc>
            </a:pPr>
            <a:r>
              <a:rPr lang="en-US" b="true" sz="4499">
                <a:solidFill>
                  <a:srgbClr val="FFFFFF"/>
                </a:solidFill>
                <a:latin typeface="Roboto Bold"/>
                <a:ea typeface="Roboto Bold"/>
                <a:cs typeface="Roboto Bold"/>
                <a:sym typeface="Roboto Bold"/>
              </a:rPr>
              <a:t>Warning Signs</a:t>
            </a:r>
          </a:p>
        </p:txBody>
      </p:sp>
      <p:sp>
        <p:nvSpPr>
          <p:cNvPr name="TextBox 11" id="11"/>
          <p:cNvSpPr txBox="true"/>
          <p:nvPr/>
        </p:nvSpPr>
        <p:spPr>
          <a:xfrm rot="0">
            <a:off x="1806401" y="4468421"/>
            <a:ext cx="8310933" cy="298767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Ignore Boundaries</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Ask Personal Questions</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Cause Awkward Feelings</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Give Too Many Gifts</a:t>
            </a:r>
          </a:p>
        </p:txBody>
      </p:sp>
    </p:spTree>
  </p:cSld>
  <p:clrMapOvr>
    <a:masterClrMapping/>
  </p:clrMapOvr>
</p:sld>
</file>

<file path=ppt/slides/slide4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945186" y="1250072"/>
            <a:ext cx="11714400"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BEHAVIOR</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48</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2021749" y="3314504"/>
            <a:ext cx="4780637" cy="904943"/>
            <a:chOff x="0" y="0"/>
            <a:chExt cx="1259098" cy="238339"/>
          </a:xfrm>
        </p:grpSpPr>
        <p:sp>
          <p:nvSpPr>
            <p:cNvPr name="Freeform 8" id="8"/>
            <p:cNvSpPr/>
            <p:nvPr/>
          </p:nvSpPr>
          <p:spPr>
            <a:xfrm flipH="false" flipV="false" rot="0">
              <a:off x="0" y="0"/>
              <a:ext cx="1259098" cy="238339"/>
            </a:xfrm>
            <a:custGeom>
              <a:avLst/>
              <a:gdLst/>
              <a:ahLst/>
              <a:cxnLst/>
              <a:rect r="r" b="b" t="t" l="l"/>
              <a:pathLst>
                <a:path h="238339" w="1259098">
                  <a:moveTo>
                    <a:pt x="0" y="0"/>
                  </a:moveTo>
                  <a:lnTo>
                    <a:pt x="1259098" y="0"/>
                  </a:lnTo>
                  <a:lnTo>
                    <a:pt x="1259098" y="238339"/>
                  </a:lnTo>
                  <a:lnTo>
                    <a:pt x="0" y="238339"/>
                  </a:lnTo>
                  <a:close/>
                </a:path>
              </a:pathLst>
            </a:custGeom>
            <a:solidFill>
              <a:srgbClr val="303030"/>
            </a:solidFill>
          </p:spPr>
        </p:sp>
        <p:sp>
          <p:nvSpPr>
            <p:cNvPr name="TextBox 9" id="9"/>
            <p:cNvSpPr txBox="true"/>
            <p:nvPr/>
          </p:nvSpPr>
          <p:spPr>
            <a:xfrm>
              <a:off x="0" y="-76200"/>
              <a:ext cx="1259098"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510493" y="3333550"/>
            <a:ext cx="7768245" cy="771526"/>
          </a:xfrm>
          <a:prstGeom prst="rect">
            <a:avLst/>
          </a:prstGeom>
        </p:spPr>
        <p:txBody>
          <a:bodyPr anchor="t" rtlCol="false" tIns="0" lIns="0" bIns="0" rIns="0">
            <a:spAutoFit/>
          </a:bodyPr>
          <a:lstStyle/>
          <a:p>
            <a:pPr algn="l">
              <a:lnSpc>
                <a:spcPts val="6299"/>
              </a:lnSpc>
            </a:pPr>
            <a:r>
              <a:rPr lang="en-US" b="true" sz="4499">
                <a:solidFill>
                  <a:srgbClr val="FFFFFF"/>
                </a:solidFill>
                <a:latin typeface="Roboto Bold"/>
                <a:ea typeface="Roboto Bold"/>
                <a:cs typeface="Roboto Bold"/>
                <a:sym typeface="Roboto Bold"/>
              </a:rPr>
              <a:t>Warning Signs</a:t>
            </a:r>
          </a:p>
        </p:txBody>
      </p:sp>
      <p:sp>
        <p:nvSpPr>
          <p:cNvPr name="TextBox 11" id="11"/>
          <p:cNvSpPr txBox="true"/>
          <p:nvPr/>
        </p:nvSpPr>
        <p:spPr>
          <a:xfrm rot="0">
            <a:off x="1806401" y="4468421"/>
            <a:ext cx="8310933" cy="298767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Ignore Boundaries</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Ask Personal Questions</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Cause Awkward Feelings</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Give Excessive Gifts</a:t>
            </a:r>
          </a:p>
        </p:txBody>
      </p:sp>
      <p:sp>
        <p:nvSpPr>
          <p:cNvPr name="TextBox 12" id="12"/>
          <p:cNvSpPr txBox="true"/>
          <p:nvPr/>
        </p:nvSpPr>
        <p:spPr>
          <a:xfrm rot="0">
            <a:off x="9326247" y="4468421"/>
            <a:ext cx="8310933" cy="298767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Create Obligation</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Show Favortism</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Encourage Secrets</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Work to Isolate</a:t>
            </a:r>
          </a:p>
        </p:txBody>
      </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356672" y="364114"/>
            <a:ext cx="17574656" cy="9558772"/>
            <a:chOff x="0" y="0"/>
            <a:chExt cx="5540031" cy="3013197"/>
          </a:xfrm>
        </p:grpSpPr>
        <p:sp>
          <p:nvSpPr>
            <p:cNvPr name="Freeform 5" id="5"/>
            <p:cNvSpPr/>
            <p:nvPr/>
          </p:nvSpPr>
          <p:spPr>
            <a:xfrm flipH="false" flipV="false" rot="0">
              <a:off x="0" y="0"/>
              <a:ext cx="5540031" cy="3013197"/>
            </a:xfrm>
            <a:custGeom>
              <a:avLst/>
              <a:gdLst/>
              <a:ahLst/>
              <a:cxnLst/>
              <a:rect r="r" b="b" t="t" l="l"/>
              <a:pathLst>
                <a:path h="3013197" w="5540031">
                  <a:moveTo>
                    <a:pt x="0" y="0"/>
                  </a:moveTo>
                  <a:lnTo>
                    <a:pt x="5540031" y="0"/>
                  </a:lnTo>
                  <a:lnTo>
                    <a:pt x="5540031" y="3013197"/>
                  </a:lnTo>
                  <a:lnTo>
                    <a:pt x="0" y="3013197"/>
                  </a:lnTo>
                  <a:close/>
                </a:path>
              </a:pathLst>
            </a:custGeom>
            <a:solidFill>
              <a:srgbClr val="68D2DF"/>
            </a:solidFill>
          </p:spPr>
        </p:sp>
      </p:grpSp>
      <p:grpSp>
        <p:nvGrpSpPr>
          <p:cNvPr name="Group 6" id="6"/>
          <p:cNvGrpSpPr/>
          <p:nvPr/>
        </p:nvGrpSpPr>
        <p:grpSpPr>
          <a:xfrm rot="0">
            <a:off x="2550272" y="4878854"/>
            <a:ext cx="8490111" cy="1075929"/>
            <a:chOff x="0" y="0"/>
            <a:chExt cx="2236079" cy="283372"/>
          </a:xfrm>
        </p:grpSpPr>
        <p:sp>
          <p:nvSpPr>
            <p:cNvPr name="Freeform 7" id="7"/>
            <p:cNvSpPr/>
            <p:nvPr/>
          </p:nvSpPr>
          <p:spPr>
            <a:xfrm flipH="false" flipV="false" rot="0">
              <a:off x="0" y="0"/>
              <a:ext cx="2236078" cy="283372"/>
            </a:xfrm>
            <a:custGeom>
              <a:avLst/>
              <a:gdLst/>
              <a:ahLst/>
              <a:cxnLst/>
              <a:rect r="r" b="b" t="t" l="l"/>
              <a:pathLst>
                <a:path h="283372" w="2236078">
                  <a:moveTo>
                    <a:pt x="0" y="0"/>
                  </a:moveTo>
                  <a:lnTo>
                    <a:pt x="2236078" y="0"/>
                  </a:lnTo>
                  <a:lnTo>
                    <a:pt x="2236078" y="283372"/>
                  </a:lnTo>
                  <a:lnTo>
                    <a:pt x="0" y="283372"/>
                  </a:lnTo>
                  <a:close/>
                </a:path>
              </a:pathLst>
            </a:custGeom>
            <a:solidFill>
              <a:srgbClr val="303030"/>
            </a:solidFill>
          </p:spPr>
        </p:sp>
        <p:sp>
          <p:nvSpPr>
            <p:cNvPr name="TextBox 8" id="8"/>
            <p:cNvSpPr txBox="true"/>
            <p:nvPr/>
          </p:nvSpPr>
          <p:spPr>
            <a:xfrm>
              <a:off x="0" y="-76200"/>
              <a:ext cx="2236079" cy="359572"/>
            </a:xfrm>
            <a:prstGeom prst="rect">
              <a:avLst/>
            </a:prstGeom>
          </p:spPr>
          <p:txBody>
            <a:bodyPr anchor="ctr" rtlCol="false" tIns="50800" lIns="50800" bIns="50800" rIns="50800"/>
            <a:lstStyle/>
            <a:p>
              <a:pPr algn="ctr">
                <a:lnSpc>
                  <a:spcPts val="3074"/>
                </a:lnSpc>
              </a:pPr>
            </a:p>
          </p:txBody>
        </p:sp>
      </p:grpSp>
      <p:grpSp>
        <p:nvGrpSpPr>
          <p:cNvPr name="Group 9" id="9"/>
          <p:cNvGrpSpPr/>
          <p:nvPr/>
        </p:nvGrpSpPr>
        <p:grpSpPr>
          <a:xfrm rot="0">
            <a:off x="13179729" y="920754"/>
            <a:ext cx="4190364" cy="4496064"/>
            <a:chOff x="0" y="0"/>
            <a:chExt cx="1103635" cy="1184149"/>
          </a:xfrm>
        </p:grpSpPr>
        <p:sp>
          <p:nvSpPr>
            <p:cNvPr name="Freeform 10" id="10"/>
            <p:cNvSpPr/>
            <p:nvPr/>
          </p:nvSpPr>
          <p:spPr>
            <a:xfrm flipH="false" flipV="false" rot="0">
              <a:off x="0" y="0"/>
              <a:ext cx="1103635" cy="1184149"/>
            </a:xfrm>
            <a:custGeom>
              <a:avLst/>
              <a:gdLst/>
              <a:ahLst/>
              <a:cxnLst/>
              <a:rect r="r" b="b" t="t" l="l"/>
              <a:pathLst>
                <a:path h="1184149" w="1103635">
                  <a:moveTo>
                    <a:pt x="0" y="0"/>
                  </a:moveTo>
                  <a:lnTo>
                    <a:pt x="1103635" y="0"/>
                  </a:lnTo>
                  <a:lnTo>
                    <a:pt x="1103635" y="1184149"/>
                  </a:lnTo>
                  <a:lnTo>
                    <a:pt x="0" y="1184149"/>
                  </a:lnTo>
                  <a:close/>
                </a:path>
              </a:pathLst>
            </a:custGeom>
            <a:solidFill>
              <a:srgbClr val="FFFFFF"/>
            </a:solidFill>
          </p:spPr>
        </p:sp>
        <p:sp>
          <p:nvSpPr>
            <p:cNvPr name="TextBox 11" id="11"/>
            <p:cNvSpPr txBox="true"/>
            <p:nvPr/>
          </p:nvSpPr>
          <p:spPr>
            <a:xfrm>
              <a:off x="0" y="-76200"/>
              <a:ext cx="1103635" cy="1260349"/>
            </a:xfrm>
            <a:prstGeom prst="rect">
              <a:avLst/>
            </a:prstGeom>
          </p:spPr>
          <p:txBody>
            <a:bodyPr anchor="ctr" rtlCol="false" tIns="50800" lIns="50800" bIns="50800" rIns="50800"/>
            <a:lstStyle/>
            <a:p>
              <a:pPr algn="ctr">
                <a:lnSpc>
                  <a:spcPts val="3074"/>
                </a:lnSpc>
              </a:pPr>
            </a:p>
          </p:txBody>
        </p:sp>
      </p:grpSp>
      <p:sp>
        <p:nvSpPr>
          <p:cNvPr name="Freeform 12" id="12"/>
          <p:cNvSpPr/>
          <p:nvPr/>
        </p:nvSpPr>
        <p:spPr>
          <a:xfrm flipH="false" flipV="false" rot="0">
            <a:off x="13374677" y="1084996"/>
            <a:ext cx="3839648" cy="3730695"/>
          </a:xfrm>
          <a:custGeom>
            <a:avLst/>
            <a:gdLst/>
            <a:ahLst/>
            <a:cxnLst/>
            <a:rect r="r" b="b" t="t" l="l"/>
            <a:pathLst>
              <a:path h="3730695" w="3839648">
                <a:moveTo>
                  <a:pt x="0" y="0"/>
                </a:moveTo>
                <a:lnTo>
                  <a:pt x="3839648" y="0"/>
                </a:lnTo>
                <a:lnTo>
                  <a:pt x="3839648" y="3730695"/>
                </a:lnTo>
                <a:lnTo>
                  <a:pt x="0" y="3730695"/>
                </a:lnTo>
                <a:lnTo>
                  <a:pt x="0" y="0"/>
                </a:lnTo>
                <a:close/>
              </a:path>
            </a:pathLst>
          </a:custGeom>
          <a:blipFill>
            <a:blip r:embed="rId3"/>
            <a:stretch>
              <a:fillRect l="0" t="0" r="0" b="0"/>
            </a:stretch>
          </a:blipFill>
        </p:spPr>
      </p:sp>
      <p:sp>
        <p:nvSpPr>
          <p:cNvPr name="TextBox 13" id="13"/>
          <p:cNvSpPr txBox="true"/>
          <p:nvPr/>
        </p:nvSpPr>
        <p:spPr>
          <a:xfrm rot="0">
            <a:off x="964236" y="1250072"/>
            <a:ext cx="10787823" cy="109471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TRICKY PEOPLE</a:t>
            </a:r>
          </a:p>
        </p:txBody>
      </p:sp>
      <p:sp>
        <p:nvSpPr>
          <p:cNvPr name="TextBox 14" id="14"/>
          <p:cNvSpPr txBox="true"/>
          <p:nvPr/>
        </p:nvSpPr>
        <p:spPr>
          <a:xfrm rot="0">
            <a:off x="2912942" y="4911468"/>
            <a:ext cx="8511007" cy="819188"/>
          </a:xfrm>
          <a:prstGeom prst="rect">
            <a:avLst/>
          </a:prstGeom>
        </p:spPr>
        <p:txBody>
          <a:bodyPr anchor="t" rtlCol="false" tIns="0" lIns="0" bIns="0" rIns="0">
            <a:spAutoFit/>
          </a:bodyPr>
          <a:lstStyle/>
          <a:p>
            <a:pPr algn="l">
              <a:lnSpc>
                <a:spcPts val="6749"/>
              </a:lnSpc>
            </a:pPr>
            <a:r>
              <a:rPr lang="en-US" sz="4499" b="true">
                <a:solidFill>
                  <a:srgbClr val="FFFFFF"/>
                </a:solidFill>
                <a:latin typeface="Roboto Bold"/>
                <a:ea typeface="Roboto Bold"/>
                <a:cs typeface="Roboto Bold"/>
                <a:sym typeface="Roboto Bold"/>
              </a:rPr>
              <a:t>Who can be an unsafe person?</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49</a:t>
            </a:r>
          </a:p>
        </p:txBody>
      </p:sp>
      <p:sp>
        <p:nvSpPr>
          <p:cNvPr name="Freeform 16" id="1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4">
              <a:alphaModFix amt="71000"/>
            </a:blip>
            <a:stretch>
              <a:fillRect l="0" t="0" r="0" b="0"/>
            </a:stretch>
          </a:blipFill>
        </p:spPr>
      </p:sp>
      <p:sp>
        <p:nvSpPr>
          <p:cNvPr name="Freeform 17" id="1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5"/>
            <a:stretch>
              <a:fillRect l="0" t="0" r="0" b="0"/>
            </a:stretch>
          </a:blipFill>
        </p:spPr>
      </p:sp>
      <p:sp>
        <p:nvSpPr>
          <p:cNvPr name="Freeform 18" id="18"/>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6"/>
            <a:stretch>
              <a:fillRect l="0" t="0" r="0" b="0"/>
            </a:stretch>
          </a:blipFill>
        </p:spPr>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9262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a:t>
            </a:r>
          </a:p>
        </p:txBody>
      </p:sp>
      <p:grpSp>
        <p:nvGrpSpPr>
          <p:cNvPr name="Group 6" id="6"/>
          <p:cNvGrpSpPr/>
          <p:nvPr/>
        </p:nvGrpSpPr>
        <p:grpSpPr>
          <a:xfrm rot="0">
            <a:off x="1480713" y="3019805"/>
            <a:ext cx="8313886" cy="904943"/>
            <a:chOff x="0" y="0"/>
            <a:chExt cx="2189665" cy="238339"/>
          </a:xfrm>
        </p:grpSpPr>
        <p:sp>
          <p:nvSpPr>
            <p:cNvPr name="Freeform 7" id="7"/>
            <p:cNvSpPr/>
            <p:nvPr/>
          </p:nvSpPr>
          <p:spPr>
            <a:xfrm flipH="false" flipV="false" rot="0">
              <a:off x="0" y="0"/>
              <a:ext cx="2189665" cy="238339"/>
            </a:xfrm>
            <a:custGeom>
              <a:avLst/>
              <a:gdLst/>
              <a:ahLst/>
              <a:cxnLst/>
              <a:rect r="r" b="b" t="t" l="l"/>
              <a:pathLst>
                <a:path h="238339" w="2189665">
                  <a:moveTo>
                    <a:pt x="0" y="0"/>
                  </a:moveTo>
                  <a:lnTo>
                    <a:pt x="2189665" y="0"/>
                  </a:lnTo>
                  <a:lnTo>
                    <a:pt x="2189665" y="238339"/>
                  </a:lnTo>
                  <a:lnTo>
                    <a:pt x="0" y="238339"/>
                  </a:lnTo>
                  <a:close/>
                </a:path>
              </a:pathLst>
            </a:custGeom>
            <a:solidFill>
              <a:srgbClr val="303030"/>
            </a:solidFill>
          </p:spPr>
        </p:sp>
        <p:sp>
          <p:nvSpPr>
            <p:cNvPr name="TextBox 8" id="8"/>
            <p:cNvSpPr txBox="true"/>
            <p:nvPr/>
          </p:nvSpPr>
          <p:spPr>
            <a:xfrm>
              <a:off x="0" y="-76200"/>
              <a:ext cx="2189665"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999496" y="3038851"/>
            <a:ext cx="83951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Study Results Can Vary</a:t>
            </a:r>
          </a:p>
        </p:txBody>
      </p:sp>
      <p:sp>
        <p:nvSpPr>
          <p:cNvPr name="TextBox 10" id="10"/>
          <p:cNvSpPr txBox="true"/>
          <p:nvPr/>
        </p:nvSpPr>
        <p:spPr>
          <a:xfrm rot="0">
            <a:off x="1480713" y="4141245"/>
            <a:ext cx="14679941" cy="37687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Some crimes are never reported, making it hard to reveal the entire issue.</a:t>
            </a:r>
          </a:p>
          <a:p>
            <a:pPr algn="l">
              <a:lnSpc>
                <a:spcPts val="320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Studies collect information in different ways, leading to different results.</a:t>
            </a:r>
          </a:p>
          <a:p>
            <a:pPr algn="l">
              <a:lnSpc>
                <a:spcPts val="320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Small </a:t>
            </a:r>
            <a:r>
              <a:rPr lang="en-US" b="true" sz="4250">
                <a:solidFill>
                  <a:srgbClr val="004F59"/>
                </a:solidFill>
                <a:latin typeface="Roboto Bold"/>
                <a:ea typeface="Roboto Bold"/>
                <a:cs typeface="Roboto Bold"/>
                <a:sym typeface="Roboto Bold"/>
              </a:rPr>
              <a:t>studies may not represent everyone. </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44973" y="3407284"/>
            <a:ext cx="6107681" cy="958344"/>
            <a:chOff x="0" y="0"/>
            <a:chExt cx="1608607" cy="252403"/>
          </a:xfrm>
        </p:grpSpPr>
        <p:sp>
          <p:nvSpPr>
            <p:cNvPr name="Freeform 5" id="5"/>
            <p:cNvSpPr/>
            <p:nvPr/>
          </p:nvSpPr>
          <p:spPr>
            <a:xfrm flipH="false" flipV="false" rot="0">
              <a:off x="0" y="0"/>
              <a:ext cx="1608607" cy="252403"/>
            </a:xfrm>
            <a:custGeom>
              <a:avLst/>
              <a:gdLst/>
              <a:ahLst/>
              <a:cxnLst/>
              <a:rect r="r" b="b" t="t" l="l"/>
              <a:pathLst>
                <a:path h="252403" w="1608607">
                  <a:moveTo>
                    <a:pt x="0" y="0"/>
                  </a:moveTo>
                  <a:lnTo>
                    <a:pt x="1608607" y="0"/>
                  </a:lnTo>
                  <a:lnTo>
                    <a:pt x="1608607" y="252403"/>
                  </a:lnTo>
                  <a:lnTo>
                    <a:pt x="0" y="252403"/>
                  </a:lnTo>
                  <a:close/>
                </a:path>
              </a:pathLst>
            </a:custGeom>
            <a:solidFill>
              <a:srgbClr val="303030"/>
            </a:solidFill>
          </p:spPr>
        </p:sp>
        <p:sp>
          <p:nvSpPr>
            <p:cNvPr name="TextBox 6" id="6"/>
            <p:cNvSpPr txBox="true"/>
            <p:nvPr/>
          </p:nvSpPr>
          <p:spPr>
            <a:xfrm>
              <a:off x="0" y="-76200"/>
              <a:ext cx="1608607" cy="32860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55630" y="4556127"/>
            <a:ext cx="15712854" cy="1047115"/>
          </a:xfrm>
          <a:prstGeom prst="rect">
            <a:avLst/>
          </a:prstGeom>
        </p:spPr>
        <p:txBody>
          <a:bodyPr anchor="t" rtlCol="false" tIns="0" lIns="0" bIns="0" rIns="0">
            <a:spAutoFit/>
          </a:bodyPr>
          <a:lstStyle/>
          <a:p>
            <a:pPr algn="l" marL="895986" indent="-447993" lvl="1">
              <a:lnSpc>
                <a:spcPts val="6640"/>
              </a:lnSpc>
              <a:buFont typeface="Arial"/>
              <a:buChar char="•"/>
            </a:pPr>
            <a:r>
              <a:rPr lang="en-US" b="true" sz="4150">
                <a:solidFill>
                  <a:srgbClr val="004F59"/>
                </a:solidFill>
                <a:latin typeface="Roboto Bold"/>
                <a:ea typeface="Roboto Bold"/>
                <a:cs typeface="Roboto Bold"/>
                <a:sym typeface="Roboto Bold"/>
              </a:rPr>
              <a:t>Someone the child or teen knows</a:t>
            </a:r>
          </a:p>
          <a:p>
            <a:pPr algn="l">
              <a:lnSpc>
                <a:spcPts val="1260"/>
              </a:lnSpc>
            </a:pPr>
          </a:p>
        </p:txBody>
      </p:sp>
      <p:sp>
        <p:nvSpPr>
          <p:cNvPr name="TextBox 8" id="8"/>
          <p:cNvSpPr txBox="true"/>
          <p:nvPr/>
        </p:nvSpPr>
        <p:spPr>
          <a:xfrm rot="0">
            <a:off x="2255630" y="3426330"/>
            <a:ext cx="640229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Who Can Be Unsafe?</a:t>
            </a:r>
          </a:p>
        </p:txBody>
      </p:sp>
      <p:sp>
        <p:nvSpPr>
          <p:cNvPr name="TextBox 9" id="9"/>
          <p:cNvSpPr txBox="true"/>
          <p:nvPr/>
        </p:nvSpPr>
        <p:spPr>
          <a:xfrm rot="0">
            <a:off x="1028700" y="904875"/>
            <a:ext cx="10787823" cy="109471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TRICKY PEOPLE</a:t>
            </a:r>
          </a:p>
        </p:txBody>
      </p:sp>
      <p:sp>
        <p:nvSpPr>
          <p:cNvPr name="TextBox 10" id="10"/>
          <p:cNvSpPr txBox="true"/>
          <p:nvPr/>
        </p:nvSpPr>
        <p:spPr>
          <a:xfrm rot="0">
            <a:off x="583779" y="9306888"/>
            <a:ext cx="17120442" cy="207695"/>
          </a:xfrm>
          <a:prstGeom prst="rect">
            <a:avLst/>
          </a:prstGeom>
        </p:spPr>
        <p:txBody>
          <a:bodyPr anchor="t" rtlCol="false" tIns="0" lIns="0" bIns="0" rIns="0">
            <a:spAutoFit/>
          </a:bodyPr>
          <a:lstStyle/>
          <a:p>
            <a:pPr algn="ctr">
              <a:lnSpc>
                <a:spcPts val="1679"/>
              </a:lnSpc>
            </a:pPr>
            <a:r>
              <a:rPr lang="en-US" sz="1200">
                <a:solidFill>
                  <a:srgbClr val="004F59"/>
                </a:solidFill>
                <a:latin typeface="Roboto"/>
                <a:ea typeface="Roboto"/>
                <a:cs typeface="Roboto"/>
                <a:sym typeface="Roboto"/>
              </a:rPr>
              <a:t>Nurture Therapy (n.d.). Tricky People: A Better Way to Teach "Stranger Danger" to Kids. nurture-therapy.com. </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50</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44973" y="3407284"/>
            <a:ext cx="6107681" cy="958344"/>
            <a:chOff x="0" y="0"/>
            <a:chExt cx="1608607" cy="252403"/>
          </a:xfrm>
        </p:grpSpPr>
        <p:sp>
          <p:nvSpPr>
            <p:cNvPr name="Freeform 5" id="5"/>
            <p:cNvSpPr/>
            <p:nvPr/>
          </p:nvSpPr>
          <p:spPr>
            <a:xfrm flipH="false" flipV="false" rot="0">
              <a:off x="0" y="0"/>
              <a:ext cx="1608607" cy="252403"/>
            </a:xfrm>
            <a:custGeom>
              <a:avLst/>
              <a:gdLst/>
              <a:ahLst/>
              <a:cxnLst/>
              <a:rect r="r" b="b" t="t" l="l"/>
              <a:pathLst>
                <a:path h="252403" w="1608607">
                  <a:moveTo>
                    <a:pt x="0" y="0"/>
                  </a:moveTo>
                  <a:lnTo>
                    <a:pt x="1608607" y="0"/>
                  </a:lnTo>
                  <a:lnTo>
                    <a:pt x="1608607" y="252403"/>
                  </a:lnTo>
                  <a:lnTo>
                    <a:pt x="0" y="252403"/>
                  </a:lnTo>
                  <a:close/>
                </a:path>
              </a:pathLst>
            </a:custGeom>
            <a:solidFill>
              <a:srgbClr val="303030"/>
            </a:solidFill>
          </p:spPr>
        </p:sp>
        <p:sp>
          <p:nvSpPr>
            <p:cNvPr name="TextBox 6" id="6"/>
            <p:cNvSpPr txBox="true"/>
            <p:nvPr/>
          </p:nvSpPr>
          <p:spPr>
            <a:xfrm>
              <a:off x="0" y="-76200"/>
              <a:ext cx="1608607" cy="32860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55630" y="4556127"/>
            <a:ext cx="15712854" cy="1885315"/>
          </a:xfrm>
          <a:prstGeom prst="rect">
            <a:avLst/>
          </a:prstGeom>
        </p:spPr>
        <p:txBody>
          <a:bodyPr anchor="t" rtlCol="false" tIns="0" lIns="0" bIns="0" rIns="0">
            <a:spAutoFit/>
          </a:bodyPr>
          <a:lstStyle/>
          <a:p>
            <a:pPr algn="l" marL="895986" indent="-447993" lvl="1">
              <a:lnSpc>
                <a:spcPts val="6640"/>
              </a:lnSpc>
              <a:buFont typeface="Arial"/>
              <a:buChar char="•"/>
            </a:pPr>
            <a:r>
              <a:rPr lang="en-US" b="true" sz="4150">
                <a:solidFill>
                  <a:srgbClr val="FFFFFF"/>
                </a:solidFill>
                <a:latin typeface="Roboto Bold"/>
                <a:ea typeface="Roboto Bold"/>
                <a:cs typeface="Roboto Bold"/>
                <a:sym typeface="Roboto Bold"/>
              </a:rPr>
              <a:t>Someone the child or teen knows</a:t>
            </a:r>
          </a:p>
          <a:p>
            <a:pPr algn="l" marL="895986" indent="-447993" lvl="1">
              <a:lnSpc>
                <a:spcPts val="6640"/>
              </a:lnSpc>
              <a:buFont typeface="Arial"/>
              <a:buChar char="•"/>
            </a:pPr>
            <a:r>
              <a:rPr lang="en-US" b="true" sz="4150">
                <a:solidFill>
                  <a:srgbClr val="004F59"/>
                </a:solidFill>
                <a:latin typeface="Roboto Bold"/>
                <a:ea typeface="Roboto Bold"/>
                <a:cs typeface="Roboto Bold"/>
                <a:sym typeface="Roboto Bold"/>
              </a:rPr>
              <a:t>A peer or older teenager</a:t>
            </a:r>
          </a:p>
          <a:p>
            <a:pPr algn="l">
              <a:lnSpc>
                <a:spcPts val="1260"/>
              </a:lnSpc>
            </a:pPr>
          </a:p>
        </p:txBody>
      </p:sp>
      <p:sp>
        <p:nvSpPr>
          <p:cNvPr name="TextBox 8" id="8"/>
          <p:cNvSpPr txBox="true"/>
          <p:nvPr/>
        </p:nvSpPr>
        <p:spPr>
          <a:xfrm rot="0">
            <a:off x="2255630" y="3426330"/>
            <a:ext cx="640229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Who Can Be Unsafe?</a:t>
            </a:r>
          </a:p>
        </p:txBody>
      </p:sp>
      <p:sp>
        <p:nvSpPr>
          <p:cNvPr name="TextBox 9" id="9"/>
          <p:cNvSpPr txBox="true"/>
          <p:nvPr/>
        </p:nvSpPr>
        <p:spPr>
          <a:xfrm rot="0">
            <a:off x="1028700" y="904875"/>
            <a:ext cx="10787823" cy="109471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TRICKY PEOPLE</a:t>
            </a:r>
          </a:p>
        </p:txBody>
      </p:sp>
      <p:sp>
        <p:nvSpPr>
          <p:cNvPr name="TextBox 10" id="10"/>
          <p:cNvSpPr txBox="true"/>
          <p:nvPr/>
        </p:nvSpPr>
        <p:spPr>
          <a:xfrm rot="0">
            <a:off x="583779" y="9306888"/>
            <a:ext cx="17120442" cy="207695"/>
          </a:xfrm>
          <a:prstGeom prst="rect">
            <a:avLst/>
          </a:prstGeom>
        </p:spPr>
        <p:txBody>
          <a:bodyPr anchor="t" rtlCol="false" tIns="0" lIns="0" bIns="0" rIns="0">
            <a:spAutoFit/>
          </a:bodyPr>
          <a:lstStyle/>
          <a:p>
            <a:pPr algn="ctr">
              <a:lnSpc>
                <a:spcPts val="1679"/>
              </a:lnSpc>
            </a:pPr>
            <a:r>
              <a:rPr lang="en-US" sz="1200">
                <a:solidFill>
                  <a:srgbClr val="004F59"/>
                </a:solidFill>
                <a:latin typeface="Roboto"/>
                <a:ea typeface="Roboto"/>
                <a:cs typeface="Roboto"/>
                <a:sym typeface="Roboto"/>
              </a:rPr>
              <a:t>Nurture Therapy (n.d.). Tricky People: A Better Way to Teach "Stranger Danger" to Kids. nurture-therapy.com. </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51</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44973" y="3407284"/>
            <a:ext cx="6107681" cy="958344"/>
            <a:chOff x="0" y="0"/>
            <a:chExt cx="1608607" cy="252403"/>
          </a:xfrm>
        </p:grpSpPr>
        <p:sp>
          <p:nvSpPr>
            <p:cNvPr name="Freeform 5" id="5"/>
            <p:cNvSpPr/>
            <p:nvPr/>
          </p:nvSpPr>
          <p:spPr>
            <a:xfrm flipH="false" flipV="false" rot="0">
              <a:off x="0" y="0"/>
              <a:ext cx="1608607" cy="252403"/>
            </a:xfrm>
            <a:custGeom>
              <a:avLst/>
              <a:gdLst/>
              <a:ahLst/>
              <a:cxnLst/>
              <a:rect r="r" b="b" t="t" l="l"/>
              <a:pathLst>
                <a:path h="252403" w="1608607">
                  <a:moveTo>
                    <a:pt x="0" y="0"/>
                  </a:moveTo>
                  <a:lnTo>
                    <a:pt x="1608607" y="0"/>
                  </a:lnTo>
                  <a:lnTo>
                    <a:pt x="1608607" y="252403"/>
                  </a:lnTo>
                  <a:lnTo>
                    <a:pt x="0" y="252403"/>
                  </a:lnTo>
                  <a:close/>
                </a:path>
              </a:pathLst>
            </a:custGeom>
            <a:solidFill>
              <a:srgbClr val="303030"/>
            </a:solidFill>
          </p:spPr>
        </p:sp>
        <p:sp>
          <p:nvSpPr>
            <p:cNvPr name="TextBox 6" id="6"/>
            <p:cNvSpPr txBox="true"/>
            <p:nvPr/>
          </p:nvSpPr>
          <p:spPr>
            <a:xfrm>
              <a:off x="0" y="-76200"/>
              <a:ext cx="1608607" cy="32860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55630" y="4556127"/>
            <a:ext cx="15712854" cy="2465705"/>
          </a:xfrm>
          <a:prstGeom prst="rect">
            <a:avLst/>
          </a:prstGeom>
        </p:spPr>
        <p:txBody>
          <a:bodyPr anchor="t" rtlCol="false" tIns="0" lIns="0" bIns="0" rIns="0">
            <a:spAutoFit/>
          </a:bodyPr>
          <a:lstStyle/>
          <a:p>
            <a:pPr algn="l" marL="895986" indent="-447993" lvl="1">
              <a:lnSpc>
                <a:spcPts val="6640"/>
              </a:lnSpc>
              <a:buFont typeface="Arial"/>
              <a:buChar char="•"/>
            </a:pPr>
            <a:r>
              <a:rPr lang="en-US" b="true" sz="4150">
                <a:solidFill>
                  <a:srgbClr val="FFFFFF"/>
                </a:solidFill>
                <a:latin typeface="Roboto Bold"/>
                <a:ea typeface="Roboto Bold"/>
                <a:cs typeface="Roboto Bold"/>
                <a:sym typeface="Roboto Bold"/>
              </a:rPr>
              <a:t>Someone the child or teen knows</a:t>
            </a:r>
          </a:p>
          <a:p>
            <a:pPr algn="l" marL="895986" indent="-447993" lvl="1">
              <a:lnSpc>
                <a:spcPts val="6640"/>
              </a:lnSpc>
              <a:buFont typeface="Arial"/>
              <a:buChar char="•"/>
            </a:pPr>
            <a:r>
              <a:rPr lang="en-US" b="true" sz="4150">
                <a:solidFill>
                  <a:srgbClr val="FFFFFF"/>
                </a:solidFill>
                <a:latin typeface="Roboto Bold"/>
                <a:ea typeface="Roboto Bold"/>
                <a:cs typeface="Roboto Bold"/>
                <a:sym typeface="Roboto Bold"/>
              </a:rPr>
              <a:t>A peer or older teenager</a:t>
            </a:r>
          </a:p>
          <a:p>
            <a:pPr algn="l" marL="895986" indent="-447993" lvl="1">
              <a:lnSpc>
                <a:spcPts val="6640"/>
              </a:lnSpc>
              <a:buFont typeface="Arial"/>
              <a:buChar char="•"/>
            </a:pPr>
            <a:r>
              <a:rPr lang="en-US" b="true" sz="4150">
                <a:solidFill>
                  <a:srgbClr val="004F59"/>
                </a:solidFill>
                <a:latin typeface="Roboto Bold"/>
                <a:ea typeface="Roboto Bold"/>
                <a:cs typeface="Roboto Bold"/>
                <a:sym typeface="Roboto Bold"/>
              </a:rPr>
              <a:t>A stranger</a:t>
            </a:r>
          </a:p>
        </p:txBody>
      </p:sp>
      <p:sp>
        <p:nvSpPr>
          <p:cNvPr name="TextBox 8" id="8"/>
          <p:cNvSpPr txBox="true"/>
          <p:nvPr/>
        </p:nvSpPr>
        <p:spPr>
          <a:xfrm rot="0">
            <a:off x="2255630" y="3426330"/>
            <a:ext cx="640229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Who Can Be Unsafe?</a:t>
            </a:r>
          </a:p>
        </p:txBody>
      </p:sp>
      <p:sp>
        <p:nvSpPr>
          <p:cNvPr name="TextBox 9" id="9"/>
          <p:cNvSpPr txBox="true"/>
          <p:nvPr/>
        </p:nvSpPr>
        <p:spPr>
          <a:xfrm rot="0">
            <a:off x="1028700" y="904875"/>
            <a:ext cx="10787823" cy="109471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TRICKY PEOPLE</a:t>
            </a:r>
          </a:p>
        </p:txBody>
      </p:sp>
      <p:sp>
        <p:nvSpPr>
          <p:cNvPr name="TextBox 10" id="10"/>
          <p:cNvSpPr txBox="true"/>
          <p:nvPr/>
        </p:nvSpPr>
        <p:spPr>
          <a:xfrm rot="0">
            <a:off x="583779" y="9306888"/>
            <a:ext cx="17120442" cy="207695"/>
          </a:xfrm>
          <a:prstGeom prst="rect">
            <a:avLst/>
          </a:prstGeom>
        </p:spPr>
        <p:txBody>
          <a:bodyPr anchor="t" rtlCol="false" tIns="0" lIns="0" bIns="0" rIns="0">
            <a:spAutoFit/>
          </a:bodyPr>
          <a:lstStyle/>
          <a:p>
            <a:pPr algn="ctr">
              <a:lnSpc>
                <a:spcPts val="1679"/>
              </a:lnSpc>
            </a:pPr>
            <a:r>
              <a:rPr lang="en-US" sz="1200">
                <a:solidFill>
                  <a:srgbClr val="004F59"/>
                </a:solidFill>
                <a:latin typeface="Roboto"/>
                <a:ea typeface="Roboto"/>
                <a:cs typeface="Roboto"/>
                <a:sym typeface="Roboto"/>
              </a:rPr>
              <a:t>Nurture Therapy (n.d.). Tricky People: A Better Way to Teach "Stranger Danger" to Kids. nurture-therapy.com. </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52</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44973" y="3407284"/>
            <a:ext cx="6107681" cy="958344"/>
            <a:chOff x="0" y="0"/>
            <a:chExt cx="1608607" cy="252403"/>
          </a:xfrm>
        </p:grpSpPr>
        <p:sp>
          <p:nvSpPr>
            <p:cNvPr name="Freeform 5" id="5"/>
            <p:cNvSpPr/>
            <p:nvPr/>
          </p:nvSpPr>
          <p:spPr>
            <a:xfrm flipH="false" flipV="false" rot="0">
              <a:off x="0" y="0"/>
              <a:ext cx="1608607" cy="252403"/>
            </a:xfrm>
            <a:custGeom>
              <a:avLst/>
              <a:gdLst/>
              <a:ahLst/>
              <a:cxnLst/>
              <a:rect r="r" b="b" t="t" l="l"/>
              <a:pathLst>
                <a:path h="252403" w="1608607">
                  <a:moveTo>
                    <a:pt x="0" y="0"/>
                  </a:moveTo>
                  <a:lnTo>
                    <a:pt x="1608607" y="0"/>
                  </a:lnTo>
                  <a:lnTo>
                    <a:pt x="1608607" y="252403"/>
                  </a:lnTo>
                  <a:lnTo>
                    <a:pt x="0" y="252403"/>
                  </a:lnTo>
                  <a:close/>
                </a:path>
              </a:pathLst>
            </a:custGeom>
            <a:solidFill>
              <a:srgbClr val="303030"/>
            </a:solidFill>
          </p:spPr>
        </p:sp>
        <p:sp>
          <p:nvSpPr>
            <p:cNvPr name="TextBox 6" id="6"/>
            <p:cNvSpPr txBox="true"/>
            <p:nvPr/>
          </p:nvSpPr>
          <p:spPr>
            <a:xfrm>
              <a:off x="0" y="-76200"/>
              <a:ext cx="1608607" cy="32860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55630" y="4556127"/>
            <a:ext cx="15712854" cy="3561715"/>
          </a:xfrm>
          <a:prstGeom prst="rect">
            <a:avLst/>
          </a:prstGeom>
        </p:spPr>
        <p:txBody>
          <a:bodyPr anchor="t" rtlCol="false" tIns="0" lIns="0" bIns="0" rIns="0">
            <a:spAutoFit/>
          </a:bodyPr>
          <a:lstStyle/>
          <a:p>
            <a:pPr algn="l" marL="895986" indent="-447993" lvl="1">
              <a:lnSpc>
                <a:spcPts val="6640"/>
              </a:lnSpc>
              <a:buFont typeface="Arial"/>
              <a:buChar char="•"/>
            </a:pPr>
            <a:r>
              <a:rPr lang="en-US" b="true" sz="4150">
                <a:solidFill>
                  <a:srgbClr val="FFFFFF"/>
                </a:solidFill>
                <a:latin typeface="Roboto Bold"/>
                <a:ea typeface="Roboto Bold"/>
                <a:cs typeface="Roboto Bold"/>
                <a:sym typeface="Roboto Bold"/>
              </a:rPr>
              <a:t>Someone the child or teen knows</a:t>
            </a:r>
          </a:p>
          <a:p>
            <a:pPr algn="l" marL="895986" indent="-447993" lvl="1">
              <a:lnSpc>
                <a:spcPts val="6640"/>
              </a:lnSpc>
              <a:buFont typeface="Arial"/>
              <a:buChar char="•"/>
            </a:pPr>
            <a:r>
              <a:rPr lang="en-US" b="true" sz="4150">
                <a:solidFill>
                  <a:srgbClr val="FFFFFF"/>
                </a:solidFill>
                <a:latin typeface="Roboto Bold"/>
                <a:ea typeface="Roboto Bold"/>
                <a:cs typeface="Roboto Bold"/>
                <a:sym typeface="Roboto Bold"/>
              </a:rPr>
              <a:t>A peer or older teenager</a:t>
            </a:r>
          </a:p>
          <a:p>
            <a:pPr algn="l" marL="895986" indent="-447993" lvl="1">
              <a:lnSpc>
                <a:spcPts val="6640"/>
              </a:lnSpc>
              <a:buFont typeface="Arial"/>
              <a:buChar char="•"/>
            </a:pPr>
            <a:r>
              <a:rPr lang="en-US" b="true" sz="4150">
                <a:solidFill>
                  <a:srgbClr val="FFFFFF"/>
                </a:solidFill>
                <a:latin typeface="Roboto Bold"/>
                <a:ea typeface="Roboto Bold"/>
                <a:cs typeface="Roboto Bold"/>
                <a:sym typeface="Roboto Bold"/>
              </a:rPr>
              <a:t>A stranger</a:t>
            </a:r>
          </a:p>
          <a:p>
            <a:pPr algn="l" marL="895986" indent="-447993" lvl="1">
              <a:lnSpc>
                <a:spcPts val="6640"/>
              </a:lnSpc>
              <a:buFont typeface="Arial"/>
              <a:buChar char="•"/>
            </a:pPr>
            <a:r>
              <a:rPr lang="en-US" b="true" sz="4150">
                <a:solidFill>
                  <a:srgbClr val="004F59"/>
                </a:solidFill>
                <a:latin typeface="Roboto Bold"/>
                <a:ea typeface="Roboto Bold"/>
                <a:cs typeface="Roboto Bold"/>
                <a:sym typeface="Roboto Bold"/>
              </a:rPr>
              <a:t>An online contact</a:t>
            </a:r>
          </a:p>
          <a:p>
            <a:pPr algn="l">
              <a:lnSpc>
                <a:spcPts val="1260"/>
              </a:lnSpc>
            </a:pPr>
          </a:p>
        </p:txBody>
      </p:sp>
      <p:sp>
        <p:nvSpPr>
          <p:cNvPr name="TextBox 8" id="8"/>
          <p:cNvSpPr txBox="true"/>
          <p:nvPr/>
        </p:nvSpPr>
        <p:spPr>
          <a:xfrm rot="0">
            <a:off x="2255630" y="3426330"/>
            <a:ext cx="640229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Who Can Be Unsafe?</a:t>
            </a:r>
          </a:p>
        </p:txBody>
      </p:sp>
      <p:sp>
        <p:nvSpPr>
          <p:cNvPr name="TextBox 9" id="9"/>
          <p:cNvSpPr txBox="true"/>
          <p:nvPr/>
        </p:nvSpPr>
        <p:spPr>
          <a:xfrm rot="0">
            <a:off x="1028700" y="904875"/>
            <a:ext cx="10787823" cy="109471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TRICKY PEOPLE</a:t>
            </a:r>
          </a:p>
        </p:txBody>
      </p:sp>
      <p:sp>
        <p:nvSpPr>
          <p:cNvPr name="TextBox 10" id="10"/>
          <p:cNvSpPr txBox="true"/>
          <p:nvPr/>
        </p:nvSpPr>
        <p:spPr>
          <a:xfrm rot="0">
            <a:off x="583779" y="9306888"/>
            <a:ext cx="17120442" cy="207695"/>
          </a:xfrm>
          <a:prstGeom prst="rect">
            <a:avLst/>
          </a:prstGeom>
        </p:spPr>
        <p:txBody>
          <a:bodyPr anchor="t" rtlCol="false" tIns="0" lIns="0" bIns="0" rIns="0">
            <a:spAutoFit/>
          </a:bodyPr>
          <a:lstStyle/>
          <a:p>
            <a:pPr algn="ctr">
              <a:lnSpc>
                <a:spcPts val="1679"/>
              </a:lnSpc>
            </a:pPr>
            <a:r>
              <a:rPr lang="en-US" sz="1200">
                <a:solidFill>
                  <a:srgbClr val="004F59"/>
                </a:solidFill>
                <a:latin typeface="Roboto"/>
                <a:ea typeface="Roboto"/>
                <a:cs typeface="Roboto"/>
                <a:sym typeface="Roboto"/>
              </a:rPr>
              <a:t>Nurture Therapy (n.d.). Tricky People: A Better Way to Teach "Stranger Danger" to Kids. nurture-therapy.com. </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53</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grpSp>
        <p:nvGrpSpPr>
          <p:cNvPr name="Group 3" id="3"/>
          <p:cNvGrpSpPr/>
          <p:nvPr/>
        </p:nvGrpSpPr>
        <p:grpSpPr>
          <a:xfrm rot="0">
            <a:off x="435472" y="414584"/>
            <a:ext cx="17417056" cy="9457832"/>
            <a:chOff x="0" y="0"/>
            <a:chExt cx="5490351" cy="2981378"/>
          </a:xfrm>
        </p:grpSpPr>
        <p:sp>
          <p:nvSpPr>
            <p:cNvPr name="Freeform 4" id="4"/>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5" id="5"/>
          <p:cNvGrpSpPr/>
          <p:nvPr/>
        </p:nvGrpSpPr>
        <p:grpSpPr>
          <a:xfrm rot="0">
            <a:off x="1922267" y="4980523"/>
            <a:ext cx="9867848" cy="1895685"/>
            <a:chOff x="0" y="0"/>
            <a:chExt cx="2598939" cy="499275"/>
          </a:xfrm>
        </p:grpSpPr>
        <p:sp>
          <p:nvSpPr>
            <p:cNvPr name="Freeform 6" id="6"/>
            <p:cNvSpPr/>
            <p:nvPr/>
          </p:nvSpPr>
          <p:spPr>
            <a:xfrm flipH="false" flipV="false" rot="0">
              <a:off x="0" y="0"/>
              <a:ext cx="2598939" cy="499275"/>
            </a:xfrm>
            <a:custGeom>
              <a:avLst/>
              <a:gdLst/>
              <a:ahLst/>
              <a:cxnLst/>
              <a:rect r="r" b="b" t="t" l="l"/>
              <a:pathLst>
                <a:path h="499275" w="2598939">
                  <a:moveTo>
                    <a:pt x="0" y="0"/>
                  </a:moveTo>
                  <a:lnTo>
                    <a:pt x="2598939" y="0"/>
                  </a:lnTo>
                  <a:lnTo>
                    <a:pt x="2598939" y="499275"/>
                  </a:lnTo>
                  <a:lnTo>
                    <a:pt x="0" y="499275"/>
                  </a:lnTo>
                  <a:close/>
                </a:path>
              </a:pathLst>
            </a:custGeom>
            <a:solidFill>
              <a:srgbClr val="303030"/>
            </a:solidFill>
          </p:spPr>
        </p:sp>
        <p:sp>
          <p:nvSpPr>
            <p:cNvPr name="TextBox 7" id="7"/>
            <p:cNvSpPr txBox="true"/>
            <p:nvPr/>
          </p:nvSpPr>
          <p:spPr>
            <a:xfrm>
              <a:off x="0" y="-76200"/>
              <a:ext cx="2598939" cy="575475"/>
            </a:xfrm>
            <a:prstGeom prst="rect">
              <a:avLst/>
            </a:prstGeom>
          </p:spPr>
          <p:txBody>
            <a:bodyPr anchor="ctr" rtlCol="false" tIns="50800" lIns="50800" bIns="50800" rIns="50800"/>
            <a:lstStyle/>
            <a:p>
              <a:pPr algn="ctr">
                <a:lnSpc>
                  <a:spcPts val="3074"/>
                </a:lnSpc>
              </a:pPr>
            </a:p>
          </p:txBody>
        </p:sp>
      </p:grpSp>
      <p:sp>
        <p:nvSpPr>
          <p:cNvPr name="Freeform 8" id="8"/>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9" id="9"/>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0" id="10"/>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grpSp>
        <p:nvGrpSpPr>
          <p:cNvPr name="Group 11" id="11"/>
          <p:cNvGrpSpPr/>
          <p:nvPr/>
        </p:nvGrpSpPr>
        <p:grpSpPr>
          <a:xfrm rot="0">
            <a:off x="13261452" y="1028700"/>
            <a:ext cx="3754870" cy="5170633"/>
            <a:chOff x="0" y="0"/>
            <a:chExt cx="1046370" cy="1440900"/>
          </a:xfrm>
        </p:grpSpPr>
        <p:sp>
          <p:nvSpPr>
            <p:cNvPr name="Freeform 12" id="12"/>
            <p:cNvSpPr/>
            <p:nvPr/>
          </p:nvSpPr>
          <p:spPr>
            <a:xfrm flipH="false" flipV="false" rot="0">
              <a:off x="0" y="0"/>
              <a:ext cx="1046370" cy="1440900"/>
            </a:xfrm>
            <a:custGeom>
              <a:avLst/>
              <a:gdLst/>
              <a:ahLst/>
              <a:cxnLst/>
              <a:rect r="r" b="b" t="t" l="l"/>
              <a:pathLst>
                <a:path h="1440900" w="1046370">
                  <a:moveTo>
                    <a:pt x="0" y="0"/>
                  </a:moveTo>
                  <a:lnTo>
                    <a:pt x="1046370" y="0"/>
                  </a:lnTo>
                  <a:lnTo>
                    <a:pt x="1046370" y="1440900"/>
                  </a:lnTo>
                  <a:lnTo>
                    <a:pt x="0" y="1440900"/>
                  </a:lnTo>
                  <a:close/>
                </a:path>
              </a:pathLst>
            </a:custGeom>
            <a:solidFill>
              <a:srgbClr val="FFFFFF"/>
            </a:solidFill>
          </p:spPr>
        </p:sp>
        <p:sp>
          <p:nvSpPr>
            <p:cNvPr name="TextBox 13" id="13"/>
            <p:cNvSpPr txBox="true"/>
            <p:nvPr/>
          </p:nvSpPr>
          <p:spPr>
            <a:xfrm>
              <a:off x="0" y="-76200"/>
              <a:ext cx="1046370" cy="1517100"/>
            </a:xfrm>
            <a:prstGeom prst="rect">
              <a:avLst/>
            </a:prstGeom>
          </p:spPr>
          <p:txBody>
            <a:bodyPr anchor="ctr" rtlCol="false" tIns="50800" lIns="50800" bIns="50800" rIns="50800"/>
            <a:lstStyle/>
            <a:p>
              <a:pPr algn="ctr">
                <a:lnSpc>
                  <a:spcPts val="3074"/>
                </a:lnSpc>
              </a:pPr>
            </a:p>
          </p:txBody>
        </p:sp>
      </p:grpSp>
      <p:sp>
        <p:nvSpPr>
          <p:cNvPr name="Freeform 14" id="14"/>
          <p:cNvSpPr/>
          <p:nvPr/>
        </p:nvSpPr>
        <p:spPr>
          <a:xfrm flipH="false" flipV="false" rot="0">
            <a:off x="13487041" y="1260808"/>
            <a:ext cx="3303692" cy="4667557"/>
          </a:xfrm>
          <a:custGeom>
            <a:avLst/>
            <a:gdLst/>
            <a:ahLst/>
            <a:cxnLst/>
            <a:rect r="r" b="b" t="t" l="l"/>
            <a:pathLst>
              <a:path h="4667557" w="3303692">
                <a:moveTo>
                  <a:pt x="0" y="0"/>
                </a:moveTo>
                <a:lnTo>
                  <a:pt x="3303692" y="0"/>
                </a:lnTo>
                <a:lnTo>
                  <a:pt x="3303692" y="4667557"/>
                </a:lnTo>
                <a:lnTo>
                  <a:pt x="0" y="4667557"/>
                </a:lnTo>
                <a:lnTo>
                  <a:pt x="0" y="0"/>
                </a:lnTo>
                <a:close/>
              </a:path>
            </a:pathLst>
          </a:custGeom>
          <a:blipFill>
            <a:blip r:embed="rId6"/>
            <a:stretch>
              <a:fillRect l="0" t="0" r="-145345" b="0"/>
            </a:stretch>
          </a:blipFill>
        </p:spPr>
      </p:sp>
      <p:sp>
        <p:nvSpPr>
          <p:cNvPr name="TextBox 15" id="15"/>
          <p:cNvSpPr txBox="true"/>
          <p:nvPr/>
        </p:nvSpPr>
        <p:spPr>
          <a:xfrm rot="0">
            <a:off x="1169261" y="1111619"/>
            <a:ext cx="11612407"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ONLINE CONTACTS</a:t>
            </a:r>
          </a:p>
        </p:txBody>
      </p:sp>
      <p:sp>
        <p:nvSpPr>
          <p:cNvPr name="TextBox 16" id="1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54</a:t>
            </a:r>
          </a:p>
        </p:txBody>
      </p:sp>
      <p:sp>
        <p:nvSpPr>
          <p:cNvPr name="TextBox 17" id="17"/>
          <p:cNvSpPr txBox="true"/>
          <p:nvPr/>
        </p:nvSpPr>
        <p:spPr>
          <a:xfrm rot="0">
            <a:off x="2335311" y="5129168"/>
            <a:ext cx="9454805"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can online-only friends be dangerous even if they seem safe?</a:t>
            </a:r>
          </a:p>
        </p:txBody>
      </p:sp>
      <p:sp>
        <p:nvSpPr>
          <p:cNvPr name="TextBox 18" id="1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23613" y="3456019"/>
            <a:ext cx="5382988" cy="904943"/>
            <a:chOff x="0" y="0"/>
            <a:chExt cx="1417742" cy="238339"/>
          </a:xfrm>
        </p:grpSpPr>
        <p:sp>
          <p:nvSpPr>
            <p:cNvPr name="Freeform 5" id="5"/>
            <p:cNvSpPr/>
            <p:nvPr/>
          </p:nvSpPr>
          <p:spPr>
            <a:xfrm flipH="false" flipV="false" rot="0">
              <a:off x="0" y="0"/>
              <a:ext cx="1417742" cy="238339"/>
            </a:xfrm>
            <a:custGeom>
              <a:avLst/>
              <a:gdLst/>
              <a:ahLst/>
              <a:cxnLst/>
              <a:rect r="r" b="b" t="t" l="l"/>
              <a:pathLst>
                <a:path h="238339" w="1417742">
                  <a:moveTo>
                    <a:pt x="0" y="0"/>
                  </a:moveTo>
                  <a:lnTo>
                    <a:pt x="1417742" y="0"/>
                  </a:lnTo>
                  <a:lnTo>
                    <a:pt x="1417742" y="238339"/>
                  </a:lnTo>
                  <a:lnTo>
                    <a:pt x="0" y="238339"/>
                  </a:lnTo>
                  <a:close/>
                </a:path>
              </a:pathLst>
            </a:custGeom>
            <a:solidFill>
              <a:srgbClr val="303030"/>
            </a:solidFill>
          </p:spPr>
        </p:sp>
        <p:sp>
          <p:nvSpPr>
            <p:cNvPr name="TextBox 6" id="6"/>
            <p:cNvSpPr txBox="true"/>
            <p:nvPr/>
          </p:nvSpPr>
          <p:spPr>
            <a:xfrm>
              <a:off x="0" y="-76200"/>
              <a:ext cx="1417742" cy="314539"/>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7872139" y="2870654"/>
            <a:ext cx="8917101" cy="5286289"/>
            <a:chOff x="0" y="0"/>
            <a:chExt cx="2348537" cy="1392274"/>
          </a:xfrm>
        </p:grpSpPr>
        <p:sp>
          <p:nvSpPr>
            <p:cNvPr name="Freeform 8" id="8"/>
            <p:cNvSpPr/>
            <p:nvPr/>
          </p:nvSpPr>
          <p:spPr>
            <a:xfrm flipH="false" flipV="false" rot="0">
              <a:off x="0" y="0"/>
              <a:ext cx="2348537" cy="1392274"/>
            </a:xfrm>
            <a:custGeom>
              <a:avLst/>
              <a:gdLst/>
              <a:ahLst/>
              <a:cxnLst/>
              <a:rect r="r" b="b" t="t" l="l"/>
              <a:pathLst>
                <a:path h="1392274" w="2348537">
                  <a:moveTo>
                    <a:pt x="0" y="0"/>
                  </a:moveTo>
                  <a:lnTo>
                    <a:pt x="2348537" y="0"/>
                  </a:lnTo>
                  <a:lnTo>
                    <a:pt x="2348537" y="1392274"/>
                  </a:lnTo>
                  <a:lnTo>
                    <a:pt x="0" y="1392274"/>
                  </a:lnTo>
                  <a:close/>
                </a:path>
              </a:pathLst>
            </a:custGeom>
            <a:solidFill>
              <a:srgbClr val="FFFFFF"/>
            </a:solidFill>
          </p:spPr>
        </p:sp>
        <p:sp>
          <p:nvSpPr>
            <p:cNvPr name="TextBox 9" id="9"/>
            <p:cNvSpPr txBox="true"/>
            <p:nvPr/>
          </p:nvSpPr>
          <p:spPr>
            <a:xfrm>
              <a:off x="0" y="-76200"/>
              <a:ext cx="2348537" cy="1468474"/>
            </a:xfrm>
            <a:prstGeom prst="rect">
              <a:avLst/>
            </a:prstGeom>
          </p:spPr>
          <p:txBody>
            <a:bodyPr anchor="ctr" rtlCol="false" tIns="50800" lIns="50800" bIns="50800" rIns="50800"/>
            <a:lstStyle/>
            <a:p>
              <a:pPr algn="ctr">
                <a:lnSpc>
                  <a:spcPts val="3074"/>
                </a:lnSpc>
              </a:pPr>
            </a:p>
          </p:txBody>
        </p:sp>
      </p:grpSp>
      <p:sp>
        <p:nvSpPr>
          <p:cNvPr name="Freeform 10" id="10"/>
          <p:cNvSpPr/>
          <p:nvPr/>
        </p:nvSpPr>
        <p:spPr>
          <a:xfrm flipH="false" flipV="false" rot="0">
            <a:off x="8082641" y="3088987"/>
            <a:ext cx="8421632" cy="4849622"/>
          </a:xfrm>
          <a:custGeom>
            <a:avLst/>
            <a:gdLst/>
            <a:ahLst/>
            <a:cxnLst/>
            <a:rect r="r" b="b" t="t" l="l"/>
            <a:pathLst>
              <a:path h="4849622" w="8421632">
                <a:moveTo>
                  <a:pt x="0" y="0"/>
                </a:moveTo>
                <a:lnTo>
                  <a:pt x="8421632" y="0"/>
                </a:lnTo>
                <a:lnTo>
                  <a:pt x="8421632" y="4849622"/>
                </a:lnTo>
                <a:lnTo>
                  <a:pt x="0" y="4849622"/>
                </a:lnTo>
                <a:lnTo>
                  <a:pt x="0" y="0"/>
                </a:lnTo>
                <a:close/>
              </a:path>
            </a:pathLst>
          </a:custGeom>
          <a:blipFill>
            <a:blip r:embed="rId3"/>
            <a:stretch>
              <a:fillRect l="0" t="0" r="0" b="0"/>
            </a:stretch>
          </a:blipFill>
        </p:spPr>
      </p:sp>
      <p:sp>
        <p:nvSpPr>
          <p:cNvPr name="TextBox 11" id="11"/>
          <p:cNvSpPr txBox="true"/>
          <p:nvPr/>
        </p:nvSpPr>
        <p:spPr>
          <a:xfrm rot="0">
            <a:off x="1131441" y="1109322"/>
            <a:ext cx="11612407"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ONLINE CONTACTS</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55</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2273284" y="3475065"/>
            <a:ext cx="5072331" cy="77147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 Virtual Stranger</a:t>
            </a:r>
          </a:p>
        </p:txBody>
      </p:sp>
      <p:sp>
        <p:nvSpPr>
          <p:cNvPr name="TextBox 15" id="15"/>
          <p:cNvSpPr txBox="true"/>
          <p:nvPr/>
        </p:nvSpPr>
        <p:spPr>
          <a:xfrm rot="0">
            <a:off x="1823613" y="4434677"/>
            <a:ext cx="5819272" cy="3384550"/>
          </a:xfrm>
          <a:prstGeom prst="rect">
            <a:avLst/>
          </a:prstGeom>
        </p:spPr>
        <p:txBody>
          <a:bodyPr anchor="t" rtlCol="false" tIns="0" lIns="0" bIns="0" rIns="0">
            <a:spAutoFit/>
          </a:bodyPr>
          <a:lstStyle/>
          <a:p>
            <a:pPr algn="l">
              <a:lnSpc>
                <a:spcPts val="6800"/>
              </a:lnSpc>
            </a:pPr>
            <a:r>
              <a:rPr lang="en-US" sz="4250" b="true">
                <a:solidFill>
                  <a:srgbClr val="004F59"/>
                </a:solidFill>
                <a:latin typeface="Roboto Bold"/>
                <a:ea typeface="Roboto Bold"/>
                <a:cs typeface="Roboto Bold"/>
                <a:sym typeface="Roboto Bold"/>
              </a:rPr>
              <a:t>It’s usually impossible to know for certain who an ‘Online-Only Friend’ really is.</a:t>
            </a:r>
          </a:p>
        </p:txBody>
      </p:sp>
    </p:spTree>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17147"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56</a:t>
            </a:r>
          </a:p>
        </p:txBody>
      </p:sp>
      <p:sp>
        <p:nvSpPr>
          <p:cNvPr name="TextBox 10" id="10"/>
          <p:cNvSpPr txBox="true"/>
          <p:nvPr/>
        </p:nvSpPr>
        <p:spPr>
          <a:xfrm rot="0">
            <a:off x="1131441" y="1109322"/>
            <a:ext cx="11497912"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BREAKING BOUNDARIES</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2" id="12"/>
          <p:cNvGrpSpPr/>
          <p:nvPr/>
        </p:nvGrpSpPr>
        <p:grpSpPr>
          <a:xfrm rot="0">
            <a:off x="1556913" y="4946200"/>
            <a:ext cx="12585064" cy="2025601"/>
            <a:chOff x="0" y="0"/>
            <a:chExt cx="3314585" cy="533492"/>
          </a:xfrm>
        </p:grpSpPr>
        <p:sp>
          <p:nvSpPr>
            <p:cNvPr name="Freeform 13" id="13"/>
            <p:cNvSpPr/>
            <p:nvPr/>
          </p:nvSpPr>
          <p:spPr>
            <a:xfrm flipH="false" flipV="false" rot="0">
              <a:off x="0" y="0"/>
              <a:ext cx="3314585" cy="533492"/>
            </a:xfrm>
            <a:custGeom>
              <a:avLst/>
              <a:gdLst/>
              <a:ahLst/>
              <a:cxnLst/>
              <a:rect r="r" b="b" t="t" l="l"/>
              <a:pathLst>
                <a:path h="533492" w="3314585">
                  <a:moveTo>
                    <a:pt x="0" y="0"/>
                  </a:moveTo>
                  <a:lnTo>
                    <a:pt x="3314585" y="0"/>
                  </a:lnTo>
                  <a:lnTo>
                    <a:pt x="3314585" y="533492"/>
                  </a:lnTo>
                  <a:lnTo>
                    <a:pt x="0" y="533492"/>
                  </a:lnTo>
                  <a:close/>
                </a:path>
              </a:pathLst>
            </a:custGeom>
            <a:solidFill>
              <a:srgbClr val="303030"/>
            </a:solidFill>
          </p:spPr>
        </p:sp>
        <p:sp>
          <p:nvSpPr>
            <p:cNvPr name="TextBox 14" id="14"/>
            <p:cNvSpPr txBox="true"/>
            <p:nvPr/>
          </p:nvSpPr>
          <p:spPr>
            <a:xfrm>
              <a:off x="0" y="-76200"/>
              <a:ext cx="3314585" cy="609692"/>
            </a:xfrm>
            <a:prstGeom prst="rect">
              <a:avLst/>
            </a:prstGeom>
          </p:spPr>
          <p:txBody>
            <a:bodyPr anchor="ctr" rtlCol="false" tIns="50800" lIns="50800" bIns="50800" rIns="50800"/>
            <a:lstStyle/>
            <a:p>
              <a:pPr algn="ctr">
                <a:lnSpc>
                  <a:spcPts val="3074"/>
                </a:lnSpc>
              </a:pPr>
            </a:p>
          </p:txBody>
        </p:sp>
      </p:grpSp>
      <p:sp>
        <p:nvSpPr>
          <p:cNvPr name="TextBox 15" id="15"/>
          <p:cNvSpPr txBox="true"/>
          <p:nvPr/>
        </p:nvSpPr>
        <p:spPr>
          <a:xfrm rot="0">
            <a:off x="2201831" y="5130251"/>
            <a:ext cx="12045972"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tricks might an unsafe person use to break a child’s physical boundaries?</a:t>
            </a:r>
          </a:p>
        </p:txBody>
      </p:sp>
      <p:grpSp>
        <p:nvGrpSpPr>
          <p:cNvPr name="Group 16" id="16"/>
          <p:cNvGrpSpPr/>
          <p:nvPr/>
        </p:nvGrpSpPr>
        <p:grpSpPr>
          <a:xfrm rot="0">
            <a:off x="13293964" y="952594"/>
            <a:ext cx="3965336" cy="3475897"/>
            <a:chOff x="0" y="0"/>
            <a:chExt cx="1280927" cy="1122823"/>
          </a:xfrm>
        </p:grpSpPr>
        <p:sp>
          <p:nvSpPr>
            <p:cNvPr name="Freeform 17" id="17"/>
            <p:cNvSpPr/>
            <p:nvPr/>
          </p:nvSpPr>
          <p:spPr>
            <a:xfrm flipH="false" flipV="false" rot="0">
              <a:off x="0" y="0"/>
              <a:ext cx="1280927" cy="1122823"/>
            </a:xfrm>
            <a:custGeom>
              <a:avLst/>
              <a:gdLst/>
              <a:ahLst/>
              <a:cxnLst/>
              <a:rect r="r" b="b" t="t" l="l"/>
              <a:pathLst>
                <a:path h="1122823" w="1280927">
                  <a:moveTo>
                    <a:pt x="0" y="0"/>
                  </a:moveTo>
                  <a:lnTo>
                    <a:pt x="1280927" y="0"/>
                  </a:lnTo>
                  <a:lnTo>
                    <a:pt x="1280927" y="1122823"/>
                  </a:lnTo>
                  <a:lnTo>
                    <a:pt x="0" y="1122823"/>
                  </a:lnTo>
                  <a:close/>
                </a:path>
              </a:pathLst>
            </a:custGeom>
            <a:solidFill>
              <a:srgbClr val="FFFFFF"/>
            </a:solidFill>
          </p:spPr>
        </p:sp>
        <p:sp>
          <p:nvSpPr>
            <p:cNvPr name="TextBox 18" id="18"/>
            <p:cNvSpPr txBox="true"/>
            <p:nvPr/>
          </p:nvSpPr>
          <p:spPr>
            <a:xfrm>
              <a:off x="0" y="-76200"/>
              <a:ext cx="1280927" cy="1199023"/>
            </a:xfrm>
            <a:prstGeom prst="rect">
              <a:avLst/>
            </a:prstGeom>
          </p:spPr>
          <p:txBody>
            <a:bodyPr anchor="ctr" rtlCol="false" tIns="50800" lIns="50800" bIns="50800" rIns="50800"/>
            <a:lstStyle/>
            <a:p>
              <a:pPr algn="ctr">
                <a:lnSpc>
                  <a:spcPts val="3074"/>
                </a:lnSpc>
              </a:pPr>
            </a:p>
          </p:txBody>
        </p:sp>
      </p:grpSp>
      <p:sp>
        <p:nvSpPr>
          <p:cNvPr name="Freeform 19" id="19"/>
          <p:cNvSpPr/>
          <p:nvPr/>
        </p:nvSpPr>
        <p:spPr>
          <a:xfrm flipH="false" flipV="false" rot="0">
            <a:off x="13472612" y="1110825"/>
            <a:ext cx="3553470" cy="3163591"/>
          </a:xfrm>
          <a:custGeom>
            <a:avLst/>
            <a:gdLst/>
            <a:ahLst/>
            <a:cxnLst/>
            <a:rect r="r" b="b" t="t" l="l"/>
            <a:pathLst>
              <a:path h="3163591" w="3553470">
                <a:moveTo>
                  <a:pt x="0" y="0"/>
                </a:moveTo>
                <a:lnTo>
                  <a:pt x="3553470" y="0"/>
                </a:lnTo>
                <a:lnTo>
                  <a:pt x="3553470" y="3163591"/>
                </a:lnTo>
                <a:lnTo>
                  <a:pt x="0" y="3163591"/>
                </a:lnTo>
                <a:lnTo>
                  <a:pt x="0" y="0"/>
                </a:lnTo>
                <a:close/>
              </a:path>
            </a:pathLst>
          </a:custGeom>
          <a:blipFill>
            <a:blip r:embed="rId6"/>
            <a:stretch>
              <a:fillRect l="0" t="0" r="0" b="0"/>
            </a:stretch>
          </a:blipFill>
        </p:spPr>
      </p:sp>
    </p:spTree>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4499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10471" y="4587875"/>
            <a:ext cx="14944054" cy="812800"/>
          </a:xfrm>
          <a:prstGeom prst="rect">
            <a:avLst/>
          </a:prstGeom>
        </p:spPr>
        <p:txBody>
          <a:bodyPr anchor="t" rtlCol="false" tIns="0" lIns="0" bIns="0" rIns="0">
            <a:spAutoFit/>
          </a:bodyPr>
          <a:lstStyle/>
          <a:p>
            <a:pPr algn="l">
              <a:lnSpc>
                <a:spcPts val="6800"/>
              </a:lnSpc>
            </a:pPr>
            <a:r>
              <a:rPr lang="en-US" b="true" sz="4250">
                <a:solidFill>
                  <a:srgbClr val="004F59"/>
                </a:solidFill>
                <a:latin typeface="Roboto Bold"/>
                <a:ea typeface="Roboto Bold"/>
                <a:cs typeface="Roboto Bold"/>
                <a:sym typeface="Roboto Bold"/>
              </a:rPr>
              <a:t>Try to spend time </a:t>
            </a:r>
            <a:r>
              <a:rPr lang="en-US" b="true" sz="4250">
                <a:solidFill>
                  <a:srgbClr val="9D1BE3"/>
                </a:solidFill>
                <a:latin typeface="Roboto Bold"/>
                <a:ea typeface="Roboto Bold"/>
                <a:cs typeface="Roboto Bold"/>
                <a:sym typeface="Roboto Bold"/>
              </a:rPr>
              <a:t>alone </a:t>
            </a:r>
            <a:r>
              <a:rPr lang="en-US" b="true" sz="4250">
                <a:solidFill>
                  <a:srgbClr val="004F59"/>
                </a:solidFill>
                <a:latin typeface="Roboto Bold"/>
                <a:ea typeface="Roboto Bold"/>
                <a:cs typeface="Roboto Bold"/>
                <a:sym typeface="Roboto Bold"/>
              </a:rPr>
              <a:t>with a young person.</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57</a:t>
            </a:r>
          </a:p>
        </p:txBody>
      </p:sp>
      <p:sp>
        <p:nvSpPr>
          <p:cNvPr name="TextBox 6" id="6"/>
          <p:cNvSpPr txBox="true"/>
          <p:nvPr/>
        </p:nvSpPr>
        <p:spPr>
          <a:xfrm rot="0">
            <a:off x="1131441" y="1109322"/>
            <a:ext cx="11497912" cy="109471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BREAKING BOUNDARIES</a:t>
            </a:r>
          </a:p>
        </p:txBody>
      </p:sp>
      <p:sp>
        <p:nvSpPr>
          <p:cNvPr name="Freeform 7" id="7"/>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9" id="9"/>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1" id="11"/>
          <p:cNvGrpSpPr/>
          <p:nvPr/>
        </p:nvGrpSpPr>
        <p:grpSpPr>
          <a:xfrm rot="0">
            <a:off x="1899813" y="3353723"/>
            <a:ext cx="4686358" cy="904943"/>
            <a:chOff x="0" y="0"/>
            <a:chExt cx="1234267" cy="238339"/>
          </a:xfrm>
        </p:grpSpPr>
        <p:sp>
          <p:nvSpPr>
            <p:cNvPr name="Freeform 12" id="12"/>
            <p:cNvSpPr/>
            <p:nvPr/>
          </p:nvSpPr>
          <p:spPr>
            <a:xfrm flipH="false" flipV="false" rot="0">
              <a:off x="0" y="0"/>
              <a:ext cx="1234267" cy="238339"/>
            </a:xfrm>
            <a:custGeom>
              <a:avLst/>
              <a:gdLst/>
              <a:ahLst/>
              <a:cxnLst/>
              <a:rect r="r" b="b" t="t" l="l"/>
              <a:pathLst>
                <a:path h="238339" w="1234267">
                  <a:moveTo>
                    <a:pt x="0" y="0"/>
                  </a:moveTo>
                  <a:lnTo>
                    <a:pt x="1234267" y="0"/>
                  </a:lnTo>
                  <a:lnTo>
                    <a:pt x="1234267" y="238339"/>
                  </a:lnTo>
                  <a:lnTo>
                    <a:pt x="0" y="238339"/>
                  </a:lnTo>
                  <a:close/>
                </a:path>
              </a:pathLst>
            </a:custGeom>
            <a:solidFill>
              <a:srgbClr val="303030"/>
            </a:solidFill>
          </p:spPr>
        </p:sp>
        <p:sp>
          <p:nvSpPr>
            <p:cNvPr name="TextBox 13" id="13"/>
            <p:cNvSpPr txBox="true"/>
            <p:nvPr/>
          </p:nvSpPr>
          <p:spPr>
            <a:xfrm>
              <a:off x="0" y="-76200"/>
              <a:ext cx="1234267" cy="314539"/>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210471" y="3372770"/>
            <a:ext cx="5594658"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Tricky Behavior</a:t>
            </a:r>
          </a:p>
        </p:txBody>
      </p:sp>
    </p:spTree>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99813" y="3353723"/>
            <a:ext cx="4686358" cy="904943"/>
            <a:chOff x="0" y="0"/>
            <a:chExt cx="1234267" cy="238339"/>
          </a:xfrm>
        </p:grpSpPr>
        <p:sp>
          <p:nvSpPr>
            <p:cNvPr name="Freeform 5" id="5"/>
            <p:cNvSpPr/>
            <p:nvPr/>
          </p:nvSpPr>
          <p:spPr>
            <a:xfrm flipH="false" flipV="false" rot="0">
              <a:off x="0" y="0"/>
              <a:ext cx="1234267" cy="238339"/>
            </a:xfrm>
            <a:custGeom>
              <a:avLst/>
              <a:gdLst/>
              <a:ahLst/>
              <a:cxnLst/>
              <a:rect r="r" b="b" t="t" l="l"/>
              <a:pathLst>
                <a:path h="238339" w="1234267">
                  <a:moveTo>
                    <a:pt x="0" y="0"/>
                  </a:moveTo>
                  <a:lnTo>
                    <a:pt x="1234267" y="0"/>
                  </a:lnTo>
                  <a:lnTo>
                    <a:pt x="1234267" y="238339"/>
                  </a:lnTo>
                  <a:lnTo>
                    <a:pt x="0" y="238339"/>
                  </a:lnTo>
                  <a:close/>
                </a:path>
              </a:pathLst>
            </a:custGeom>
            <a:solidFill>
              <a:srgbClr val="303030"/>
            </a:solidFill>
          </p:spPr>
        </p:sp>
        <p:sp>
          <p:nvSpPr>
            <p:cNvPr name="TextBox 6" id="6"/>
            <p:cNvSpPr txBox="true"/>
            <p:nvPr/>
          </p:nvSpPr>
          <p:spPr>
            <a:xfrm>
              <a:off x="0" y="-76200"/>
              <a:ext cx="1234267"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10471" y="4606925"/>
            <a:ext cx="14944054" cy="812800"/>
          </a:xfrm>
          <a:prstGeom prst="rect">
            <a:avLst/>
          </a:prstGeom>
        </p:spPr>
        <p:txBody>
          <a:bodyPr anchor="t" rtlCol="false" tIns="0" lIns="0" bIns="0" rIns="0">
            <a:spAutoFit/>
          </a:bodyPr>
          <a:lstStyle/>
          <a:p>
            <a:pPr algn="l">
              <a:lnSpc>
                <a:spcPts val="6800"/>
              </a:lnSpc>
            </a:pPr>
            <a:r>
              <a:rPr lang="en-US" sz="4250" b="true">
                <a:solidFill>
                  <a:srgbClr val="004F59"/>
                </a:solidFill>
                <a:latin typeface="Roboto Bold"/>
                <a:ea typeface="Roboto Bold"/>
                <a:cs typeface="Roboto Bold"/>
                <a:sym typeface="Roboto Bold"/>
              </a:rPr>
              <a:t>Give </a:t>
            </a:r>
            <a:r>
              <a:rPr lang="en-US" sz="4250" b="true">
                <a:solidFill>
                  <a:srgbClr val="9D1BE3"/>
                </a:solidFill>
                <a:latin typeface="Roboto Bold"/>
                <a:ea typeface="Roboto Bold"/>
                <a:cs typeface="Roboto Bold"/>
                <a:sym typeface="Roboto Bold"/>
              </a:rPr>
              <a:t>gifts </a:t>
            </a:r>
            <a:r>
              <a:rPr lang="en-US" sz="4250" b="true">
                <a:solidFill>
                  <a:srgbClr val="004F59"/>
                </a:solidFill>
                <a:latin typeface="Roboto Bold"/>
                <a:ea typeface="Roboto Bold"/>
                <a:cs typeface="Roboto Bold"/>
                <a:sym typeface="Roboto Bold"/>
              </a:rPr>
              <a:t>and special </a:t>
            </a:r>
            <a:r>
              <a:rPr lang="en-US" sz="4250" b="true">
                <a:solidFill>
                  <a:srgbClr val="9D1BE3"/>
                </a:solidFill>
                <a:latin typeface="Roboto Bold"/>
                <a:ea typeface="Roboto Bold"/>
                <a:cs typeface="Roboto Bold"/>
                <a:sym typeface="Roboto Bold"/>
              </a:rPr>
              <a:t>attention.</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58</a:t>
            </a:r>
          </a:p>
        </p:txBody>
      </p:sp>
      <p:sp>
        <p:nvSpPr>
          <p:cNvPr name="TextBox 9" id="9"/>
          <p:cNvSpPr txBox="true"/>
          <p:nvPr/>
        </p:nvSpPr>
        <p:spPr>
          <a:xfrm rot="0">
            <a:off x="1131441" y="1109322"/>
            <a:ext cx="11497912" cy="109471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BREAKING BOUNDARIES</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2" id="12"/>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13" id="13"/>
          <p:cNvSpPr txBox="true"/>
          <p:nvPr/>
        </p:nvSpPr>
        <p:spPr>
          <a:xfrm rot="0">
            <a:off x="2210471" y="3372770"/>
            <a:ext cx="5594658"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Tricky Behavior</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10471" y="4597400"/>
            <a:ext cx="15096190" cy="812800"/>
          </a:xfrm>
          <a:prstGeom prst="rect">
            <a:avLst/>
          </a:prstGeom>
        </p:spPr>
        <p:txBody>
          <a:bodyPr anchor="t" rtlCol="false" tIns="0" lIns="0" bIns="0" rIns="0">
            <a:spAutoFit/>
          </a:bodyPr>
          <a:lstStyle/>
          <a:p>
            <a:pPr algn="l">
              <a:lnSpc>
                <a:spcPts val="6800"/>
              </a:lnSpc>
            </a:pPr>
            <a:r>
              <a:rPr lang="en-US" sz="4250" b="true">
                <a:solidFill>
                  <a:srgbClr val="9D1BE3"/>
                </a:solidFill>
                <a:latin typeface="Roboto Bold"/>
                <a:ea typeface="Roboto Bold"/>
                <a:cs typeface="Roboto Bold"/>
                <a:sym typeface="Roboto Bold"/>
              </a:rPr>
              <a:t>Share secrets, </a:t>
            </a:r>
            <a:r>
              <a:rPr lang="en-US" sz="4250" b="true">
                <a:solidFill>
                  <a:srgbClr val="004F59"/>
                </a:solidFill>
                <a:latin typeface="Roboto Bold"/>
                <a:ea typeface="Roboto Bold"/>
                <a:cs typeface="Roboto Bold"/>
                <a:sym typeface="Roboto Bold"/>
              </a:rPr>
              <a:t>then require promises not to tell others.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59</a:t>
            </a:r>
          </a:p>
        </p:txBody>
      </p:sp>
      <p:sp>
        <p:nvSpPr>
          <p:cNvPr name="TextBox 6" id="6"/>
          <p:cNvSpPr txBox="true"/>
          <p:nvPr/>
        </p:nvSpPr>
        <p:spPr>
          <a:xfrm rot="0">
            <a:off x="1131441" y="1109322"/>
            <a:ext cx="11497912" cy="109471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BREAKING BOUNDARIES</a:t>
            </a:r>
          </a:p>
        </p:txBody>
      </p:sp>
      <p:sp>
        <p:nvSpPr>
          <p:cNvPr name="Freeform 7" id="7"/>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9" id="9"/>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1" id="11"/>
          <p:cNvGrpSpPr/>
          <p:nvPr/>
        </p:nvGrpSpPr>
        <p:grpSpPr>
          <a:xfrm rot="0">
            <a:off x="1899813" y="3353723"/>
            <a:ext cx="4686358" cy="904943"/>
            <a:chOff x="0" y="0"/>
            <a:chExt cx="1234267" cy="238339"/>
          </a:xfrm>
        </p:grpSpPr>
        <p:sp>
          <p:nvSpPr>
            <p:cNvPr name="Freeform 12" id="12"/>
            <p:cNvSpPr/>
            <p:nvPr/>
          </p:nvSpPr>
          <p:spPr>
            <a:xfrm flipH="false" flipV="false" rot="0">
              <a:off x="0" y="0"/>
              <a:ext cx="1234267" cy="238339"/>
            </a:xfrm>
            <a:custGeom>
              <a:avLst/>
              <a:gdLst/>
              <a:ahLst/>
              <a:cxnLst/>
              <a:rect r="r" b="b" t="t" l="l"/>
              <a:pathLst>
                <a:path h="238339" w="1234267">
                  <a:moveTo>
                    <a:pt x="0" y="0"/>
                  </a:moveTo>
                  <a:lnTo>
                    <a:pt x="1234267" y="0"/>
                  </a:lnTo>
                  <a:lnTo>
                    <a:pt x="1234267" y="238339"/>
                  </a:lnTo>
                  <a:lnTo>
                    <a:pt x="0" y="238339"/>
                  </a:lnTo>
                  <a:close/>
                </a:path>
              </a:pathLst>
            </a:custGeom>
            <a:solidFill>
              <a:srgbClr val="303030"/>
            </a:solidFill>
          </p:spPr>
        </p:sp>
        <p:sp>
          <p:nvSpPr>
            <p:cNvPr name="TextBox 13" id="13"/>
            <p:cNvSpPr txBox="true"/>
            <p:nvPr/>
          </p:nvSpPr>
          <p:spPr>
            <a:xfrm>
              <a:off x="0" y="-76200"/>
              <a:ext cx="1234267" cy="314539"/>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210471" y="3372770"/>
            <a:ext cx="5594658"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Tricky Behavior</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4206774" y="4020227"/>
            <a:ext cx="11841295" cy="3830468"/>
            <a:chOff x="0" y="0"/>
            <a:chExt cx="3250110" cy="1051358"/>
          </a:xfrm>
        </p:grpSpPr>
        <p:sp>
          <p:nvSpPr>
            <p:cNvPr name="Freeform 5" id="5"/>
            <p:cNvSpPr/>
            <p:nvPr/>
          </p:nvSpPr>
          <p:spPr>
            <a:xfrm flipH="false" flipV="false" rot="0">
              <a:off x="0" y="0"/>
              <a:ext cx="3250110" cy="1051358"/>
            </a:xfrm>
            <a:custGeom>
              <a:avLst/>
              <a:gdLst/>
              <a:ahLst/>
              <a:cxnLst/>
              <a:rect r="r" b="b" t="t" l="l"/>
              <a:pathLst>
                <a:path h="1051358" w="3250110">
                  <a:moveTo>
                    <a:pt x="0" y="0"/>
                  </a:moveTo>
                  <a:lnTo>
                    <a:pt x="3250110" y="0"/>
                  </a:lnTo>
                  <a:lnTo>
                    <a:pt x="3250110" y="1051358"/>
                  </a:lnTo>
                  <a:lnTo>
                    <a:pt x="0" y="1051358"/>
                  </a:lnTo>
                  <a:close/>
                </a:path>
              </a:pathLst>
            </a:custGeom>
            <a:solidFill>
              <a:srgbClr val="FFFFFF"/>
            </a:solidFill>
          </p:spPr>
        </p:sp>
        <p:sp>
          <p:nvSpPr>
            <p:cNvPr name="TextBox 6" id="6"/>
            <p:cNvSpPr txBox="true"/>
            <p:nvPr/>
          </p:nvSpPr>
          <p:spPr>
            <a:xfrm>
              <a:off x="0" y="-76200"/>
              <a:ext cx="3250110" cy="1127558"/>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6757799" y="4297088"/>
            <a:ext cx="9075459" cy="3281084"/>
            <a:chOff x="0" y="0"/>
            <a:chExt cx="2490964" cy="900567"/>
          </a:xfrm>
        </p:grpSpPr>
        <p:sp>
          <p:nvSpPr>
            <p:cNvPr name="Freeform 8" id="8"/>
            <p:cNvSpPr/>
            <p:nvPr/>
          </p:nvSpPr>
          <p:spPr>
            <a:xfrm flipH="false" flipV="false" rot="0">
              <a:off x="0" y="0"/>
              <a:ext cx="2490964" cy="900567"/>
            </a:xfrm>
            <a:custGeom>
              <a:avLst/>
              <a:gdLst/>
              <a:ahLst/>
              <a:cxnLst/>
              <a:rect r="r" b="b" t="t" l="l"/>
              <a:pathLst>
                <a:path h="900567" w="2490964">
                  <a:moveTo>
                    <a:pt x="0" y="0"/>
                  </a:moveTo>
                  <a:lnTo>
                    <a:pt x="2490964" y="0"/>
                  </a:lnTo>
                  <a:lnTo>
                    <a:pt x="2490964" y="900567"/>
                  </a:lnTo>
                  <a:lnTo>
                    <a:pt x="0" y="900567"/>
                  </a:lnTo>
                  <a:close/>
                </a:path>
              </a:pathLst>
            </a:custGeom>
            <a:solidFill>
              <a:srgbClr val="BAF3FA"/>
            </a:solidFill>
          </p:spPr>
        </p:sp>
        <p:sp>
          <p:nvSpPr>
            <p:cNvPr name="TextBox 9" id="9"/>
            <p:cNvSpPr txBox="true"/>
            <p:nvPr/>
          </p:nvSpPr>
          <p:spPr>
            <a:xfrm>
              <a:off x="0" y="-38100"/>
              <a:ext cx="2490964" cy="938667"/>
            </a:xfrm>
            <a:prstGeom prst="rect">
              <a:avLst/>
            </a:prstGeom>
          </p:spPr>
          <p:txBody>
            <a:bodyPr anchor="ctr" rtlCol="false" tIns="50800" lIns="50800" bIns="50800" rIns="50800"/>
            <a:lstStyle/>
            <a:p>
              <a:pPr algn="ctr">
                <a:lnSpc>
                  <a:spcPts val="2899"/>
                </a:lnSpc>
              </a:pPr>
            </a:p>
          </p:txBody>
        </p:sp>
      </p:grpSp>
      <p:sp>
        <p:nvSpPr>
          <p:cNvPr name="TextBox 10" id="10"/>
          <p:cNvSpPr txBox="true"/>
          <p:nvPr/>
        </p:nvSpPr>
        <p:spPr>
          <a:xfrm rot="0">
            <a:off x="1021691" y="904875"/>
            <a:ext cx="11472216" cy="1094741"/>
          </a:xfrm>
          <a:prstGeom prst="rect">
            <a:avLst/>
          </a:prstGeom>
        </p:spPr>
        <p:txBody>
          <a:bodyPr anchor="t" rtlCol="false" tIns="0" lIns="0" bIns="0" rIns="0">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WHY LEARN ABOUT THIS</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6</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Freeform 13" id="13"/>
          <p:cNvSpPr/>
          <p:nvPr/>
        </p:nvSpPr>
        <p:spPr>
          <a:xfrm flipH="false" flipV="false" rot="0">
            <a:off x="1214013" y="2791421"/>
            <a:ext cx="6771839" cy="6292417"/>
          </a:xfrm>
          <a:custGeom>
            <a:avLst/>
            <a:gdLst/>
            <a:ahLst/>
            <a:cxnLst/>
            <a:rect r="r" b="b" t="t" l="l"/>
            <a:pathLst>
              <a:path h="6292417" w="6771839">
                <a:moveTo>
                  <a:pt x="0" y="0"/>
                </a:moveTo>
                <a:lnTo>
                  <a:pt x="6771839" y="0"/>
                </a:lnTo>
                <a:lnTo>
                  <a:pt x="6771839" y="6292417"/>
                </a:lnTo>
                <a:lnTo>
                  <a:pt x="0" y="6292417"/>
                </a:lnTo>
                <a:lnTo>
                  <a:pt x="0" y="0"/>
                </a:lnTo>
                <a:close/>
              </a:path>
            </a:pathLst>
          </a:custGeom>
          <a:blipFill>
            <a:blip r:embed="rId3"/>
            <a:stretch>
              <a:fillRect l="0" t="0" r="0" b="0"/>
            </a:stretch>
          </a:blipFill>
        </p:spPr>
      </p:sp>
      <p:sp>
        <p:nvSpPr>
          <p:cNvPr name="TextBox 14" id="14"/>
          <p:cNvSpPr txBox="true"/>
          <p:nvPr/>
        </p:nvSpPr>
        <p:spPr>
          <a:xfrm rot="0">
            <a:off x="7672033" y="5369651"/>
            <a:ext cx="7863944" cy="721997"/>
          </a:xfrm>
          <a:prstGeom prst="rect">
            <a:avLst/>
          </a:prstGeom>
        </p:spPr>
        <p:txBody>
          <a:bodyPr anchor="t" rtlCol="false" tIns="0" lIns="0" bIns="0" rIns="0">
            <a:spAutoFit/>
          </a:bodyPr>
          <a:lstStyle/>
          <a:p>
            <a:pPr algn="ctr">
              <a:lnSpc>
                <a:spcPts val="5879"/>
              </a:lnSpc>
            </a:pPr>
            <a:r>
              <a:rPr lang="en-US" b="true" sz="4199">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helps keep us safe. </a:t>
            </a:r>
          </a:p>
        </p:txBody>
      </p:sp>
    </p:spTree>
  </p:cSld>
  <p:clrMapOvr>
    <a:masterClrMapping/>
  </p:clrMapOvr>
</p:sld>
</file>

<file path=ppt/slides/slide6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10471" y="4587875"/>
            <a:ext cx="14944054" cy="812800"/>
          </a:xfrm>
          <a:prstGeom prst="rect">
            <a:avLst/>
          </a:prstGeom>
        </p:spPr>
        <p:txBody>
          <a:bodyPr anchor="t" rtlCol="false" tIns="0" lIns="0" bIns="0" rIns="0">
            <a:spAutoFit/>
          </a:bodyPr>
          <a:lstStyle/>
          <a:p>
            <a:pPr algn="l">
              <a:lnSpc>
                <a:spcPts val="6800"/>
              </a:lnSpc>
            </a:pPr>
            <a:r>
              <a:rPr lang="en-US" b="true" sz="4250">
                <a:solidFill>
                  <a:srgbClr val="004F59"/>
                </a:solidFill>
                <a:latin typeface="Roboto Bold"/>
                <a:ea typeface="Roboto Bold"/>
                <a:cs typeface="Roboto Bold"/>
                <a:sym typeface="Roboto Bold"/>
              </a:rPr>
              <a:t>Invade personal space to </a:t>
            </a:r>
            <a:r>
              <a:rPr lang="en-US" b="true" sz="4250">
                <a:solidFill>
                  <a:srgbClr val="9D1BE3"/>
                </a:solidFill>
                <a:latin typeface="Roboto Bold"/>
                <a:ea typeface="Roboto Bold"/>
                <a:cs typeface="Roboto Bold"/>
                <a:sym typeface="Roboto Bold"/>
              </a:rPr>
              <a:t>break physical boundaries.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60</a:t>
            </a:r>
          </a:p>
        </p:txBody>
      </p:sp>
      <p:sp>
        <p:nvSpPr>
          <p:cNvPr name="TextBox 6" id="6"/>
          <p:cNvSpPr txBox="true"/>
          <p:nvPr/>
        </p:nvSpPr>
        <p:spPr>
          <a:xfrm rot="0">
            <a:off x="1131441" y="1109322"/>
            <a:ext cx="11497912" cy="109471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BREAKING BOUNDARIES</a:t>
            </a:r>
          </a:p>
        </p:txBody>
      </p:sp>
      <p:sp>
        <p:nvSpPr>
          <p:cNvPr name="Freeform 7" id="7"/>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9" id="9"/>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1" id="11"/>
          <p:cNvGrpSpPr/>
          <p:nvPr/>
        </p:nvGrpSpPr>
        <p:grpSpPr>
          <a:xfrm rot="0">
            <a:off x="1899813" y="3353723"/>
            <a:ext cx="4686358" cy="904943"/>
            <a:chOff x="0" y="0"/>
            <a:chExt cx="1234267" cy="238339"/>
          </a:xfrm>
        </p:grpSpPr>
        <p:sp>
          <p:nvSpPr>
            <p:cNvPr name="Freeform 12" id="12"/>
            <p:cNvSpPr/>
            <p:nvPr/>
          </p:nvSpPr>
          <p:spPr>
            <a:xfrm flipH="false" flipV="false" rot="0">
              <a:off x="0" y="0"/>
              <a:ext cx="1234267" cy="238339"/>
            </a:xfrm>
            <a:custGeom>
              <a:avLst/>
              <a:gdLst/>
              <a:ahLst/>
              <a:cxnLst/>
              <a:rect r="r" b="b" t="t" l="l"/>
              <a:pathLst>
                <a:path h="238339" w="1234267">
                  <a:moveTo>
                    <a:pt x="0" y="0"/>
                  </a:moveTo>
                  <a:lnTo>
                    <a:pt x="1234267" y="0"/>
                  </a:lnTo>
                  <a:lnTo>
                    <a:pt x="1234267" y="238339"/>
                  </a:lnTo>
                  <a:lnTo>
                    <a:pt x="0" y="238339"/>
                  </a:lnTo>
                  <a:close/>
                </a:path>
              </a:pathLst>
            </a:custGeom>
            <a:solidFill>
              <a:srgbClr val="303030"/>
            </a:solidFill>
          </p:spPr>
        </p:sp>
        <p:sp>
          <p:nvSpPr>
            <p:cNvPr name="TextBox 13" id="13"/>
            <p:cNvSpPr txBox="true"/>
            <p:nvPr/>
          </p:nvSpPr>
          <p:spPr>
            <a:xfrm>
              <a:off x="0" y="-76200"/>
              <a:ext cx="1234267" cy="314539"/>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210471" y="3372770"/>
            <a:ext cx="5594658"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Tricky Behavior</a:t>
            </a:r>
          </a:p>
        </p:txBody>
      </p:sp>
    </p:spTree>
  </p:cSld>
  <p:clrMapOvr>
    <a:masterClrMapping/>
  </p:clrMapOvr>
</p:sld>
</file>

<file path=ppt/slides/slide6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10471" y="4598283"/>
            <a:ext cx="14944054" cy="812800"/>
          </a:xfrm>
          <a:prstGeom prst="rect">
            <a:avLst/>
          </a:prstGeom>
        </p:spPr>
        <p:txBody>
          <a:bodyPr anchor="t" rtlCol="false" tIns="0" lIns="0" bIns="0" rIns="0">
            <a:spAutoFit/>
          </a:bodyPr>
          <a:lstStyle/>
          <a:p>
            <a:pPr algn="l">
              <a:lnSpc>
                <a:spcPts val="6800"/>
              </a:lnSpc>
            </a:pPr>
            <a:r>
              <a:rPr lang="en-US" b="true" sz="4250">
                <a:solidFill>
                  <a:srgbClr val="004F59"/>
                </a:solidFill>
                <a:latin typeface="Roboto Bold"/>
                <a:ea typeface="Roboto Bold"/>
                <a:cs typeface="Roboto Bold"/>
                <a:sym typeface="Roboto Bold"/>
              </a:rPr>
              <a:t>Make sexual activity seem </a:t>
            </a:r>
            <a:r>
              <a:rPr lang="en-US" b="true" sz="4250">
                <a:solidFill>
                  <a:srgbClr val="9D1BE3"/>
                </a:solidFill>
                <a:latin typeface="Roboto Bold"/>
                <a:ea typeface="Roboto Bold"/>
                <a:cs typeface="Roboto Bold"/>
                <a:sym typeface="Roboto Bold"/>
              </a:rPr>
              <a:t>normal.</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61</a:t>
            </a:r>
          </a:p>
        </p:txBody>
      </p:sp>
      <p:sp>
        <p:nvSpPr>
          <p:cNvPr name="TextBox 6" id="6"/>
          <p:cNvSpPr txBox="true"/>
          <p:nvPr/>
        </p:nvSpPr>
        <p:spPr>
          <a:xfrm rot="0">
            <a:off x="1131441" y="1109322"/>
            <a:ext cx="11497912" cy="109471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BREAKING BOUNDARIES</a:t>
            </a:r>
          </a:p>
        </p:txBody>
      </p:sp>
      <p:sp>
        <p:nvSpPr>
          <p:cNvPr name="Freeform 7" id="7"/>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9" id="9"/>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1" id="11"/>
          <p:cNvGrpSpPr/>
          <p:nvPr/>
        </p:nvGrpSpPr>
        <p:grpSpPr>
          <a:xfrm rot="0">
            <a:off x="1899813" y="3353723"/>
            <a:ext cx="4686358" cy="904943"/>
            <a:chOff x="0" y="0"/>
            <a:chExt cx="1234267" cy="238339"/>
          </a:xfrm>
        </p:grpSpPr>
        <p:sp>
          <p:nvSpPr>
            <p:cNvPr name="Freeform 12" id="12"/>
            <p:cNvSpPr/>
            <p:nvPr/>
          </p:nvSpPr>
          <p:spPr>
            <a:xfrm flipH="false" flipV="false" rot="0">
              <a:off x="0" y="0"/>
              <a:ext cx="1234267" cy="238339"/>
            </a:xfrm>
            <a:custGeom>
              <a:avLst/>
              <a:gdLst/>
              <a:ahLst/>
              <a:cxnLst/>
              <a:rect r="r" b="b" t="t" l="l"/>
              <a:pathLst>
                <a:path h="238339" w="1234267">
                  <a:moveTo>
                    <a:pt x="0" y="0"/>
                  </a:moveTo>
                  <a:lnTo>
                    <a:pt x="1234267" y="0"/>
                  </a:lnTo>
                  <a:lnTo>
                    <a:pt x="1234267" y="238339"/>
                  </a:lnTo>
                  <a:lnTo>
                    <a:pt x="0" y="238339"/>
                  </a:lnTo>
                  <a:close/>
                </a:path>
              </a:pathLst>
            </a:custGeom>
            <a:solidFill>
              <a:srgbClr val="303030"/>
            </a:solidFill>
          </p:spPr>
        </p:sp>
        <p:sp>
          <p:nvSpPr>
            <p:cNvPr name="TextBox 13" id="13"/>
            <p:cNvSpPr txBox="true"/>
            <p:nvPr/>
          </p:nvSpPr>
          <p:spPr>
            <a:xfrm>
              <a:off x="0" y="-76200"/>
              <a:ext cx="1234267" cy="314539"/>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210471" y="3372770"/>
            <a:ext cx="5594658"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Tricky Behavior</a:t>
            </a:r>
          </a:p>
        </p:txBody>
      </p:sp>
    </p:spTree>
  </p:cSld>
  <p:clrMapOvr>
    <a:masterClrMapping/>
  </p:clrMapOvr>
</p:sld>
</file>

<file path=ppt/slides/slide6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409110" y="4789372"/>
            <a:ext cx="10888258" cy="2025601"/>
            <a:chOff x="0" y="0"/>
            <a:chExt cx="2867689" cy="533492"/>
          </a:xfrm>
        </p:grpSpPr>
        <p:sp>
          <p:nvSpPr>
            <p:cNvPr name="Freeform 7" id="7"/>
            <p:cNvSpPr/>
            <p:nvPr/>
          </p:nvSpPr>
          <p:spPr>
            <a:xfrm flipH="false" flipV="false" rot="0">
              <a:off x="0" y="0"/>
              <a:ext cx="2867689" cy="533492"/>
            </a:xfrm>
            <a:custGeom>
              <a:avLst/>
              <a:gdLst/>
              <a:ahLst/>
              <a:cxnLst/>
              <a:rect r="r" b="b" t="t" l="l"/>
              <a:pathLst>
                <a:path h="533492" w="2867689">
                  <a:moveTo>
                    <a:pt x="0" y="0"/>
                  </a:moveTo>
                  <a:lnTo>
                    <a:pt x="2867689" y="0"/>
                  </a:lnTo>
                  <a:lnTo>
                    <a:pt x="2867689" y="533492"/>
                  </a:lnTo>
                  <a:lnTo>
                    <a:pt x="0" y="533492"/>
                  </a:lnTo>
                  <a:close/>
                </a:path>
              </a:pathLst>
            </a:custGeom>
            <a:solidFill>
              <a:srgbClr val="303030"/>
            </a:solidFill>
          </p:spPr>
        </p:sp>
        <p:sp>
          <p:nvSpPr>
            <p:cNvPr name="TextBox 8" id="8"/>
            <p:cNvSpPr txBox="true"/>
            <p:nvPr/>
          </p:nvSpPr>
          <p:spPr>
            <a:xfrm>
              <a:off x="0" y="-76200"/>
              <a:ext cx="2867689" cy="609692"/>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1" id="11"/>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grpSp>
        <p:nvGrpSpPr>
          <p:cNvPr name="Group 12" id="12"/>
          <p:cNvGrpSpPr/>
          <p:nvPr/>
        </p:nvGrpSpPr>
        <p:grpSpPr>
          <a:xfrm rot="0">
            <a:off x="12969561" y="1028700"/>
            <a:ext cx="4262813" cy="4147580"/>
            <a:chOff x="0" y="0"/>
            <a:chExt cx="1207357" cy="1174719"/>
          </a:xfrm>
        </p:grpSpPr>
        <p:sp>
          <p:nvSpPr>
            <p:cNvPr name="Freeform 13" id="13"/>
            <p:cNvSpPr/>
            <p:nvPr/>
          </p:nvSpPr>
          <p:spPr>
            <a:xfrm flipH="false" flipV="false" rot="0">
              <a:off x="0" y="0"/>
              <a:ext cx="1207357" cy="1174719"/>
            </a:xfrm>
            <a:custGeom>
              <a:avLst/>
              <a:gdLst/>
              <a:ahLst/>
              <a:cxnLst/>
              <a:rect r="r" b="b" t="t" l="l"/>
              <a:pathLst>
                <a:path h="1174719" w="1207357">
                  <a:moveTo>
                    <a:pt x="0" y="0"/>
                  </a:moveTo>
                  <a:lnTo>
                    <a:pt x="1207357" y="0"/>
                  </a:lnTo>
                  <a:lnTo>
                    <a:pt x="1207357" y="1174719"/>
                  </a:lnTo>
                  <a:lnTo>
                    <a:pt x="0" y="1174719"/>
                  </a:lnTo>
                  <a:close/>
                </a:path>
              </a:pathLst>
            </a:custGeom>
            <a:solidFill>
              <a:srgbClr val="FFFFFF"/>
            </a:solidFill>
          </p:spPr>
        </p:sp>
        <p:sp>
          <p:nvSpPr>
            <p:cNvPr name="TextBox 14" id="14"/>
            <p:cNvSpPr txBox="true"/>
            <p:nvPr/>
          </p:nvSpPr>
          <p:spPr>
            <a:xfrm>
              <a:off x="0" y="-76200"/>
              <a:ext cx="1207357" cy="1250919"/>
            </a:xfrm>
            <a:prstGeom prst="rect">
              <a:avLst/>
            </a:prstGeom>
          </p:spPr>
          <p:txBody>
            <a:bodyPr anchor="ctr" rtlCol="false" tIns="50800" lIns="50800" bIns="50800" rIns="50800"/>
            <a:lstStyle/>
            <a:p>
              <a:pPr algn="ctr">
                <a:lnSpc>
                  <a:spcPts val="3074"/>
                </a:lnSpc>
              </a:pPr>
            </a:p>
          </p:txBody>
        </p:sp>
      </p:grpSp>
      <p:sp>
        <p:nvSpPr>
          <p:cNvPr name="Freeform 15" id="15"/>
          <p:cNvSpPr/>
          <p:nvPr/>
        </p:nvSpPr>
        <p:spPr>
          <a:xfrm flipH="false" flipV="false" rot="0">
            <a:off x="13203745" y="1269924"/>
            <a:ext cx="3794444" cy="3377055"/>
          </a:xfrm>
          <a:custGeom>
            <a:avLst/>
            <a:gdLst/>
            <a:ahLst/>
            <a:cxnLst/>
            <a:rect r="r" b="b" t="t" l="l"/>
            <a:pathLst>
              <a:path h="3377055" w="3794444">
                <a:moveTo>
                  <a:pt x="0" y="0"/>
                </a:moveTo>
                <a:lnTo>
                  <a:pt x="3794444" y="0"/>
                </a:lnTo>
                <a:lnTo>
                  <a:pt x="3794444" y="3377055"/>
                </a:lnTo>
                <a:lnTo>
                  <a:pt x="0" y="3377055"/>
                </a:lnTo>
                <a:lnTo>
                  <a:pt x="0" y="0"/>
                </a:lnTo>
                <a:close/>
              </a:path>
            </a:pathLst>
          </a:custGeom>
          <a:blipFill>
            <a:blip r:embed="rId6"/>
            <a:stretch>
              <a:fillRect l="0" t="0" r="0" b="0"/>
            </a:stretch>
          </a:blipFill>
        </p:spPr>
      </p:sp>
      <p:sp>
        <p:nvSpPr>
          <p:cNvPr name="TextBox 16" id="16"/>
          <p:cNvSpPr txBox="true"/>
          <p:nvPr/>
        </p:nvSpPr>
        <p:spPr>
          <a:xfrm rot="0">
            <a:off x="1792790" y="4973423"/>
            <a:ext cx="10405186" cy="235267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might an unsafe adult try to stop a young person from telling someone?</a:t>
            </a:r>
          </a:p>
          <a:p>
            <a:pPr algn="l">
              <a:lnSpc>
                <a:spcPts val="6299"/>
              </a:lnSpc>
            </a:pPr>
          </a:p>
        </p:txBody>
      </p:sp>
      <p:sp>
        <p:nvSpPr>
          <p:cNvPr name="TextBox 17" id="17"/>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SECRETS</a:t>
            </a:r>
          </a:p>
        </p:txBody>
      </p:sp>
      <p:sp>
        <p:nvSpPr>
          <p:cNvPr name="TextBox 18" id="1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62</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SECRETS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63</a:t>
            </a:r>
          </a:p>
        </p:txBody>
      </p:sp>
      <p:sp>
        <p:nvSpPr>
          <p:cNvPr name="TextBox 6" id="6"/>
          <p:cNvSpPr txBox="true"/>
          <p:nvPr/>
        </p:nvSpPr>
        <p:spPr>
          <a:xfrm rot="0">
            <a:off x="2116142" y="4538411"/>
            <a:ext cx="15336309" cy="812800"/>
          </a:xfrm>
          <a:prstGeom prst="rect">
            <a:avLst/>
          </a:prstGeom>
        </p:spPr>
        <p:txBody>
          <a:bodyPr anchor="t" rtlCol="false" tIns="0" lIns="0" bIns="0" rIns="0">
            <a:spAutoFit/>
          </a:bodyPr>
          <a:lstStyle/>
          <a:p>
            <a:pPr algn="l">
              <a:lnSpc>
                <a:spcPts val="6800"/>
              </a:lnSpc>
            </a:pPr>
            <a:r>
              <a:rPr lang="en-US" b="true" sz="4250">
                <a:solidFill>
                  <a:srgbClr val="9D1BE3"/>
                </a:solidFill>
                <a:latin typeface="Roboto Bold"/>
                <a:ea typeface="Roboto Bold"/>
                <a:cs typeface="Roboto Bold"/>
                <a:sym typeface="Roboto Bold"/>
              </a:rPr>
              <a:t>Blame: </a:t>
            </a:r>
            <a:r>
              <a:rPr lang="en-US" b="true" sz="4250">
                <a:solidFill>
                  <a:srgbClr val="004F59"/>
                </a:solidFill>
                <a:latin typeface="Roboto Bold"/>
                <a:ea typeface="Roboto Bold"/>
                <a:cs typeface="Roboto Bold"/>
                <a:sym typeface="Roboto Bold"/>
              </a:rPr>
              <a:t>They usually blame the child, saying it is their fault.</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8" id="8"/>
          <p:cNvGrpSpPr/>
          <p:nvPr/>
        </p:nvGrpSpPr>
        <p:grpSpPr>
          <a:xfrm rot="0">
            <a:off x="1633113" y="3329776"/>
            <a:ext cx="7903507" cy="904943"/>
            <a:chOff x="0" y="0"/>
            <a:chExt cx="2081582" cy="238339"/>
          </a:xfrm>
        </p:grpSpPr>
        <p:sp>
          <p:nvSpPr>
            <p:cNvPr name="Freeform 9" id="9"/>
            <p:cNvSpPr/>
            <p:nvPr/>
          </p:nvSpPr>
          <p:spPr>
            <a:xfrm flipH="false" flipV="false" rot="0">
              <a:off x="0" y="0"/>
              <a:ext cx="2081582" cy="238339"/>
            </a:xfrm>
            <a:custGeom>
              <a:avLst/>
              <a:gdLst/>
              <a:ahLst/>
              <a:cxnLst/>
              <a:rect r="r" b="b" t="t" l="l"/>
              <a:pathLst>
                <a:path h="238339" w="2081582">
                  <a:moveTo>
                    <a:pt x="0" y="0"/>
                  </a:moveTo>
                  <a:lnTo>
                    <a:pt x="2081582" y="0"/>
                  </a:lnTo>
                  <a:lnTo>
                    <a:pt x="2081582" y="238339"/>
                  </a:lnTo>
                  <a:lnTo>
                    <a:pt x="0" y="238339"/>
                  </a:lnTo>
                  <a:close/>
                </a:path>
              </a:pathLst>
            </a:custGeom>
            <a:solidFill>
              <a:srgbClr val="303030"/>
            </a:solidFill>
          </p:spPr>
        </p:sp>
        <p:sp>
          <p:nvSpPr>
            <p:cNvPr name="TextBox 10" id="10"/>
            <p:cNvSpPr txBox="true"/>
            <p:nvPr/>
          </p:nvSpPr>
          <p:spPr>
            <a:xfrm>
              <a:off x="0" y="-76200"/>
              <a:ext cx="2081582" cy="31453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2066447" y="3348860"/>
            <a:ext cx="792650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Using Fear to Keep Secrets</a:t>
            </a:r>
          </a:p>
        </p:txBody>
      </p:sp>
    </p:spTree>
  </p:cSld>
  <p:clrMapOvr>
    <a:masterClrMapping/>
  </p:clrMapOvr>
</p:sld>
</file>

<file path=ppt/slides/slide6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SECRETS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64</a:t>
            </a:r>
          </a:p>
        </p:txBody>
      </p:sp>
      <p:sp>
        <p:nvSpPr>
          <p:cNvPr name="TextBox 6" id="6"/>
          <p:cNvSpPr txBox="true"/>
          <p:nvPr/>
        </p:nvSpPr>
        <p:spPr>
          <a:xfrm rot="0">
            <a:off x="2116142" y="4538411"/>
            <a:ext cx="15336309" cy="812800"/>
          </a:xfrm>
          <a:prstGeom prst="rect">
            <a:avLst/>
          </a:prstGeom>
        </p:spPr>
        <p:txBody>
          <a:bodyPr anchor="t" rtlCol="false" tIns="0" lIns="0" bIns="0" rIns="0">
            <a:spAutoFit/>
          </a:bodyPr>
          <a:lstStyle/>
          <a:p>
            <a:pPr algn="l">
              <a:lnSpc>
                <a:spcPts val="6800"/>
              </a:lnSpc>
            </a:pPr>
            <a:r>
              <a:rPr lang="en-US" b="true" sz="4250">
                <a:solidFill>
                  <a:srgbClr val="9D1BE3"/>
                </a:solidFill>
                <a:latin typeface="Roboto Bold"/>
                <a:ea typeface="Roboto Bold"/>
                <a:cs typeface="Roboto Bold"/>
                <a:sym typeface="Roboto Bold"/>
              </a:rPr>
              <a:t>Shame: </a:t>
            </a:r>
            <a:r>
              <a:rPr lang="en-US" b="true" sz="4250">
                <a:solidFill>
                  <a:srgbClr val="004F59"/>
                </a:solidFill>
                <a:latin typeface="Roboto Bold"/>
                <a:ea typeface="Roboto Bold"/>
                <a:cs typeface="Roboto Bold"/>
                <a:sym typeface="Roboto Bold"/>
              </a:rPr>
              <a:t>They often make the child feel embarrassed or guilty.</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8" id="8"/>
          <p:cNvGrpSpPr/>
          <p:nvPr/>
        </p:nvGrpSpPr>
        <p:grpSpPr>
          <a:xfrm rot="0">
            <a:off x="1633113" y="3329776"/>
            <a:ext cx="7903507" cy="904943"/>
            <a:chOff x="0" y="0"/>
            <a:chExt cx="2081582" cy="238339"/>
          </a:xfrm>
        </p:grpSpPr>
        <p:sp>
          <p:nvSpPr>
            <p:cNvPr name="Freeform 9" id="9"/>
            <p:cNvSpPr/>
            <p:nvPr/>
          </p:nvSpPr>
          <p:spPr>
            <a:xfrm flipH="false" flipV="false" rot="0">
              <a:off x="0" y="0"/>
              <a:ext cx="2081582" cy="238339"/>
            </a:xfrm>
            <a:custGeom>
              <a:avLst/>
              <a:gdLst/>
              <a:ahLst/>
              <a:cxnLst/>
              <a:rect r="r" b="b" t="t" l="l"/>
              <a:pathLst>
                <a:path h="238339" w="2081582">
                  <a:moveTo>
                    <a:pt x="0" y="0"/>
                  </a:moveTo>
                  <a:lnTo>
                    <a:pt x="2081582" y="0"/>
                  </a:lnTo>
                  <a:lnTo>
                    <a:pt x="2081582" y="238339"/>
                  </a:lnTo>
                  <a:lnTo>
                    <a:pt x="0" y="238339"/>
                  </a:lnTo>
                  <a:close/>
                </a:path>
              </a:pathLst>
            </a:custGeom>
            <a:solidFill>
              <a:srgbClr val="303030"/>
            </a:solidFill>
          </p:spPr>
        </p:sp>
        <p:sp>
          <p:nvSpPr>
            <p:cNvPr name="TextBox 10" id="10"/>
            <p:cNvSpPr txBox="true"/>
            <p:nvPr/>
          </p:nvSpPr>
          <p:spPr>
            <a:xfrm>
              <a:off x="0" y="-76200"/>
              <a:ext cx="2081582" cy="31453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2066447" y="3348860"/>
            <a:ext cx="792650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Using Fear to Keep Secrets</a:t>
            </a:r>
          </a:p>
        </p:txBody>
      </p:sp>
    </p:spTree>
  </p:cSld>
  <p:clrMapOvr>
    <a:masterClrMapping/>
  </p:clrMapOvr>
</p:sld>
</file>

<file path=ppt/slides/slide6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SECRETS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65</a:t>
            </a:r>
          </a:p>
        </p:txBody>
      </p:sp>
      <p:sp>
        <p:nvSpPr>
          <p:cNvPr name="TextBox 6" id="6"/>
          <p:cNvSpPr txBox="true"/>
          <p:nvPr/>
        </p:nvSpPr>
        <p:spPr>
          <a:xfrm rot="0">
            <a:off x="2116142" y="4538411"/>
            <a:ext cx="15336309" cy="812800"/>
          </a:xfrm>
          <a:prstGeom prst="rect">
            <a:avLst/>
          </a:prstGeom>
        </p:spPr>
        <p:txBody>
          <a:bodyPr anchor="t" rtlCol="false" tIns="0" lIns="0" bIns="0" rIns="0">
            <a:spAutoFit/>
          </a:bodyPr>
          <a:lstStyle/>
          <a:p>
            <a:pPr algn="l">
              <a:lnSpc>
                <a:spcPts val="6800"/>
              </a:lnSpc>
            </a:pPr>
            <a:r>
              <a:rPr lang="en-US" b="true" sz="4250">
                <a:solidFill>
                  <a:srgbClr val="9D1BE3"/>
                </a:solidFill>
                <a:latin typeface="Roboto Bold"/>
                <a:ea typeface="Roboto Bold"/>
                <a:cs typeface="Roboto Bold"/>
                <a:sym typeface="Roboto Bold"/>
              </a:rPr>
              <a:t>Isolate: </a:t>
            </a:r>
            <a:r>
              <a:rPr lang="en-US" b="true" sz="4250">
                <a:solidFill>
                  <a:srgbClr val="004F59"/>
                </a:solidFill>
                <a:latin typeface="Roboto Bold"/>
                <a:ea typeface="Roboto Bold"/>
                <a:cs typeface="Roboto Bold"/>
                <a:sym typeface="Roboto Bold"/>
              </a:rPr>
              <a:t>They may separate the child from trustworthy adults.</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8" id="8"/>
          <p:cNvGrpSpPr/>
          <p:nvPr/>
        </p:nvGrpSpPr>
        <p:grpSpPr>
          <a:xfrm rot="0">
            <a:off x="1633113" y="3329776"/>
            <a:ext cx="7903507" cy="904943"/>
            <a:chOff x="0" y="0"/>
            <a:chExt cx="2081582" cy="238339"/>
          </a:xfrm>
        </p:grpSpPr>
        <p:sp>
          <p:nvSpPr>
            <p:cNvPr name="Freeform 9" id="9"/>
            <p:cNvSpPr/>
            <p:nvPr/>
          </p:nvSpPr>
          <p:spPr>
            <a:xfrm flipH="false" flipV="false" rot="0">
              <a:off x="0" y="0"/>
              <a:ext cx="2081582" cy="238339"/>
            </a:xfrm>
            <a:custGeom>
              <a:avLst/>
              <a:gdLst/>
              <a:ahLst/>
              <a:cxnLst/>
              <a:rect r="r" b="b" t="t" l="l"/>
              <a:pathLst>
                <a:path h="238339" w="2081582">
                  <a:moveTo>
                    <a:pt x="0" y="0"/>
                  </a:moveTo>
                  <a:lnTo>
                    <a:pt x="2081582" y="0"/>
                  </a:lnTo>
                  <a:lnTo>
                    <a:pt x="2081582" y="238339"/>
                  </a:lnTo>
                  <a:lnTo>
                    <a:pt x="0" y="238339"/>
                  </a:lnTo>
                  <a:close/>
                </a:path>
              </a:pathLst>
            </a:custGeom>
            <a:solidFill>
              <a:srgbClr val="303030"/>
            </a:solidFill>
          </p:spPr>
        </p:sp>
        <p:sp>
          <p:nvSpPr>
            <p:cNvPr name="TextBox 10" id="10"/>
            <p:cNvSpPr txBox="true"/>
            <p:nvPr/>
          </p:nvSpPr>
          <p:spPr>
            <a:xfrm>
              <a:off x="0" y="-76200"/>
              <a:ext cx="2081582" cy="31453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2066447" y="3348860"/>
            <a:ext cx="792650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Using Fear to Keep Secrets</a:t>
            </a:r>
          </a:p>
        </p:txBody>
      </p:sp>
    </p:spTree>
  </p:cSld>
  <p:clrMapOvr>
    <a:masterClrMapping/>
  </p:clrMapOvr>
</p:sld>
</file>

<file path=ppt/slides/slide6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UNSAFE SECRETS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66</a:t>
            </a:r>
          </a:p>
        </p:txBody>
      </p:sp>
      <p:sp>
        <p:nvSpPr>
          <p:cNvPr name="TextBox 6" id="6"/>
          <p:cNvSpPr txBox="true"/>
          <p:nvPr/>
        </p:nvSpPr>
        <p:spPr>
          <a:xfrm rot="0">
            <a:off x="2116142" y="4538411"/>
            <a:ext cx="15336309" cy="812800"/>
          </a:xfrm>
          <a:prstGeom prst="rect">
            <a:avLst/>
          </a:prstGeom>
        </p:spPr>
        <p:txBody>
          <a:bodyPr anchor="t" rtlCol="false" tIns="0" lIns="0" bIns="0" rIns="0">
            <a:spAutoFit/>
          </a:bodyPr>
          <a:lstStyle/>
          <a:p>
            <a:pPr algn="l">
              <a:lnSpc>
                <a:spcPts val="6800"/>
              </a:lnSpc>
            </a:pPr>
            <a:r>
              <a:rPr lang="en-US" b="true" sz="4250">
                <a:solidFill>
                  <a:srgbClr val="9D1BE3"/>
                </a:solidFill>
                <a:latin typeface="Roboto Bold"/>
                <a:ea typeface="Roboto Bold"/>
                <a:cs typeface="Roboto Bold"/>
                <a:sym typeface="Roboto Bold"/>
              </a:rPr>
              <a:t>Threaten: </a:t>
            </a:r>
            <a:r>
              <a:rPr lang="en-US" b="true" sz="4250">
                <a:solidFill>
                  <a:srgbClr val="004F59"/>
                </a:solidFill>
                <a:latin typeface="Roboto Bold"/>
                <a:ea typeface="Roboto Bold"/>
                <a:cs typeface="Roboto Bold"/>
                <a:sym typeface="Roboto Bold"/>
              </a:rPr>
              <a:t>They may threaten to harm their family or pets.</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8" id="8"/>
          <p:cNvGrpSpPr/>
          <p:nvPr/>
        </p:nvGrpSpPr>
        <p:grpSpPr>
          <a:xfrm rot="0">
            <a:off x="1633113" y="3329776"/>
            <a:ext cx="7903507" cy="904943"/>
            <a:chOff x="0" y="0"/>
            <a:chExt cx="2081582" cy="238339"/>
          </a:xfrm>
        </p:grpSpPr>
        <p:sp>
          <p:nvSpPr>
            <p:cNvPr name="Freeform 9" id="9"/>
            <p:cNvSpPr/>
            <p:nvPr/>
          </p:nvSpPr>
          <p:spPr>
            <a:xfrm flipH="false" flipV="false" rot="0">
              <a:off x="0" y="0"/>
              <a:ext cx="2081582" cy="238339"/>
            </a:xfrm>
            <a:custGeom>
              <a:avLst/>
              <a:gdLst/>
              <a:ahLst/>
              <a:cxnLst/>
              <a:rect r="r" b="b" t="t" l="l"/>
              <a:pathLst>
                <a:path h="238339" w="2081582">
                  <a:moveTo>
                    <a:pt x="0" y="0"/>
                  </a:moveTo>
                  <a:lnTo>
                    <a:pt x="2081582" y="0"/>
                  </a:lnTo>
                  <a:lnTo>
                    <a:pt x="2081582" y="238339"/>
                  </a:lnTo>
                  <a:lnTo>
                    <a:pt x="0" y="238339"/>
                  </a:lnTo>
                  <a:close/>
                </a:path>
              </a:pathLst>
            </a:custGeom>
            <a:solidFill>
              <a:srgbClr val="303030"/>
            </a:solidFill>
          </p:spPr>
        </p:sp>
        <p:sp>
          <p:nvSpPr>
            <p:cNvPr name="TextBox 10" id="10"/>
            <p:cNvSpPr txBox="true"/>
            <p:nvPr/>
          </p:nvSpPr>
          <p:spPr>
            <a:xfrm>
              <a:off x="0" y="-76200"/>
              <a:ext cx="2081582" cy="31453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2066447" y="3348860"/>
            <a:ext cx="792650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Using Fear to Keep Secrets</a:t>
            </a:r>
          </a:p>
        </p:txBody>
      </p:sp>
    </p:spTree>
  </p:cSld>
  <p:clrMapOvr>
    <a:masterClrMapping/>
  </p:clrMapOvr>
</p:sld>
</file>

<file path=ppt/slides/slide6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17147"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856420" y="4709030"/>
            <a:ext cx="8996221" cy="2186327"/>
            <a:chOff x="0" y="0"/>
            <a:chExt cx="2369375" cy="575823"/>
          </a:xfrm>
        </p:grpSpPr>
        <p:sp>
          <p:nvSpPr>
            <p:cNvPr name="Freeform 7" id="7"/>
            <p:cNvSpPr/>
            <p:nvPr/>
          </p:nvSpPr>
          <p:spPr>
            <a:xfrm flipH="false" flipV="false" rot="0">
              <a:off x="0" y="0"/>
              <a:ext cx="2369375" cy="575823"/>
            </a:xfrm>
            <a:custGeom>
              <a:avLst/>
              <a:gdLst/>
              <a:ahLst/>
              <a:cxnLst/>
              <a:rect r="r" b="b" t="t" l="l"/>
              <a:pathLst>
                <a:path h="575823" w="2369375">
                  <a:moveTo>
                    <a:pt x="0" y="0"/>
                  </a:moveTo>
                  <a:lnTo>
                    <a:pt x="2369375" y="0"/>
                  </a:lnTo>
                  <a:lnTo>
                    <a:pt x="2369375" y="575823"/>
                  </a:lnTo>
                  <a:lnTo>
                    <a:pt x="0" y="575823"/>
                  </a:lnTo>
                  <a:close/>
                </a:path>
              </a:pathLst>
            </a:custGeom>
            <a:solidFill>
              <a:srgbClr val="303030"/>
            </a:solidFill>
          </p:spPr>
        </p:sp>
        <p:sp>
          <p:nvSpPr>
            <p:cNvPr name="TextBox 8" id="8"/>
            <p:cNvSpPr txBox="true"/>
            <p:nvPr/>
          </p:nvSpPr>
          <p:spPr>
            <a:xfrm>
              <a:off x="0" y="-76200"/>
              <a:ext cx="2369375" cy="652023"/>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1" id="11"/>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grpSp>
        <p:nvGrpSpPr>
          <p:cNvPr name="Group 12" id="12"/>
          <p:cNvGrpSpPr/>
          <p:nvPr/>
        </p:nvGrpSpPr>
        <p:grpSpPr>
          <a:xfrm rot="0">
            <a:off x="12135756" y="1028700"/>
            <a:ext cx="5123544" cy="4773493"/>
            <a:chOff x="0" y="0"/>
            <a:chExt cx="1280927" cy="1193411"/>
          </a:xfrm>
        </p:grpSpPr>
        <p:sp>
          <p:nvSpPr>
            <p:cNvPr name="Freeform 13" id="13"/>
            <p:cNvSpPr/>
            <p:nvPr/>
          </p:nvSpPr>
          <p:spPr>
            <a:xfrm flipH="false" flipV="false" rot="0">
              <a:off x="0" y="0"/>
              <a:ext cx="1280927" cy="1193411"/>
            </a:xfrm>
            <a:custGeom>
              <a:avLst/>
              <a:gdLst/>
              <a:ahLst/>
              <a:cxnLst/>
              <a:rect r="r" b="b" t="t" l="l"/>
              <a:pathLst>
                <a:path h="1193411" w="1280927">
                  <a:moveTo>
                    <a:pt x="0" y="0"/>
                  </a:moveTo>
                  <a:lnTo>
                    <a:pt x="1280927" y="0"/>
                  </a:lnTo>
                  <a:lnTo>
                    <a:pt x="1280927" y="1193411"/>
                  </a:lnTo>
                  <a:lnTo>
                    <a:pt x="0" y="1193411"/>
                  </a:lnTo>
                  <a:close/>
                </a:path>
              </a:pathLst>
            </a:custGeom>
            <a:solidFill>
              <a:srgbClr val="FFFFFF"/>
            </a:solidFill>
          </p:spPr>
        </p:sp>
        <p:sp>
          <p:nvSpPr>
            <p:cNvPr name="TextBox 14" id="14"/>
            <p:cNvSpPr txBox="true"/>
            <p:nvPr/>
          </p:nvSpPr>
          <p:spPr>
            <a:xfrm>
              <a:off x="0" y="-76200"/>
              <a:ext cx="1280927" cy="1269611"/>
            </a:xfrm>
            <a:prstGeom prst="rect">
              <a:avLst/>
            </a:prstGeom>
          </p:spPr>
          <p:txBody>
            <a:bodyPr anchor="ctr" rtlCol="false" tIns="50800" lIns="50800" bIns="50800" rIns="50800"/>
            <a:lstStyle/>
            <a:p>
              <a:pPr algn="ctr">
                <a:lnSpc>
                  <a:spcPts val="3074"/>
                </a:lnSpc>
              </a:pPr>
            </a:p>
          </p:txBody>
        </p:sp>
      </p:grpSp>
      <p:sp>
        <p:nvSpPr>
          <p:cNvPr name="Freeform 15" id="15"/>
          <p:cNvSpPr/>
          <p:nvPr/>
        </p:nvSpPr>
        <p:spPr>
          <a:xfrm flipH="false" flipV="false" rot="0">
            <a:off x="12393856" y="1233147"/>
            <a:ext cx="4620492" cy="4336154"/>
          </a:xfrm>
          <a:custGeom>
            <a:avLst/>
            <a:gdLst/>
            <a:ahLst/>
            <a:cxnLst/>
            <a:rect r="r" b="b" t="t" l="l"/>
            <a:pathLst>
              <a:path h="4336154" w="4620492">
                <a:moveTo>
                  <a:pt x="0" y="0"/>
                </a:moveTo>
                <a:lnTo>
                  <a:pt x="4620492" y="0"/>
                </a:lnTo>
                <a:lnTo>
                  <a:pt x="4620492" y="4336154"/>
                </a:lnTo>
                <a:lnTo>
                  <a:pt x="0" y="4336154"/>
                </a:lnTo>
                <a:lnTo>
                  <a:pt x="0" y="0"/>
                </a:lnTo>
                <a:close/>
              </a:path>
            </a:pathLst>
          </a:custGeom>
          <a:blipFill>
            <a:blip r:embed="rId6"/>
            <a:stretch>
              <a:fillRect l="0" t="0" r="0" b="0"/>
            </a:stretch>
          </a:blipFill>
        </p:spPr>
      </p:sp>
      <p:sp>
        <p:nvSpPr>
          <p:cNvPr name="TextBox 16" id="16"/>
          <p:cNvSpPr txBox="true"/>
          <p:nvPr/>
        </p:nvSpPr>
        <p:spPr>
          <a:xfrm rot="0">
            <a:off x="1131441" y="1109322"/>
            <a:ext cx="9721199" cy="109471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SETTING BOUNDARIES</a:t>
            </a:r>
          </a:p>
        </p:txBody>
      </p:sp>
      <p:sp>
        <p:nvSpPr>
          <p:cNvPr name="TextBox 17" id="17"/>
          <p:cNvSpPr txBox="true"/>
          <p:nvPr/>
        </p:nvSpPr>
        <p:spPr>
          <a:xfrm rot="0">
            <a:off x="2204495" y="4891442"/>
            <a:ext cx="8528814" cy="15620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can setting boundaries be empowering for young people?</a:t>
            </a:r>
          </a:p>
        </p:txBody>
      </p:sp>
      <p:sp>
        <p:nvSpPr>
          <p:cNvPr name="TextBox 18" id="1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67</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90288" y="3293785"/>
            <a:ext cx="6616025" cy="904943"/>
            <a:chOff x="0" y="0"/>
            <a:chExt cx="1742492" cy="238339"/>
          </a:xfrm>
        </p:grpSpPr>
        <p:sp>
          <p:nvSpPr>
            <p:cNvPr name="Freeform 5" id="5"/>
            <p:cNvSpPr/>
            <p:nvPr/>
          </p:nvSpPr>
          <p:spPr>
            <a:xfrm flipH="false" flipV="false" rot="0">
              <a:off x="0" y="0"/>
              <a:ext cx="1742492" cy="238339"/>
            </a:xfrm>
            <a:custGeom>
              <a:avLst/>
              <a:gdLst/>
              <a:ahLst/>
              <a:cxnLst/>
              <a:rect r="r" b="b" t="t" l="l"/>
              <a:pathLst>
                <a:path h="238339" w="1742492">
                  <a:moveTo>
                    <a:pt x="0" y="0"/>
                  </a:moveTo>
                  <a:lnTo>
                    <a:pt x="1742492" y="0"/>
                  </a:lnTo>
                  <a:lnTo>
                    <a:pt x="1742492" y="238339"/>
                  </a:lnTo>
                  <a:lnTo>
                    <a:pt x="0" y="238339"/>
                  </a:lnTo>
                  <a:close/>
                </a:path>
              </a:pathLst>
            </a:custGeom>
            <a:solidFill>
              <a:srgbClr val="303030"/>
            </a:solidFill>
          </p:spPr>
        </p:sp>
        <p:sp>
          <p:nvSpPr>
            <p:cNvPr name="TextBox 6" id="6"/>
            <p:cNvSpPr txBox="true"/>
            <p:nvPr/>
          </p:nvSpPr>
          <p:spPr>
            <a:xfrm>
              <a:off x="0" y="-76200"/>
              <a:ext cx="1742492"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532664" y="3312868"/>
            <a:ext cx="694305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Youth Empowerment</a:t>
            </a:r>
          </a:p>
        </p:txBody>
      </p:sp>
      <p:sp>
        <p:nvSpPr>
          <p:cNvPr name="TextBox 8" id="8"/>
          <p:cNvSpPr txBox="true"/>
          <p:nvPr/>
        </p:nvSpPr>
        <p:spPr>
          <a:xfrm rot="0">
            <a:off x="1131441" y="1109322"/>
            <a:ext cx="11497912" cy="109471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SETTING BOUNDARIES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68</a:t>
            </a:r>
          </a:p>
        </p:txBody>
      </p:sp>
      <p:sp>
        <p:nvSpPr>
          <p:cNvPr name="TextBox 10" id="10"/>
          <p:cNvSpPr txBox="true"/>
          <p:nvPr/>
        </p:nvSpPr>
        <p:spPr>
          <a:xfrm rot="0">
            <a:off x="2098715" y="4505843"/>
            <a:ext cx="14754006"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Trust Your Instincts:</a:t>
            </a:r>
            <a:r>
              <a:rPr lang="en-US" b="true" sz="4250">
                <a:solidFill>
                  <a:srgbClr val="004F59"/>
                </a:solidFill>
                <a:latin typeface="Roboto Bold"/>
                <a:ea typeface="Roboto Bold"/>
                <a:cs typeface="Roboto Bold"/>
                <a:sym typeface="Roboto Bold"/>
              </a:rPr>
              <a:t> Listen to your gut feelings and leave situations that seem wrong.</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1497912" cy="109471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SETTING BOUNDARIES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69</a:t>
            </a:r>
          </a:p>
        </p:txBody>
      </p:sp>
      <p:sp>
        <p:nvSpPr>
          <p:cNvPr name="TextBox 6" id="6"/>
          <p:cNvSpPr txBox="true"/>
          <p:nvPr/>
        </p:nvSpPr>
        <p:spPr>
          <a:xfrm rot="0">
            <a:off x="2098715" y="4505843"/>
            <a:ext cx="14754006"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Say “NO”:</a:t>
            </a:r>
            <a:r>
              <a:rPr lang="en-US" b="true" sz="4250">
                <a:solidFill>
                  <a:srgbClr val="004F59"/>
                </a:solidFill>
                <a:latin typeface="Roboto Bold"/>
                <a:ea typeface="Roboto Bold"/>
                <a:cs typeface="Roboto Bold"/>
                <a:sym typeface="Roboto Bold"/>
              </a:rPr>
              <a:t> Feel confident to say no if someone makes you feel uncomfortable, whether online or in person.</a:t>
            </a:r>
            <a:r>
              <a:rPr lang="en-US" b="true" sz="4250">
                <a:solidFill>
                  <a:srgbClr val="004F59"/>
                </a:solidFill>
                <a:latin typeface="Roboto Bold"/>
                <a:ea typeface="Roboto Bold"/>
                <a:cs typeface="Roboto Bold"/>
                <a:sym typeface="Roboto Bold"/>
              </a:rPr>
              <a:t> </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8" id="8"/>
          <p:cNvGrpSpPr/>
          <p:nvPr/>
        </p:nvGrpSpPr>
        <p:grpSpPr>
          <a:xfrm rot="0">
            <a:off x="1890288" y="3293785"/>
            <a:ext cx="6616025" cy="904943"/>
            <a:chOff x="0" y="0"/>
            <a:chExt cx="1742492" cy="238339"/>
          </a:xfrm>
        </p:grpSpPr>
        <p:sp>
          <p:nvSpPr>
            <p:cNvPr name="Freeform 9" id="9"/>
            <p:cNvSpPr/>
            <p:nvPr/>
          </p:nvSpPr>
          <p:spPr>
            <a:xfrm flipH="false" flipV="false" rot="0">
              <a:off x="0" y="0"/>
              <a:ext cx="1742492" cy="238339"/>
            </a:xfrm>
            <a:custGeom>
              <a:avLst/>
              <a:gdLst/>
              <a:ahLst/>
              <a:cxnLst/>
              <a:rect r="r" b="b" t="t" l="l"/>
              <a:pathLst>
                <a:path h="238339" w="1742492">
                  <a:moveTo>
                    <a:pt x="0" y="0"/>
                  </a:moveTo>
                  <a:lnTo>
                    <a:pt x="1742492" y="0"/>
                  </a:lnTo>
                  <a:lnTo>
                    <a:pt x="1742492" y="238339"/>
                  </a:lnTo>
                  <a:lnTo>
                    <a:pt x="0" y="238339"/>
                  </a:lnTo>
                  <a:close/>
                </a:path>
              </a:pathLst>
            </a:custGeom>
            <a:solidFill>
              <a:srgbClr val="303030"/>
            </a:solidFill>
          </p:spPr>
        </p:sp>
        <p:sp>
          <p:nvSpPr>
            <p:cNvPr name="TextBox 10" id="10"/>
            <p:cNvSpPr txBox="true"/>
            <p:nvPr/>
          </p:nvSpPr>
          <p:spPr>
            <a:xfrm>
              <a:off x="0" y="-76200"/>
              <a:ext cx="1742492" cy="31453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2532664" y="3312868"/>
            <a:ext cx="694305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Youth Empowerment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131441" y="1109322"/>
            <a:ext cx="12801576" cy="109471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Freeform 7" id="7"/>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9" id="9"/>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7</a:t>
            </a:r>
          </a:p>
        </p:txBody>
      </p:sp>
      <p:sp>
        <p:nvSpPr>
          <p:cNvPr name="Freeform 11" id="11"/>
          <p:cNvSpPr/>
          <p:nvPr/>
        </p:nvSpPr>
        <p:spPr>
          <a:xfrm flipH="false" flipV="false" rot="0">
            <a:off x="11663410" y="952594"/>
            <a:ext cx="5491115" cy="2512093"/>
          </a:xfrm>
          <a:custGeom>
            <a:avLst/>
            <a:gdLst/>
            <a:ahLst/>
            <a:cxnLst/>
            <a:rect r="r" b="b" t="t" l="l"/>
            <a:pathLst>
              <a:path h="2512093" w="5491115">
                <a:moveTo>
                  <a:pt x="0" y="0"/>
                </a:moveTo>
                <a:lnTo>
                  <a:pt x="5491115" y="0"/>
                </a:lnTo>
                <a:lnTo>
                  <a:pt x="5491115" y="2512093"/>
                </a:lnTo>
                <a:lnTo>
                  <a:pt x="0" y="2512093"/>
                </a:lnTo>
                <a:lnTo>
                  <a:pt x="0" y="0"/>
                </a:lnTo>
                <a:close/>
              </a:path>
            </a:pathLst>
          </a:custGeom>
          <a:blipFill>
            <a:blip r:embed="rId6"/>
            <a:stretch>
              <a:fillRect l="-2025" t="-43327" r="-2700" b="-85589"/>
            </a:stretch>
          </a:blipFill>
        </p:spPr>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3" id="13"/>
          <p:cNvSpPr txBox="true"/>
          <p:nvPr/>
        </p:nvSpPr>
        <p:spPr>
          <a:xfrm rot="0">
            <a:off x="2603273" y="4701040"/>
            <a:ext cx="4667357" cy="3420111"/>
          </a:xfrm>
          <a:prstGeom prst="rect">
            <a:avLst/>
          </a:prstGeom>
        </p:spPr>
        <p:txBody>
          <a:bodyPr anchor="t" rtlCol="false" tIns="0" lIns="0" bIns="0" rIns="0">
            <a:spAutoFit/>
          </a:bodyPr>
          <a:lstStyle/>
          <a:p>
            <a:pPr algn="l" marL="928365" indent="-464182" lvl="1">
              <a:lnSpc>
                <a:spcPts val="6879"/>
              </a:lnSpc>
              <a:buFont typeface="Arial"/>
              <a:buChar char="•"/>
            </a:pPr>
            <a:r>
              <a:rPr lang="en-US" b="true" sz="4299">
                <a:solidFill>
                  <a:srgbClr val="004F59"/>
                </a:solidFill>
                <a:latin typeface="Roboto Bold"/>
                <a:ea typeface="Roboto Bold"/>
                <a:cs typeface="Roboto Bold"/>
                <a:sym typeface="Roboto Bold"/>
              </a:rPr>
              <a:t>Trustworthy</a:t>
            </a:r>
          </a:p>
          <a:p>
            <a:pPr algn="l" marL="928365" indent="-464182" lvl="1">
              <a:lnSpc>
                <a:spcPts val="6879"/>
              </a:lnSpc>
              <a:buFont typeface="Arial"/>
              <a:buChar char="•"/>
            </a:pPr>
            <a:r>
              <a:rPr lang="en-US" b="true" sz="4299">
                <a:solidFill>
                  <a:srgbClr val="004F59"/>
                </a:solidFill>
                <a:latin typeface="Roboto Bold"/>
                <a:ea typeface="Roboto Bold"/>
                <a:cs typeface="Roboto Bold"/>
                <a:sym typeface="Roboto Bold"/>
              </a:rPr>
              <a:t>Unsafe Adult</a:t>
            </a:r>
          </a:p>
          <a:p>
            <a:pPr algn="l" marL="928365" indent="-464182" lvl="1">
              <a:lnSpc>
                <a:spcPts val="6879"/>
              </a:lnSpc>
              <a:buFont typeface="Arial"/>
              <a:buChar char="•"/>
            </a:pPr>
            <a:r>
              <a:rPr lang="en-US" b="true" sz="4299">
                <a:solidFill>
                  <a:srgbClr val="004F59"/>
                </a:solidFill>
                <a:latin typeface="Roboto Bold"/>
                <a:ea typeface="Roboto Bold"/>
                <a:cs typeface="Roboto Bold"/>
                <a:sym typeface="Roboto Bold"/>
              </a:rPr>
              <a:t>Honorable</a:t>
            </a:r>
          </a:p>
          <a:p>
            <a:pPr algn="l" marL="928365" indent="-464182" lvl="1">
              <a:lnSpc>
                <a:spcPts val="6879"/>
              </a:lnSpc>
              <a:buFont typeface="Arial"/>
              <a:buChar char="•"/>
            </a:pPr>
            <a:r>
              <a:rPr lang="en-US" b="true" sz="4299">
                <a:solidFill>
                  <a:srgbClr val="004F59"/>
                </a:solidFill>
                <a:latin typeface="Roboto Bold"/>
                <a:ea typeface="Roboto Bold"/>
                <a:cs typeface="Roboto Bold"/>
                <a:sym typeface="Roboto Bold"/>
              </a:rPr>
              <a:t>Authentic</a:t>
            </a:r>
            <a:r>
              <a:rPr lang="en-US" sz="4299">
                <a:solidFill>
                  <a:srgbClr val="FFFFFF"/>
                </a:solidFill>
                <a:latin typeface="Roboto"/>
                <a:ea typeface="Roboto"/>
                <a:cs typeface="Roboto"/>
                <a:sym typeface="Roboto"/>
              </a:rPr>
              <a:t>    </a:t>
            </a:r>
          </a:p>
        </p:txBody>
      </p:sp>
      <p:sp>
        <p:nvSpPr>
          <p:cNvPr name="TextBox 14" id="14"/>
          <p:cNvSpPr txBox="true"/>
          <p:nvPr/>
        </p:nvSpPr>
        <p:spPr>
          <a:xfrm rot="0">
            <a:off x="7110354" y="4701040"/>
            <a:ext cx="4667357" cy="4270797"/>
          </a:xfrm>
          <a:prstGeom prst="rect">
            <a:avLst/>
          </a:prstGeom>
        </p:spPr>
        <p:txBody>
          <a:bodyPr anchor="t" rtlCol="false" tIns="0" lIns="0" bIns="0" rIns="0">
            <a:spAutoFit/>
          </a:bodyPr>
          <a:lstStyle/>
          <a:p>
            <a:pPr algn="l" marL="928365" indent="-464182" lvl="1">
              <a:lnSpc>
                <a:spcPts val="6879"/>
              </a:lnSpc>
              <a:buFont typeface="Arial"/>
              <a:buChar char="•"/>
            </a:pPr>
            <a:r>
              <a:rPr lang="en-US" b="true" sz="4299">
                <a:solidFill>
                  <a:srgbClr val="004F59"/>
                </a:solidFill>
                <a:latin typeface="Roboto Bold"/>
                <a:ea typeface="Roboto Bold"/>
                <a:cs typeface="Roboto Bold"/>
                <a:sym typeface="Roboto Bold"/>
              </a:rPr>
              <a:t>Boundaries</a:t>
            </a:r>
          </a:p>
          <a:p>
            <a:pPr algn="l" marL="928365" indent="-464182" lvl="1">
              <a:lnSpc>
                <a:spcPts val="6879"/>
              </a:lnSpc>
              <a:buFont typeface="Arial"/>
              <a:buChar char="•"/>
            </a:pPr>
            <a:r>
              <a:rPr lang="en-US" b="true" sz="4299">
                <a:solidFill>
                  <a:srgbClr val="004F59"/>
                </a:solidFill>
                <a:latin typeface="Roboto Bold"/>
                <a:ea typeface="Roboto Bold"/>
                <a:cs typeface="Roboto Bold"/>
                <a:sym typeface="Roboto Bold"/>
              </a:rPr>
              <a:t>Obligated</a:t>
            </a:r>
          </a:p>
          <a:p>
            <a:pPr algn="l" marL="928365" indent="-464182" lvl="1">
              <a:lnSpc>
                <a:spcPts val="6879"/>
              </a:lnSpc>
              <a:buFont typeface="Arial"/>
              <a:buChar char="•"/>
            </a:pPr>
            <a:r>
              <a:rPr lang="en-US" b="true" sz="4299">
                <a:solidFill>
                  <a:srgbClr val="004F59"/>
                </a:solidFill>
                <a:latin typeface="Roboto Bold"/>
                <a:ea typeface="Roboto Bold"/>
                <a:cs typeface="Roboto Bold"/>
                <a:sym typeface="Roboto Bold"/>
              </a:rPr>
              <a:t>Favoritism</a:t>
            </a:r>
          </a:p>
          <a:p>
            <a:pPr algn="l" marL="928365" indent="-464182" lvl="1">
              <a:lnSpc>
                <a:spcPts val="6879"/>
              </a:lnSpc>
              <a:buFont typeface="Arial"/>
              <a:buChar char="•"/>
            </a:pPr>
            <a:r>
              <a:rPr lang="en-US" b="true" sz="4299">
                <a:solidFill>
                  <a:srgbClr val="004F59"/>
                </a:solidFill>
                <a:latin typeface="Roboto Bold"/>
                <a:ea typeface="Roboto Bold"/>
                <a:cs typeface="Roboto Bold"/>
                <a:sym typeface="Roboto Bold"/>
              </a:rPr>
              <a:t>Disguise    </a:t>
            </a:r>
            <a:r>
              <a:rPr lang="en-US" sz="4299">
                <a:solidFill>
                  <a:srgbClr val="004F59"/>
                </a:solidFill>
                <a:latin typeface="Roboto"/>
                <a:ea typeface="Roboto"/>
                <a:cs typeface="Roboto"/>
                <a:sym typeface="Roboto"/>
              </a:rPr>
              <a:t>  </a:t>
            </a:r>
          </a:p>
          <a:p>
            <a:pPr algn="l">
              <a:lnSpc>
                <a:spcPts val="6693"/>
              </a:lnSpc>
            </a:pPr>
            <a:r>
              <a:rPr lang="en-US" sz="4183">
                <a:solidFill>
                  <a:srgbClr val="FFFFFF"/>
                </a:solidFill>
                <a:latin typeface="Roboto"/>
                <a:ea typeface="Roboto"/>
                <a:cs typeface="Roboto"/>
                <a:sym typeface="Roboto"/>
              </a:rPr>
              <a:t>     </a:t>
            </a:r>
          </a:p>
        </p:txBody>
      </p:sp>
      <p:grpSp>
        <p:nvGrpSpPr>
          <p:cNvPr name="Group 15" id="15"/>
          <p:cNvGrpSpPr/>
          <p:nvPr/>
        </p:nvGrpSpPr>
        <p:grpSpPr>
          <a:xfrm rot="0">
            <a:off x="2493988" y="3835881"/>
            <a:ext cx="6437849" cy="807115"/>
            <a:chOff x="0" y="0"/>
            <a:chExt cx="1695565" cy="212574"/>
          </a:xfrm>
        </p:grpSpPr>
        <p:sp>
          <p:nvSpPr>
            <p:cNvPr name="Freeform 16" id="16"/>
            <p:cNvSpPr/>
            <p:nvPr/>
          </p:nvSpPr>
          <p:spPr>
            <a:xfrm flipH="false" flipV="false" rot="0">
              <a:off x="0" y="0"/>
              <a:ext cx="1695565" cy="212574"/>
            </a:xfrm>
            <a:custGeom>
              <a:avLst/>
              <a:gdLst/>
              <a:ahLst/>
              <a:cxnLst/>
              <a:rect r="r" b="b" t="t" l="l"/>
              <a:pathLst>
                <a:path h="212574" w="1695565">
                  <a:moveTo>
                    <a:pt x="0" y="0"/>
                  </a:moveTo>
                  <a:lnTo>
                    <a:pt x="1695565" y="0"/>
                  </a:lnTo>
                  <a:lnTo>
                    <a:pt x="1695565" y="212574"/>
                  </a:lnTo>
                  <a:lnTo>
                    <a:pt x="0" y="212574"/>
                  </a:lnTo>
                  <a:close/>
                </a:path>
              </a:pathLst>
            </a:custGeom>
            <a:solidFill>
              <a:srgbClr val="303030"/>
            </a:solidFill>
          </p:spPr>
        </p:sp>
        <p:sp>
          <p:nvSpPr>
            <p:cNvPr name="TextBox 17" id="17"/>
            <p:cNvSpPr txBox="true"/>
            <p:nvPr/>
          </p:nvSpPr>
          <p:spPr>
            <a:xfrm>
              <a:off x="0" y="-76200"/>
              <a:ext cx="1695565" cy="288774"/>
            </a:xfrm>
            <a:prstGeom prst="rect">
              <a:avLst/>
            </a:prstGeom>
          </p:spPr>
          <p:txBody>
            <a:bodyPr anchor="ctr" rtlCol="false" tIns="50800" lIns="50800" bIns="50800" rIns="50800"/>
            <a:lstStyle/>
            <a:p>
              <a:pPr algn="ctr">
                <a:lnSpc>
                  <a:spcPts val="3074"/>
                </a:lnSpc>
              </a:pPr>
            </a:p>
          </p:txBody>
        </p:sp>
      </p:grpSp>
      <p:sp>
        <p:nvSpPr>
          <p:cNvPr name="TextBox 18" id="18"/>
          <p:cNvSpPr txBox="true"/>
          <p:nvPr/>
        </p:nvSpPr>
        <p:spPr>
          <a:xfrm rot="0">
            <a:off x="2931694" y="3806051"/>
            <a:ext cx="704903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Words to Understand</a:t>
            </a:r>
          </a:p>
        </p:txBody>
      </p:sp>
    </p:spTree>
  </p:cSld>
  <p:clrMapOvr>
    <a:masterClrMapping/>
  </p:clrMapOvr>
</p:sld>
</file>

<file path=ppt/slides/slide7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1497912" cy="109471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SETTING BOUNDARIES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70</a:t>
            </a:r>
          </a:p>
        </p:txBody>
      </p:sp>
      <p:sp>
        <p:nvSpPr>
          <p:cNvPr name="TextBox 6" id="6"/>
          <p:cNvSpPr txBox="true"/>
          <p:nvPr/>
        </p:nvSpPr>
        <p:spPr>
          <a:xfrm rot="0">
            <a:off x="2098715" y="4505843"/>
            <a:ext cx="14754006"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Stop the Pressure: </a:t>
            </a:r>
            <a:r>
              <a:rPr lang="en-US" b="true" sz="4250">
                <a:solidFill>
                  <a:srgbClr val="004F59"/>
                </a:solidFill>
                <a:latin typeface="Roboto Bold"/>
                <a:ea typeface="Roboto Bold"/>
                <a:cs typeface="Roboto Bold"/>
                <a:sym typeface="Roboto Bold"/>
              </a:rPr>
              <a:t>Immediately end all conversations when feeling pressured or made to feel guilty.</a:t>
            </a:r>
            <a:r>
              <a:rPr lang="en-US" b="true" sz="4250">
                <a:solidFill>
                  <a:srgbClr val="004F59"/>
                </a:solidFill>
                <a:latin typeface="Roboto Bold"/>
                <a:ea typeface="Roboto Bold"/>
                <a:cs typeface="Roboto Bold"/>
                <a:sym typeface="Roboto Bold"/>
              </a:rPr>
              <a:t> </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8" id="8"/>
          <p:cNvGrpSpPr/>
          <p:nvPr/>
        </p:nvGrpSpPr>
        <p:grpSpPr>
          <a:xfrm rot="0">
            <a:off x="1890288" y="3293785"/>
            <a:ext cx="6616025" cy="904943"/>
            <a:chOff x="0" y="0"/>
            <a:chExt cx="1742492" cy="238339"/>
          </a:xfrm>
        </p:grpSpPr>
        <p:sp>
          <p:nvSpPr>
            <p:cNvPr name="Freeform 9" id="9"/>
            <p:cNvSpPr/>
            <p:nvPr/>
          </p:nvSpPr>
          <p:spPr>
            <a:xfrm flipH="false" flipV="false" rot="0">
              <a:off x="0" y="0"/>
              <a:ext cx="1742492" cy="238339"/>
            </a:xfrm>
            <a:custGeom>
              <a:avLst/>
              <a:gdLst/>
              <a:ahLst/>
              <a:cxnLst/>
              <a:rect r="r" b="b" t="t" l="l"/>
              <a:pathLst>
                <a:path h="238339" w="1742492">
                  <a:moveTo>
                    <a:pt x="0" y="0"/>
                  </a:moveTo>
                  <a:lnTo>
                    <a:pt x="1742492" y="0"/>
                  </a:lnTo>
                  <a:lnTo>
                    <a:pt x="1742492" y="238339"/>
                  </a:lnTo>
                  <a:lnTo>
                    <a:pt x="0" y="238339"/>
                  </a:lnTo>
                  <a:close/>
                </a:path>
              </a:pathLst>
            </a:custGeom>
            <a:solidFill>
              <a:srgbClr val="303030"/>
            </a:solidFill>
          </p:spPr>
        </p:sp>
        <p:sp>
          <p:nvSpPr>
            <p:cNvPr name="TextBox 10" id="10"/>
            <p:cNvSpPr txBox="true"/>
            <p:nvPr/>
          </p:nvSpPr>
          <p:spPr>
            <a:xfrm>
              <a:off x="0" y="-76200"/>
              <a:ext cx="1742492" cy="31453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2532664" y="3312868"/>
            <a:ext cx="694305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Youth Empowerment</a:t>
            </a:r>
          </a:p>
        </p:txBody>
      </p:sp>
    </p:spTree>
  </p:cSld>
  <p:clrMapOvr>
    <a:masterClrMapping/>
  </p:clrMapOvr>
</p:sld>
</file>

<file path=ppt/slides/slide7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4006834" y="2764741"/>
            <a:ext cx="10888980" cy="6424800"/>
            <a:chOff x="0" y="0"/>
            <a:chExt cx="2867880" cy="1692128"/>
          </a:xfrm>
        </p:grpSpPr>
        <p:sp>
          <p:nvSpPr>
            <p:cNvPr name="Freeform 5" id="5"/>
            <p:cNvSpPr/>
            <p:nvPr/>
          </p:nvSpPr>
          <p:spPr>
            <a:xfrm flipH="false" flipV="false" rot="0">
              <a:off x="0" y="0"/>
              <a:ext cx="2867880" cy="1692128"/>
            </a:xfrm>
            <a:custGeom>
              <a:avLst/>
              <a:gdLst/>
              <a:ahLst/>
              <a:cxnLst/>
              <a:rect r="r" b="b" t="t" l="l"/>
              <a:pathLst>
                <a:path h="1692128" w="2867880">
                  <a:moveTo>
                    <a:pt x="0" y="0"/>
                  </a:moveTo>
                  <a:lnTo>
                    <a:pt x="2867880" y="0"/>
                  </a:lnTo>
                  <a:lnTo>
                    <a:pt x="2867880" y="1692128"/>
                  </a:lnTo>
                  <a:lnTo>
                    <a:pt x="0" y="1692128"/>
                  </a:lnTo>
                  <a:close/>
                </a:path>
              </a:pathLst>
            </a:custGeom>
            <a:solidFill>
              <a:srgbClr val="FFFFFF"/>
            </a:solidFill>
          </p:spPr>
        </p:sp>
        <p:sp>
          <p:nvSpPr>
            <p:cNvPr name="TextBox 6" id="6"/>
            <p:cNvSpPr txBox="true"/>
            <p:nvPr/>
          </p:nvSpPr>
          <p:spPr>
            <a:xfrm>
              <a:off x="0" y="-38100"/>
              <a:ext cx="2867880" cy="1730228"/>
            </a:xfrm>
            <a:prstGeom prst="rect">
              <a:avLst/>
            </a:prstGeom>
          </p:spPr>
          <p:txBody>
            <a:bodyPr anchor="ctr" rtlCol="false" tIns="50800" lIns="50800" bIns="50800" rIns="50800"/>
            <a:lstStyle/>
            <a:p>
              <a:pPr algn="ctr">
                <a:lnSpc>
                  <a:spcPts val="2899"/>
                </a:lnSpc>
              </a:pPr>
            </a:p>
          </p:txBody>
        </p:sp>
      </p:grpSp>
      <p:sp>
        <p:nvSpPr>
          <p:cNvPr name="TextBox 7" id="7"/>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Freeform 8" id="8"/>
          <p:cNvSpPr/>
          <p:nvPr/>
        </p:nvSpPr>
        <p:spPr>
          <a:xfrm flipH="false" flipV="false" rot="0">
            <a:off x="4279466" y="3046074"/>
            <a:ext cx="10343716" cy="5862133"/>
          </a:xfrm>
          <a:custGeom>
            <a:avLst/>
            <a:gdLst/>
            <a:ahLst/>
            <a:cxnLst/>
            <a:rect r="r" b="b" t="t" l="l"/>
            <a:pathLst>
              <a:path h="5862133" w="10343716">
                <a:moveTo>
                  <a:pt x="0" y="0"/>
                </a:moveTo>
                <a:lnTo>
                  <a:pt x="10343716" y="0"/>
                </a:lnTo>
                <a:lnTo>
                  <a:pt x="10343716" y="5862134"/>
                </a:lnTo>
                <a:lnTo>
                  <a:pt x="0" y="5862134"/>
                </a:lnTo>
                <a:lnTo>
                  <a:pt x="0" y="0"/>
                </a:lnTo>
                <a:close/>
              </a:path>
            </a:pathLst>
          </a:custGeom>
          <a:blipFill>
            <a:blip r:embed="rId3"/>
            <a:stretch>
              <a:fillRect l="-320" t="0" r="-32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71</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137597" y="3937181"/>
            <a:ext cx="9187696" cy="2412637"/>
            <a:chOff x="0" y="0"/>
            <a:chExt cx="2419805" cy="635427"/>
          </a:xfrm>
        </p:grpSpPr>
        <p:sp>
          <p:nvSpPr>
            <p:cNvPr name="Freeform 5" id="5"/>
            <p:cNvSpPr/>
            <p:nvPr/>
          </p:nvSpPr>
          <p:spPr>
            <a:xfrm flipH="false" flipV="false" rot="0">
              <a:off x="0" y="0"/>
              <a:ext cx="2419805" cy="635427"/>
            </a:xfrm>
            <a:custGeom>
              <a:avLst/>
              <a:gdLst/>
              <a:ahLst/>
              <a:cxnLst/>
              <a:rect r="r" b="b" t="t" l="l"/>
              <a:pathLst>
                <a:path h="635427" w="2419805">
                  <a:moveTo>
                    <a:pt x="0" y="0"/>
                  </a:moveTo>
                  <a:lnTo>
                    <a:pt x="2419805" y="0"/>
                  </a:lnTo>
                  <a:lnTo>
                    <a:pt x="2419805" y="635427"/>
                  </a:lnTo>
                  <a:lnTo>
                    <a:pt x="0" y="635427"/>
                  </a:lnTo>
                  <a:close/>
                </a:path>
              </a:pathLst>
            </a:custGeom>
            <a:solidFill>
              <a:srgbClr val="303030"/>
            </a:solidFill>
          </p:spPr>
        </p:sp>
        <p:sp>
          <p:nvSpPr>
            <p:cNvPr name="TextBox 6" id="6"/>
            <p:cNvSpPr txBox="true"/>
            <p:nvPr/>
          </p:nvSpPr>
          <p:spPr>
            <a:xfrm>
              <a:off x="0" y="-76200"/>
              <a:ext cx="2419805" cy="711627"/>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12387966" y="1148592"/>
            <a:ext cx="3958869" cy="4901180"/>
            <a:chOff x="0" y="0"/>
            <a:chExt cx="1042665" cy="1290846"/>
          </a:xfrm>
        </p:grpSpPr>
        <p:sp>
          <p:nvSpPr>
            <p:cNvPr name="Freeform 8" id="8"/>
            <p:cNvSpPr/>
            <p:nvPr/>
          </p:nvSpPr>
          <p:spPr>
            <a:xfrm flipH="false" flipV="false" rot="0">
              <a:off x="0" y="0"/>
              <a:ext cx="1042665" cy="1290846"/>
            </a:xfrm>
            <a:custGeom>
              <a:avLst/>
              <a:gdLst/>
              <a:ahLst/>
              <a:cxnLst/>
              <a:rect r="r" b="b" t="t" l="l"/>
              <a:pathLst>
                <a:path h="1290846" w="1042665">
                  <a:moveTo>
                    <a:pt x="0" y="0"/>
                  </a:moveTo>
                  <a:lnTo>
                    <a:pt x="1042665" y="0"/>
                  </a:lnTo>
                  <a:lnTo>
                    <a:pt x="1042665" y="1290846"/>
                  </a:lnTo>
                  <a:lnTo>
                    <a:pt x="0" y="1290846"/>
                  </a:lnTo>
                  <a:close/>
                </a:path>
              </a:pathLst>
            </a:custGeom>
            <a:solidFill>
              <a:srgbClr val="FFFFFF"/>
            </a:solidFill>
          </p:spPr>
        </p:sp>
        <p:sp>
          <p:nvSpPr>
            <p:cNvPr name="TextBox 9" id="9"/>
            <p:cNvSpPr txBox="true"/>
            <p:nvPr/>
          </p:nvSpPr>
          <p:spPr>
            <a:xfrm>
              <a:off x="0" y="-76200"/>
              <a:ext cx="1042665" cy="1367046"/>
            </a:xfrm>
            <a:prstGeom prst="rect">
              <a:avLst/>
            </a:prstGeom>
          </p:spPr>
          <p:txBody>
            <a:bodyPr anchor="ctr" rtlCol="false" tIns="50800" lIns="50800" bIns="50800" rIns="50800"/>
            <a:lstStyle/>
            <a:p>
              <a:pPr algn="ctr">
                <a:lnSpc>
                  <a:spcPts val="3074"/>
                </a:lnSpc>
              </a:pPr>
            </a:p>
          </p:txBody>
        </p:sp>
      </p:grpSp>
      <p:sp>
        <p:nvSpPr>
          <p:cNvPr name="Freeform 10" id="10"/>
          <p:cNvSpPr/>
          <p:nvPr/>
        </p:nvSpPr>
        <p:spPr>
          <a:xfrm flipH="false" flipV="false" rot="0">
            <a:off x="12630768" y="1406213"/>
            <a:ext cx="3502202" cy="3980821"/>
          </a:xfrm>
          <a:custGeom>
            <a:avLst/>
            <a:gdLst/>
            <a:ahLst/>
            <a:cxnLst/>
            <a:rect r="r" b="b" t="t" l="l"/>
            <a:pathLst>
              <a:path h="3980821" w="3502202">
                <a:moveTo>
                  <a:pt x="0" y="0"/>
                </a:moveTo>
                <a:lnTo>
                  <a:pt x="3502202" y="0"/>
                </a:lnTo>
                <a:lnTo>
                  <a:pt x="3502202" y="3980821"/>
                </a:lnTo>
                <a:lnTo>
                  <a:pt x="0" y="3980821"/>
                </a:lnTo>
                <a:lnTo>
                  <a:pt x="0" y="0"/>
                </a:lnTo>
                <a:close/>
              </a:path>
            </a:pathLst>
          </a:custGeom>
          <a:blipFill>
            <a:blip r:embed="rId3"/>
            <a:stretch>
              <a:fillRect l="0" t="0" r="0" b="0"/>
            </a:stretch>
          </a:blipFill>
        </p:spPr>
      </p:sp>
      <p:sp>
        <p:nvSpPr>
          <p:cNvPr name="TextBox 11" id="11"/>
          <p:cNvSpPr txBox="true"/>
          <p:nvPr/>
        </p:nvSpPr>
        <p:spPr>
          <a:xfrm rot="0">
            <a:off x="2622626" y="4314957"/>
            <a:ext cx="8217637" cy="156183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are ways young people can ask for help?</a:t>
            </a:r>
          </a:p>
        </p:txBody>
      </p:sp>
      <p:sp>
        <p:nvSpPr>
          <p:cNvPr name="TextBox 12" id="12"/>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72</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287238" y="1148031"/>
            <a:ext cx="2804262" cy="3234441"/>
            <a:chOff x="0" y="0"/>
            <a:chExt cx="1042665" cy="1202612"/>
          </a:xfrm>
        </p:grpSpPr>
        <p:sp>
          <p:nvSpPr>
            <p:cNvPr name="Freeform 5" id="5"/>
            <p:cNvSpPr/>
            <p:nvPr/>
          </p:nvSpPr>
          <p:spPr>
            <a:xfrm flipH="false" flipV="false" rot="0">
              <a:off x="0" y="0"/>
              <a:ext cx="1042665" cy="1202612"/>
            </a:xfrm>
            <a:custGeom>
              <a:avLst/>
              <a:gdLst/>
              <a:ahLst/>
              <a:cxnLst/>
              <a:rect r="r" b="b" t="t" l="l"/>
              <a:pathLst>
                <a:path h="1202612" w="1042665">
                  <a:moveTo>
                    <a:pt x="0" y="0"/>
                  </a:moveTo>
                  <a:lnTo>
                    <a:pt x="1042665" y="0"/>
                  </a:lnTo>
                  <a:lnTo>
                    <a:pt x="1042665" y="1202612"/>
                  </a:lnTo>
                  <a:lnTo>
                    <a:pt x="0" y="1202612"/>
                  </a:lnTo>
                  <a:close/>
                </a:path>
              </a:pathLst>
            </a:custGeom>
            <a:solidFill>
              <a:srgbClr val="FFFFFF"/>
            </a:solidFill>
          </p:spPr>
        </p:sp>
        <p:sp>
          <p:nvSpPr>
            <p:cNvPr name="TextBox 6" id="6"/>
            <p:cNvSpPr txBox="true"/>
            <p:nvPr/>
          </p:nvSpPr>
          <p:spPr>
            <a:xfrm>
              <a:off x="0" y="-76200"/>
              <a:ext cx="1042665" cy="1278812"/>
            </a:xfrm>
            <a:prstGeom prst="rect">
              <a:avLst/>
            </a:prstGeom>
          </p:spPr>
          <p:txBody>
            <a:bodyPr anchor="ctr" rtlCol="false" tIns="50800" lIns="50800" bIns="50800" rIns="50800"/>
            <a:lstStyle/>
            <a:p>
              <a:pPr algn="ctr">
                <a:lnSpc>
                  <a:spcPts val="3074"/>
                </a:lnSpc>
              </a:pPr>
            </a:p>
          </p:txBody>
        </p:sp>
      </p:grpSp>
      <p:sp>
        <p:nvSpPr>
          <p:cNvPr name="Freeform 7" id="7"/>
          <p:cNvSpPr/>
          <p:nvPr/>
        </p:nvSpPr>
        <p:spPr>
          <a:xfrm flipH="false" flipV="false" rot="0">
            <a:off x="14459227" y="1331944"/>
            <a:ext cx="2480782" cy="2841846"/>
          </a:xfrm>
          <a:custGeom>
            <a:avLst/>
            <a:gdLst/>
            <a:ahLst/>
            <a:cxnLst/>
            <a:rect r="r" b="b" t="t" l="l"/>
            <a:pathLst>
              <a:path h="2841846" w="2480782">
                <a:moveTo>
                  <a:pt x="0" y="0"/>
                </a:moveTo>
                <a:lnTo>
                  <a:pt x="2480783" y="0"/>
                </a:lnTo>
                <a:lnTo>
                  <a:pt x="2480783" y="2841845"/>
                </a:lnTo>
                <a:lnTo>
                  <a:pt x="0" y="2841845"/>
                </a:lnTo>
                <a:lnTo>
                  <a:pt x="0" y="0"/>
                </a:lnTo>
                <a:close/>
              </a:path>
            </a:pathLst>
          </a:custGeom>
          <a:blipFill>
            <a:blip r:embed="rId3"/>
            <a:stretch>
              <a:fillRect l="-390" t="0" r="-390" b="0"/>
            </a:stretch>
          </a:blipFill>
        </p:spPr>
      </p:sp>
      <p:sp>
        <p:nvSpPr>
          <p:cNvPr name="TextBox 8" id="8"/>
          <p:cNvSpPr txBox="true"/>
          <p:nvPr/>
        </p:nvSpPr>
        <p:spPr>
          <a:xfrm rot="0">
            <a:off x="1131441" y="4148529"/>
            <a:ext cx="16485151" cy="886460"/>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you are in immediate danger, dial 911.</a:t>
            </a:r>
          </a:p>
          <a:p>
            <a:pPr algn="l">
              <a:lnSpc>
                <a:spcPts val="3399"/>
              </a:lnSpc>
            </a:pPr>
          </a:p>
        </p:txBody>
      </p:sp>
      <p:sp>
        <p:nvSpPr>
          <p:cNvPr name="TextBox 9" id="9"/>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73</a:t>
            </a:r>
          </a:p>
        </p:txBody>
      </p:sp>
      <p:grpSp>
        <p:nvGrpSpPr>
          <p:cNvPr name="Group 11" id="11"/>
          <p:cNvGrpSpPr/>
          <p:nvPr/>
        </p:nvGrpSpPr>
        <p:grpSpPr>
          <a:xfrm rot="0">
            <a:off x="1480713" y="2807061"/>
            <a:ext cx="5801526" cy="807115"/>
            <a:chOff x="0" y="0"/>
            <a:chExt cx="1527974" cy="212574"/>
          </a:xfrm>
        </p:grpSpPr>
        <p:sp>
          <p:nvSpPr>
            <p:cNvPr name="Freeform 12" id="12"/>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3" id="13"/>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287238" y="1148031"/>
            <a:ext cx="2804262" cy="3234441"/>
            <a:chOff x="0" y="0"/>
            <a:chExt cx="1042665" cy="1202612"/>
          </a:xfrm>
        </p:grpSpPr>
        <p:sp>
          <p:nvSpPr>
            <p:cNvPr name="Freeform 5" id="5"/>
            <p:cNvSpPr/>
            <p:nvPr/>
          </p:nvSpPr>
          <p:spPr>
            <a:xfrm flipH="false" flipV="false" rot="0">
              <a:off x="0" y="0"/>
              <a:ext cx="1042665" cy="1202612"/>
            </a:xfrm>
            <a:custGeom>
              <a:avLst/>
              <a:gdLst/>
              <a:ahLst/>
              <a:cxnLst/>
              <a:rect r="r" b="b" t="t" l="l"/>
              <a:pathLst>
                <a:path h="1202612" w="1042665">
                  <a:moveTo>
                    <a:pt x="0" y="0"/>
                  </a:moveTo>
                  <a:lnTo>
                    <a:pt x="1042665" y="0"/>
                  </a:lnTo>
                  <a:lnTo>
                    <a:pt x="1042665" y="1202612"/>
                  </a:lnTo>
                  <a:lnTo>
                    <a:pt x="0" y="1202612"/>
                  </a:lnTo>
                  <a:close/>
                </a:path>
              </a:pathLst>
            </a:custGeom>
            <a:solidFill>
              <a:srgbClr val="FFFFFF"/>
            </a:solidFill>
          </p:spPr>
        </p:sp>
        <p:sp>
          <p:nvSpPr>
            <p:cNvPr name="TextBox 6" id="6"/>
            <p:cNvSpPr txBox="true"/>
            <p:nvPr/>
          </p:nvSpPr>
          <p:spPr>
            <a:xfrm>
              <a:off x="0" y="-76200"/>
              <a:ext cx="1042665" cy="1278812"/>
            </a:xfrm>
            <a:prstGeom prst="rect">
              <a:avLst/>
            </a:prstGeom>
          </p:spPr>
          <p:txBody>
            <a:bodyPr anchor="ctr" rtlCol="false" tIns="50800" lIns="50800" bIns="50800" rIns="50800"/>
            <a:lstStyle/>
            <a:p>
              <a:pPr algn="ctr">
                <a:lnSpc>
                  <a:spcPts val="3074"/>
                </a:lnSpc>
              </a:pPr>
            </a:p>
          </p:txBody>
        </p:sp>
      </p:grpSp>
      <p:sp>
        <p:nvSpPr>
          <p:cNvPr name="Freeform 7" id="7"/>
          <p:cNvSpPr/>
          <p:nvPr/>
        </p:nvSpPr>
        <p:spPr>
          <a:xfrm flipH="false" flipV="false" rot="0">
            <a:off x="14459227" y="1331944"/>
            <a:ext cx="2480782" cy="2841846"/>
          </a:xfrm>
          <a:custGeom>
            <a:avLst/>
            <a:gdLst/>
            <a:ahLst/>
            <a:cxnLst/>
            <a:rect r="r" b="b" t="t" l="l"/>
            <a:pathLst>
              <a:path h="2841846" w="2480782">
                <a:moveTo>
                  <a:pt x="0" y="0"/>
                </a:moveTo>
                <a:lnTo>
                  <a:pt x="2480783" y="0"/>
                </a:lnTo>
                <a:lnTo>
                  <a:pt x="2480783" y="2841845"/>
                </a:lnTo>
                <a:lnTo>
                  <a:pt x="0" y="2841845"/>
                </a:lnTo>
                <a:lnTo>
                  <a:pt x="0" y="0"/>
                </a:lnTo>
                <a:close/>
              </a:path>
            </a:pathLst>
          </a:custGeom>
          <a:blipFill>
            <a:blip r:embed="rId3"/>
            <a:stretch>
              <a:fillRect l="-390" t="0" r="-390" b="0"/>
            </a:stretch>
          </a:blipFill>
        </p:spPr>
      </p:sp>
      <p:sp>
        <p:nvSpPr>
          <p:cNvPr name="TextBox 8" id="8"/>
          <p:cNvSpPr txBox="true"/>
          <p:nvPr/>
        </p:nvSpPr>
        <p:spPr>
          <a:xfrm rot="0">
            <a:off x="1131441" y="4148529"/>
            <a:ext cx="16485151" cy="2058035"/>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the sexual predator IS a family member, tell a trustworthy adult.</a:t>
            </a:r>
          </a:p>
          <a:p>
            <a:pPr algn="l">
              <a:lnSpc>
                <a:spcPts val="3399"/>
              </a:lnSpc>
            </a:pPr>
          </a:p>
          <a:p>
            <a:pPr algn="l">
              <a:lnSpc>
                <a:spcPts val="3399"/>
              </a:lnSpc>
            </a:pPr>
          </a:p>
        </p:txBody>
      </p:sp>
      <p:sp>
        <p:nvSpPr>
          <p:cNvPr name="TextBox 9" id="9"/>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74</a:t>
            </a:r>
          </a:p>
        </p:txBody>
      </p:sp>
      <p:grpSp>
        <p:nvGrpSpPr>
          <p:cNvPr name="Group 11" id="11"/>
          <p:cNvGrpSpPr/>
          <p:nvPr/>
        </p:nvGrpSpPr>
        <p:grpSpPr>
          <a:xfrm rot="0">
            <a:off x="1480713" y="2807061"/>
            <a:ext cx="5801526" cy="807115"/>
            <a:chOff x="0" y="0"/>
            <a:chExt cx="1527974" cy="212574"/>
          </a:xfrm>
        </p:grpSpPr>
        <p:sp>
          <p:nvSpPr>
            <p:cNvPr name="Freeform 12" id="12"/>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3" id="13"/>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287238" y="1148031"/>
            <a:ext cx="2804262" cy="3234441"/>
            <a:chOff x="0" y="0"/>
            <a:chExt cx="1042665" cy="1202612"/>
          </a:xfrm>
        </p:grpSpPr>
        <p:sp>
          <p:nvSpPr>
            <p:cNvPr name="Freeform 5" id="5"/>
            <p:cNvSpPr/>
            <p:nvPr/>
          </p:nvSpPr>
          <p:spPr>
            <a:xfrm flipH="false" flipV="false" rot="0">
              <a:off x="0" y="0"/>
              <a:ext cx="1042665" cy="1202612"/>
            </a:xfrm>
            <a:custGeom>
              <a:avLst/>
              <a:gdLst/>
              <a:ahLst/>
              <a:cxnLst/>
              <a:rect r="r" b="b" t="t" l="l"/>
              <a:pathLst>
                <a:path h="1202612" w="1042665">
                  <a:moveTo>
                    <a:pt x="0" y="0"/>
                  </a:moveTo>
                  <a:lnTo>
                    <a:pt x="1042665" y="0"/>
                  </a:lnTo>
                  <a:lnTo>
                    <a:pt x="1042665" y="1202612"/>
                  </a:lnTo>
                  <a:lnTo>
                    <a:pt x="0" y="1202612"/>
                  </a:lnTo>
                  <a:close/>
                </a:path>
              </a:pathLst>
            </a:custGeom>
            <a:solidFill>
              <a:srgbClr val="FFFFFF"/>
            </a:solidFill>
          </p:spPr>
        </p:sp>
        <p:sp>
          <p:nvSpPr>
            <p:cNvPr name="TextBox 6" id="6"/>
            <p:cNvSpPr txBox="true"/>
            <p:nvPr/>
          </p:nvSpPr>
          <p:spPr>
            <a:xfrm>
              <a:off x="0" y="-76200"/>
              <a:ext cx="1042665" cy="1278812"/>
            </a:xfrm>
            <a:prstGeom prst="rect">
              <a:avLst/>
            </a:prstGeom>
          </p:spPr>
          <p:txBody>
            <a:bodyPr anchor="ctr" rtlCol="false" tIns="50800" lIns="50800" bIns="50800" rIns="50800"/>
            <a:lstStyle/>
            <a:p>
              <a:pPr algn="ctr">
                <a:lnSpc>
                  <a:spcPts val="3074"/>
                </a:lnSpc>
              </a:pPr>
            </a:p>
          </p:txBody>
        </p:sp>
      </p:grpSp>
      <p:sp>
        <p:nvSpPr>
          <p:cNvPr name="Freeform 7" id="7"/>
          <p:cNvSpPr/>
          <p:nvPr/>
        </p:nvSpPr>
        <p:spPr>
          <a:xfrm flipH="false" flipV="false" rot="0">
            <a:off x="14459227" y="1331944"/>
            <a:ext cx="2480782" cy="2841846"/>
          </a:xfrm>
          <a:custGeom>
            <a:avLst/>
            <a:gdLst/>
            <a:ahLst/>
            <a:cxnLst/>
            <a:rect r="r" b="b" t="t" l="l"/>
            <a:pathLst>
              <a:path h="2841846" w="2480782">
                <a:moveTo>
                  <a:pt x="0" y="0"/>
                </a:moveTo>
                <a:lnTo>
                  <a:pt x="2480783" y="0"/>
                </a:lnTo>
                <a:lnTo>
                  <a:pt x="2480783" y="2841845"/>
                </a:lnTo>
                <a:lnTo>
                  <a:pt x="0" y="2841845"/>
                </a:lnTo>
                <a:lnTo>
                  <a:pt x="0" y="0"/>
                </a:lnTo>
                <a:close/>
              </a:path>
            </a:pathLst>
          </a:custGeom>
          <a:blipFill>
            <a:blip r:embed="rId3"/>
            <a:stretch>
              <a:fillRect l="-390" t="0" r="-390" b="0"/>
            </a:stretch>
          </a:blipFill>
        </p:spPr>
      </p:sp>
      <p:sp>
        <p:nvSpPr>
          <p:cNvPr name="TextBox 8" id="8"/>
          <p:cNvSpPr txBox="true"/>
          <p:nvPr/>
        </p:nvSpPr>
        <p:spPr>
          <a:xfrm rot="0">
            <a:off x="1131441" y="4148529"/>
            <a:ext cx="16485151" cy="2800985"/>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a family member, tell a trustworthy adult.</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the sexual predator is NOT family, tell a parent or guardian.</a:t>
            </a:r>
          </a:p>
          <a:p>
            <a:pPr algn="l">
              <a:lnSpc>
                <a:spcPts val="3399"/>
              </a:lnSpc>
            </a:pPr>
          </a:p>
          <a:p>
            <a:pPr algn="l">
              <a:lnSpc>
                <a:spcPts val="3399"/>
              </a:lnSpc>
            </a:pPr>
          </a:p>
        </p:txBody>
      </p:sp>
      <p:sp>
        <p:nvSpPr>
          <p:cNvPr name="TextBox 9" id="9"/>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75</a:t>
            </a:r>
          </a:p>
        </p:txBody>
      </p:sp>
      <p:grpSp>
        <p:nvGrpSpPr>
          <p:cNvPr name="Group 11" id="11"/>
          <p:cNvGrpSpPr/>
          <p:nvPr/>
        </p:nvGrpSpPr>
        <p:grpSpPr>
          <a:xfrm rot="0">
            <a:off x="1480713" y="2807061"/>
            <a:ext cx="5801526" cy="807115"/>
            <a:chOff x="0" y="0"/>
            <a:chExt cx="1527974" cy="212574"/>
          </a:xfrm>
        </p:grpSpPr>
        <p:sp>
          <p:nvSpPr>
            <p:cNvPr name="Freeform 12" id="12"/>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3" id="13"/>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287238" y="1148031"/>
            <a:ext cx="2804262" cy="3234441"/>
            <a:chOff x="0" y="0"/>
            <a:chExt cx="1042665" cy="1202612"/>
          </a:xfrm>
        </p:grpSpPr>
        <p:sp>
          <p:nvSpPr>
            <p:cNvPr name="Freeform 5" id="5"/>
            <p:cNvSpPr/>
            <p:nvPr/>
          </p:nvSpPr>
          <p:spPr>
            <a:xfrm flipH="false" flipV="false" rot="0">
              <a:off x="0" y="0"/>
              <a:ext cx="1042665" cy="1202612"/>
            </a:xfrm>
            <a:custGeom>
              <a:avLst/>
              <a:gdLst/>
              <a:ahLst/>
              <a:cxnLst/>
              <a:rect r="r" b="b" t="t" l="l"/>
              <a:pathLst>
                <a:path h="1202612" w="1042665">
                  <a:moveTo>
                    <a:pt x="0" y="0"/>
                  </a:moveTo>
                  <a:lnTo>
                    <a:pt x="1042665" y="0"/>
                  </a:lnTo>
                  <a:lnTo>
                    <a:pt x="1042665" y="1202612"/>
                  </a:lnTo>
                  <a:lnTo>
                    <a:pt x="0" y="1202612"/>
                  </a:lnTo>
                  <a:close/>
                </a:path>
              </a:pathLst>
            </a:custGeom>
            <a:solidFill>
              <a:srgbClr val="FFFFFF"/>
            </a:solidFill>
          </p:spPr>
        </p:sp>
        <p:sp>
          <p:nvSpPr>
            <p:cNvPr name="TextBox 6" id="6"/>
            <p:cNvSpPr txBox="true"/>
            <p:nvPr/>
          </p:nvSpPr>
          <p:spPr>
            <a:xfrm>
              <a:off x="0" y="-76200"/>
              <a:ext cx="1042665" cy="1278812"/>
            </a:xfrm>
            <a:prstGeom prst="rect">
              <a:avLst/>
            </a:prstGeom>
          </p:spPr>
          <p:txBody>
            <a:bodyPr anchor="ctr" rtlCol="false" tIns="50800" lIns="50800" bIns="50800" rIns="50800"/>
            <a:lstStyle/>
            <a:p>
              <a:pPr algn="ctr">
                <a:lnSpc>
                  <a:spcPts val="3074"/>
                </a:lnSpc>
              </a:pPr>
            </a:p>
          </p:txBody>
        </p:sp>
      </p:grpSp>
      <p:sp>
        <p:nvSpPr>
          <p:cNvPr name="Freeform 7" id="7"/>
          <p:cNvSpPr/>
          <p:nvPr/>
        </p:nvSpPr>
        <p:spPr>
          <a:xfrm flipH="false" flipV="false" rot="0">
            <a:off x="14459227" y="1331944"/>
            <a:ext cx="2480782" cy="2841846"/>
          </a:xfrm>
          <a:custGeom>
            <a:avLst/>
            <a:gdLst/>
            <a:ahLst/>
            <a:cxnLst/>
            <a:rect r="r" b="b" t="t" l="l"/>
            <a:pathLst>
              <a:path h="2841846" w="2480782">
                <a:moveTo>
                  <a:pt x="0" y="0"/>
                </a:moveTo>
                <a:lnTo>
                  <a:pt x="2480783" y="0"/>
                </a:lnTo>
                <a:lnTo>
                  <a:pt x="2480783" y="2841845"/>
                </a:lnTo>
                <a:lnTo>
                  <a:pt x="0" y="2841845"/>
                </a:lnTo>
                <a:lnTo>
                  <a:pt x="0" y="0"/>
                </a:lnTo>
                <a:close/>
              </a:path>
            </a:pathLst>
          </a:custGeom>
          <a:blipFill>
            <a:blip r:embed="rId3"/>
            <a:stretch>
              <a:fillRect l="-390" t="0" r="-390" b="0"/>
            </a:stretch>
          </a:blipFill>
        </p:spPr>
      </p:sp>
      <p:sp>
        <p:nvSpPr>
          <p:cNvPr name="TextBox 8" id="8"/>
          <p:cNvSpPr txBox="true"/>
          <p:nvPr/>
        </p:nvSpPr>
        <p:spPr>
          <a:xfrm rot="0">
            <a:off x="1131441" y="4148529"/>
            <a:ext cx="16485151" cy="3543935"/>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a family member, tell a trustworthy adult.</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NOT family, tell a parent or guardian.</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you are a student in school, tell a trustworthy teacher, coach, school nurse, social worker, counselor, resource officer, or principal.</a:t>
            </a:r>
          </a:p>
          <a:p>
            <a:pPr algn="l">
              <a:lnSpc>
                <a:spcPts val="3399"/>
              </a:lnSpc>
            </a:pPr>
          </a:p>
        </p:txBody>
      </p:sp>
      <p:sp>
        <p:nvSpPr>
          <p:cNvPr name="TextBox 9" id="9"/>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76</a:t>
            </a:r>
          </a:p>
        </p:txBody>
      </p:sp>
      <p:grpSp>
        <p:nvGrpSpPr>
          <p:cNvPr name="Group 11" id="11"/>
          <p:cNvGrpSpPr/>
          <p:nvPr/>
        </p:nvGrpSpPr>
        <p:grpSpPr>
          <a:xfrm rot="0">
            <a:off x="1480713" y="2807061"/>
            <a:ext cx="5801526" cy="807115"/>
            <a:chOff x="0" y="0"/>
            <a:chExt cx="1527974" cy="212574"/>
          </a:xfrm>
        </p:grpSpPr>
        <p:sp>
          <p:nvSpPr>
            <p:cNvPr name="Freeform 12" id="12"/>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3" id="13"/>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287238" y="1148031"/>
            <a:ext cx="2804262" cy="3234441"/>
            <a:chOff x="0" y="0"/>
            <a:chExt cx="1042665" cy="1202612"/>
          </a:xfrm>
        </p:grpSpPr>
        <p:sp>
          <p:nvSpPr>
            <p:cNvPr name="Freeform 5" id="5"/>
            <p:cNvSpPr/>
            <p:nvPr/>
          </p:nvSpPr>
          <p:spPr>
            <a:xfrm flipH="false" flipV="false" rot="0">
              <a:off x="0" y="0"/>
              <a:ext cx="1042665" cy="1202612"/>
            </a:xfrm>
            <a:custGeom>
              <a:avLst/>
              <a:gdLst/>
              <a:ahLst/>
              <a:cxnLst/>
              <a:rect r="r" b="b" t="t" l="l"/>
              <a:pathLst>
                <a:path h="1202612" w="1042665">
                  <a:moveTo>
                    <a:pt x="0" y="0"/>
                  </a:moveTo>
                  <a:lnTo>
                    <a:pt x="1042665" y="0"/>
                  </a:lnTo>
                  <a:lnTo>
                    <a:pt x="1042665" y="1202612"/>
                  </a:lnTo>
                  <a:lnTo>
                    <a:pt x="0" y="1202612"/>
                  </a:lnTo>
                  <a:close/>
                </a:path>
              </a:pathLst>
            </a:custGeom>
            <a:solidFill>
              <a:srgbClr val="FFFFFF"/>
            </a:solidFill>
          </p:spPr>
        </p:sp>
        <p:sp>
          <p:nvSpPr>
            <p:cNvPr name="TextBox 6" id="6"/>
            <p:cNvSpPr txBox="true"/>
            <p:nvPr/>
          </p:nvSpPr>
          <p:spPr>
            <a:xfrm>
              <a:off x="0" y="-76200"/>
              <a:ext cx="1042665" cy="1278812"/>
            </a:xfrm>
            <a:prstGeom prst="rect">
              <a:avLst/>
            </a:prstGeom>
          </p:spPr>
          <p:txBody>
            <a:bodyPr anchor="ctr" rtlCol="false" tIns="50800" lIns="50800" bIns="50800" rIns="50800"/>
            <a:lstStyle/>
            <a:p>
              <a:pPr algn="ctr">
                <a:lnSpc>
                  <a:spcPts val="3074"/>
                </a:lnSpc>
              </a:pPr>
            </a:p>
          </p:txBody>
        </p:sp>
      </p:grpSp>
      <p:sp>
        <p:nvSpPr>
          <p:cNvPr name="Freeform 7" id="7"/>
          <p:cNvSpPr/>
          <p:nvPr/>
        </p:nvSpPr>
        <p:spPr>
          <a:xfrm flipH="false" flipV="false" rot="0">
            <a:off x="14459227" y="1331944"/>
            <a:ext cx="2480782" cy="2841846"/>
          </a:xfrm>
          <a:custGeom>
            <a:avLst/>
            <a:gdLst/>
            <a:ahLst/>
            <a:cxnLst/>
            <a:rect r="r" b="b" t="t" l="l"/>
            <a:pathLst>
              <a:path h="2841846" w="2480782">
                <a:moveTo>
                  <a:pt x="0" y="0"/>
                </a:moveTo>
                <a:lnTo>
                  <a:pt x="2480783" y="0"/>
                </a:lnTo>
                <a:lnTo>
                  <a:pt x="2480783" y="2841845"/>
                </a:lnTo>
                <a:lnTo>
                  <a:pt x="0" y="2841845"/>
                </a:lnTo>
                <a:lnTo>
                  <a:pt x="0" y="0"/>
                </a:lnTo>
                <a:close/>
              </a:path>
            </a:pathLst>
          </a:custGeom>
          <a:blipFill>
            <a:blip r:embed="rId3"/>
            <a:stretch>
              <a:fillRect l="-390" t="0" r="-390" b="0"/>
            </a:stretch>
          </a:blipFill>
        </p:spPr>
      </p:sp>
      <p:sp>
        <p:nvSpPr>
          <p:cNvPr name="TextBox 8" id="8"/>
          <p:cNvSpPr txBox="true"/>
          <p:nvPr/>
        </p:nvSpPr>
        <p:spPr>
          <a:xfrm rot="0">
            <a:off x="1131441" y="4148529"/>
            <a:ext cx="16485151" cy="4715510"/>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a family member, tell a trustworthy adult.</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NOT family, tell a parent or guardian.</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a student in school, tell a trustworthy teacher, coach, school nurse, social worker, counselor, resource officer, or principal.</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To gain internet access for help, use a computer at your school or a public library.</a:t>
            </a:r>
          </a:p>
          <a:p>
            <a:pPr algn="l">
              <a:lnSpc>
                <a:spcPts val="3399"/>
              </a:lnSpc>
            </a:pPr>
          </a:p>
        </p:txBody>
      </p:sp>
      <p:sp>
        <p:nvSpPr>
          <p:cNvPr name="TextBox 9" id="9"/>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77</a:t>
            </a:r>
          </a:p>
        </p:txBody>
      </p:sp>
      <p:grpSp>
        <p:nvGrpSpPr>
          <p:cNvPr name="Group 11" id="11"/>
          <p:cNvGrpSpPr/>
          <p:nvPr/>
        </p:nvGrpSpPr>
        <p:grpSpPr>
          <a:xfrm rot="0">
            <a:off x="1480713" y="2807061"/>
            <a:ext cx="5801526" cy="807115"/>
            <a:chOff x="0" y="0"/>
            <a:chExt cx="1527974" cy="212574"/>
          </a:xfrm>
        </p:grpSpPr>
        <p:sp>
          <p:nvSpPr>
            <p:cNvPr name="Freeform 12" id="12"/>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3" id="13"/>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98109" y="460309"/>
            <a:ext cx="17298397" cy="9369965"/>
          </a:xfrm>
          <a:custGeom>
            <a:avLst/>
            <a:gdLst/>
            <a:ahLst/>
            <a:cxnLst/>
            <a:rect r="r" b="b" t="t" l="l"/>
            <a:pathLst>
              <a:path h="9369965" w="17298397">
                <a:moveTo>
                  <a:pt x="0" y="0"/>
                </a:moveTo>
                <a:lnTo>
                  <a:pt x="17298397" y="0"/>
                </a:lnTo>
                <a:lnTo>
                  <a:pt x="17298397" y="9369965"/>
                </a:lnTo>
                <a:lnTo>
                  <a:pt x="0" y="9369965"/>
                </a:lnTo>
                <a:lnTo>
                  <a:pt x="0" y="0"/>
                </a:lnTo>
                <a:close/>
              </a:path>
            </a:pathLst>
          </a:custGeom>
          <a:blipFill>
            <a:blip r:embed="rId3"/>
            <a:stretch>
              <a:fillRect l="0" t="0" r="0" b="0"/>
            </a:stretch>
          </a:blipFill>
        </p:spPr>
      </p:sp>
      <p:sp>
        <p:nvSpPr>
          <p:cNvPr name="TextBox 3" id="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4F59"/>
                </a:solidFill>
                <a:latin typeface="Roboto"/>
                <a:ea typeface="Roboto"/>
                <a:cs typeface="Roboto"/>
                <a:sym typeface="Roboto"/>
              </a:rPr>
              <a:t>78</a:t>
            </a:r>
          </a:p>
        </p:txBody>
      </p:sp>
      <p:sp>
        <p:nvSpPr>
          <p:cNvPr name="TextBox 4" id="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sp>
        <p:nvSpPr>
          <p:cNvPr name="Freeform 4" id="4"/>
          <p:cNvSpPr/>
          <p:nvPr/>
        </p:nvSpPr>
        <p:spPr>
          <a:xfrm flipH="false" flipV="false" rot="0">
            <a:off x="5432397" y="2879164"/>
            <a:ext cx="7423206" cy="5736553"/>
          </a:xfrm>
          <a:custGeom>
            <a:avLst/>
            <a:gdLst/>
            <a:ahLst/>
            <a:cxnLst/>
            <a:rect r="r" b="b" t="t" l="l"/>
            <a:pathLst>
              <a:path h="5736553" w="7423206">
                <a:moveTo>
                  <a:pt x="0" y="0"/>
                </a:moveTo>
                <a:lnTo>
                  <a:pt x="7423206" y="0"/>
                </a:lnTo>
                <a:lnTo>
                  <a:pt x="7423206" y="5736554"/>
                </a:lnTo>
                <a:lnTo>
                  <a:pt x="0" y="5736554"/>
                </a:lnTo>
                <a:lnTo>
                  <a:pt x="0" y="0"/>
                </a:lnTo>
                <a:close/>
              </a:path>
            </a:pathLst>
          </a:custGeom>
          <a:blipFill>
            <a:blip r:embed="rId3"/>
            <a:stretch>
              <a:fillRect l="-3215" t="-3313" r="-1929" b="-3612"/>
            </a:stretch>
          </a:blipFill>
        </p:spPr>
      </p:sp>
      <p:sp>
        <p:nvSpPr>
          <p:cNvPr name="TextBox 5" id="5"/>
          <p:cNvSpPr txBox="true"/>
          <p:nvPr/>
        </p:nvSpPr>
        <p:spPr>
          <a:xfrm rot="0">
            <a:off x="1028700" y="1109322"/>
            <a:ext cx="18486508" cy="1094741"/>
          </a:xfrm>
          <a:prstGeom prst="rect">
            <a:avLst/>
          </a:prstGeom>
        </p:spPr>
        <p:txBody>
          <a:bodyPr anchor="t" rtlCol="false" tIns="0" lIns="0" bIns="0" rIns="0">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name="TextBox 6" id="6"/>
          <p:cNvSpPr txBox="true"/>
          <p:nvPr/>
        </p:nvSpPr>
        <p:spPr>
          <a:xfrm rot="0">
            <a:off x="7244293" y="9213103"/>
            <a:ext cx="3699461" cy="224209"/>
          </a:xfrm>
          <a:prstGeom prst="rect">
            <a:avLst/>
          </a:prstGeom>
        </p:spPr>
        <p:txBody>
          <a:bodyPr anchor="t" rtlCol="false" tIns="0" lIns="0" bIns="0" rIns="0">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79</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8" id="8"/>
          <p:cNvGrpSpPr/>
          <p:nvPr/>
        </p:nvGrpSpPr>
        <p:grpSpPr>
          <a:xfrm rot="0">
            <a:off x="1965967" y="3624926"/>
            <a:ext cx="6483675" cy="904943"/>
            <a:chOff x="0" y="0"/>
            <a:chExt cx="1707634" cy="238339"/>
          </a:xfrm>
        </p:grpSpPr>
        <p:sp>
          <p:nvSpPr>
            <p:cNvPr name="Freeform 9" id="9"/>
            <p:cNvSpPr/>
            <p:nvPr/>
          </p:nvSpPr>
          <p:spPr>
            <a:xfrm flipH="false" flipV="false" rot="0">
              <a:off x="0" y="0"/>
              <a:ext cx="1707635" cy="238339"/>
            </a:xfrm>
            <a:custGeom>
              <a:avLst/>
              <a:gdLst/>
              <a:ahLst/>
              <a:cxnLst/>
              <a:rect r="r" b="b" t="t" l="l"/>
              <a:pathLst>
                <a:path h="238339" w="1707635">
                  <a:moveTo>
                    <a:pt x="0" y="0"/>
                  </a:moveTo>
                  <a:lnTo>
                    <a:pt x="1707635" y="0"/>
                  </a:lnTo>
                  <a:lnTo>
                    <a:pt x="1707635" y="238339"/>
                  </a:lnTo>
                  <a:lnTo>
                    <a:pt x="0" y="238339"/>
                  </a:lnTo>
                  <a:close/>
                </a:path>
              </a:pathLst>
            </a:custGeom>
            <a:solidFill>
              <a:srgbClr val="303030"/>
            </a:solidFill>
          </p:spPr>
        </p:sp>
        <p:sp>
          <p:nvSpPr>
            <p:cNvPr name="TextBox 10" id="10"/>
            <p:cNvSpPr txBox="true"/>
            <p:nvPr/>
          </p:nvSpPr>
          <p:spPr>
            <a:xfrm>
              <a:off x="0" y="-76200"/>
              <a:ext cx="1707634" cy="31453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2360015" y="350120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TRUSTWORTHY</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8</a:t>
            </a:r>
          </a:p>
        </p:txBody>
      </p:sp>
      <p:sp>
        <p:nvSpPr>
          <p:cNvPr name="Freeform 13" id="13"/>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14" id="14"/>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6" id="16"/>
          <p:cNvSpPr txBox="true"/>
          <p:nvPr/>
        </p:nvSpPr>
        <p:spPr>
          <a:xfrm rot="0">
            <a:off x="2360015" y="4501929"/>
            <a:ext cx="14890260"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Deserving of being relied on as honest, loyal, responsible, dependable, consistent, and safe.</a:t>
            </a:r>
          </a:p>
        </p:txBody>
      </p:sp>
    </p:spTree>
  </p:cSld>
  <p:clrMapOvr>
    <a:masterClrMapping/>
  </p:clrMapOvr>
</p:sld>
</file>

<file path=ppt/slides/slide8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4522" y="414584"/>
            <a:ext cx="17417056" cy="9502173"/>
            <a:chOff x="0" y="0"/>
            <a:chExt cx="5490351" cy="2995355"/>
          </a:xfrm>
        </p:grpSpPr>
        <p:sp>
          <p:nvSpPr>
            <p:cNvPr name="Freeform 3" id="3"/>
            <p:cNvSpPr/>
            <p:nvPr/>
          </p:nvSpPr>
          <p:spPr>
            <a:xfrm flipH="false" flipV="false" rot="0">
              <a:off x="0" y="0"/>
              <a:ext cx="5490351" cy="2995355"/>
            </a:xfrm>
            <a:custGeom>
              <a:avLst/>
              <a:gdLst/>
              <a:ahLst/>
              <a:cxnLst/>
              <a:rect r="r" b="b" t="t" l="l"/>
              <a:pathLst>
                <a:path h="2995355" w="5490351">
                  <a:moveTo>
                    <a:pt x="0" y="0"/>
                  </a:moveTo>
                  <a:lnTo>
                    <a:pt x="5490351" y="0"/>
                  </a:lnTo>
                  <a:lnTo>
                    <a:pt x="5490351" y="2995355"/>
                  </a:lnTo>
                  <a:lnTo>
                    <a:pt x="0" y="2995355"/>
                  </a:lnTo>
                  <a:close/>
                </a:path>
              </a:pathLst>
            </a:custGeom>
            <a:solidFill>
              <a:srgbClr val="303030"/>
            </a:solidFill>
          </p:spPr>
        </p:sp>
      </p:grpSp>
      <p:grpSp>
        <p:nvGrpSpPr>
          <p:cNvPr name="Group 4" id="4"/>
          <p:cNvGrpSpPr/>
          <p:nvPr/>
        </p:nvGrpSpPr>
        <p:grpSpPr>
          <a:xfrm rot="0">
            <a:off x="4974805" y="5996262"/>
            <a:ext cx="1662732" cy="1662732"/>
            <a:chOff x="0" y="0"/>
            <a:chExt cx="437921" cy="437921"/>
          </a:xfrm>
        </p:grpSpPr>
        <p:sp>
          <p:nvSpPr>
            <p:cNvPr name="Freeform 5" id="5"/>
            <p:cNvSpPr/>
            <p:nvPr/>
          </p:nvSpPr>
          <p:spPr>
            <a:xfrm flipH="false" flipV="false" rot="0">
              <a:off x="0" y="0"/>
              <a:ext cx="437921" cy="437921"/>
            </a:xfrm>
            <a:custGeom>
              <a:avLst/>
              <a:gdLst/>
              <a:ahLst/>
              <a:cxnLst/>
              <a:rect r="r" b="b" t="t" l="l"/>
              <a:pathLst>
                <a:path h="437921" w="437921">
                  <a:moveTo>
                    <a:pt x="0" y="0"/>
                  </a:moveTo>
                  <a:lnTo>
                    <a:pt x="437921" y="0"/>
                  </a:lnTo>
                  <a:lnTo>
                    <a:pt x="437921" y="437921"/>
                  </a:lnTo>
                  <a:lnTo>
                    <a:pt x="0" y="437921"/>
                  </a:lnTo>
                  <a:close/>
                </a:path>
              </a:pathLst>
            </a:custGeom>
            <a:solidFill>
              <a:srgbClr val="FFFFFF"/>
            </a:solidFill>
          </p:spPr>
        </p:sp>
        <p:sp>
          <p:nvSpPr>
            <p:cNvPr name="TextBox 6" id="6"/>
            <p:cNvSpPr txBox="true"/>
            <p:nvPr/>
          </p:nvSpPr>
          <p:spPr>
            <a:xfrm>
              <a:off x="0" y="-47625"/>
              <a:ext cx="437921" cy="485546"/>
            </a:xfrm>
            <a:prstGeom prst="rect">
              <a:avLst/>
            </a:prstGeom>
          </p:spPr>
          <p:txBody>
            <a:bodyPr anchor="ctr" rtlCol="false" tIns="50800" lIns="50800" bIns="50800" rIns="50800"/>
            <a:lstStyle/>
            <a:p>
              <a:pPr algn="ctr">
                <a:lnSpc>
                  <a:spcPts val="2100"/>
                </a:lnSpc>
              </a:pPr>
            </a:p>
          </p:txBody>
        </p:sp>
      </p:grpSp>
      <p:sp>
        <p:nvSpPr>
          <p:cNvPr name="Freeform 7" id="7"/>
          <p:cNvSpPr/>
          <p:nvPr/>
        </p:nvSpPr>
        <p:spPr>
          <a:xfrm flipH="false" flipV="false" rot="0">
            <a:off x="5031371" y="6072952"/>
            <a:ext cx="1549601" cy="1509351"/>
          </a:xfrm>
          <a:custGeom>
            <a:avLst/>
            <a:gdLst/>
            <a:ahLst/>
            <a:cxnLst/>
            <a:rect r="r" b="b" t="t" l="l"/>
            <a:pathLst>
              <a:path h="1509351" w="1549601">
                <a:moveTo>
                  <a:pt x="0" y="0"/>
                </a:moveTo>
                <a:lnTo>
                  <a:pt x="1549600" y="0"/>
                </a:lnTo>
                <a:lnTo>
                  <a:pt x="1549600" y="1509352"/>
                </a:lnTo>
                <a:lnTo>
                  <a:pt x="0" y="1509352"/>
                </a:lnTo>
                <a:lnTo>
                  <a:pt x="0" y="0"/>
                </a:lnTo>
                <a:close/>
              </a:path>
            </a:pathLst>
          </a:custGeom>
          <a:blipFill>
            <a:blip r:embed="rId3"/>
            <a:stretch>
              <a:fillRect l="0" t="0" r="0" b="0"/>
            </a:stretch>
          </a:blipFill>
        </p:spPr>
      </p:sp>
      <p:sp>
        <p:nvSpPr>
          <p:cNvPr name="Freeform 8" id="8"/>
          <p:cNvSpPr/>
          <p:nvPr/>
        </p:nvSpPr>
        <p:spPr>
          <a:xfrm flipH="false" flipV="false" rot="0">
            <a:off x="3331123" y="5996262"/>
            <a:ext cx="1662732" cy="1662732"/>
          </a:xfrm>
          <a:custGeom>
            <a:avLst/>
            <a:gdLst/>
            <a:ahLst/>
            <a:cxnLst/>
            <a:rect r="r" b="b" t="t" l="l"/>
            <a:pathLst>
              <a:path h="1662732" w="1662732">
                <a:moveTo>
                  <a:pt x="0" y="0"/>
                </a:moveTo>
                <a:lnTo>
                  <a:pt x="1662732" y="0"/>
                </a:lnTo>
                <a:lnTo>
                  <a:pt x="1662732" y="1662732"/>
                </a:lnTo>
                <a:lnTo>
                  <a:pt x="0" y="1662732"/>
                </a:lnTo>
                <a:lnTo>
                  <a:pt x="0" y="0"/>
                </a:lnTo>
                <a:close/>
              </a:path>
            </a:pathLst>
          </a:custGeom>
          <a:blipFill>
            <a:blip r:embed="rId4"/>
            <a:stretch>
              <a:fillRect l="0" t="0" r="0" b="0"/>
            </a:stretch>
          </a:blipFill>
        </p:spPr>
      </p:sp>
      <p:sp>
        <p:nvSpPr>
          <p:cNvPr name="TextBox 9" id="9"/>
          <p:cNvSpPr txBox="true"/>
          <p:nvPr/>
        </p:nvSpPr>
        <p:spPr>
          <a:xfrm rot="0">
            <a:off x="1975504" y="2152256"/>
            <a:ext cx="6480699" cy="1676342"/>
          </a:xfrm>
          <a:prstGeom prst="rect">
            <a:avLst/>
          </a:prstGeom>
        </p:spPr>
        <p:txBody>
          <a:bodyPr anchor="t" rtlCol="false" tIns="0" lIns="0" bIns="0" rIns="0">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name="TextBox 10" id="10"/>
          <p:cNvSpPr txBox="true"/>
          <p:nvPr/>
        </p:nvSpPr>
        <p:spPr>
          <a:xfrm rot="0">
            <a:off x="2534585" y="3878911"/>
            <a:ext cx="5362537" cy="904820"/>
          </a:xfrm>
          <a:prstGeom prst="rect">
            <a:avLst/>
          </a:prstGeom>
        </p:spPr>
        <p:txBody>
          <a:bodyPr anchor="t" rtlCol="false" tIns="0" lIns="0" bIns="0" rIns="0">
            <a:spAutoFit/>
          </a:bodyPr>
          <a:lstStyle/>
          <a:p>
            <a:pPr algn="ctr">
              <a:lnSpc>
                <a:spcPts val="7349"/>
              </a:lnSpc>
            </a:pPr>
            <a:r>
              <a:rPr lang="en-US" b="true" sz="5249">
                <a:solidFill>
                  <a:srgbClr val="FFFFFF"/>
                </a:solidFill>
                <a:latin typeface="Roboto Bold"/>
                <a:ea typeface="Roboto Bold"/>
                <a:cs typeface="Roboto Bold"/>
                <a:sym typeface="Roboto Bold"/>
              </a:rPr>
              <a:t>WalkingWise.com</a:t>
            </a:r>
          </a:p>
        </p:txBody>
      </p:sp>
      <p:sp>
        <p:nvSpPr>
          <p:cNvPr name="TextBox 11" id="11"/>
          <p:cNvSpPr txBox="true"/>
          <p:nvPr/>
        </p:nvSpPr>
        <p:spPr>
          <a:xfrm rot="0">
            <a:off x="3321598" y="7782819"/>
            <a:ext cx="3315939" cy="745490"/>
          </a:xfrm>
          <a:prstGeom prst="rect">
            <a:avLst/>
          </a:prstGeom>
        </p:spPr>
        <p:txBody>
          <a:bodyPr anchor="t" rtlCol="false" tIns="0" lIns="0" bIns="0" rIns="0">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Institute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name="Freeform 12" id="12"/>
          <p:cNvSpPr/>
          <p:nvPr/>
        </p:nvSpPr>
        <p:spPr>
          <a:xfrm flipH="false" flipV="false" rot="0">
            <a:off x="8633315" y="1373523"/>
            <a:ext cx="7858309" cy="7301968"/>
          </a:xfrm>
          <a:custGeom>
            <a:avLst/>
            <a:gdLst/>
            <a:ahLst/>
            <a:cxnLst/>
            <a:rect r="r" b="b" t="t" l="l"/>
            <a:pathLst>
              <a:path h="7301968" w="7858309">
                <a:moveTo>
                  <a:pt x="0" y="0"/>
                </a:moveTo>
                <a:lnTo>
                  <a:pt x="7858309" y="0"/>
                </a:lnTo>
                <a:lnTo>
                  <a:pt x="7858309" y="7301968"/>
                </a:lnTo>
                <a:lnTo>
                  <a:pt x="0" y="7301968"/>
                </a:lnTo>
                <a:lnTo>
                  <a:pt x="0" y="0"/>
                </a:lnTo>
                <a:close/>
              </a:path>
            </a:pathLst>
          </a:custGeom>
          <a:blipFill>
            <a:blip r:embed="rId5"/>
            <a:stretch>
              <a:fillRect l="0" t="0" r="0" b="0"/>
            </a:stretch>
          </a:blipFill>
        </p:spPr>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80</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910178" y="4536816"/>
            <a:ext cx="14627266" cy="2553335"/>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Someone or something that is true to its nature or beliefs and displays qualities that are trustworthy, genuine, and real.</a:t>
            </a:r>
          </a:p>
        </p:txBody>
      </p:sp>
      <p:grpSp>
        <p:nvGrpSpPr>
          <p:cNvPr name="Group 9" id="9"/>
          <p:cNvGrpSpPr/>
          <p:nvPr/>
        </p:nvGrpSpPr>
        <p:grpSpPr>
          <a:xfrm rot="0">
            <a:off x="1480713" y="3624926"/>
            <a:ext cx="4991937" cy="904943"/>
            <a:chOff x="0" y="0"/>
            <a:chExt cx="1314749" cy="238339"/>
          </a:xfrm>
        </p:grpSpPr>
        <p:sp>
          <p:nvSpPr>
            <p:cNvPr name="Freeform 10" id="10"/>
            <p:cNvSpPr/>
            <p:nvPr/>
          </p:nvSpPr>
          <p:spPr>
            <a:xfrm flipH="false" flipV="false" rot="0">
              <a:off x="0" y="0"/>
              <a:ext cx="1314749" cy="238339"/>
            </a:xfrm>
            <a:custGeom>
              <a:avLst/>
              <a:gdLst/>
              <a:ahLst/>
              <a:cxnLst/>
              <a:rect r="r" b="b" t="t" l="l"/>
              <a:pathLst>
                <a:path h="238339" w="1314749">
                  <a:moveTo>
                    <a:pt x="0" y="0"/>
                  </a:moveTo>
                  <a:lnTo>
                    <a:pt x="1314749" y="0"/>
                  </a:lnTo>
                  <a:lnTo>
                    <a:pt x="1314749" y="238339"/>
                  </a:lnTo>
                  <a:lnTo>
                    <a:pt x="0" y="238339"/>
                  </a:lnTo>
                  <a:close/>
                </a:path>
              </a:pathLst>
            </a:custGeom>
            <a:solidFill>
              <a:srgbClr val="303030"/>
            </a:solidFill>
          </p:spPr>
        </p:sp>
        <p:sp>
          <p:nvSpPr>
            <p:cNvPr name="TextBox 11" id="11"/>
            <p:cNvSpPr txBox="true"/>
            <p:nvPr/>
          </p:nvSpPr>
          <p:spPr>
            <a:xfrm>
              <a:off x="0" y="-76200"/>
              <a:ext cx="1314749"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910178" y="350120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AUTHENTIC</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9</a:t>
            </a:r>
          </a:p>
        </p:txBody>
      </p:sp>
      <p:sp>
        <p:nvSpPr>
          <p:cNvPr name="Freeform 14" id="14"/>
          <p:cNvSpPr/>
          <p:nvPr/>
        </p:nvSpPr>
        <p:spPr>
          <a:xfrm flipH="false" flipV="false" rot="0">
            <a:off x="14171603" y="6779400"/>
            <a:ext cx="2982922" cy="2982922"/>
          </a:xfrm>
          <a:custGeom>
            <a:avLst/>
            <a:gdLst/>
            <a:ahLst/>
            <a:cxnLst/>
            <a:rect r="r" b="b" t="t" l="l"/>
            <a:pathLst>
              <a:path h="2982922" w="2982922">
                <a:moveTo>
                  <a:pt x="0" y="0"/>
                </a:moveTo>
                <a:lnTo>
                  <a:pt x="2982922" y="0"/>
                </a:lnTo>
                <a:lnTo>
                  <a:pt x="2982922" y="2982922"/>
                </a:lnTo>
                <a:lnTo>
                  <a:pt x="0" y="2982922"/>
                </a:lnTo>
                <a:lnTo>
                  <a:pt x="0" y="0"/>
                </a:lnTo>
                <a:close/>
              </a:path>
            </a:pathLst>
          </a:custGeom>
          <a:blipFill>
            <a:blip r:embed="rId5"/>
            <a:stretch>
              <a:fillRect l="0" t="0" r="0" b="0"/>
            </a:stretch>
          </a:blipFill>
        </p:spPr>
      </p:sp>
      <p:sp>
        <p:nvSpPr>
          <p:cNvPr name="TextBox 15" id="15"/>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DAGXOe4MacM</dc:identifier>
  <dcterms:modified xsi:type="dcterms:W3CDTF">2011-08-01T06:04:30Z</dcterms:modified>
  <cp:revision>1</cp:revision>
  <dc:title>PowerPoint-Trustworthy_vs_Unsafe_WalkingWise-4-14-2026</dc:title>
</cp:coreProperties>
</file>