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Lst>
  <p:sldSz cx="18288000" cy="10287000"/>
  <p:notesSz cx="6858000" cy="9144000"/>
  <p:embeddedFontLst>
    <p:embeddedFont>
      <p:font typeface="Bebas Neue" panose="020B0604020202020204" charset="0"/>
      <p:regular r:id="rId96"/>
    </p:embeddedFont>
    <p:embeddedFont>
      <p:font typeface="Cooperative Bold" panose="020B0604020202020204" charset="-79"/>
      <p:regular r:id="rId97"/>
    </p:embeddedFont>
    <p:embeddedFont>
      <p:font typeface="League Spartan" panose="020B0604020202020204" charset="0"/>
      <p:regular r:id="rId98"/>
    </p:embeddedFont>
    <p:embeddedFont>
      <p:font typeface="Poppins Medium 1" panose="020B0604020202020204" charset="0"/>
      <p:regular r:id="rId99"/>
    </p:embeddedFont>
    <p:embeddedFont>
      <p:font typeface="Poppins Medium 2" panose="020B0604020202020204" charset="0"/>
      <p:regular r:id="rId100"/>
    </p:embeddedFont>
    <p:embeddedFont>
      <p:font typeface="Poppins Medium 2 Bold" panose="020B0604020202020204" charset="0"/>
      <p:regular r:id="rId101"/>
    </p:embeddedFont>
    <p:embeddedFont>
      <p:font typeface="Roboto" panose="020B0604020202020204" charset="0"/>
      <p:regular r:id="rId102"/>
    </p:embeddedFont>
    <p:embeddedFont>
      <p:font typeface="Roboto Bold" panose="020B0604020202020204" charset="0"/>
      <p:regular r:id="rId10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680"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7.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4.fntdata"/><Relationship Id="rId10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2.fntdata"/><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5.fntdata"/><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Walking Wise Education Guide to implement classroom teaching tips.</a:t>
            </a:r>
          </a:p>
          <a:p>
            <a:endParaRPr lang="en-US"/>
          </a:p>
          <a:p>
            <a:r>
              <a:rPr lang="en-US"/>
              <a:t>Most importantly: </a:t>
            </a:r>
          </a:p>
          <a:p>
            <a:r>
              <a:rPr lang="en-US"/>
              <a:t>• DEFINE SCHOOL POLICY</a:t>
            </a:r>
          </a:p>
          <a:p>
            <a:r>
              <a:rPr lang="en-US"/>
              <a:t>Establish a sexual exploitation reporting protocol with a trauma-informed response. The Walking Wise Implementation Guide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Provide your audience with guidance on accessing immediate help or arranging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audience reactions and identify those who may benefit from a follow-up meeting. This person should remain focused and free from other duties during the presentation.</a:t>
            </a:r>
          </a:p>
          <a:p>
            <a:endParaRPr lang="en-US"/>
          </a:p>
          <a:p>
            <a:r>
              <a:rPr lang="en-US"/>
              <a:t>• IMPLEMENT SLIDO.com</a:t>
            </a:r>
          </a:p>
          <a:p>
            <a:r>
              <a:rPr lang="en-US"/>
              <a:t>Please log in to WalkingWise.com for instructions on incorporating Slido into the PowerPoint presentation to engage your audience using digital polling.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Are children (under 18) or adults more likely to be victims of sexual abuse?</a:t>
            </a:r>
          </a:p>
          <a:p>
            <a:endParaRPr lang="en-US"/>
          </a:p>
          <a:p>
            <a:r>
              <a:rPr lang="en-US"/>
              <a:t>A) Children</a:t>
            </a:r>
          </a:p>
          <a:p>
            <a:r>
              <a:rPr lang="en-US"/>
              <a:t>B) Adults</a:t>
            </a:r>
          </a:p>
          <a:p>
            <a:endParaRPr lang="en-US"/>
          </a:p>
          <a:p>
            <a:r>
              <a:rPr lang="en-US"/>
              <a:t>ANSWER</a:t>
            </a:r>
          </a:p>
          <a:p>
            <a:r>
              <a:rPr lang="en-US"/>
              <a:t>A) Children (Under age 18)</a:t>
            </a:r>
          </a:p>
          <a:p>
            <a:endParaRPr lang="en-US"/>
          </a:p>
          <a:p>
            <a:r>
              <a:rPr lang="en-US"/>
              <a:t>For sex offenses, juveniles make up a majority of the victims, with 66% of youth under 18 reporting sexual crimes. </a:t>
            </a:r>
          </a:p>
          <a:p>
            <a:endParaRPr lang="en-US"/>
          </a:p>
          <a:p>
            <a:r>
              <a:rPr lang="en-US"/>
              <a:t>Source</a:t>
            </a:r>
          </a:p>
          <a:p>
            <a:r>
              <a:rPr lang="en-US"/>
              <a:t>Finkelhor, D., Shattuck, A. (2012, May). Characteristics of Crimes against Juveniles, Crimes Against Children Research Center, University of New Hampshire, p. 2. Retrieved November 13, 2024, from https://www.unh.edu/ccrc/sites/default/files/media/2022-03/characteristics-of-crimes-against-juveniles_0.pdf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Businesses worldwide use explainer-style animation as a training tool for their employees. </a:t>
            </a:r>
          </a:p>
          <a:p>
            <a:endParaRPr lang="en-US"/>
          </a:p>
          <a:p>
            <a:r>
              <a:rPr lang="en-US"/>
              <a:t>So, this 3-minute Walking Wise animated video is appropriate for young people (ages 10+) and adults to learn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How many girls and boys experience sexual abuse during their childhood? </a:t>
            </a:r>
          </a:p>
          <a:p>
            <a:endParaRPr lang="en-US"/>
          </a:p>
          <a:p>
            <a:r>
              <a:rPr lang="en-US"/>
              <a:t>A) 1 in 4 girls &amp; 1 in 6 boys</a:t>
            </a:r>
          </a:p>
          <a:p>
            <a:r>
              <a:rPr lang="en-US"/>
              <a:t>B) 1 in 14 girls &amp; 1 in 26 boys</a:t>
            </a:r>
          </a:p>
          <a:p>
            <a:r>
              <a:rPr lang="en-US"/>
              <a:t>C) 1 in 24 girls &amp; 1 in 46 boys</a:t>
            </a:r>
          </a:p>
          <a:p>
            <a:endParaRPr lang="en-US"/>
          </a:p>
          <a:p>
            <a:r>
              <a:rPr lang="en-US"/>
              <a:t>ANSWER  </a:t>
            </a:r>
          </a:p>
          <a:p>
            <a:r>
              <a:rPr lang="en-US"/>
              <a:t>A) 1 in 4 girls &amp; 1 in 6 boys have experienced sexual abuse during their childhoods.</a:t>
            </a:r>
          </a:p>
          <a:p>
            <a:endParaRPr lang="en-US"/>
          </a:p>
          <a:p>
            <a:r>
              <a:rPr lang="en-US"/>
              <a:t>NOTE</a:t>
            </a:r>
          </a:p>
          <a:p>
            <a:r>
              <a:rPr lang="en-US"/>
              <a:t>Teaching children as young as 10 years old that many girls and boys experience sexual abuse will help victims realize they are not alone and could potentially break the cycle of silence.</a:t>
            </a:r>
          </a:p>
          <a:p>
            <a:endParaRPr lang="en-US"/>
          </a:p>
          <a:p>
            <a:r>
              <a:rPr lang="en-US"/>
              <a:t>Education will help:</a:t>
            </a:r>
          </a:p>
          <a:p>
            <a:r>
              <a:rPr lang="en-US"/>
              <a:t>1) Reduce stigma</a:t>
            </a:r>
          </a:p>
          <a:p>
            <a:r>
              <a:rPr lang="en-US"/>
              <a:t>2) Encourage openness</a:t>
            </a:r>
          </a:p>
          <a:p>
            <a:r>
              <a:rPr lang="en-US"/>
              <a:t>3) Empower reporting</a:t>
            </a:r>
          </a:p>
          <a:p>
            <a:r>
              <a:rPr lang="en-US"/>
              <a:t>4) Reduce self-blame</a:t>
            </a:r>
          </a:p>
          <a:p>
            <a:r>
              <a:rPr lang="en-US"/>
              <a:t>5) Build Resilience</a:t>
            </a:r>
          </a:p>
          <a:p>
            <a:r>
              <a:rPr lang="en-US"/>
              <a:t>6) Reduce victim blaming</a:t>
            </a:r>
          </a:p>
          <a:p>
            <a:r>
              <a:rPr lang="en-US"/>
              <a:t>7) Encourage advocacy</a:t>
            </a:r>
          </a:p>
          <a:p>
            <a:endParaRPr lang="en-US"/>
          </a:p>
          <a:p>
            <a:endParaRPr lang="en-US"/>
          </a:p>
          <a:p>
            <a:r>
              <a:rPr lang="en-US"/>
              <a:t>Source</a:t>
            </a:r>
          </a:p>
          <a:p>
            <a:r>
              <a:rPr lang="en-US"/>
              <a:t>Dube, S. R., Anda, R. F., Whitfield, C. L., Brown, D. W., Felitti, V. J., Dong, M., &amp; Giles, W. H. (2005). Long-term consequences of childhood sexual abuse by gender of victim. American journal of preventive medicine, 28(5), 430–438. https://doi.org/10.1016/j.amepre.2005.01.015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Teaching children as young as 10 years old that many girls and boys experience sexual abuse will help victims realize they are not alone and could potentially break the cycle of silence.</a:t>
            </a:r>
          </a:p>
          <a:p>
            <a:endParaRPr lang="en-US"/>
          </a:p>
          <a:p>
            <a:r>
              <a:rPr lang="en-US"/>
              <a:t>Education will help:</a:t>
            </a:r>
          </a:p>
          <a:p>
            <a:r>
              <a:rPr lang="en-US"/>
              <a:t>1) Reduce stigma</a:t>
            </a:r>
          </a:p>
          <a:p>
            <a:r>
              <a:rPr lang="en-US"/>
              <a:t>2) Encourage openness</a:t>
            </a:r>
          </a:p>
          <a:p>
            <a:r>
              <a:rPr lang="en-US"/>
              <a:t>3) Empower reporting</a:t>
            </a:r>
          </a:p>
          <a:p>
            <a:r>
              <a:rPr lang="en-US"/>
              <a:t>4) Reduce self-blame</a:t>
            </a:r>
          </a:p>
          <a:p>
            <a:r>
              <a:rPr lang="en-US"/>
              <a:t>5) Build Resilience</a:t>
            </a:r>
          </a:p>
          <a:p>
            <a:r>
              <a:rPr lang="en-US"/>
              <a:t>6) Reduce victim blaming</a:t>
            </a:r>
          </a:p>
          <a:p>
            <a:r>
              <a:rPr lang="en-US"/>
              <a:t>7) Encourage advocacy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is it necessary to assess the behavior of people around 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is it necessary to assess the behavior of people around 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is it necessary to assess the behavior of people around 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is it necessary to assess the behavior of people around 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send an email to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is it necessary to assess the behavior of people around 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is it necessary to assess the behavior of people around 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AUTHENTIC</a:t>
            </a:r>
          </a:p>
          <a:p>
            <a:r>
              <a:rPr lang="en-US"/>
              <a:t>Teaching authenticity through safe and unsafe adult behaviors nurtures critical thinking. It encourages young people to evaluate interactions with others, even those they already trust, and to reflect on the reasons behind that trust.	</a:t>
            </a:r>
          </a:p>
          <a:p>
            <a:endParaRPr lang="en-US"/>
          </a:p>
          <a:p>
            <a:r>
              <a:rPr lang="en-US"/>
              <a:t>• TRUSTED</a:t>
            </a:r>
          </a:p>
          <a:p>
            <a:r>
              <a:rPr lang="en-US"/>
              <a:t>A "trusted adult," such as a teacher, caregiver, or family friend, is someone a young person trusts often by default due to the nature of the relationship.</a:t>
            </a:r>
          </a:p>
          <a:p>
            <a:endParaRPr lang="en-US"/>
          </a:p>
          <a:p>
            <a:r>
              <a:rPr lang="en-US"/>
              <a:t>• TRUSTWORTHY</a:t>
            </a:r>
          </a:p>
          <a:p>
            <a:r>
              <a:rPr lang="en-US"/>
              <a:t>Evaluating behavior over time will help to identify whether those who appear trustworthy are authentic or real, which is the process of “earning one’s trust.” </a:t>
            </a:r>
          </a:p>
          <a:p>
            <a:endParaRPr lang="en-US"/>
          </a:p>
          <a:p>
            <a:r>
              <a:rPr lang="en-US"/>
              <a:t>• BOUNDARIES</a:t>
            </a:r>
          </a:p>
          <a:p>
            <a:r>
              <a:rPr lang="en-US"/>
              <a:t>When setting boundaries, an unsafe adult can often be recognized by their negative reactions or resistance, such as gaslighting, to the limits that the potential victim has established.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AUTHENTIC</a:t>
            </a:r>
          </a:p>
          <a:p>
            <a:r>
              <a:rPr lang="en-US"/>
              <a:t>Teaching authenticity through safe and unsafe adult behaviors nurtures critical thinking. It encourages young people to evaluate interactions with others, even those they already trust, and to reflect on the reasons behind that trust.	</a:t>
            </a:r>
          </a:p>
          <a:p>
            <a:endParaRPr lang="en-US"/>
          </a:p>
          <a:p>
            <a:r>
              <a:rPr lang="en-US"/>
              <a:t>• TRUSTED</a:t>
            </a:r>
          </a:p>
          <a:p>
            <a:r>
              <a:rPr lang="en-US"/>
              <a:t>A "trusted adult," such as a teacher, caregiver, or family friend, is someone a young person trusts often by default due to the nature of the relationship.</a:t>
            </a:r>
          </a:p>
          <a:p>
            <a:endParaRPr lang="en-US"/>
          </a:p>
          <a:p>
            <a:r>
              <a:rPr lang="en-US"/>
              <a:t>• TRUSTWORTHY</a:t>
            </a:r>
          </a:p>
          <a:p>
            <a:r>
              <a:rPr lang="en-US"/>
              <a:t>Evaluating behavior over time will help to identify whether those who appear trustworthy are authentic or real, which is the process of “earning one’s trust.” </a:t>
            </a:r>
          </a:p>
          <a:p>
            <a:endParaRPr lang="en-US"/>
          </a:p>
          <a:p>
            <a:r>
              <a:rPr lang="en-US"/>
              <a:t>• BOUNDARIES</a:t>
            </a:r>
          </a:p>
          <a:p>
            <a:r>
              <a:rPr lang="en-US"/>
              <a:t>When setting boundaries, an unsafe adult can often be recognized by their negative reactions or resistance, such as gaslighting, to the limits that the potential victim has established.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AUTHENTIC</a:t>
            </a:r>
          </a:p>
          <a:p>
            <a:r>
              <a:rPr lang="en-US"/>
              <a:t>Teaching authenticity through safe and unsafe adult behaviors nurtures critical thinking. It encourages young people to evaluate interactions with others, even those they already trust, and to reflect on the reasons behind that trust.	</a:t>
            </a:r>
          </a:p>
          <a:p>
            <a:endParaRPr lang="en-US"/>
          </a:p>
          <a:p>
            <a:r>
              <a:rPr lang="en-US"/>
              <a:t>• TRUSTED</a:t>
            </a:r>
          </a:p>
          <a:p>
            <a:r>
              <a:rPr lang="en-US"/>
              <a:t>A "trusted adult," such as a teacher, caregiver, or family friend, is someone a young person trusts often by default due to the nature of the relationship.</a:t>
            </a:r>
          </a:p>
          <a:p>
            <a:endParaRPr lang="en-US"/>
          </a:p>
          <a:p>
            <a:r>
              <a:rPr lang="en-US"/>
              <a:t>• TRUSTWORTHY</a:t>
            </a:r>
          </a:p>
          <a:p>
            <a:r>
              <a:rPr lang="en-US"/>
              <a:t>Evaluating behavior over time will help to identify whether those who appear trustworthy are authentic or real, which is the process of “earning one’s trust.” </a:t>
            </a:r>
          </a:p>
          <a:p>
            <a:endParaRPr lang="en-US"/>
          </a:p>
          <a:p>
            <a:r>
              <a:rPr lang="en-US"/>
              <a:t>• BOUNDARIES</a:t>
            </a:r>
          </a:p>
          <a:p>
            <a:r>
              <a:rPr lang="en-US"/>
              <a:t>When setting boundaries, an unsafe adult can often be recognized by their negative reactions or resistance, such as gaslighting, to the limits that the potential victim has established.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AUTHENTIC</a:t>
            </a:r>
          </a:p>
          <a:p>
            <a:r>
              <a:rPr lang="en-US"/>
              <a:t>Teaching authenticity through safe and unsafe adult behaviors nurtures critical thinking. It encourages young people to evaluate interactions with others, even those they already trust, and to reflect on the reasons behind that trust.	</a:t>
            </a:r>
          </a:p>
          <a:p>
            <a:endParaRPr lang="en-US"/>
          </a:p>
          <a:p>
            <a:r>
              <a:rPr lang="en-US"/>
              <a:t>• TRUSTED</a:t>
            </a:r>
          </a:p>
          <a:p>
            <a:r>
              <a:rPr lang="en-US"/>
              <a:t>A "trusted adult," such as a teacher, caregiver, or family friend, is someone a young person trusts often by default or automatically due to the nature of the relationship.</a:t>
            </a:r>
          </a:p>
          <a:p>
            <a:endParaRPr lang="en-US"/>
          </a:p>
          <a:p>
            <a:r>
              <a:rPr lang="en-US"/>
              <a:t>• TRUSTWORTHY</a:t>
            </a:r>
          </a:p>
          <a:p>
            <a:r>
              <a:rPr lang="en-US"/>
              <a:t>Evaluating behavior over time will help to identify whether those who appear trustworthy are authentic or real, which is the process of "earning one's trust." </a:t>
            </a:r>
          </a:p>
          <a:p>
            <a:endParaRPr lang="en-US"/>
          </a:p>
          <a:p>
            <a:r>
              <a:rPr lang="en-US"/>
              <a:t>• BOUNDARIES</a:t>
            </a:r>
          </a:p>
          <a:p>
            <a:r>
              <a:rPr lang="en-US"/>
              <a:t>When setting boundaries, an unsafe adult can often be recognized by their negative reactions or resistance, such as gaslighting, to the limits that the potential victim has established.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Word Cloud</a:t>
            </a:r>
          </a:p>
          <a:p>
            <a:endParaRPr lang="en-US"/>
          </a:p>
          <a:p>
            <a:r>
              <a:rPr lang="en-US"/>
              <a:t>The more frequently a word is used, the larger it appears in the cloud, making it easy to</a:t>
            </a:r>
          </a:p>
          <a:p>
            <a:r>
              <a:rPr lang="en-US"/>
              <a:t>see which words or ideas are most common among the audience.</a:t>
            </a:r>
          </a:p>
          <a:p>
            <a:endParaRPr lang="en-US"/>
          </a:p>
          <a:p>
            <a:r>
              <a:rPr lang="en-US"/>
              <a:t>POSSIBLE ANSWERS</a:t>
            </a:r>
          </a:p>
          <a:p>
            <a:r>
              <a:rPr lang="en-US"/>
              <a:t>Observe actions</a:t>
            </a:r>
          </a:p>
          <a:p>
            <a:r>
              <a:rPr lang="en-US"/>
              <a:t>Ask questions</a:t>
            </a:r>
          </a:p>
          <a:p>
            <a:r>
              <a:rPr lang="en-US"/>
              <a:t>Notice consistency</a:t>
            </a:r>
          </a:p>
          <a:p>
            <a:r>
              <a:rPr lang="en-US"/>
              <a:t>Evaluate respect</a:t>
            </a:r>
          </a:p>
          <a:p>
            <a:r>
              <a:rPr lang="en-US"/>
              <a:t>Seek honesty</a:t>
            </a:r>
          </a:p>
          <a:p>
            <a:r>
              <a:rPr lang="en-US"/>
              <a:t>Watch reactions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TRUSTWORTHY BEHAVIOR</a:t>
            </a:r>
          </a:p>
          <a:p>
            <a:r>
              <a:rPr lang="en-US"/>
              <a:t>Safe adults are caring, thoughtful, compassionate, loving, and gentle.</a:t>
            </a:r>
          </a:p>
          <a:p>
            <a:endParaRPr lang="en-US"/>
          </a:p>
          <a:p>
            <a:r>
              <a:rPr lang="en-US"/>
              <a:t>They behave in ways that demonstrate they are dependable, respectful, and honest.</a:t>
            </a:r>
          </a:p>
          <a:p>
            <a:endParaRPr lang="en-US"/>
          </a:p>
          <a:p>
            <a:r>
              <a:rPr lang="en-US"/>
              <a:t>Safe adults look for ways to be helpful and kind, and they treat young people fairly.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TRUSTWORTHY BEHAVIOR</a:t>
            </a:r>
          </a:p>
          <a:p>
            <a:r>
              <a:rPr lang="en-US"/>
              <a:t>Safe adults are caring, thoughtful, compassionate, loving, and gentle.</a:t>
            </a:r>
          </a:p>
          <a:p>
            <a:endParaRPr lang="en-US"/>
          </a:p>
          <a:p>
            <a:r>
              <a:rPr lang="en-US"/>
              <a:t>They behave in ways that demonstrate they are dependable, respectful, and honest.</a:t>
            </a:r>
          </a:p>
          <a:p>
            <a:endParaRPr lang="en-US"/>
          </a:p>
          <a:p>
            <a:r>
              <a:rPr lang="en-US"/>
              <a:t>Safe adults look for ways to be helpful and kind, and they treat young people fairly.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TRUSTWORTHY BEHAVIOR</a:t>
            </a:r>
          </a:p>
          <a:p>
            <a:r>
              <a:rPr lang="en-US"/>
              <a:t>Safe adults are caring, thoughtful, compassionate, loving, and gentle.</a:t>
            </a:r>
          </a:p>
          <a:p>
            <a:endParaRPr lang="en-US"/>
          </a:p>
          <a:p>
            <a:r>
              <a:rPr lang="en-US"/>
              <a:t>They behave in ways that demonstrate they are dependable, respectful, and honest.</a:t>
            </a:r>
          </a:p>
          <a:p>
            <a:endParaRPr lang="en-US"/>
          </a:p>
          <a:p>
            <a:r>
              <a:rPr lang="en-US"/>
              <a:t>Safe adults look for ways to be helpful and kind, and they treat young people fairly.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Word Cloud</a:t>
            </a:r>
          </a:p>
          <a:p>
            <a:endParaRPr lang="en-US"/>
          </a:p>
          <a:p>
            <a:r>
              <a:rPr lang="en-US"/>
              <a:t>The more frequently a word is used, the larger it appears in the cloud, making it easy to</a:t>
            </a:r>
          </a:p>
          <a:p>
            <a:r>
              <a:rPr lang="en-US"/>
              <a:t>see which words or ideas are most common among the audience.</a:t>
            </a:r>
          </a:p>
          <a:p>
            <a:endParaRPr lang="en-US"/>
          </a:p>
          <a:p>
            <a:r>
              <a:rPr lang="en-US"/>
              <a:t>POSSIBLE ANSWERS</a:t>
            </a:r>
          </a:p>
          <a:p>
            <a:r>
              <a:rPr lang="en-US"/>
              <a:t>Trustworthy Behavior:</a:t>
            </a:r>
          </a:p>
          <a:p>
            <a:r>
              <a:rPr lang="en-US"/>
              <a:t>o Reliable</a:t>
            </a:r>
          </a:p>
          <a:p>
            <a:r>
              <a:rPr lang="en-US"/>
              <a:t>o Dependable</a:t>
            </a:r>
          </a:p>
          <a:p>
            <a:r>
              <a:rPr lang="en-US"/>
              <a:t>o Fair</a:t>
            </a:r>
          </a:p>
          <a:p>
            <a:r>
              <a:rPr lang="en-US"/>
              <a:t>o Safe</a:t>
            </a:r>
          </a:p>
          <a:p>
            <a:r>
              <a:rPr lang="en-US"/>
              <a:t>o Honest</a:t>
            </a:r>
          </a:p>
          <a:p>
            <a:r>
              <a:rPr lang="en-US"/>
              <a:t>o Respectful</a:t>
            </a:r>
          </a:p>
          <a:p>
            <a:r>
              <a:rPr lang="en-US"/>
              <a:t>o Forgiving</a:t>
            </a:r>
          </a:p>
          <a:p>
            <a:r>
              <a:rPr lang="en-US"/>
              <a:t>o Thoughtful</a:t>
            </a:r>
          </a:p>
          <a:p>
            <a:r>
              <a:rPr lang="en-US"/>
              <a:t>o Caring</a:t>
            </a:r>
          </a:p>
          <a:p>
            <a:r>
              <a:rPr lang="en-US"/>
              <a:t>o Kind</a:t>
            </a:r>
          </a:p>
          <a:p>
            <a:r>
              <a:rPr lang="en-US"/>
              <a:t>o Considerate</a:t>
            </a:r>
          </a:p>
          <a:p>
            <a:r>
              <a:rPr lang="en-US"/>
              <a:t>o Loving</a:t>
            </a:r>
          </a:p>
          <a:p>
            <a:r>
              <a:rPr lang="en-US"/>
              <a:t>o Loyal</a:t>
            </a:r>
          </a:p>
          <a:p>
            <a:r>
              <a:rPr lang="en-US"/>
              <a:t>o Gentle</a:t>
            </a:r>
          </a:p>
          <a:p>
            <a:r>
              <a:rPr lang="en-US"/>
              <a:t>o Accountable</a:t>
            </a:r>
          </a:p>
          <a:p>
            <a:r>
              <a:rPr lang="en-US"/>
              <a:t>o Empathetic</a:t>
            </a:r>
          </a:p>
          <a:p>
            <a:r>
              <a:rPr lang="en-US"/>
              <a:t>o Consistent</a:t>
            </a:r>
          </a:p>
          <a:p>
            <a:r>
              <a:rPr lang="en-US"/>
              <a:t>o Compassionate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HONESTY</a:t>
            </a:r>
          </a:p>
          <a:p>
            <a:r>
              <a:rPr lang="en-US"/>
              <a:t>Honest people’s responses or stories usually remain consistent over time, while dishonest individuals often struggle to keep their stories aligned, resulting in noticeable changes.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PROTECTIVE FACTORS</a:t>
            </a:r>
          </a:p>
          <a:p>
            <a:r>
              <a:rPr lang="en-US"/>
              <a:t>Young people who feel comfortable asking questions of their parent(s) or another trustworthy adult are more likely to report mistreatment by others.</a:t>
            </a:r>
          </a:p>
          <a:p>
            <a:endParaRPr lang="en-US"/>
          </a:p>
          <a:p>
            <a:r>
              <a:rPr lang="en-US"/>
              <a:t>Predators are also less likely to target teens or children who have a trustworthy adult involved in their lives.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PROTECTIVE FACTORS</a:t>
            </a:r>
          </a:p>
          <a:p>
            <a:r>
              <a:rPr lang="en-US"/>
              <a:t>Young people who feel comfortable asking questions of their parent(s) or another trustworthy adult are likelier to report mistreatment by others.</a:t>
            </a:r>
          </a:p>
          <a:p>
            <a:endParaRPr lang="en-US"/>
          </a:p>
          <a:p>
            <a:r>
              <a:rPr lang="en-US"/>
              <a:t>Predators are also less likely to target teens or children who have a trustworthy adult involved in their lives.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PROTECTIVE FACTORS</a:t>
            </a:r>
          </a:p>
          <a:p>
            <a:r>
              <a:rPr lang="en-US"/>
              <a:t>Young people who feel comfortable asking questions of their parent(s) or another trustworthy adult are likelier to report mistreatment by others.</a:t>
            </a:r>
          </a:p>
          <a:p>
            <a:endParaRPr lang="en-US"/>
          </a:p>
          <a:p>
            <a:r>
              <a:rPr lang="en-US"/>
              <a:t>Predators are also less likely to target teens or children who have a trustworthy adult involved in their lives.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PROTECTIVE FACTORS</a:t>
            </a:r>
          </a:p>
          <a:p>
            <a:r>
              <a:rPr lang="en-US"/>
              <a:t>Young people who feel comfortable asking questions of their parent(s) or another trustworthy adult are likelier to report mistreatment by others.</a:t>
            </a:r>
          </a:p>
          <a:p>
            <a:endParaRPr lang="en-US"/>
          </a:p>
          <a:p>
            <a:r>
              <a:rPr lang="en-US"/>
              <a:t>Predators are also less likely to target teens or children who have a trustworthy adult involved in their lives.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PROTECTIVE FACTORS</a:t>
            </a:r>
          </a:p>
          <a:p>
            <a:r>
              <a:rPr lang="en-US"/>
              <a:t>Young people who feel comfortable asking questions of their parent(s) or another trustworthy adult are likelier to report mistreatment by others.</a:t>
            </a:r>
          </a:p>
          <a:p>
            <a:endParaRPr lang="en-US"/>
          </a:p>
          <a:p>
            <a:r>
              <a:rPr lang="en-US"/>
              <a:t>Predators are also less likely to target teens or children who have a trustworthy adult involved in their lives.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PROTECTIVE FACTORS</a:t>
            </a:r>
          </a:p>
          <a:p>
            <a:r>
              <a:rPr lang="en-US"/>
              <a:t>Young people who feel comfortable asking questions of their parent(s) or another trustworthy adult are likelier to report mistreatment by others.</a:t>
            </a:r>
          </a:p>
          <a:p>
            <a:endParaRPr lang="en-US"/>
          </a:p>
          <a:p>
            <a:r>
              <a:rPr lang="en-US"/>
              <a:t>Predators are also less likely to target teens or children who have a trustworthy adult involved in their lives.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address or text line.</a:t>
            </a:r>
          </a:p>
          <a:p>
            <a:endParaRPr lang="en-US"/>
          </a:p>
          <a:p>
            <a:r>
              <a:rPr lang="en-US"/>
              <a:t>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MANIPULATION</a:t>
            </a:r>
          </a:p>
          <a:p>
            <a:r>
              <a:rPr lang="en-US"/>
              <a:t>Unsafe adults often use inappropriate or manipulative behavior based on the vulnerabilities of the young person they are targeting. </a:t>
            </a:r>
          </a:p>
          <a:p>
            <a:endParaRPr lang="en-US"/>
          </a:p>
          <a:p>
            <a:r>
              <a:rPr lang="en-US"/>
              <a:t>Unsafe adults can be dishonest, uncaring, irresponsible, or reckless.</a:t>
            </a:r>
          </a:p>
          <a:p>
            <a:endParaRPr lang="en-US"/>
          </a:p>
          <a:p>
            <a:r>
              <a:rPr lang="en-US"/>
              <a:t>They can use flattery or show favoritism to make a young person feel more important than others, often by granting special treatment not made available to their peers. </a:t>
            </a:r>
          </a:p>
          <a:p>
            <a:endParaRPr lang="en-US"/>
          </a:p>
          <a:p>
            <a:r>
              <a:rPr lang="en-US"/>
              <a:t>They can cause a youth to feel a sense of confusion, isolation, awkwardness, or embarrassment. </a:t>
            </a:r>
          </a:p>
          <a:p>
            <a:endParaRPr lang="en-US"/>
          </a:p>
          <a:p>
            <a:r>
              <a:rPr lang="en-US"/>
              <a:t>They may give expensive or frequent gifts to instill a young person’s sense of loyalty and obligation. </a:t>
            </a:r>
          </a:p>
          <a:p>
            <a:endParaRPr lang="en-US"/>
          </a:p>
          <a:p>
            <a:r>
              <a:rPr lang="en-US"/>
              <a:t>Unsafe adults can pressure youth to keep secrets and share private or personal information with them.</a:t>
            </a:r>
          </a:p>
          <a:p>
            <a:endParaRPr lang="en-US"/>
          </a:p>
          <a:p>
            <a:r>
              <a:rPr lang="en-US"/>
              <a:t>They can ask a young person to help them solve their problems.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MANIPULATION</a:t>
            </a:r>
          </a:p>
          <a:p>
            <a:r>
              <a:rPr lang="en-US"/>
              <a:t>Unsafe adults often use inappropriate or manipulative behavior based on the vulnerabilities of the young person they are targeting. </a:t>
            </a:r>
          </a:p>
          <a:p>
            <a:endParaRPr lang="en-US"/>
          </a:p>
          <a:p>
            <a:r>
              <a:rPr lang="en-US"/>
              <a:t>Unsafe adults can be dishonest, uncaring, irresponsible, or reckless.</a:t>
            </a:r>
          </a:p>
          <a:p>
            <a:endParaRPr lang="en-US"/>
          </a:p>
          <a:p>
            <a:r>
              <a:rPr lang="en-US"/>
              <a:t>They can use flattery or show favoritism to make a young person feel more important than others, often by granting special treatment not made available to their peers. </a:t>
            </a:r>
          </a:p>
          <a:p>
            <a:endParaRPr lang="en-US"/>
          </a:p>
          <a:p>
            <a:r>
              <a:rPr lang="en-US"/>
              <a:t>They can cause a youth to feel a sense of confusion, isolation, awkwardness, or embarrassment. </a:t>
            </a:r>
          </a:p>
          <a:p>
            <a:endParaRPr lang="en-US"/>
          </a:p>
          <a:p>
            <a:r>
              <a:rPr lang="en-US"/>
              <a:t>They may give expensive or frequent gifts to instill a young person’s sense of loyalty and obligation. </a:t>
            </a:r>
          </a:p>
          <a:p>
            <a:endParaRPr lang="en-US"/>
          </a:p>
          <a:p>
            <a:r>
              <a:rPr lang="en-US"/>
              <a:t>Unsafe adults can pressure youth to keep secrets and share private or personal information with them.</a:t>
            </a:r>
          </a:p>
          <a:p>
            <a:endParaRPr lang="en-US"/>
          </a:p>
          <a:p>
            <a:r>
              <a:rPr lang="en-US"/>
              <a:t>They can ask a young person to help them solve their problems.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MANIPULATION</a:t>
            </a:r>
          </a:p>
          <a:p>
            <a:r>
              <a:rPr lang="en-US"/>
              <a:t>Unsafe adults often use inappropriate or manipulative behavior based on the vulnerabilities of the young person they are targeting. </a:t>
            </a:r>
          </a:p>
          <a:p>
            <a:endParaRPr lang="en-US"/>
          </a:p>
          <a:p>
            <a:r>
              <a:rPr lang="en-US"/>
              <a:t>Unsafe adults can be dishonest, uncaring, irresponsible, or reckless.</a:t>
            </a:r>
          </a:p>
          <a:p>
            <a:endParaRPr lang="en-US"/>
          </a:p>
          <a:p>
            <a:r>
              <a:rPr lang="en-US"/>
              <a:t>They can use flattery or show favoritism to make a young person feel more important than others, often by granting special treatment not made available to their peers. </a:t>
            </a:r>
          </a:p>
          <a:p>
            <a:endParaRPr lang="en-US"/>
          </a:p>
          <a:p>
            <a:r>
              <a:rPr lang="en-US"/>
              <a:t>They can cause a youth to feel a sense of confusion, isolation, awkwardness, or embarrassment. </a:t>
            </a:r>
          </a:p>
          <a:p>
            <a:endParaRPr lang="en-US"/>
          </a:p>
          <a:p>
            <a:r>
              <a:rPr lang="en-US"/>
              <a:t>They may give expensive or frequent gifts to instill a young person’s sense of loyalty and obligation. </a:t>
            </a:r>
          </a:p>
          <a:p>
            <a:endParaRPr lang="en-US"/>
          </a:p>
          <a:p>
            <a:r>
              <a:rPr lang="en-US"/>
              <a:t>Unsafe adults can pressure youth to keep secrets and share private or personal information with them.</a:t>
            </a:r>
          </a:p>
          <a:p>
            <a:endParaRPr lang="en-US"/>
          </a:p>
          <a:p>
            <a:r>
              <a:rPr lang="en-US"/>
              <a:t>They can ask a young person to help them solve their problems.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Word Cloud</a:t>
            </a:r>
          </a:p>
          <a:p>
            <a:endParaRPr lang="en-US"/>
          </a:p>
          <a:p>
            <a:r>
              <a:rPr lang="en-US"/>
              <a:t>The more frequently a word is used, the larger it appears in the cloud, making it easy to</a:t>
            </a:r>
          </a:p>
          <a:p>
            <a:r>
              <a:rPr lang="en-US"/>
              <a:t>see which words or ideas are most common among the audience.</a:t>
            </a:r>
          </a:p>
          <a:p>
            <a:endParaRPr lang="en-US"/>
          </a:p>
          <a:p>
            <a:r>
              <a:rPr lang="en-US"/>
              <a:t>• MANIPULATION</a:t>
            </a:r>
          </a:p>
          <a:p>
            <a:r>
              <a:rPr lang="en-US"/>
              <a:t>Unsafe adults often use inappropriate or manipulative behavior based on the vulnerabilities of the young person they are targeting.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TIME ALONE</a:t>
            </a:r>
          </a:p>
          <a:p>
            <a:r>
              <a:rPr lang="en-US"/>
              <a:t>Unsafe adults look for opportunities to spend time alone with a young person to gain trust.</a:t>
            </a:r>
          </a:p>
          <a:p>
            <a:endParaRPr lang="en-US"/>
          </a:p>
          <a:p>
            <a:r>
              <a:rPr lang="en-US"/>
              <a:t>• INDEBTED/OBLIGATION</a:t>
            </a:r>
          </a:p>
          <a:p>
            <a:r>
              <a:rPr lang="en-US"/>
              <a:t>Unsafe adults may claim the young person owes them for gifts, attention, favoritism, affection, etc., and eventually demand repayment.</a:t>
            </a:r>
          </a:p>
          <a:p>
            <a:endParaRPr lang="en-US"/>
          </a:p>
          <a:p>
            <a:r>
              <a:rPr lang="en-US"/>
              <a:t>• SECRETS</a:t>
            </a:r>
          </a:p>
          <a:p>
            <a:r>
              <a:rPr lang="en-US"/>
              <a:t>They often share personal secrets to make the young person feel like a special confidant.</a:t>
            </a:r>
          </a:p>
          <a:p>
            <a:endParaRPr lang="en-US"/>
          </a:p>
          <a:p>
            <a:r>
              <a:rPr lang="en-US"/>
              <a:t>• NORMALIZE INVADED BOUNDARIES</a:t>
            </a:r>
          </a:p>
          <a:p>
            <a:r>
              <a:rPr lang="en-US"/>
              <a:t>Unsafe adults may attempt to normalize their inappropriate behavior by invading a victim's personal space, expressing romantic interest, violating physical boundaries, and finally involving the young person in sexual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TIME ALONE</a:t>
            </a:r>
          </a:p>
          <a:p>
            <a:r>
              <a:rPr lang="en-US"/>
              <a:t>Unsafe adults look for opportunities to spend time alone with a young person to gain trust.</a:t>
            </a:r>
          </a:p>
          <a:p>
            <a:endParaRPr lang="en-US"/>
          </a:p>
          <a:p>
            <a:r>
              <a:rPr lang="en-US"/>
              <a:t>• INDEBTED/OBLIGATION</a:t>
            </a:r>
          </a:p>
          <a:p>
            <a:r>
              <a:rPr lang="en-US"/>
              <a:t>Unsafe adults may claim the young person owes them for gifts, attention, favoritism, affection, etc., and eventually demand repayment.</a:t>
            </a:r>
          </a:p>
          <a:p>
            <a:endParaRPr lang="en-US"/>
          </a:p>
          <a:p>
            <a:r>
              <a:rPr lang="en-US"/>
              <a:t>• SECRETS</a:t>
            </a:r>
          </a:p>
          <a:p>
            <a:r>
              <a:rPr lang="en-US"/>
              <a:t>They often share personal secrets to make the young person feel like a special confidant.</a:t>
            </a:r>
          </a:p>
          <a:p>
            <a:endParaRPr lang="en-US"/>
          </a:p>
          <a:p>
            <a:r>
              <a:rPr lang="en-US"/>
              <a:t>• NORMALIZE INVADED BOUNDARIES</a:t>
            </a:r>
          </a:p>
          <a:p>
            <a:r>
              <a:rPr lang="en-US"/>
              <a:t>Unsafe adults may attempt to normalize their inappropriate behavior by invading a victim's personal space, expressing romantic interest, violating physical boundaries, and finally involving the young person in sexual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TIME ALONE</a:t>
            </a:r>
          </a:p>
          <a:p>
            <a:r>
              <a:rPr lang="en-US"/>
              <a:t>Unsafe adults look for opportunities to spend time alone with a young person to gain trust.</a:t>
            </a:r>
          </a:p>
          <a:p>
            <a:endParaRPr lang="en-US"/>
          </a:p>
          <a:p>
            <a:r>
              <a:rPr lang="en-US"/>
              <a:t>• INDEBTED/OBLIGATION</a:t>
            </a:r>
          </a:p>
          <a:p>
            <a:r>
              <a:rPr lang="en-US"/>
              <a:t>Unsafe adults may claim the young person owes them for gifts, attention, favoritism, affection, etc., and eventually demand repayment.</a:t>
            </a:r>
          </a:p>
          <a:p>
            <a:endParaRPr lang="en-US"/>
          </a:p>
          <a:p>
            <a:r>
              <a:rPr lang="en-US"/>
              <a:t>• SECRETS</a:t>
            </a:r>
          </a:p>
          <a:p>
            <a:r>
              <a:rPr lang="en-US"/>
              <a:t>They often share personal secrets to make the young person feel like a special confidant.</a:t>
            </a:r>
          </a:p>
          <a:p>
            <a:endParaRPr lang="en-US"/>
          </a:p>
          <a:p>
            <a:r>
              <a:rPr lang="en-US"/>
              <a:t>• NORMALIZE INVADED BOUNDARIES</a:t>
            </a:r>
          </a:p>
          <a:p>
            <a:r>
              <a:rPr lang="en-US"/>
              <a:t>Unsafe adults may attempt to normalize their inappropriate behavior by invading a victim's personal space, expressing romantic interest, violating physical boundaries, and finally involving the young person in sexual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TIME ALONE</a:t>
            </a:r>
          </a:p>
          <a:p>
            <a:r>
              <a:rPr lang="en-US"/>
              <a:t>Unsafe adults look for opportunities to spend time alone with a young person to gain trust.</a:t>
            </a:r>
          </a:p>
          <a:p>
            <a:endParaRPr lang="en-US"/>
          </a:p>
          <a:p>
            <a:r>
              <a:rPr lang="en-US"/>
              <a:t>• INDEBTED/OBLIGATION</a:t>
            </a:r>
          </a:p>
          <a:p>
            <a:r>
              <a:rPr lang="en-US"/>
              <a:t>Unsafe adults may claim the young person owes them for gifts, attention, favoritism, affection, etc., and eventually demand repayment.</a:t>
            </a:r>
          </a:p>
          <a:p>
            <a:endParaRPr lang="en-US"/>
          </a:p>
          <a:p>
            <a:r>
              <a:rPr lang="en-US"/>
              <a:t>• SECRETS</a:t>
            </a:r>
          </a:p>
          <a:p>
            <a:r>
              <a:rPr lang="en-US"/>
              <a:t>They often share personal secrets to make the young person feel like a special confidant.</a:t>
            </a:r>
          </a:p>
          <a:p>
            <a:endParaRPr lang="en-US"/>
          </a:p>
          <a:p>
            <a:r>
              <a:rPr lang="en-US"/>
              <a:t>• NORMALIZE INVADED BOUNDARIES</a:t>
            </a:r>
          </a:p>
          <a:p>
            <a:r>
              <a:rPr lang="en-US"/>
              <a:t>Unsafe adults may attempt to normalize their inappropriate behavior by invading a victim's personal space, expressing romantic interest, violating physical boundaries, and finally involving the young person in sexual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digital interaction with audiences:</a:t>
            </a:r>
          </a:p>
          <a:p>
            <a:endParaRPr lang="en-US"/>
          </a:p>
          <a:p>
            <a:r>
              <a:rPr lang="en-US"/>
              <a:t>Log in to WalkingWise.com to follow instructions on setting up Slido questions/answers for this presentation. Then, replace the QR code and #code in this slide with your custom QR/#code. </a:t>
            </a:r>
          </a:p>
          <a:p>
            <a:endParaRPr lang="en-US"/>
          </a:p>
          <a:p>
            <a:r>
              <a:rPr lang="en-US"/>
              <a:t>Please verify whether the Q&amp;A feature has been activated before presenting to audiences. An adult should monitor questions and comments to ensure appropriateness. Slido has a feature that allows you to delete unwanted questions and comments.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TIME ALONE</a:t>
            </a:r>
          </a:p>
          <a:p>
            <a:r>
              <a:rPr lang="en-US"/>
              <a:t>Unsafe adults look for opportunities to spend time alone with a young person to gain trust.</a:t>
            </a:r>
          </a:p>
          <a:p>
            <a:endParaRPr lang="en-US"/>
          </a:p>
          <a:p>
            <a:r>
              <a:rPr lang="en-US"/>
              <a:t>• INDEBTED/OBLIGATION</a:t>
            </a:r>
          </a:p>
          <a:p>
            <a:r>
              <a:rPr lang="en-US"/>
              <a:t>Unsafe adults may claim the young person owes them for gifts, attention, favoritism, affection, etc., and eventually demand repayment.</a:t>
            </a:r>
          </a:p>
          <a:p>
            <a:endParaRPr lang="en-US"/>
          </a:p>
          <a:p>
            <a:r>
              <a:rPr lang="en-US"/>
              <a:t>• SECRETS</a:t>
            </a:r>
          </a:p>
          <a:p>
            <a:r>
              <a:rPr lang="en-US"/>
              <a:t>They often share personal secrets to make the young person feel like a special confidant.</a:t>
            </a:r>
          </a:p>
          <a:p>
            <a:endParaRPr lang="en-US"/>
          </a:p>
          <a:p>
            <a:r>
              <a:rPr lang="en-US"/>
              <a:t>• NORMALIZE INVADED BOUNDARIES</a:t>
            </a:r>
          </a:p>
          <a:p>
            <a:r>
              <a:rPr lang="en-US"/>
              <a:t>Unsafe adults may attempt to normalize their inappropriate behavior by invading a victim's personal space, expressing romantic interest, violating physical boundaries, and finally involving the young person in sexual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BLAME &amp; SHAME</a:t>
            </a:r>
          </a:p>
          <a:p>
            <a:r>
              <a:rPr lang="en-US"/>
              <a:t>They use blame and shame to manipulate the young person, making them feel responsible for the abusive actions.</a:t>
            </a:r>
          </a:p>
          <a:p>
            <a:endParaRPr lang="en-US"/>
          </a:p>
          <a:p>
            <a:r>
              <a:rPr lang="en-US"/>
              <a:t>• ISOLATION</a:t>
            </a:r>
          </a:p>
          <a:p>
            <a:r>
              <a:rPr lang="en-US"/>
              <a:t>They gain control by distancing the young person from family and friends to limit outside influences.</a:t>
            </a:r>
          </a:p>
          <a:p>
            <a:endParaRPr lang="en-US"/>
          </a:p>
          <a:p>
            <a:r>
              <a:rPr lang="en-US"/>
              <a:t>• THREATS</a:t>
            </a:r>
          </a:p>
          <a:p>
            <a:r>
              <a:rPr lang="en-US"/>
              <a:t>Unsafe adults may threaten to harm the young person or their loved ones, including family members or pets, to keep them from reporting the abuse.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BLAME &amp; SHAME</a:t>
            </a:r>
          </a:p>
          <a:p>
            <a:r>
              <a:rPr lang="en-US"/>
              <a:t>They use blame and shame to manipulate the young person, making them feel responsible for the abusive actions.</a:t>
            </a:r>
          </a:p>
          <a:p>
            <a:endParaRPr lang="en-US"/>
          </a:p>
          <a:p>
            <a:r>
              <a:rPr lang="en-US"/>
              <a:t>• ISOLATION</a:t>
            </a:r>
          </a:p>
          <a:p>
            <a:r>
              <a:rPr lang="en-US"/>
              <a:t>They gain control by distancing the young person from family and friends to limit outside influences.</a:t>
            </a:r>
          </a:p>
          <a:p>
            <a:endParaRPr lang="en-US"/>
          </a:p>
          <a:p>
            <a:r>
              <a:rPr lang="en-US"/>
              <a:t>• THREATS</a:t>
            </a:r>
          </a:p>
          <a:p>
            <a:r>
              <a:rPr lang="en-US"/>
              <a:t>Unsafe adults may threaten to harm the young person or their loved ones, including family members or pets, to keep them from reporting the abuse.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BLAME &amp; SHAME</a:t>
            </a:r>
          </a:p>
          <a:p>
            <a:r>
              <a:rPr lang="en-US"/>
              <a:t>They use blame and shame to manipulate the young person, making them feel responsible for the abusive actions.</a:t>
            </a:r>
          </a:p>
          <a:p>
            <a:endParaRPr lang="en-US"/>
          </a:p>
          <a:p>
            <a:r>
              <a:rPr lang="en-US"/>
              <a:t>• ISOLATION</a:t>
            </a:r>
          </a:p>
          <a:p>
            <a:r>
              <a:rPr lang="en-US"/>
              <a:t>They gain control by distancing the young person from family and friends to limit outside influences.</a:t>
            </a:r>
          </a:p>
          <a:p>
            <a:endParaRPr lang="en-US"/>
          </a:p>
          <a:p>
            <a:r>
              <a:rPr lang="en-US"/>
              <a:t>• THREATS</a:t>
            </a:r>
          </a:p>
          <a:p>
            <a:r>
              <a:rPr lang="en-US"/>
              <a:t>Unsafe adults may threaten to harm the young person or their loved ones, including family members or pets, to keep them from reporting the abuse.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BLAME &amp; SHAME</a:t>
            </a:r>
          </a:p>
          <a:p>
            <a:r>
              <a:rPr lang="en-US"/>
              <a:t>They use blame and shame to manipulate the young person, making them feel responsible for the abusive actions.</a:t>
            </a:r>
          </a:p>
          <a:p>
            <a:endParaRPr lang="en-US"/>
          </a:p>
          <a:p>
            <a:r>
              <a:rPr lang="en-US"/>
              <a:t>• ISOLATION</a:t>
            </a:r>
          </a:p>
          <a:p>
            <a:r>
              <a:rPr lang="en-US"/>
              <a:t>They gain control by distancing the young person from family and friends to limit outside influences.</a:t>
            </a:r>
          </a:p>
          <a:p>
            <a:endParaRPr lang="en-US"/>
          </a:p>
          <a:p>
            <a:r>
              <a:rPr lang="en-US"/>
              <a:t>• THREATS</a:t>
            </a:r>
          </a:p>
          <a:p>
            <a:r>
              <a:rPr lang="en-US"/>
              <a:t>Unsafe adults may threaten to harm the young person or their loved ones, including family members or pets, to keep them from reporting the abuse.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CDC reports that at least 90% of child sexual abuse is committed by someone the child and the child's family know and trust.[1] Hence, understanding that strangers commit about 10% of child sexual abuse helps to put the concept of 'stranger danger' into perspective. However, online or 'virtual' strangers have significantly increased the jeopardy of young people using electronic devices.</a:t>
            </a:r>
          </a:p>
          <a:p>
            <a:endParaRPr lang="en-US"/>
          </a:p>
          <a:p>
            <a:r>
              <a:rPr lang="en-US"/>
              <a:t>'Stranger Danger' is a concept that instructs children and young people to be cautious and aware of interacting with individuals they do not know personally. The concept emphasizes that strangers can threaten their safety and well-being. </a:t>
            </a:r>
          </a:p>
          <a:p>
            <a:endParaRPr lang="en-US"/>
          </a:p>
          <a:p>
            <a:r>
              <a:rPr lang="en-US"/>
              <a:t>• MISLEADING  </a:t>
            </a:r>
          </a:p>
          <a:p>
            <a:r>
              <a:rPr lang="en-US"/>
              <a:t>The Stranger Danger concept implies that strangers pose the greatest threat to young people's security. Still, statistics show that incidents of abduction, sexual abuse, and human trafficking often involve individuals known to youth, like family members, neighbors, or family acquaintances.</a:t>
            </a:r>
          </a:p>
          <a:p>
            <a:endParaRPr lang="en-US"/>
          </a:p>
          <a:p>
            <a:r>
              <a:rPr lang="en-US"/>
              <a:t>• DISTINCTION  </a:t>
            </a:r>
          </a:p>
          <a:p>
            <a:r>
              <a:rPr lang="en-US"/>
              <a:t>Young people must know that not all strangers pose threats, and not all familiar people are safe.</a:t>
            </a:r>
          </a:p>
          <a:p>
            <a:endParaRPr lang="en-US"/>
          </a:p>
          <a:p>
            <a:r>
              <a:rPr lang="en-US"/>
              <a:t>• UNTRUSTING  Overemphasizing the 'in-person' Stranger Danger concept might instill distrust, making it difficult for children to seek help, establish new relationships, or develop healthy social skills.</a:t>
            </a:r>
          </a:p>
          <a:p>
            <a:endParaRPr lang="en-US"/>
          </a:p>
          <a:p>
            <a:r>
              <a:rPr lang="en-US"/>
              <a:t>• ANXIETY</a:t>
            </a:r>
          </a:p>
          <a:p>
            <a:r>
              <a:rPr lang="en-US"/>
              <a:t>The constant fear of 'in-person' strangers can create unnecessary anxiety and stress in children, affecting their overall well-being.</a:t>
            </a:r>
          </a:p>
          <a:p>
            <a:endParaRPr lang="en-US"/>
          </a:p>
          <a:p>
            <a:r>
              <a:rPr lang="en-US"/>
              <a:t>• EMERGENCIES</a:t>
            </a:r>
          </a:p>
          <a:p>
            <a:r>
              <a:rPr lang="en-US"/>
              <a:t>Young people should know how to differentiate between safe helpers and potential threats to reduce confusion in emergencies.</a:t>
            </a:r>
          </a:p>
          <a:p>
            <a:endParaRPr lang="en-US"/>
          </a:p>
          <a:p>
            <a:r>
              <a:rPr lang="en-US"/>
              <a:t>• ONLINE</a:t>
            </a:r>
          </a:p>
          <a:p>
            <a:r>
              <a:rPr lang="en-US"/>
              <a:t>Online or 'Virtual' Danger is an ever-growing threat, making it imperative for young people to understand the unique risks associated with online interactions, where youth need guidance to navigate potential dangers online.</a:t>
            </a:r>
          </a:p>
          <a:p>
            <a:endParaRPr lang="en-US"/>
          </a:p>
          <a:p>
            <a:r>
              <a:rPr lang="en-US"/>
              <a:t>Source</a:t>
            </a:r>
          </a:p>
          <a:p>
            <a:r>
              <a:rPr lang="en-US"/>
              <a:t>1. Centers for Disease Control and Prevention (2024, May) About Child Sexual Abuse. CDC.gov. Retrieved November 20, 2024, from https://www.cdc.gov/child-abuse-neglect/about/about-child-sexual-abuse.html?CDC_AAref_Val=https://www.cdc.gov/violenceprevention/childsexualabuse/fastfact.html</a:t>
            </a:r>
          </a:p>
          <a:p>
            <a:endParaRPr lang="en-US"/>
          </a:p>
          <a:p>
            <a:r>
              <a:rPr lang="en-US"/>
              <a:t>2. Katzenstein, J. (n.d). Stranger Danger and Stranger Safety. HopkinsMedicine.org. Retrieved November 20, 2024, from https://www.hopkinsmedicine.org/health/wellness-and-prevention/stranger-danger-and-stranger-safety</a:t>
            </a:r>
          </a:p>
          <a:p>
            <a:endParaRPr lang="en-US"/>
          </a:p>
          <a:p>
            <a:r>
              <a:rPr lang="en-US"/>
              <a:t>3. Nurture Therapy (n.d.). Tricky People: A Better Way to Teach "Stranger Danger" to Kids. nurture-therapy.com. Retrieved November 20, 2024, from https://www.nurture-therapy.com/blog/tricky-people-a-better-way-to-teach-stranger-danger-to-kids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CDC reports that at least 90% of child sexual abuse is committed by someone the child and the child's family know and trust.[1] Hence, understanding that strangers commit about 10% of child sexual abuse helps to put the concept of 'stranger danger' into perspective. However, online or 'virtual' strangers have significantly increased the jeopardy of young people using electronic devices.</a:t>
            </a:r>
          </a:p>
          <a:p>
            <a:endParaRPr lang="en-US"/>
          </a:p>
          <a:p>
            <a:r>
              <a:rPr lang="en-US"/>
              <a:t>'Stranger Danger' is a concept that instructs children and young people to be cautious and aware of interacting with individuals they do not know personally. The concept emphasizes that strangers can threaten their safety and well-being. </a:t>
            </a:r>
          </a:p>
          <a:p>
            <a:endParaRPr lang="en-US"/>
          </a:p>
          <a:p>
            <a:r>
              <a:rPr lang="en-US"/>
              <a:t>• MISLEADING  </a:t>
            </a:r>
          </a:p>
          <a:p>
            <a:r>
              <a:rPr lang="en-US"/>
              <a:t>The Stranger Danger concept implies that strangers pose the greatest threat to young people's security. Still, statistics show that incidents of abduction, sexual abuse, and human trafficking often involve individuals known to youth, like family members, neighbors, or family acquaintances.</a:t>
            </a:r>
          </a:p>
          <a:p>
            <a:endParaRPr lang="en-US"/>
          </a:p>
          <a:p>
            <a:r>
              <a:rPr lang="en-US"/>
              <a:t>• DISTINCTION  </a:t>
            </a:r>
          </a:p>
          <a:p>
            <a:r>
              <a:rPr lang="en-US"/>
              <a:t>Young people must know that not all strangers pose threats, and not all familiar people are safe.</a:t>
            </a:r>
          </a:p>
          <a:p>
            <a:endParaRPr lang="en-US"/>
          </a:p>
          <a:p>
            <a:r>
              <a:rPr lang="en-US"/>
              <a:t>• UNTRUSTING  Overemphasizing the 'in-person' Stranger Danger concept might instill distrust, making it difficult for children to seek help, establish new relationships, or develop healthy social skills.</a:t>
            </a:r>
          </a:p>
          <a:p>
            <a:endParaRPr lang="en-US"/>
          </a:p>
          <a:p>
            <a:r>
              <a:rPr lang="en-US"/>
              <a:t>• ANXIETY</a:t>
            </a:r>
          </a:p>
          <a:p>
            <a:r>
              <a:rPr lang="en-US"/>
              <a:t>The constant fear of 'in-person' strangers can create unnecessary anxiety and stress in children, affecting their overall well-being.</a:t>
            </a:r>
          </a:p>
          <a:p>
            <a:endParaRPr lang="en-US"/>
          </a:p>
          <a:p>
            <a:r>
              <a:rPr lang="en-US"/>
              <a:t>• EMERGENCIES</a:t>
            </a:r>
          </a:p>
          <a:p>
            <a:r>
              <a:rPr lang="en-US"/>
              <a:t>Young people should know how to differentiate between safe helpers and potential threats to reduce confusion in emergencies.</a:t>
            </a:r>
          </a:p>
          <a:p>
            <a:endParaRPr lang="en-US"/>
          </a:p>
          <a:p>
            <a:r>
              <a:rPr lang="en-US"/>
              <a:t>• ONLINE</a:t>
            </a:r>
          </a:p>
          <a:p>
            <a:r>
              <a:rPr lang="en-US"/>
              <a:t>Online or 'Virtual' Danger is an ever-growing threat, making it imperative for young people to understand the unique risks associated with online interactions, where youth need guidance to navigate potential dangers online.</a:t>
            </a:r>
          </a:p>
          <a:p>
            <a:endParaRPr lang="en-US"/>
          </a:p>
          <a:p>
            <a:r>
              <a:rPr lang="en-US"/>
              <a:t>Source</a:t>
            </a:r>
          </a:p>
          <a:p>
            <a:r>
              <a:rPr lang="en-US"/>
              <a:t>1. Centers for Disease Control and Prevention (2024, May) About Child Sexual Abuse. CDC.gov. Retrieved November 20, 2024, from https://www.cdc.gov/child-abuse-neglect/about/about-child-sexual-abuse.html?CDC_AAref_Val=https://www.cdc.gov/violenceprevention/childsexualabuse/fastfact.html</a:t>
            </a:r>
          </a:p>
          <a:p>
            <a:endParaRPr lang="en-US"/>
          </a:p>
          <a:p>
            <a:r>
              <a:rPr lang="en-US"/>
              <a:t>2. Katzenstein, J. (n.d). Stranger Danger and Stranger Safety. HopkinsMedicine.org. Retrieved November 20, 2024, from https://www.hopkinsmedicine.org/health/wellness-and-prevention/stranger-danger-and-stranger-safety</a:t>
            </a:r>
          </a:p>
          <a:p>
            <a:endParaRPr lang="en-US"/>
          </a:p>
          <a:p>
            <a:r>
              <a:rPr lang="en-US"/>
              <a:t>3. Nurture Therapy (n.d.). Tricky People: A Better Way to Teach "Stranger Danger" to Kids. nurture-therapy.com. Retrieved November 20, 2024, from https://www.nurture-therapy.com/blog/tricky-people-a-better-way-to-teach-stranger-danger-to-kids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CDC reports that at least 90% of child sexual abuse is committed by someone the child and the child's family know and trust.[1] Hence, understanding that strangers commit about 10% of child sexual abuse helps to put the concept of 'stranger danger' into perspective. However, online or 'virtual' strangers have significantly increased the jeopardy of young people using electronic devices.</a:t>
            </a:r>
          </a:p>
          <a:p>
            <a:endParaRPr lang="en-US"/>
          </a:p>
          <a:p>
            <a:r>
              <a:rPr lang="en-US"/>
              <a:t>'Stranger Danger' is a concept that instructs children and young people to be cautious and aware of interacting with individuals they do not know personally. The concept emphasizes that strangers can threaten their safety and well-being. </a:t>
            </a:r>
          </a:p>
          <a:p>
            <a:endParaRPr lang="en-US"/>
          </a:p>
          <a:p>
            <a:r>
              <a:rPr lang="en-US"/>
              <a:t>• MISLEADING  </a:t>
            </a:r>
          </a:p>
          <a:p>
            <a:r>
              <a:rPr lang="en-US"/>
              <a:t>The Stranger Danger concept implies that strangers pose the greatest threat to young people's security. Still, statistics show that incidents of abduction, sexual abuse, and human trafficking often involve individuals known to youth, like family members, neighbors, or family acquaintances.</a:t>
            </a:r>
          </a:p>
          <a:p>
            <a:endParaRPr lang="en-US"/>
          </a:p>
          <a:p>
            <a:r>
              <a:rPr lang="en-US"/>
              <a:t>• DISTINCTION  </a:t>
            </a:r>
          </a:p>
          <a:p>
            <a:r>
              <a:rPr lang="en-US"/>
              <a:t>Young people must know that not all strangers pose threats, and not all familiar people are safe.</a:t>
            </a:r>
          </a:p>
          <a:p>
            <a:endParaRPr lang="en-US"/>
          </a:p>
          <a:p>
            <a:r>
              <a:rPr lang="en-US"/>
              <a:t>• UNTRUSTING  Overemphasizing the 'in-person' Stranger Danger concept might instill distrust, making it difficult for children to seek help, establish new relationships, or develop healthy social skills.</a:t>
            </a:r>
          </a:p>
          <a:p>
            <a:endParaRPr lang="en-US"/>
          </a:p>
          <a:p>
            <a:r>
              <a:rPr lang="en-US"/>
              <a:t>• ANXIETY</a:t>
            </a:r>
          </a:p>
          <a:p>
            <a:r>
              <a:rPr lang="en-US"/>
              <a:t>The constant fear of 'in-person' strangers can create unnecessary anxiety and stress in children, affecting their overall well-being.</a:t>
            </a:r>
          </a:p>
          <a:p>
            <a:endParaRPr lang="en-US"/>
          </a:p>
          <a:p>
            <a:r>
              <a:rPr lang="en-US"/>
              <a:t>• EMERGENCIES</a:t>
            </a:r>
          </a:p>
          <a:p>
            <a:r>
              <a:rPr lang="en-US"/>
              <a:t>Young people should know how to differentiate between safe helpers and potential threats to reduce confusion in emergencies.</a:t>
            </a:r>
          </a:p>
          <a:p>
            <a:endParaRPr lang="en-US"/>
          </a:p>
          <a:p>
            <a:r>
              <a:rPr lang="en-US"/>
              <a:t>• ONLINE</a:t>
            </a:r>
          </a:p>
          <a:p>
            <a:r>
              <a:rPr lang="en-US"/>
              <a:t>Online or 'Virtual' Danger is an ever-growing threat, making it imperative for young people to understand the unique risks associated with online interactions, where youth need guidance to navigate potential dangers online.</a:t>
            </a:r>
          </a:p>
          <a:p>
            <a:endParaRPr lang="en-US"/>
          </a:p>
          <a:p>
            <a:r>
              <a:rPr lang="en-US"/>
              <a:t>Source</a:t>
            </a:r>
          </a:p>
          <a:p>
            <a:r>
              <a:rPr lang="en-US"/>
              <a:t>1. Centers for Disease Control and Prevention (2024, May) About Child Sexual Abuse. CDC.gov. Retrieved November 20, 2024, from https://www.cdc.gov/child-abuse-neglect/about/about-child-sexual-abuse.html?CDC_AAref_Val=https://www.cdc.gov/violenceprevention/childsexualabuse/fastfact.html</a:t>
            </a:r>
          </a:p>
          <a:p>
            <a:endParaRPr lang="en-US"/>
          </a:p>
          <a:p>
            <a:r>
              <a:rPr lang="en-US"/>
              <a:t>2. Katzenstein, J. (n.d). Stranger Danger and Stranger Safety. HopkinsMedicine.org. Retrieved November 20, 2024, from https://www.hopkinsmedicine.org/health/wellness-and-prevention/stranger-danger-and-stranger-safety</a:t>
            </a:r>
          </a:p>
          <a:p>
            <a:endParaRPr lang="en-US"/>
          </a:p>
          <a:p>
            <a:r>
              <a:rPr lang="en-US"/>
              <a:t>3. Nurture Therapy (n.d.). Tricky People: A Better Way to Teach "Stranger Danger" to Kids. nurture-therapy.com. Retrieved November 20, 2024, from https://www.nurture-therapy.com/blog/tricky-people-a-better-way-to-teach-stranger-danger-to-kids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CDC reports that at least 90% of child sexual abuse is committed by someone the child and the child's family know and trust.[1] Hence, understanding that strangers commit about 10% of child sexual abuse helps to put the concept of 'stranger danger' into perspective. However, online or 'virtual' strangers have significantly increased the jeopardy of young people using electronic devices.</a:t>
            </a:r>
          </a:p>
          <a:p>
            <a:endParaRPr lang="en-US"/>
          </a:p>
          <a:p>
            <a:r>
              <a:rPr lang="en-US"/>
              <a:t>'Stranger Danger' is a concept that instructs children and young people to be cautious and aware of interacting with individuals they do not know personally. The concept emphasizes that strangers can threaten their safety and well-being. </a:t>
            </a:r>
          </a:p>
          <a:p>
            <a:endParaRPr lang="en-US"/>
          </a:p>
          <a:p>
            <a:r>
              <a:rPr lang="en-US"/>
              <a:t>• MISLEADING  </a:t>
            </a:r>
          </a:p>
          <a:p>
            <a:r>
              <a:rPr lang="en-US"/>
              <a:t>The Stranger Danger concept implies that strangers pose the greatest threat to young people's security. Still, statistics show that incidents of abduction, sexual abuse, and human trafficking often involve individuals known to youth, like family members, neighbors, or family acquaintances.</a:t>
            </a:r>
          </a:p>
          <a:p>
            <a:endParaRPr lang="en-US"/>
          </a:p>
          <a:p>
            <a:r>
              <a:rPr lang="en-US"/>
              <a:t>• DISTINCTION  </a:t>
            </a:r>
          </a:p>
          <a:p>
            <a:r>
              <a:rPr lang="en-US"/>
              <a:t>Young people must know that not all strangers pose threats, and not all familiar people are safe.</a:t>
            </a:r>
          </a:p>
          <a:p>
            <a:endParaRPr lang="en-US"/>
          </a:p>
          <a:p>
            <a:r>
              <a:rPr lang="en-US"/>
              <a:t>• UNTRUSTING  Overemphasizing the 'in-person' Stranger Danger concept might instill distrust, making it difficult for children to seek help, establish new relationships, or develop healthy social skills.</a:t>
            </a:r>
          </a:p>
          <a:p>
            <a:endParaRPr lang="en-US"/>
          </a:p>
          <a:p>
            <a:r>
              <a:rPr lang="en-US"/>
              <a:t>• ANXIETY</a:t>
            </a:r>
          </a:p>
          <a:p>
            <a:r>
              <a:rPr lang="en-US"/>
              <a:t>The constant fear of 'in-person' strangers can create unnecessary anxiety and stress in children, affecting their overall well-being.</a:t>
            </a:r>
          </a:p>
          <a:p>
            <a:endParaRPr lang="en-US"/>
          </a:p>
          <a:p>
            <a:r>
              <a:rPr lang="en-US"/>
              <a:t>• EMERGENCIES</a:t>
            </a:r>
          </a:p>
          <a:p>
            <a:r>
              <a:rPr lang="en-US"/>
              <a:t>Young people should know how to differentiate between safe helpers and potential threats to reduce confusion in emergencies.</a:t>
            </a:r>
          </a:p>
          <a:p>
            <a:endParaRPr lang="en-US"/>
          </a:p>
          <a:p>
            <a:r>
              <a:rPr lang="en-US"/>
              <a:t>• ONLINE</a:t>
            </a:r>
          </a:p>
          <a:p>
            <a:r>
              <a:rPr lang="en-US"/>
              <a:t>Online or 'Virtual' Danger is an ever-growing threat, making it imperative for young people to understand the unique risks associated with online interactions, where youth need guidance to navigate potential dangers online.</a:t>
            </a:r>
          </a:p>
          <a:p>
            <a:endParaRPr lang="en-US"/>
          </a:p>
          <a:p>
            <a:r>
              <a:rPr lang="en-US"/>
              <a:t>Source</a:t>
            </a:r>
          </a:p>
          <a:p>
            <a:r>
              <a:rPr lang="en-US"/>
              <a:t>1. Centers for Disease Control and Prevention (2024, May) About Child Sexual Abuse. CDC.gov. Retrieved November 20, 2024, from https://www.cdc.gov/child-abuse-neglect/about/about-child-sexual-abuse.html?CDC_AAref_Val=https://www.cdc.gov/violenceprevention/childsexualabuse/fastfact.html</a:t>
            </a:r>
          </a:p>
          <a:p>
            <a:endParaRPr lang="en-US"/>
          </a:p>
          <a:p>
            <a:r>
              <a:rPr lang="en-US"/>
              <a:t>2. Katzenstein, J. (n.d). Stranger Danger and Stranger Safety. HopkinsMedicine.org. Retrieved November 20, 2024, from https://www.hopkinsmedicine.org/health/wellness-and-prevention/stranger-danger-and-stranger-safety</a:t>
            </a:r>
          </a:p>
          <a:p>
            <a:endParaRPr lang="en-US"/>
          </a:p>
          <a:p>
            <a:r>
              <a:rPr lang="en-US"/>
              <a:t>3. Nurture Therapy (n.d.). Tricky People: A Better Way to Teach "Stranger Danger" to Kids. nurture-therapy.com. Retrieved November 20, 2024, from https://www.nurture-therapy.com/blog/tricky-people-a-better-way-to-teach-stranger-danger-to-kids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people often do not view an online acquaintance as a mysterious stranger. Instead, they identify online connections as friends, just like in-person relationships. [1]</a:t>
            </a:r>
          </a:p>
          <a:p>
            <a:endParaRPr lang="en-US"/>
          </a:p>
          <a:p>
            <a:r>
              <a:rPr lang="en-US"/>
              <a:t>It is usually impossible to be sure that an 'online-only friend' is who they say they are. So, young people should not assume they are interacting with an honest, trustworthy, or safe acquaintance. </a:t>
            </a:r>
          </a:p>
          <a:p>
            <a:endParaRPr lang="en-US"/>
          </a:p>
          <a:p>
            <a:r>
              <a:rPr lang="en-US"/>
              <a:t>Online predators are often patient, investing considerable time in developing relationships during the grooming process before victimizing a young person.</a:t>
            </a:r>
          </a:p>
          <a:p>
            <a:endParaRPr lang="en-US"/>
          </a:p>
          <a:p>
            <a:r>
              <a:rPr lang="en-US"/>
              <a:t>Source</a:t>
            </a:r>
          </a:p>
          <a:p>
            <a:r>
              <a:rPr lang="en-US"/>
              <a:t>1.  THORN (2022, April). Online Grooming: Examining risky encounters amid everyday digital socialization, p. 10. Benenson Strategy Group. Retrieved November 12, 2024 from https://info.thorn.org/hubfs/Research/2022_Online_Grooming_Report.pdf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Age of consent is the age at which an individual can legally agree to participate in sexual activity. Depending on state laws, that age can range from 16 to 18. [1]</a:t>
            </a:r>
          </a:p>
          <a:p>
            <a:endParaRPr lang="en-US"/>
          </a:p>
          <a:p>
            <a:r>
              <a:rPr lang="en-US"/>
              <a:t>The age of consent also considers whether the individual has a developmental disability or illness or is under duress.</a:t>
            </a:r>
          </a:p>
          <a:p>
            <a:endParaRPr lang="en-US"/>
          </a:p>
          <a:p>
            <a:r>
              <a:rPr lang="en-US"/>
              <a:t>Source</a:t>
            </a:r>
          </a:p>
          <a:p>
            <a:r>
              <a:rPr lang="en-US"/>
              <a:t>1. World Population Review (2024). Age of Consent. worldpopulationreview.com. Retrieved December 1, 2024, from https://worldpopulationreview.com/state-rankings/age-of-consent-by-state</a:t>
            </a:r>
          </a:p>
          <a:p>
            <a:endParaRPr lang="en-US"/>
          </a:p>
          <a:p>
            <a:r>
              <a:rPr lang="en-US"/>
              <a:t>Cornell Law School (n.d.). Age of consent. Law.Cornell.edu. Retrieved February 27, 2024, from https://www.law.cornell.edu/wex/age_of_consent</a:t>
            </a:r>
          </a:p>
          <a:p>
            <a:endParaRPr lang="en-US"/>
          </a:p>
          <a:p>
            <a:r>
              <a:rPr lang="en-US"/>
              <a:t>Vocabulary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When adults age 18 or older grant consent, they can only give permission according to the conditions listed below.</a:t>
            </a:r>
          </a:p>
          <a:p>
            <a:endParaRPr lang="en-US"/>
          </a:p>
          <a:p>
            <a:r>
              <a:rPr lang="en-US"/>
              <a:t>• WILLING ADULT</a:t>
            </a:r>
          </a:p>
          <a:p>
            <a:r>
              <a:rPr lang="en-US"/>
              <a:t>Consent is valid only when freely given without pressure, threats, or submission to an authority figure – such as a family member, spiritual leader, educator, counselor, doctor, or police officer.</a:t>
            </a:r>
          </a:p>
          <a:p>
            <a:endParaRPr lang="en-US"/>
          </a:p>
          <a:p>
            <a:r>
              <a:rPr lang="en-US"/>
              <a:t>• COHERENT ADULT</a:t>
            </a:r>
          </a:p>
          <a:p>
            <a:r>
              <a:rPr lang="en-US"/>
              <a:t>An individual must be capable of speaking clearly and logically. They are considered incoherent and unable to give consent if they are asleep, intoxicated, ill, injured, or lack mental capacity.</a:t>
            </a:r>
          </a:p>
          <a:p>
            <a:endParaRPr lang="en-US"/>
          </a:p>
          <a:p>
            <a:r>
              <a:rPr lang="en-US"/>
              <a:t>• VERBAL ADULT</a:t>
            </a:r>
          </a:p>
          <a:p>
            <a:r>
              <a:rPr lang="en-US"/>
              <a:t>Consent must be clearly expressed with the word “yes“ by their own choice and not under duress. Mumbling or vague responses do not constitute consent.</a:t>
            </a:r>
          </a:p>
          <a:p>
            <a:endParaRPr lang="en-US"/>
          </a:p>
          <a:p>
            <a:r>
              <a:rPr lang="en-US"/>
              <a:t>• ONGOING</a:t>
            </a:r>
          </a:p>
          <a:p>
            <a:r>
              <a:rPr lang="en-US"/>
              <a:t>An adult can withdraw or stop their consent at any time and during various stages of sexual activity.</a:t>
            </a:r>
          </a:p>
          <a:p>
            <a:endParaRPr lang="en-US"/>
          </a:p>
          <a:p>
            <a:r>
              <a:rPr lang="en-US"/>
              <a:t>Source</a:t>
            </a:r>
          </a:p>
          <a:p>
            <a:r>
              <a:rPr lang="en-US"/>
              <a:t>RAINN (n.d.), What Consent Looks Like. rainn.org. Retrieved November 19, 2024, from https://www.rainn.org/articles/what-is-consent</a:t>
            </a:r>
          </a:p>
          <a:p>
            <a:endParaRPr lang="en-US"/>
          </a:p>
          <a:p>
            <a:r>
              <a:rPr lang="en-US"/>
              <a:t>Cornell Law School (2022, February). Age of consent. Law.Cornell.edu. Retrieved February 27, 2024, from https://www.law.cornell.edu/wex/age_of_consent</a:t>
            </a:r>
          </a:p>
          <a:p>
            <a:endParaRPr lang="en-US"/>
          </a:p>
          <a:p>
            <a:r>
              <a:rPr lang="en-US"/>
              <a:t>Cornell Law School (2022, August). Consent. Law.Cornell.edu. Retrieved November 19, 2024, from https://www.law.cornell.edu/wex/consent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When adults age 18 or older grant consent, they can only give permission according to the conditions listed below.</a:t>
            </a:r>
          </a:p>
          <a:p>
            <a:endParaRPr lang="en-US"/>
          </a:p>
          <a:p>
            <a:r>
              <a:rPr lang="en-US"/>
              <a:t>• WILLING ADULT</a:t>
            </a:r>
          </a:p>
          <a:p>
            <a:r>
              <a:rPr lang="en-US"/>
              <a:t>Consent is valid only when freely given without pressure, threats, or submission to an authority figure – such as a family member, spiritual leader, educator, counselor, doctor, or police officer.</a:t>
            </a:r>
          </a:p>
          <a:p>
            <a:endParaRPr lang="en-US"/>
          </a:p>
          <a:p>
            <a:r>
              <a:rPr lang="en-US"/>
              <a:t>• COHERENT ADULT</a:t>
            </a:r>
          </a:p>
          <a:p>
            <a:r>
              <a:rPr lang="en-US"/>
              <a:t>An individual must be capable of speaking clearly and logically. They are considered incoherent and unable to give consent if they are asleep, intoxicated, ill, injured, or lack mental capacity.</a:t>
            </a:r>
          </a:p>
          <a:p>
            <a:endParaRPr lang="en-US"/>
          </a:p>
          <a:p>
            <a:r>
              <a:rPr lang="en-US"/>
              <a:t>• VERBAL ADULT</a:t>
            </a:r>
          </a:p>
          <a:p>
            <a:r>
              <a:rPr lang="en-US"/>
              <a:t>Consent must be clearly expressed with the word “yes“ by their own choice and not under duress. Mumbling or vague responses do not constitute consent.</a:t>
            </a:r>
          </a:p>
          <a:p>
            <a:endParaRPr lang="en-US"/>
          </a:p>
          <a:p>
            <a:r>
              <a:rPr lang="en-US"/>
              <a:t>• ONGOING</a:t>
            </a:r>
          </a:p>
          <a:p>
            <a:r>
              <a:rPr lang="en-US"/>
              <a:t>An adult can withdraw or stop their consent at any time and during various stages of sexual activity.</a:t>
            </a:r>
          </a:p>
          <a:p>
            <a:endParaRPr lang="en-US"/>
          </a:p>
          <a:p>
            <a:r>
              <a:rPr lang="en-US"/>
              <a:t>Source</a:t>
            </a:r>
          </a:p>
          <a:p>
            <a:r>
              <a:rPr lang="en-US"/>
              <a:t>RAINN (n.d.), What Consent Looks Like. rainn.org. Retrieved November 19, 2024, from https://www.rainn.org/articles/what-is-consent</a:t>
            </a:r>
          </a:p>
          <a:p>
            <a:endParaRPr lang="en-US"/>
          </a:p>
          <a:p>
            <a:r>
              <a:rPr lang="en-US"/>
              <a:t>Cornell Law School (2022, February). Age of consent. Law.Cornell.edu. Retrieved February 27, 2024, from https://www.law.cornell.edu/wex/age_of_consent</a:t>
            </a:r>
          </a:p>
          <a:p>
            <a:endParaRPr lang="en-US"/>
          </a:p>
          <a:p>
            <a:r>
              <a:rPr lang="en-US"/>
              <a:t>Cornell Law School (2022, August). Consent. Law.Cornell.edu. Retrieved November 19, 2024, from https://www.law.cornell.edu/wex/consent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When adults age 18 or older grant consent, they can only give permission according to the conditions listed below.</a:t>
            </a:r>
          </a:p>
          <a:p>
            <a:endParaRPr lang="en-US"/>
          </a:p>
          <a:p>
            <a:r>
              <a:rPr lang="en-US"/>
              <a:t>• WILLING ADULT</a:t>
            </a:r>
          </a:p>
          <a:p>
            <a:r>
              <a:rPr lang="en-US"/>
              <a:t>Consent is valid only when freely given without pressure, threats, or submission to an authority figure – such as a family member, spiritual leader, educator, counselor, doctor, or police officer.</a:t>
            </a:r>
          </a:p>
          <a:p>
            <a:endParaRPr lang="en-US"/>
          </a:p>
          <a:p>
            <a:r>
              <a:rPr lang="en-US"/>
              <a:t>• COHERENT ADULT</a:t>
            </a:r>
          </a:p>
          <a:p>
            <a:r>
              <a:rPr lang="en-US"/>
              <a:t>An individual must be capable of speaking clearly and logically. They are considered incoherent and unable to give consent if they are asleep, intoxicated, ill, injured, or lack mental capacity.</a:t>
            </a:r>
          </a:p>
          <a:p>
            <a:endParaRPr lang="en-US"/>
          </a:p>
          <a:p>
            <a:r>
              <a:rPr lang="en-US"/>
              <a:t>• VERBAL ADULT</a:t>
            </a:r>
          </a:p>
          <a:p>
            <a:r>
              <a:rPr lang="en-US"/>
              <a:t>Consent must be clearly expressed with the word “yes“ by their own choice and not under duress. Mumbling or vague responses do not constitute consent.</a:t>
            </a:r>
          </a:p>
          <a:p>
            <a:endParaRPr lang="en-US"/>
          </a:p>
          <a:p>
            <a:r>
              <a:rPr lang="en-US"/>
              <a:t>• ONGOING</a:t>
            </a:r>
          </a:p>
          <a:p>
            <a:r>
              <a:rPr lang="en-US"/>
              <a:t>An adult can withdraw or stop their consent at any time and during various stages of sexual activity.</a:t>
            </a:r>
          </a:p>
          <a:p>
            <a:endParaRPr lang="en-US"/>
          </a:p>
          <a:p>
            <a:r>
              <a:rPr lang="en-US"/>
              <a:t>Source</a:t>
            </a:r>
          </a:p>
          <a:p>
            <a:r>
              <a:rPr lang="en-US"/>
              <a:t>RAINN (n.d.), What Consent Looks Like. rainn.org. Retrieved November 19, 2024, from https://www.rainn.org/articles/what-is-consent</a:t>
            </a:r>
          </a:p>
          <a:p>
            <a:endParaRPr lang="en-US"/>
          </a:p>
          <a:p>
            <a:r>
              <a:rPr lang="en-US"/>
              <a:t>Cornell Law School (2022, February). Age of consent. Law.Cornell.edu. Retrieved February 27, 2024, from https://www.law.cornell.edu/wex/age_of_consent</a:t>
            </a:r>
          </a:p>
          <a:p>
            <a:endParaRPr lang="en-US"/>
          </a:p>
          <a:p>
            <a:r>
              <a:rPr lang="en-US"/>
              <a:t>Cornell Law School (2022, August). Consent. Law.Cornell.edu. Retrieved November 19, 2024, from https://www.law.cornell.edu/wex/consent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 SILENT</a:t>
            </a:r>
          </a:p>
          <a:p>
            <a:r>
              <a:rPr lang="en-US"/>
              <a:t>It can be used silently.  </a:t>
            </a:r>
          </a:p>
          <a:p>
            <a:endParaRPr lang="en-US"/>
          </a:p>
          <a:p>
            <a:r>
              <a:rPr lang="en-US"/>
              <a:t>• UNTRACKABLE</a:t>
            </a:r>
          </a:p>
          <a:p>
            <a:r>
              <a:rPr lang="en-US"/>
              <a:t>It leaves no digital footprint.  </a:t>
            </a:r>
          </a:p>
          <a:p>
            <a:endParaRPr lang="en-US"/>
          </a:p>
          <a:p>
            <a:r>
              <a:rPr lang="en-US"/>
              <a:t>• CONCEALED</a:t>
            </a:r>
          </a:p>
          <a:p>
            <a:r>
              <a:rPr lang="en-US"/>
              <a:t>It can be done secretly when a perpetrator is in the vicinity.</a:t>
            </a:r>
          </a:p>
          <a:p>
            <a:endParaRPr lang="en-US"/>
          </a:p>
          <a:p>
            <a:r>
              <a:rPr lang="en-US"/>
              <a:t>• SIGNALS DISTRESS</a:t>
            </a:r>
          </a:p>
          <a:p>
            <a:r>
              <a:rPr lang="en-US"/>
              <a:t>Combining the hand signal with distressed facial expressions might help attract the attention of an individual who is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Update this slide with your school/organization's custom QR code and #code. </a:t>
            </a:r>
          </a:p>
          <a:p>
            <a:endParaRPr lang="en-US"/>
          </a:p>
          <a:p>
            <a:r>
              <a:rPr lang="en-US"/>
              <a:t>Please encourage participants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Follow the instructions provided on WalkingWise.com to access your school or organization's custom Slido QR code and #code, which will enable the audience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trustworthy vs. unsafe adults, please refer to the last page of Lesson Plan #2 in the Walking Wise Education Guide. </a:t>
            </a:r>
          </a:p>
          <a:p>
            <a:endParaRPr lang="en-US"/>
          </a:p>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walkingwise.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21.jpeg"/><Relationship Id="rId4"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454522" y="765597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#2</a:t>
            </a:r>
          </a:p>
        </p:txBody>
      </p:sp>
      <p:sp>
        <p:nvSpPr>
          <p:cNvPr id="5" name="Freeform 5"/>
          <p:cNvSpPr/>
          <p:nvPr/>
        </p:nvSpPr>
        <p:spPr>
          <a:xfrm>
            <a:off x="16215157" y="1028700"/>
            <a:ext cx="1044143" cy="1044143"/>
          </a:xfrm>
          <a:custGeom>
            <a:avLst/>
            <a:gdLst/>
            <a:ahLst/>
            <a:cxnLst/>
            <a:rect l="l" t="t" r="r" b="b"/>
            <a:pathLst>
              <a:path w="1044143" h="1044143">
                <a:moveTo>
                  <a:pt x="0" y="0"/>
                </a:moveTo>
                <a:lnTo>
                  <a:pt x="1044143" y="0"/>
                </a:lnTo>
                <a:lnTo>
                  <a:pt x="1044143" y="1044143"/>
                </a:lnTo>
                <a:lnTo>
                  <a:pt x="0" y="1044143"/>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7" name="TextBox 7"/>
          <p:cNvSpPr txBox="1"/>
          <p:nvPr/>
        </p:nvSpPr>
        <p:spPr>
          <a:xfrm>
            <a:off x="454522" y="5191125"/>
            <a:ext cx="17064886" cy="2648608"/>
          </a:xfrm>
          <a:prstGeom prst="rect">
            <a:avLst/>
          </a:prstGeom>
        </p:spPr>
        <p:txBody>
          <a:bodyPr lIns="0" tIns="0" rIns="0" bIns="0" rtlCol="0" anchor="t">
            <a:spAutoFit/>
          </a:bodyPr>
          <a:lstStyle/>
          <a:p>
            <a:pPr algn="ctr">
              <a:lnSpc>
                <a:spcPts val="8686"/>
              </a:lnSpc>
            </a:pPr>
            <a:r>
              <a:rPr lang="en-US" sz="8352" spc="-400">
                <a:solidFill>
                  <a:srgbClr val="EA4A49"/>
                </a:solidFill>
                <a:latin typeface="Poppins Medium 2"/>
                <a:ea typeface="Poppins Medium 2"/>
                <a:cs typeface="Poppins Medium 2"/>
                <a:sym typeface="Poppins Medium 2"/>
              </a:rPr>
              <a:t>Trustworthy vs</a:t>
            </a:r>
            <a:r>
              <a:rPr lang="en-US" sz="8352" b="1" spc="-400">
                <a:solidFill>
                  <a:srgbClr val="EA4A49"/>
                </a:solidFill>
                <a:latin typeface="Poppins Medium 2 Bold"/>
                <a:ea typeface="Poppins Medium 2 Bold"/>
                <a:cs typeface="Poppins Medium 2 Bold"/>
                <a:sym typeface="Poppins Medium 2 Bold"/>
              </a:rPr>
              <a:t> </a:t>
            </a:r>
          </a:p>
          <a:p>
            <a:pPr algn="ctr">
              <a:lnSpc>
                <a:spcPts val="11190"/>
              </a:lnSpc>
            </a:pPr>
            <a:r>
              <a:rPr lang="en-US" sz="10759" b="1">
                <a:solidFill>
                  <a:srgbClr val="EA4A49"/>
                </a:solidFill>
                <a:latin typeface="Cooperative Bold"/>
                <a:ea typeface="Cooperative Bold"/>
                <a:cs typeface="Cooperative Bold"/>
                <a:sym typeface="Cooperative Bold"/>
              </a:rPr>
              <a:t>Unsafe Adult</a:t>
            </a:r>
          </a:p>
        </p:txBody>
      </p:sp>
      <p:sp>
        <p:nvSpPr>
          <p:cNvPr id="8" name="Freeform 8"/>
          <p:cNvSpPr/>
          <p:nvPr/>
        </p:nvSpPr>
        <p:spPr>
          <a:xfrm>
            <a:off x="14931588" y="7062206"/>
            <a:ext cx="2451537" cy="2467718"/>
          </a:xfrm>
          <a:custGeom>
            <a:avLst/>
            <a:gdLst/>
            <a:ahLst/>
            <a:cxnLst/>
            <a:rect l="l" t="t" r="r" b="b"/>
            <a:pathLst>
              <a:path w="2451537" h="2467718">
                <a:moveTo>
                  <a:pt x="0" y="0"/>
                </a:moveTo>
                <a:lnTo>
                  <a:pt x="2451537" y="0"/>
                </a:lnTo>
                <a:lnTo>
                  <a:pt x="2451537" y="2467718"/>
                </a:lnTo>
                <a:lnTo>
                  <a:pt x="0" y="246771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2661083" y="2286682"/>
            <a:ext cx="4334750" cy="807115"/>
            <a:chOff x="0" y="0"/>
            <a:chExt cx="1141662" cy="212574"/>
          </a:xfrm>
        </p:grpSpPr>
        <p:sp>
          <p:nvSpPr>
            <p:cNvPr id="7" name="Freeform 7"/>
            <p:cNvSpPr/>
            <p:nvPr/>
          </p:nvSpPr>
          <p:spPr>
            <a:xfrm>
              <a:off x="0" y="0"/>
              <a:ext cx="1141662" cy="212574"/>
            </a:xfrm>
            <a:custGeom>
              <a:avLst/>
              <a:gdLst/>
              <a:ahLst/>
              <a:cxnLst/>
              <a:rect l="l" t="t" r="r" b="b"/>
              <a:pathLst>
                <a:path w="1141662" h="212574">
                  <a:moveTo>
                    <a:pt x="0" y="0"/>
                  </a:moveTo>
                  <a:lnTo>
                    <a:pt x="1141662" y="0"/>
                  </a:lnTo>
                  <a:lnTo>
                    <a:pt x="1141662" y="212574"/>
                  </a:lnTo>
                  <a:lnTo>
                    <a:pt x="0" y="212574"/>
                  </a:lnTo>
                  <a:close/>
                </a:path>
              </a:pathLst>
            </a:custGeom>
            <a:solidFill>
              <a:srgbClr val="303030"/>
            </a:solidFill>
          </p:spPr>
          <p:txBody>
            <a:bodyPr/>
            <a:lstStyle/>
            <a:p>
              <a:endParaRPr lang="en-US"/>
            </a:p>
          </p:txBody>
        </p:sp>
        <p:sp>
          <p:nvSpPr>
            <p:cNvPr id="8" name="TextBox 8"/>
            <p:cNvSpPr txBox="1"/>
            <p:nvPr/>
          </p:nvSpPr>
          <p:spPr>
            <a:xfrm>
              <a:off x="0" y="-76200"/>
              <a:ext cx="1141662" cy="2887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3087749" y="2314784"/>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0" name="TextBox 10"/>
          <p:cNvSpPr txBox="1"/>
          <p:nvPr/>
        </p:nvSpPr>
        <p:spPr>
          <a:xfrm>
            <a:off x="1131441" y="1109322"/>
            <a:ext cx="12801576"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10</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3192524" y="3017597"/>
            <a:ext cx="4667357" cy="6300108"/>
          </a:xfrm>
          <a:prstGeom prst="rect">
            <a:avLst/>
          </a:prstGeom>
        </p:spPr>
        <p:txBody>
          <a:bodyPr lIns="0" tIns="0" rIns="0" bIns="0" rtlCol="0" anchor="t">
            <a:spAutoFit/>
          </a:bodyPr>
          <a:lstStyle/>
          <a:p>
            <a:pPr marL="755649" lvl="1" indent="-377824" algn="l">
              <a:lnSpc>
                <a:spcPts val="5599"/>
              </a:lnSpc>
              <a:buFont typeface="Arial"/>
              <a:buChar char="•"/>
            </a:pPr>
            <a:r>
              <a:rPr lang="en-US" sz="3499" b="1">
                <a:solidFill>
                  <a:srgbClr val="FFFFFF"/>
                </a:solidFill>
                <a:latin typeface="Roboto Bold"/>
                <a:ea typeface="Roboto Bold"/>
                <a:cs typeface="Roboto Bold"/>
                <a:sym typeface="Roboto Bold"/>
              </a:rPr>
              <a:t>Honorable</a:t>
            </a:r>
          </a:p>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Obligated</a:t>
            </a:r>
          </a:p>
          <a:p>
            <a:pPr marL="755649" lvl="1" indent="-377824" algn="l">
              <a:lnSpc>
                <a:spcPts val="5599"/>
              </a:lnSpc>
              <a:buFont typeface="Arial"/>
              <a:buChar char="•"/>
            </a:pPr>
            <a:r>
              <a:rPr lang="en-US" sz="3499" b="1">
                <a:solidFill>
                  <a:srgbClr val="FFFFFF"/>
                </a:solidFill>
                <a:latin typeface="Roboto Bold"/>
                <a:ea typeface="Roboto Bold"/>
                <a:cs typeface="Roboto Bold"/>
                <a:sym typeface="Roboto Bold"/>
              </a:rPr>
              <a:t>Favoritism</a:t>
            </a:r>
          </a:p>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Disguise</a:t>
            </a:r>
            <a:r>
              <a:rPr lang="en-US" sz="3499" b="1">
                <a:solidFill>
                  <a:srgbClr val="FFFFFF"/>
                </a:solidFill>
                <a:latin typeface="Roboto Bold"/>
                <a:ea typeface="Roboto Bold"/>
                <a:cs typeface="Roboto Bold"/>
                <a:sym typeface="Roboto Bold"/>
              </a:rPr>
              <a:t> </a:t>
            </a:r>
          </a:p>
          <a:p>
            <a:pPr marL="755649" lvl="1" indent="-377824" algn="l">
              <a:lnSpc>
                <a:spcPts val="5599"/>
              </a:lnSpc>
              <a:buFont typeface="Arial"/>
              <a:buChar char="•"/>
            </a:pPr>
            <a:r>
              <a:rPr lang="en-US" sz="3499" b="1">
                <a:solidFill>
                  <a:srgbClr val="FFFFFF"/>
                </a:solidFill>
                <a:latin typeface="Roboto Bold"/>
                <a:ea typeface="Roboto Bold"/>
                <a:cs typeface="Roboto Bold"/>
                <a:sym typeface="Roboto Bold"/>
              </a:rPr>
              <a:t>Authentic</a:t>
            </a:r>
          </a:p>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Trustworthy</a:t>
            </a:r>
          </a:p>
          <a:p>
            <a:pPr marL="755649" lvl="1" indent="-377824" algn="l">
              <a:lnSpc>
                <a:spcPts val="5599"/>
              </a:lnSpc>
              <a:buFont typeface="Arial"/>
              <a:buChar char="•"/>
            </a:pPr>
            <a:r>
              <a:rPr lang="en-US" sz="3499" b="1">
                <a:solidFill>
                  <a:srgbClr val="FFFFFF"/>
                </a:solidFill>
                <a:latin typeface="Roboto Bold"/>
                <a:ea typeface="Roboto Bold"/>
                <a:cs typeface="Roboto Bold"/>
                <a:sym typeface="Roboto Bold"/>
              </a:rPr>
              <a:t>Unsafe Adult</a:t>
            </a:r>
          </a:p>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Consent    </a:t>
            </a:r>
            <a:r>
              <a:rPr lang="en-US" sz="3499">
                <a:solidFill>
                  <a:srgbClr val="004F59"/>
                </a:solidFill>
                <a:latin typeface="Roboto"/>
                <a:ea typeface="Roboto"/>
                <a:cs typeface="Roboto"/>
                <a:sym typeface="Roboto"/>
              </a:rPr>
              <a:t>  </a:t>
            </a:r>
          </a:p>
          <a:p>
            <a:pPr algn="l">
              <a:lnSpc>
                <a:spcPts val="5573"/>
              </a:lnSpc>
            </a:pPr>
            <a:r>
              <a:rPr lang="en-US" sz="3483">
                <a:solidFill>
                  <a:srgbClr val="FFFFFF"/>
                </a:solidFill>
                <a:latin typeface="Roboto"/>
                <a:ea typeface="Roboto"/>
                <a:cs typeface="Roboto"/>
                <a:sym typeface="Roboto"/>
              </a:rPr>
              <a:t>     </a:t>
            </a:r>
          </a:p>
        </p:txBody>
      </p:sp>
      <p:sp>
        <p:nvSpPr>
          <p:cNvPr id="17" name="Freeform 17"/>
          <p:cNvSpPr/>
          <p:nvPr/>
        </p:nvSpPr>
        <p:spPr>
          <a:xfrm>
            <a:off x="11768185" y="1028700"/>
            <a:ext cx="5491115" cy="3600522"/>
          </a:xfrm>
          <a:custGeom>
            <a:avLst/>
            <a:gdLst/>
            <a:ahLst/>
            <a:cxnLst/>
            <a:rect l="l" t="t" r="r" b="b"/>
            <a:pathLst>
              <a:path w="5491115" h="3600522">
                <a:moveTo>
                  <a:pt x="0" y="0"/>
                </a:moveTo>
                <a:lnTo>
                  <a:pt x="5491115" y="0"/>
                </a:lnTo>
                <a:lnTo>
                  <a:pt x="5491115" y="3600522"/>
                </a:lnTo>
                <a:lnTo>
                  <a:pt x="0" y="3600522"/>
                </a:lnTo>
                <a:lnTo>
                  <a:pt x="0" y="0"/>
                </a:lnTo>
                <a:close/>
              </a:path>
            </a:pathLst>
          </a:custGeom>
          <a:blipFill>
            <a:blip r:embed="rId6"/>
            <a:stretch>
              <a:fillRect l="-2025" r="-2700" b="-59715"/>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35472"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5" name="Group 5"/>
          <p:cNvGrpSpPr/>
          <p:nvPr/>
        </p:nvGrpSpPr>
        <p:grpSpPr>
          <a:xfrm>
            <a:off x="1718838" y="4640942"/>
            <a:ext cx="11857505" cy="2027995"/>
            <a:chOff x="0" y="0"/>
            <a:chExt cx="3122964" cy="534122"/>
          </a:xfrm>
        </p:grpSpPr>
        <p:sp>
          <p:nvSpPr>
            <p:cNvPr id="6" name="Freeform 6"/>
            <p:cNvSpPr/>
            <p:nvPr/>
          </p:nvSpPr>
          <p:spPr>
            <a:xfrm>
              <a:off x="0" y="0"/>
              <a:ext cx="3122964" cy="534122"/>
            </a:xfrm>
            <a:custGeom>
              <a:avLst/>
              <a:gdLst/>
              <a:ahLst/>
              <a:cxnLst/>
              <a:rect l="l" t="t" r="r" b="b"/>
              <a:pathLst>
                <a:path w="3122964" h="534122">
                  <a:moveTo>
                    <a:pt x="0" y="0"/>
                  </a:moveTo>
                  <a:lnTo>
                    <a:pt x="3122964" y="0"/>
                  </a:lnTo>
                  <a:lnTo>
                    <a:pt x="3122964" y="534122"/>
                  </a:lnTo>
                  <a:lnTo>
                    <a:pt x="0" y="534122"/>
                  </a:lnTo>
                  <a:close/>
                </a:path>
              </a:pathLst>
            </a:custGeom>
            <a:solidFill>
              <a:srgbClr val="303030"/>
            </a:solidFill>
          </p:spPr>
          <p:txBody>
            <a:bodyPr/>
            <a:lstStyle/>
            <a:p>
              <a:endParaRPr lang="en-US"/>
            </a:p>
          </p:txBody>
        </p:sp>
        <p:sp>
          <p:nvSpPr>
            <p:cNvPr id="7" name="TextBox 7"/>
            <p:cNvSpPr txBox="1"/>
            <p:nvPr/>
          </p:nvSpPr>
          <p:spPr>
            <a:xfrm>
              <a:off x="0" y="-76200"/>
              <a:ext cx="3122964" cy="610322"/>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68110" y="4829492"/>
            <a:ext cx="11508233" cy="15620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Who are more likely to be victims of sexual abuse: Children or Adults?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480713" y="9352723"/>
            <a:ext cx="2360739" cy="276093"/>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©2024 Walking Wise</a:t>
            </a:r>
          </a:p>
        </p:txBody>
      </p:sp>
      <p:sp>
        <p:nvSpPr>
          <p:cNvPr id="13" name="TextBox 13"/>
          <p:cNvSpPr txBox="1"/>
          <p:nvPr/>
        </p:nvSpPr>
        <p:spPr>
          <a:xfrm>
            <a:off x="5279806" y="9077203"/>
            <a:ext cx="6044050"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Finkelhor, D., Shattuck, A. (2012, May). Characteristics of Crimes against Juveniles, Crimes Against Children Research Center, University of New Hampshire, p. 2. </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11</a:t>
            </a:r>
          </a:p>
        </p:txBody>
      </p:sp>
      <p:sp>
        <p:nvSpPr>
          <p:cNvPr id="15" name="TextBox 15"/>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SEXUAL ABUSE</a:t>
            </a:r>
          </a:p>
        </p:txBody>
      </p:sp>
      <p:sp>
        <p:nvSpPr>
          <p:cNvPr id="16" name="Freeform 16"/>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4522" y="414584"/>
            <a:ext cx="17417056" cy="9502173"/>
          </a:xfrm>
          <a:custGeom>
            <a:avLst/>
            <a:gdLst/>
            <a:ahLst/>
            <a:cxnLst/>
            <a:rect l="l" t="t" r="r" b="b"/>
            <a:pathLst>
              <a:path w="17417056" h="9502173">
                <a:moveTo>
                  <a:pt x="0" y="0"/>
                </a:moveTo>
                <a:lnTo>
                  <a:pt x="17417056" y="0"/>
                </a:lnTo>
                <a:lnTo>
                  <a:pt x="17417056" y="9502173"/>
                </a:lnTo>
                <a:lnTo>
                  <a:pt x="0" y="9502173"/>
                </a:lnTo>
                <a:lnTo>
                  <a:pt x="0" y="0"/>
                </a:lnTo>
                <a:close/>
              </a:path>
            </a:pathLst>
          </a:custGeom>
          <a:blipFill>
            <a:blip r:embed="rId3"/>
            <a:stretch>
              <a:fillRect t="-1895" b="-1895"/>
            </a:stretch>
          </a:blipFill>
        </p:spPr>
        <p:txBody>
          <a:bodyPr/>
          <a:lstStyle/>
          <a:p>
            <a:endParaRPr lang="en-US"/>
          </a:p>
        </p:txBody>
      </p:sp>
      <p:grpSp>
        <p:nvGrpSpPr>
          <p:cNvPr id="3" name="Group 3"/>
          <p:cNvGrpSpPr/>
          <p:nvPr/>
        </p:nvGrpSpPr>
        <p:grpSpPr>
          <a:xfrm>
            <a:off x="5343260" y="8468780"/>
            <a:ext cx="8652191" cy="904943"/>
            <a:chOff x="0" y="0"/>
            <a:chExt cx="2278766" cy="238339"/>
          </a:xfrm>
        </p:grpSpPr>
        <p:sp>
          <p:nvSpPr>
            <p:cNvPr id="4" name="Freeform 4"/>
            <p:cNvSpPr/>
            <p:nvPr/>
          </p:nvSpPr>
          <p:spPr>
            <a:xfrm>
              <a:off x="0" y="0"/>
              <a:ext cx="2278766" cy="238339"/>
            </a:xfrm>
            <a:custGeom>
              <a:avLst/>
              <a:gdLst/>
              <a:ahLst/>
              <a:cxnLst/>
              <a:rect l="l" t="t" r="r" b="b"/>
              <a:pathLst>
                <a:path w="2278766" h="238339">
                  <a:moveTo>
                    <a:pt x="0" y="0"/>
                  </a:moveTo>
                  <a:lnTo>
                    <a:pt x="2278766" y="0"/>
                  </a:lnTo>
                  <a:lnTo>
                    <a:pt x="2278766" y="238339"/>
                  </a:lnTo>
                  <a:lnTo>
                    <a:pt x="0" y="238339"/>
                  </a:lnTo>
                  <a:close/>
                </a:path>
              </a:pathLst>
            </a:custGeom>
            <a:solidFill>
              <a:srgbClr val="303030"/>
            </a:solidFill>
          </p:spPr>
          <p:txBody>
            <a:bodyPr/>
            <a:lstStyle/>
            <a:p>
              <a:endParaRPr lang="en-US"/>
            </a:p>
          </p:txBody>
        </p:sp>
        <p:sp>
          <p:nvSpPr>
            <p:cNvPr id="5" name="TextBox 5"/>
            <p:cNvSpPr txBox="1"/>
            <p:nvPr/>
          </p:nvSpPr>
          <p:spPr>
            <a:xfrm>
              <a:off x="0" y="-76200"/>
              <a:ext cx="2278766" cy="314539"/>
            </a:xfrm>
            <a:prstGeom prst="rect">
              <a:avLst/>
            </a:prstGeom>
          </p:spPr>
          <p:txBody>
            <a:bodyPr lIns="50800" tIns="50800" rIns="50800" bIns="50800" rtlCol="0" anchor="ctr"/>
            <a:lstStyle/>
            <a:p>
              <a:pPr algn="ctr">
                <a:lnSpc>
                  <a:spcPts val="3074"/>
                </a:lnSpc>
              </a:pPr>
              <a:endParaRPr/>
            </a:p>
          </p:txBody>
        </p:sp>
      </p:grpSp>
      <p:sp>
        <p:nvSpPr>
          <p:cNvPr id="6" name="TextBox 6"/>
          <p:cNvSpPr txBox="1"/>
          <p:nvPr/>
        </p:nvSpPr>
        <p:spPr>
          <a:xfrm>
            <a:off x="5497894" y="8672821"/>
            <a:ext cx="8608725" cy="439766"/>
          </a:xfrm>
          <a:prstGeom prst="rect">
            <a:avLst/>
          </a:prstGeom>
        </p:spPr>
        <p:txBody>
          <a:bodyPr lIns="0" tIns="0" rIns="0" bIns="0" rtlCol="0" anchor="t">
            <a:spAutoFit/>
          </a:bodyPr>
          <a:lstStyle/>
          <a:p>
            <a:pPr algn="l">
              <a:lnSpc>
                <a:spcPts val="3584"/>
              </a:lnSpc>
            </a:pPr>
            <a:r>
              <a:rPr lang="en-US" sz="2560" b="1" dirty="0">
                <a:solidFill>
                  <a:srgbClr val="FFFFFF"/>
                </a:solidFill>
                <a:latin typeface="Roboto Bold"/>
                <a:ea typeface="Roboto Bold"/>
                <a:cs typeface="Roboto Bold"/>
                <a:sym typeface="Roboto Bold"/>
              </a:rPr>
              <a:t>Log in to </a:t>
            </a:r>
            <a:r>
              <a:rPr lang="en-US" sz="2560" b="1" u="sng" dirty="0">
                <a:solidFill>
                  <a:srgbClr val="00B0F0"/>
                </a:solidFill>
                <a:latin typeface="Roboto Bold"/>
                <a:ea typeface="Roboto Bold"/>
                <a:cs typeface="Roboto Bold"/>
                <a:sym typeface="Roboto Bold"/>
                <a:hlinkClick r:id="rId4" tooltip="https://www.walkingwise.com">
                  <a:extLst>
                    <a:ext uri="{A12FA001-AC4F-418D-AE19-62706E023703}">
                      <ahyp:hlinkClr xmlns:ahyp="http://schemas.microsoft.com/office/drawing/2018/hyperlinkcolor" val="tx"/>
                    </a:ext>
                  </a:extLst>
                </a:hlinkClick>
              </a:rPr>
              <a:t>WalkingWise.com</a:t>
            </a:r>
            <a:r>
              <a:rPr lang="en-US" sz="2560" b="1" dirty="0">
                <a:solidFill>
                  <a:srgbClr val="00B0F0"/>
                </a:solidFill>
                <a:latin typeface="Roboto Bold"/>
                <a:ea typeface="Roboto Bold"/>
                <a:cs typeface="Roboto Bold"/>
                <a:sym typeface="Roboto Bold"/>
              </a:rPr>
              <a:t> </a:t>
            </a:r>
            <a:r>
              <a:rPr lang="en-US" sz="2560" b="1" dirty="0">
                <a:solidFill>
                  <a:srgbClr val="FFFFFF"/>
                </a:solidFill>
                <a:latin typeface="Roboto Bold"/>
                <a:ea typeface="Roboto Bold"/>
                <a:cs typeface="Roboto Bold"/>
                <a:sym typeface="Roboto Bold"/>
              </a:rPr>
              <a:t>to access this animated video.</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12</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87085" y="4692742"/>
            <a:ext cx="11680636" cy="1944625"/>
            <a:chOff x="0" y="0"/>
            <a:chExt cx="3076381" cy="512165"/>
          </a:xfrm>
        </p:grpSpPr>
        <p:sp>
          <p:nvSpPr>
            <p:cNvPr id="5" name="Freeform 5"/>
            <p:cNvSpPr/>
            <p:nvPr/>
          </p:nvSpPr>
          <p:spPr>
            <a:xfrm>
              <a:off x="0" y="0"/>
              <a:ext cx="3076381" cy="512165"/>
            </a:xfrm>
            <a:custGeom>
              <a:avLst/>
              <a:gdLst/>
              <a:ahLst/>
              <a:cxnLst/>
              <a:rect l="l" t="t" r="r" b="b"/>
              <a:pathLst>
                <a:path w="3076381" h="512165">
                  <a:moveTo>
                    <a:pt x="0" y="0"/>
                  </a:moveTo>
                  <a:lnTo>
                    <a:pt x="3076381" y="0"/>
                  </a:lnTo>
                  <a:lnTo>
                    <a:pt x="3076381" y="512165"/>
                  </a:lnTo>
                  <a:lnTo>
                    <a:pt x="0" y="512165"/>
                  </a:lnTo>
                  <a:close/>
                </a:path>
              </a:pathLst>
            </a:custGeom>
            <a:solidFill>
              <a:srgbClr val="303030"/>
            </a:solidFill>
          </p:spPr>
          <p:txBody>
            <a:bodyPr/>
            <a:lstStyle/>
            <a:p>
              <a:endParaRPr lang="en-US"/>
            </a:p>
          </p:txBody>
        </p:sp>
        <p:sp>
          <p:nvSpPr>
            <p:cNvPr id="6" name="TextBox 6"/>
            <p:cNvSpPr txBox="1"/>
            <p:nvPr/>
          </p:nvSpPr>
          <p:spPr>
            <a:xfrm>
              <a:off x="0" y="-9525"/>
              <a:ext cx="3076381" cy="521690"/>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129170" y="4836428"/>
            <a:ext cx="11410001" cy="15620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many girls &amp; boys experience sexual abuse during their childhood?  </a:t>
            </a:r>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SEXUAL ABUSE</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4513878" y="9097536"/>
            <a:ext cx="8287736"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 Dube, S. R., Anda, R. F., Whitfield, C. L., Brown, D. W., Felitti, V. J., Dong, M., &amp; Giles, W. H. (2005). Long-term consequences of childhood sexual abuse by gender of victim. American journal of preventive medicine, 28(5), 430–438. </a:t>
            </a:r>
          </a:p>
        </p:txBody>
      </p:sp>
      <p:sp>
        <p:nvSpPr>
          <p:cNvPr id="12" name="Freeform 12"/>
          <p:cNvSpPr/>
          <p:nvPr/>
        </p:nvSpPr>
        <p:spPr>
          <a:xfrm>
            <a:off x="14162078" y="6769875"/>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13</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Freeform 15"/>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36816"/>
            <a:ext cx="15004918"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Someone or something that is true to its nature or beliefs and displays qualities that are trustworthy, genuine, and real.</a:t>
            </a:r>
          </a:p>
        </p:txBody>
      </p:sp>
      <p:grpSp>
        <p:nvGrpSpPr>
          <p:cNvPr id="9" name="Group 9"/>
          <p:cNvGrpSpPr/>
          <p:nvPr/>
        </p:nvGrpSpPr>
        <p:grpSpPr>
          <a:xfrm>
            <a:off x="1480713" y="3624926"/>
            <a:ext cx="4991937" cy="904943"/>
            <a:chOff x="0" y="0"/>
            <a:chExt cx="1314749" cy="238339"/>
          </a:xfrm>
        </p:grpSpPr>
        <p:sp>
          <p:nvSpPr>
            <p:cNvPr id="10" name="Freeform 10"/>
            <p:cNvSpPr/>
            <p:nvPr/>
          </p:nvSpPr>
          <p:spPr>
            <a:xfrm>
              <a:off x="0" y="0"/>
              <a:ext cx="1314749" cy="238339"/>
            </a:xfrm>
            <a:custGeom>
              <a:avLst/>
              <a:gdLst/>
              <a:ahLst/>
              <a:cxnLst/>
              <a:rect l="l" t="t" r="r" b="b"/>
              <a:pathLst>
                <a:path w="1314749" h="238339">
                  <a:moveTo>
                    <a:pt x="0" y="0"/>
                  </a:moveTo>
                  <a:lnTo>
                    <a:pt x="1314749" y="0"/>
                  </a:lnTo>
                  <a:lnTo>
                    <a:pt x="131474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31474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10178"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AUTHENTIC</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14</a:t>
            </a:r>
          </a:p>
        </p:txBody>
      </p:sp>
      <p:sp>
        <p:nvSpPr>
          <p:cNvPr id="14" name="Freeform 14"/>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5324562"/>
            <a:ext cx="12690890" cy="1956879"/>
            <a:chOff x="0" y="0"/>
            <a:chExt cx="3342457" cy="515392"/>
          </a:xfrm>
        </p:grpSpPr>
        <p:sp>
          <p:nvSpPr>
            <p:cNvPr id="7" name="Freeform 7"/>
            <p:cNvSpPr/>
            <p:nvPr/>
          </p:nvSpPr>
          <p:spPr>
            <a:xfrm>
              <a:off x="0" y="0"/>
              <a:ext cx="3342457" cy="515392"/>
            </a:xfrm>
            <a:custGeom>
              <a:avLst/>
              <a:gdLst/>
              <a:ahLst/>
              <a:cxnLst/>
              <a:rect l="l" t="t" r="r" b="b"/>
              <a:pathLst>
                <a:path w="3342457" h="515392">
                  <a:moveTo>
                    <a:pt x="0" y="0"/>
                  </a:moveTo>
                  <a:lnTo>
                    <a:pt x="3342457" y="0"/>
                  </a:lnTo>
                  <a:lnTo>
                    <a:pt x="3342457" y="515392"/>
                  </a:lnTo>
                  <a:lnTo>
                    <a:pt x="0" y="515392"/>
                  </a:lnTo>
                  <a:close/>
                </a:path>
              </a:pathLst>
            </a:custGeom>
            <a:solidFill>
              <a:srgbClr val="303030"/>
            </a:solidFill>
          </p:spPr>
          <p:txBody>
            <a:bodyPr/>
            <a:lstStyle/>
            <a:p>
              <a:endParaRPr lang="en-US"/>
            </a:p>
          </p:txBody>
        </p:sp>
        <p:sp>
          <p:nvSpPr>
            <p:cNvPr id="8" name="TextBox 8"/>
            <p:cNvSpPr txBox="1"/>
            <p:nvPr/>
          </p:nvSpPr>
          <p:spPr>
            <a:xfrm>
              <a:off x="0" y="-76200"/>
              <a:ext cx="3342457" cy="591592"/>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1809009" y="1192941"/>
            <a:ext cx="5345516" cy="3140953"/>
            <a:chOff x="0" y="0"/>
            <a:chExt cx="1550408" cy="910999"/>
          </a:xfrm>
        </p:grpSpPr>
        <p:sp>
          <p:nvSpPr>
            <p:cNvPr id="13" name="Freeform 13"/>
            <p:cNvSpPr/>
            <p:nvPr/>
          </p:nvSpPr>
          <p:spPr>
            <a:xfrm>
              <a:off x="0" y="0"/>
              <a:ext cx="1550408" cy="910999"/>
            </a:xfrm>
            <a:custGeom>
              <a:avLst/>
              <a:gdLst/>
              <a:ahLst/>
              <a:cxnLst/>
              <a:rect l="l" t="t" r="r" b="b"/>
              <a:pathLst>
                <a:path w="1550408" h="910999">
                  <a:moveTo>
                    <a:pt x="0" y="0"/>
                  </a:moveTo>
                  <a:lnTo>
                    <a:pt x="1550408" y="0"/>
                  </a:lnTo>
                  <a:lnTo>
                    <a:pt x="1550408" y="910999"/>
                  </a:lnTo>
                  <a:lnTo>
                    <a:pt x="0" y="910999"/>
                  </a:lnTo>
                  <a:close/>
                </a:path>
              </a:pathLst>
            </a:custGeom>
            <a:solidFill>
              <a:srgbClr val="FFFFFF"/>
            </a:solidFill>
          </p:spPr>
          <p:txBody>
            <a:bodyPr/>
            <a:lstStyle/>
            <a:p>
              <a:endParaRPr lang="en-US"/>
            </a:p>
          </p:txBody>
        </p:sp>
        <p:sp>
          <p:nvSpPr>
            <p:cNvPr id="14" name="TextBox 14"/>
            <p:cNvSpPr txBox="1"/>
            <p:nvPr/>
          </p:nvSpPr>
          <p:spPr>
            <a:xfrm>
              <a:off x="0" y="-76200"/>
              <a:ext cx="1550408" cy="987199"/>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1991319" y="1373897"/>
            <a:ext cx="4980896" cy="2801754"/>
          </a:xfrm>
          <a:custGeom>
            <a:avLst/>
            <a:gdLst/>
            <a:ahLst/>
            <a:cxnLst/>
            <a:rect l="l" t="t" r="r" b="b"/>
            <a:pathLst>
              <a:path w="4980896" h="2801754">
                <a:moveTo>
                  <a:pt x="0" y="0"/>
                </a:moveTo>
                <a:lnTo>
                  <a:pt x="4980896" y="0"/>
                </a:lnTo>
                <a:lnTo>
                  <a:pt x="4980896" y="2801754"/>
                </a:lnTo>
                <a:lnTo>
                  <a:pt x="0" y="2801754"/>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1787615" y="5474252"/>
            <a:ext cx="12077087"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should young people pay close attention to how someone acts or behaves?</a:t>
            </a:r>
          </a:p>
        </p:txBody>
      </p:sp>
      <p:sp>
        <p:nvSpPr>
          <p:cNvPr id="17" name="TextBox 17"/>
          <p:cNvSpPr txBox="1"/>
          <p:nvPr/>
        </p:nvSpPr>
        <p:spPr>
          <a:xfrm>
            <a:off x="945186" y="1250072"/>
            <a:ext cx="11714400"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AUTHENTIC PEOPLE</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15</a:t>
            </a:r>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2877" y="2983821"/>
            <a:ext cx="7208189" cy="904943"/>
            <a:chOff x="0" y="0"/>
            <a:chExt cx="1898453" cy="238339"/>
          </a:xfrm>
        </p:grpSpPr>
        <p:sp>
          <p:nvSpPr>
            <p:cNvPr id="5" name="Freeform 5"/>
            <p:cNvSpPr/>
            <p:nvPr/>
          </p:nvSpPr>
          <p:spPr>
            <a:xfrm>
              <a:off x="0" y="0"/>
              <a:ext cx="1898453" cy="238339"/>
            </a:xfrm>
            <a:custGeom>
              <a:avLst/>
              <a:gdLst/>
              <a:ahLst/>
              <a:cxnLst/>
              <a:rect l="l" t="t" r="r" b="b"/>
              <a:pathLst>
                <a:path w="1898453" h="238339">
                  <a:moveTo>
                    <a:pt x="0" y="0"/>
                  </a:moveTo>
                  <a:lnTo>
                    <a:pt x="1898453" y="0"/>
                  </a:lnTo>
                  <a:lnTo>
                    <a:pt x="189845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9845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42877" y="3867623"/>
            <a:ext cx="15816423"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Choosing friends</a:t>
            </a:r>
          </a:p>
        </p:txBody>
      </p:sp>
      <p:sp>
        <p:nvSpPr>
          <p:cNvPr id="8" name="TextBox 8"/>
          <p:cNvSpPr txBox="1"/>
          <p:nvPr/>
        </p:nvSpPr>
        <p:spPr>
          <a:xfrm>
            <a:off x="945186" y="1250072"/>
            <a:ext cx="11714400"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AUTHENTIC PEOPLE</a:t>
            </a:r>
          </a:p>
        </p:txBody>
      </p:sp>
      <p:sp>
        <p:nvSpPr>
          <p:cNvPr id="9" name="TextBox 9"/>
          <p:cNvSpPr txBox="1"/>
          <p:nvPr/>
        </p:nvSpPr>
        <p:spPr>
          <a:xfrm>
            <a:off x="1753535" y="3002867"/>
            <a:ext cx="759755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to Notice Behavior</a:t>
            </a:r>
          </a:p>
        </p:txBody>
      </p:sp>
      <p:grpSp>
        <p:nvGrpSpPr>
          <p:cNvPr id="10" name="Group 10"/>
          <p:cNvGrpSpPr/>
          <p:nvPr/>
        </p:nvGrpSpPr>
        <p:grpSpPr>
          <a:xfrm>
            <a:off x="11809009" y="1192941"/>
            <a:ext cx="5345516" cy="3140953"/>
            <a:chOff x="0" y="0"/>
            <a:chExt cx="1550408" cy="910999"/>
          </a:xfrm>
        </p:grpSpPr>
        <p:sp>
          <p:nvSpPr>
            <p:cNvPr id="11" name="Freeform 11"/>
            <p:cNvSpPr/>
            <p:nvPr/>
          </p:nvSpPr>
          <p:spPr>
            <a:xfrm>
              <a:off x="0" y="0"/>
              <a:ext cx="1550408" cy="910999"/>
            </a:xfrm>
            <a:custGeom>
              <a:avLst/>
              <a:gdLst/>
              <a:ahLst/>
              <a:cxnLst/>
              <a:rect l="l" t="t" r="r" b="b"/>
              <a:pathLst>
                <a:path w="1550408" h="910999">
                  <a:moveTo>
                    <a:pt x="0" y="0"/>
                  </a:moveTo>
                  <a:lnTo>
                    <a:pt x="1550408" y="0"/>
                  </a:lnTo>
                  <a:lnTo>
                    <a:pt x="1550408" y="910999"/>
                  </a:lnTo>
                  <a:lnTo>
                    <a:pt x="0" y="910999"/>
                  </a:lnTo>
                  <a:close/>
                </a:path>
              </a:pathLst>
            </a:custGeom>
            <a:solidFill>
              <a:srgbClr val="FFFFFF"/>
            </a:solidFill>
          </p:spPr>
          <p:txBody>
            <a:bodyPr/>
            <a:lstStyle/>
            <a:p>
              <a:endParaRPr lang="en-US"/>
            </a:p>
          </p:txBody>
        </p:sp>
        <p:sp>
          <p:nvSpPr>
            <p:cNvPr id="12" name="TextBox 12"/>
            <p:cNvSpPr txBox="1"/>
            <p:nvPr/>
          </p:nvSpPr>
          <p:spPr>
            <a:xfrm>
              <a:off x="0" y="-76200"/>
              <a:ext cx="1550408" cy="987199"/>
            </a:xfrm>
            <a:prstGeom prst="rect">
              <a:avLst/>
            </a:prstGeom>
          </p:spPr>
          <p:txBody>
            <a:bodyPr lIns="50800" tIns="50800" rIns="50800" bIns="50800" rtlCol="0" anchor="ctr"/>
            <a:lstStyle/>
            <a:p>
              <a:pPr algn="ctr">
                <a:lnSpc>
                  <a:spcPts val="3074"/>
                </a:lnSpc>
              </a:pPr>
              <a:endParaRPr/>
            </a:p>
          </p:txBody>
        </p:sp>
      </p:grpSp>
      <p:sp>
        <p:nvSpPr>
          <p:cNvPr id="13" name="Freeform 13"/>
          <p:cNvSpPr/>
          <p:nvPr/>
        </p:nvSpPr>
        <p:spPr>
          <a:xfrm>
            <a:off x="11991319" y="1373897"/>
            <a:ext cx="4980896" cy="2801754"/>
          </a:xfrm>
          <a:custGeom>
            <a:avLst/>
            <a:gdLst/>
            <a:ahLst/>
            <a:cxnLst/>
            <a:rect l="l" t="t" r="r" b="b"/>
            <a:pathLst>
              <a:path w="4980896" h="2801754">
                <a:moveTo>
                  <a:pt x="0" y="0"/>
                </a:moveTo>
                <a:lnTo>
                  <a:pt x="4980896" y="0"/>
                </a:lnTo>
                <a:lnTo>
                  <a:pt x="4980896" y="2801754"/>
                </a:lnTo>
                <a:lnTo>
                  <a:pt x="0" y="2801754"/>
                </a:lnTo>
                <a:lnTo>
                  <a:pt x="0" y="0"/>
                </a:lnTo>
                <a:close/>
              </a:path>
            </a:pathLst>
          </a:custGeom>
          <a:blipFill>
            <a:blip r:embed="rId3"/>
            <a:stretch>
              <a:fillRect/>
            </a:stretch>
          </a:blipFill>
        </p:spPr>
        <p:txBody>
          <a:bodyPr/>
          <a:lstStyle/>
          <a:p>
            <a:endParaRPr lang="en-US"/>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16</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Freeform 1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7" name="Freeform 1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8" name="Freeform 18"/>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2877" y="2983821"/>
            <a:ext cx="7208189" cy="904943"/>
            <a:chOff x="0" y="0"/>
            <a:chExt cx="1898453" cy="238339"/>
          </a:xfrm>
        </p:grpSpPr>
        <p:sp>
          <p:nvSpPr>
            <p:cNvPr id="5" name="Freeform 5"/>
            <p:cNvSpPr/>
            <p:nvPr/>
          </p:nvSpPr>
          <p:spPr>
            <a:xfrm>
              <a:off x="0" y="0"/>
              <a:ext cx="1898453" cy="238339"/>
            </a:xfrm>
            <a:custGeom>
              <a:avLst/>
              <a:gdLst/>
              <a:ahLst/>
              <a:cxnLst/>
              <a:rect l="l" t="t" r="r" b="b"/>
              <a:pathLst>
                <a:path w="1898453" h="238339">
                  <a:moveTo>
                    <a:pt x="0" y="0"/>
                  </a:moveTo>
                  <a:lnTo>
                    <a:pt x="1898453" y="0"/>
                  </a:lnTo>
                  <a:lnTo>
                    <a:pt x="189845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9845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42877" y="3867623"/>
            <a:ext cx="15816423"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Choosing friends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Meeting new peers</a:t>
            </a:r>
          </a:p>
        </p:txBody>
      </p:sp>
      <p:sp>
        <p:nvSpPr>
          <p:cNvPr id="8" name="TextBox 8"/>
          <p:cNvSpPr txBox="1"/>
          <p:nvPr/>
        </p:nvSpPr>
        <p:spPr>
          <a:xfrm>
            <a:off x="945186" y="1250072"/>
            <a:ext cx="11714400"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AUTHENTIC PEOPLE</a:t>
            </a:r>
          </a:p>
        </p:txBody>
      </p:sp>
      <p:grpSp>
        <p:nvGrpSpPr>
          <p:cNvPr id="9" name="Group 9"/>
          <p:cNvGrpSpPr/>
          <p:nvPr/>
        </p:nvGrpSpPr>
        <p:grpSpPr>
          <a:xfrm>
            <a:off x="11809009" y="1192941"/>
            <a:ext cx="5345516" cy="3140953"/>
            <a:chOff x="0" y="0"/>
            <a:chExt cx="1550408" cy="910999"/>
          </a:xfrm>
        </p:grpSpPr>
        <p:sp>
          <p:nvSpPr>
            <p:cNvPr id="10" name="Freeform 10"/>
            <p:cNvSpPr/>
            <p:nvPr/>
          </p:nvSpPr>
          <p:spPr>
            <a:xfrm>
              <a:off x="0" y="0"/>
              <a:ext cx="1550408" cy="910999"/>
            </a:xfrm>
            <a:custGeom>
              <a:avLst/>
              <a:gdLst/>
              <a:ahLst/>
              <a:cxnLst/>
              <a:rect l="l" t="t" r="r" b="b"/>
              <a:pathLst>
                <a:path w="1550408" h="910999">
                  <a:moveTo>
                    <a:pt x="0" y="0"/>
                  </a:moveTo>
                  <a:lnTo>
                    <a:pt x="1550408" y="0"/>
                  </a:lnTo>
                  <a:lnTo>
                    <a:pt x="1550408" y="910999"/>
                  </a:lnTo>
                  <a:lnTo>
                    <a:pt x="0" y="910999"/>
                  </a:lnTo>
                  <a:close/>
                </a:path>
              </a:pathLst>
            </a:custGeom>
            <a:solidFill>
              <a:srgbClr val="FFFFFF"/>
            </a:solidFill>
          </p:spPr>
          <p:txBody>
            <a:bodyPr/>
            <a:lstStyle/>
            <a:p>
              <a:endParaRPr lang="en-US"/>
            </a:p>
          </p:txBody>
        </p:sp>
        <p:sp>
          <p:nvSpPr>
            <p:cNvPr id="11" name="TextBox 11"/>
            <p:cNvSpPr txBox="1"/>
            <p:nvPr/>
          </p:nvSpPr>
          <p:spPr>
            <a:xfrm>
              <a:off x="0" y="-76200"/>
              <a:ext cx="1550408" cy="987199"/>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1991319" y="1373897"/>
            <a:ext cx="4980896" cy="2801754"/>
          </a:xfrm>
          <a:custGeom>
            <a:avLst/>
            <a:gdLst/>
            <a:ahLst/>
            <a:cxnLst/>
            <a:rect l="l" t="t" r="r" b="b"/>
            <a:pathLst>
              <a:path w="4980896" h="2801754">
                <a:moveTo>
                  <a:pt x="0" y="0"/>
                </a:moveTo>
                <a:lnTo>
                  <a:pt x="4980896" y="0"/>
                </a:lnTo>
                <a:lnTo>
                  <a:pt x="4980896" y="2801754"/>
                </a:lnTo>
                <a:lnTo>
                  <a:pt x="0" y="2801754"/>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17</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Freeform 1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6" name="Freeform 1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7" name="Freeform 17"/>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6"/>
            <a:stretch>
              <a:fillRect/>
            </a:stretch>
          </a:blipFill>
        </p:spPr>
        <p:txBody>
          <a:bodyPr/>
          <a:lstStyle/>
          <a:p>
            <a:endParaRPr lang="en-US"/>
          </a:p>
        </p:txBody>
      </p:sp>
      <p:sp>
        <p:nvSpPr>
          <p:cNvPr id="18" name="TextBox 18"/>
          <p:cNvSpPr txBox="1"/>
          <p:nvPr/>
        </p:nvSpPr>
        <p:spPr>
          <a:xfrm>
            <a:off x="1753535" y="3002867"/>
            <a:ext cx="759755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to Notice Behavior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2877" y="2983821"/>
            <a:ext cx="7208189" cy="904943"/>
            <a:chOff x="0" y="0"/>
            <a:chExt cx="1898453" cy="238339"/>
          </a:xfrm>
        </p:grpSpPr>
        <p:sp>
          <p:nvSpPr>
            <p:cNvPr id="5" name="Freeform 5"/>
            <p:cNvSpPr/>
            <p:nvPr/>
          </p:nvSpPr>
          <p:spPr>
            <a:xfrm>
              <a:off x="0" y="0"/>
              <a:ext cx="1898453" cy="238339"/>
            </a:xfrm>
            <a:custGeom>
              <a:avLst/>
              <a:gdLst/>
              <a:ahLst/>
              <a:cxnLst/>
              <a:rect l="l" t="t" r="r" b="b"/>
              <a:pathLst>
                <a:path w="1898453" h="238339">
                  <a:moveTo>
                    <a:pt x="0" y="0"/>
                  </a:moveTo>
                  <a:lnTo>
                    <a:pt x="1898453" y="0"/>
                  </a:lnTo>
                  <a:lnTo>
                    <a:pt x="189845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9845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42877" y="3867623"/>
            <a:ext cx="15816423"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Choosing friends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Meeting new peers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Deciding who to confide in</a:t>
            </a:r>
          </a:p>
        </p:txBody>
      </p:sp>
      <p:sp>
        <p:nvSpPr>
          <p:cNvPr id="8" name="TextBox 8"/>
          <p:cNvSpPr txBox="1"/>
          <p:nvPr/>
        </p:nvSpPr>
        <p:spPr>
          <a:xfrm>
            <a:off x="945186" y="1250072"/>
            <a:ext cx="11714400"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AUTHENTIC PEOPLE</a:t>
            </a:r>
          </a:p>
        </p:txBody>
      </p:sp>
      <p:grpSp>
        <p:nvGrpSpPr>
          <p:cNvPr id="9" name="Group 9"/>
          <p:cNvGrpSpPr/>
          <p:nvPr/>
        </p:nvGrpSpPr>
        <p:grpSpPr>
          <a:xfrm>
            <a:off x="11809009" y="1192941"/>
            <a:ext cx="5345516" cy="3140953"/>
            <a:chOff x="0" y="0"/>
            <a:chExt cx="1550408" cy="910999"/>
          </a:xfrm>
        </p:grpSpPr>
        <p:sp>
          <p:nvSpPr>
            <p:cNvPr id="10" name="Freeform 10"/>
            <p:cNvSpPr/>
            <p:nvPr/>
          </p:nvSpPr>
          <p:spPr>
            <a:xfrm>
              <a:off x="0" y="0"/>
              <a:ext cx="1550408" cy="910999"/>
            </a:xfrm>
            <a:custGeom>
              <a:avLst/>
              <a:gdLst/>
              <a:ahLst/>
              <a:cxnLst/>
              <a:rect l="l" t="t" r="r" b="b"/>
              <a:pathLst>
                <a:path w="1550408" h="910999">
                  <a:moveTo>
                    <a:pt x="0" y="0"/>
                  </a:moveTo>
                  <a:lnTo>
                    <a:pt x="1550408" y="0"/>
                  </a:lnTo>
                  <a:lnTo>
                    <a:pt x="1550408" y="910999"/>
                  </a:lnTo>
                  <a:lnTo>
                    <a:pt x="0" y="910999"/>
                  </a:lnTo>
                  <a:close/>
                </a:path>
              </a:pathLst>
            </a:custGeom>
            <a:solidFill>
              <a:srgbClr val="FFFFFF"/>
            </a:solidFill>
          </p:spPr>
          <p:txBody>
            <a:bodyPr/>
            <a:lstStyle/>
            <a:p>
              <a:endParaRPr lang="en-US"/>
            </a:p>
          </p:txBody>
        </p:sp>
        <p:sp>
          <p:nvSpPr>
            <p:cNvPr id="11" name="TextBox 11"/>
            <p:cNvSpPr txBox="1"/>
            <p:nvPr/>
          </p:nvSpPr>
          <p:spPr>
            <a:xfrm>
              <a:off x="0" y="-76200"/>
              <a:ext cx="1550408" cy="987199"/>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1991319" y="1373897"/>
            <a:ext cx="4980896" cy="2801754"/>
          </a:xfrm>
          <a:custGeom>
            <a:avLst/>
            <a:gdLst/>
            <a:ahLst/>
            <a:cxnLst/>
            <a:rect l="l" t="t" r="r" b="b"/>
            <a:pathLst>
              <a:path w="4980896" h="2801754">
                <a:moveTo>
                  <a:pt x="0" y="0"/>
                </a:moveTo>
                <a:lnTo>
                  <a:pt x="4980896" y="0"/>
                </a:lnTo>
                <a:lnTo>
                  <a:pt x="4980896" y="2801754"/>
                </a:lnTo>
                <a:lnTo>
                  <a:pt x="0" y="2801754"/>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18</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Freeform 1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6" name="Freeform 1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7" name="Freeform 17"/>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6"/>
            <a:stretch>
              <a:fillRect/>
            </a:stretch>
          </a:blipFill>
        </p:spPr>
        <p:txBody>
          <a:bodyPr/>
          <a:lstStyle/>
          <a:p>
            <a:endParaRPr lang="en-US"/>
          </a:p>
        </p:txBody>
      </p:sp>
      <p:sp>
        <p:nvSpPr>
          <p:cNvPr id="18" name="TextBox 18"/>
          <p:cNvSpPr txBox="1"/>
          <p:nvPr/>
        </p:nvSpPr>
        <p:spPr>
          <a:xfrm>
            <a:off x="1753535" y="3002867"/>
            <a:ext cx="759755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to Notice Behavior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2877" y="2983821"/>
            <a:ext cx="7208189" cy="904943"/>
            <a:chOff x="0" y="0"/>
            <a:chExt cx="1898453" cy="238339"/>
          </a:xfrm>
        </p:grpSpPr>
        <p:sp>
          <p:nvSpPr>
            <p:cNvPr id="5" name="Freeform 5"/>
            <p:cNvSpPr/>
            <p:nvPr/>
          </p:nvSpPr>
          <p:spPr>
            <a:xfrm>
              <a:off x="0" y="0"/>
              <a:ext cx="1898453" cy="238339"/>
            </a:xfrm>
            <a:custGeom>
              <a:avLst/>
              <a:gdLst/>
              <a:ahLst/>
              <a:cxnLst/>
              <a:rect l="l" t="t" r="r" b="b"/>
              <a:pathLst>
                <a:path w="1898453" h="238339">
                  <a:moveTo>
                    <a:pt x="0" y="0"/>
                  </a:moveTo>
                  <a:lnTo>
                    <a:pt x="1898453" y="0"/>
                  </a:lnTo>
                  <a:lnTo>
                    <a:pt x="189845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9845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42877" y="3867623"/>
            <a:ext cx="15816423"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Choosing friends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Meeting new peers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Deciding who to confide in</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Selecting role models</a:t>
            </a:r>
          </a:p>
        </p:txBody>
      </p:sp>
      <p:sp>
        <p:nvSpPr>
          <p:cNvPr id="8" name="TextBox 8"/>
          <p:cNvSpPr txBox="1"/>
          <p:nvPr/>
        </p:nvSpPr>
        <p:spPr>
          <a:xfrm>
            <a:off x="945186" y="1250072"/>
            <a:ext cx="11714400"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AUTHENTIC PEOPLE</a:t>
            </a:r>
          </a:p>
        </p:txBody>
      </p:sp>
      <p:grpSp>
        <p:nvGrpSpPr>
          <p:cNvPr id="9" name="Group 9"/>
          <p:cNvGrpSpPr/>
          <p:nvPr/>
        </p:nvGrpSpPr>
        <p:grpSpPr>
          <a:xfrm>
            <a:off x="11809009" y="1192941"/>
            <a:ext cx="5345516" cy="3140953"/>
            <a:chOff x="0" y="0"/>
            <a:chExt cx="1550408" cy="910999"/>
          </a:xfrm>
        </p:grpSpPr>
        <p:sp>
          <p:nvSpPr>
            <p:cNvPr id="10" name="Freeform 10"/>
            <p:cNvSpPr/>
            <p:nvPr/>
          </p:nvSpPr>
          <p:spPr>
            <a:xfrm>
              <a:off x="0" y="0"/>
              <a:ext cx="1550408" cy="910999"/>
            </a:xfrm>
            <a:custGeom>
              <a:avLst/>
              <a:gdLst/>
              <a:ahLst/>
              <a:cxnLst/>
              <a:rect l="l" t="t" r="r" b="b"/>
              <a:pathLst>
                <a:path w="1550408" h="910999">
                  <a:moveTo>
                    <a:pt x="0" y="0"/>
                  </a:moveTo>
                  <a:lnTo>
                    <a:pt x="1550408" y="0"/>
                  </a:lnTo>
                  <a:lnTo>
                    <a:pt x="1550408" y="910999"/>
                  </a:lnTo>
                  <a:lnTo>
                    <a:pt x="0" y="910999"/>
                  </a:lnTo>
                  <a:close/>
                </a:path>
              </a:pathLst>
            </a:custGeom>
            <a:solidFill>
              <a:srgbClr val="FFFFFF"/>
            </a:solidFill>
          </p:spPr>
          <p:txBody>
            <a:bodyPr/>
            <a:lstStyle/>
            <a:p>
              <a:endParaRPr lang="en-US"/>
            </a:p>
          </p:txBody>
        </p:sp>
        <p:sp>
          <p:nvSpPr>
            <p:cNvPr id="11" name="TextBox 11"/>
            <p:cNvSpPr txBox="1"/>
            <p:nvPr/>
          </p:nvSpPr>
          <p:spPr>
            <a:xfrm>
              <a:off x="0" y="-76200"/>
              <a:ext cx="1550408" cy="987199"/>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1991319" y="1373897"/>
            <a:ext cx="4980896" cy="2801754"/>
          </a:xfrm>
          <a:custGeom>
            <a:avLst/>
            <a:gdLst/>
            <a:ahLst/>
            <a:cxnLst/>
            <a:rect l="l" t="t" r="r" b="b"/>
            <a:pathLst>
              <a:path w="4980896" h="2801754">
                <a:moveTo>
                  <a:pt x="0" y="0"/>
                </a:moveTo>
                <a:lnTo>
                  <a:pt x="4980896" y="0"/>
                </a:lnTo>
                <a:lnTo>
                  <a:pt x="4980896" y="2801754"/>
                </a:lnTo>
                <a:lnTo>
                  <a:pt x="0" y="2801754"/>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19</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Freeform 1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6" name="Freeform 1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7" name="Freeform 17"/>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6"/>
            <a:stretch>
              <a:fillRect/>
            </a:stretch>
          </a:blipFill>
        </p:spPr>
        <p:txBody>
          <a:bodyPr/>
          <a:lstStyle/>
          <a:p>
            <a:endParaRPr lang="en-US"/>
          </a:p>
        </p:txBody>
      </p:sp>
      <p:sp>
        <p:nvSpPr>
          <p:cNvPr id="18" name="TextBox 18"/>
          <p:cNvSpPr txBox="1"/>
          <p:nvPr/>
        </p:nvSpPr>
        <p:spPr>
          <a:xfrm>
            <a:off x="1753535" y="3002867"/>
            <a:ext cx="759755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to Notice Behavior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256804" y="1419794"/>
            <a:ext cx="15787901" cy="7360921"/>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provides an interactive digital tool, Slido.com, to enhance audience engagement. To implement Slido for your organization, you can log in to </a:t>
            </a:r>
            <a:r>
              <a:rPr lang="en-US" sz="2599" u="sng">
                <a:solidFill>
                  <a:srgbClr val="303030"/>
                </a:solidFill>
                <a:latin typeface="Roboto"/>
                <a:ea typeface="Roboto"/>
                <a:cs typeface="Roboto"/>
                <a:sym typeface="Roboto"/>
                <a:hlinkClick r:id="rId3" tooltip="https://www.walkingwise.com"/>
              </a:rPr>
              <a:t>WalkingWise.com</a:t>
            </a:r>
            <a:r>
              <a:rPr lang="en-US" sz="2599">
                <a:solidFill>
                  <a:srgbClr val="303030"/>
                </a:solidFill>
                <a:latin typeface="Roboto"/>
                <a:ea typeface="Roboto"/>
                <a:cs typeface="Roboto"/>
                <a:sym typeface="Roboto"/>
              </a:rPr>
              <a:t> for setup instructions. Once configured, integrate Slido polling and add a post-evaluation into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from this Walking Wise presentation to make sure the content aligns with your school policies, is age-appropriate, and fits within available class time. However, the existing slides are copyright-protected and may not be modified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FF5757"/>
                </a:solidFill>
                <a:latin typeface="Roboto"/>
                <a:ea typeface="Roboto"/>
                <a:cs typeface="Roboto"/>
                <a:sym typeface="Roboto"/>
              </a:rPr>
              <a:t>If you would like to add your own content, you may do so under the following conditions: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10" name="Freeform 10"/>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2877" y="2983821"/>
            <a:ext cx="7208189" cy="904943"/>
            <a:chOff x="0" y="0"/>
            <a:chExt cx="1898453" cy="238339"/>
          </a:xfrm>
        </p:grpSpPr>
        <p:sp>
          <p:nvSpPr>
            <p:cNvPr id="5" name="Freeform 5"/>
            <p:cNvSpPr/>
            <p:nvPr/>
          </p:nvSpPr>
          <p:spPr>
            <a:xfrm>
              <a:off x="0" y="0"/>
              <a:ext cx="1898453" cy="238339"/>
            </a:xfrm>
            <a:custGeom>
              <a:avLst/>
              <a:gdLst/>
              <a:ahLst/>
              <a:cxnLst/>
              <a:rect l="l" t="t" r="r" b="b"/>
              <a:pathLst>
                <a:path w="1898453" h="238339">
                  <a:moveTo>
                    <a:pt x="0" y="0"/>
                  </a:moveTo>
                  <a:lnTo>
                    <a:pt x="1898453" y="0"/>
                  </a:lnTo>
                  <a:lnTo>
                    <a:pt x="189845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9845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42877" y="3867623"/>
            <a:ext cx="15816423"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Choosing friends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Meeting new peers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Deciding who to confide in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Selecting role models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Choosing trustworthy adults</a:t>
            </a:r>
          </a:p>
        </p:txBody>
      </p:sp>
      <p:sp>
        <p:nvSpPr>
          <p:cNvPr id="8" name="TextBox 8"/>
          <p:cNvSpPr txBox="1"/>
          <p:nvPr/>
        </p:nvSpPr>
        <p:spPr>
          <a:xfrm>
            <a:off x="945186" y="1250072"/>
            <a:ext cx="11714400"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AUTHENTIC PEOPLE</a:t>
            </a:r>
          </a:p>
        </p:txBody>
      </p:sp>
      <p:grpSp>
        <p:nvGrpSpPr>
          <p:cNvPr id="9" name="Group 9"/>
          <p:cNvGrpSpPr/>
          <p:nvPr/>
        </p:nvGrpSpPr>
        <p:grpSpPr>
          <a:xfrm>
            <a:off x="11809009" y="1192941"/>
            <a:ext cx="5345516" cy="3140953"/>
            <a:chOff x="0" y="0"/>
            <a:chExt cx="1550408" cy="910999"/>
          </a:xfrm>
        </p:grpSpPr>
        <p:sp>
          <p:nvSpPr>
            <p:cNvPr id="10" name="Freeform 10"/>
            <p:cNvSpPr/>
            <p:nvPr/>
          </p:nvSpPr>
          <p:spPr>
            <a:xfrm>
              <a:off x="0" y="0"/>
              <a:ext cx="1550408" cy="910999"/>
            </a:xfrm>
            <a:custGeom>
              <a:avLst/>
              <a:gdLst/>
              <a:ahLst/>
              <a:cxnLst/>
              <a:rect l="l" t="t" r="r" b="b"/>
              <a:pathLst>
                <a:path w="1550408" h="910999">
                  <a:moveTo>
                    <a:pt x="0" y="0"/>
                  </a:moveTo>
                  <a:lnTo>
                    <a:pt x="1550408" y="0"/>
                  </a:lnTo>
                  <a:lnTo>
                    <a:pt x="1550408" y="910999"/>
                  </a:lnTo>
                  <a:lnTo>
                    <a:pt x="0" y="910999"/>
                  </a:lnTo>
                  <a:close/>
                </a:path>
              </a:pathLst>
            </a:custGeom>
            <a:solidFill>
              <a:srgbClr val="FFFFFF"/>
            </a:solidFill>
          </p:spPr>
          <p:txBody>
            <a:bodyPr/>
            <a:lstStyle/>
            <a:p>
              <a:endParaRPr lang="en-US"/>
            </a:p>
          </p:txBody>
        </p:sp>
        <p:sp>
          <p:nvSpPr>
            <p:cNvPr id="11" name="TextBox 11"/>
            <p:cNvSpPr txBox="1"/>
            <p:nvPr/>
          </p:nvSpPr>
          <p:spPr>
            <a:xfrm>
              <a:off x="0" y="-76200"/>
              <a:ext cx="1550408" cy="987199"/>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1991319" y="1373897"/>
            <a:ext cx="4980896" cy="2801754"/>
          </a:xfrm>
          <a:custGeom>
            <a:avLst/>
            <a:gdLst/>
            <a:ahLst/>
            <a:cxnLst/>
            <a:rect l="l" t="t" r="r" b="b"/>
            <a:pathLst>
              <a:path w="4980896" h="2801754">
                <a:moveTo>
                  <a:pt x="0" y="0"/>
                </a:moveTo>
                <a:lnTo>
                  <a:pt x="4980896" y="0"/>
                </a:lnTo>
                <a:lnTo>
                  <a:pt x="4980896" y="2801754"/>
                </a:lnTo>
                <a:lnTo>
                  <a:pt x="0" y="2801754"/>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20</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Freeform 1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6" name="Freeform 1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7" name="Freeform 17"/>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6"/>
            <a:stretch>
              <a:fillRect/>
            </a:stretch>
          </a:blipFill>
        </p:spPr>
        <p:txBody>
          <a:bodyPr/>
          <a:lstStyle/>
          <a:p>
            <a:endParaRPr lang="en-US"/>
          </a:p>
        </p:txBody>
      </p:sp>
      <p:sp>
        <p:nvSpPr>
          <p:cNvPr id="18" name="TextBox 18"/>
          <p:cNvSpPr txBox="1"/>
          <p:nvPr/>
        </p:nvSpPr>
        <p:spPr>
          <a:xfrm>
            <a:off x="1753535" y="3002867"/>
            <a:ext cx="759755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to Notice Behavior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2877" y="2983821"/>
            <a:ext cx="7208189" cy="904943"/>
            <a:chOff x="0" y="0"/>
            <a:chExt cx="1898453" cy="238339"/>
          </a:xfrm>
        </p:grpSpPr>
        <p:sp>
          <p:nvSpPr>
            <p:cNvPr id="5" name="Freeform 5"/>
            <p:cNvSpPr/>
            <p:nvPr/>
          </p:nvSpPr>
          <p:spPr>
            <a:xfrm>
              <a:off x="0" y="0"/>
              <a:ext cx="1898453" cy="238339"/>
            </a:xfrm>
            <a:custGeom>
              <a:avLst/>
              <a:gdLst/>
              <a:ahLst/>
              <a:cxnLst/>
              <a:rect l="l" t="t" r="r" b="b"/>
              <a:pathLst>
                <a:path w="1898453" h="238339">
                  <a:moveTo>
                    <a:pt x="0" y="0"/>
                  </a:moveTo>
                  <a:lnTo>
                    <a:pt x="1898453" y="0"/>
                  </a:lnTo>
                  <a:lnTo>
                    <a:pt x="189845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9845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42877" y="3867623"/>
            <a:ext cx="15816423" cy="5099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Choosing friends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Meeting new peers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Deciding who to confide in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Selecting role models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Choosing trustworthy adults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Asking for help</a:t>
            </a:r>
          </a:p>
        </p:txBody>
      </p:sp>
      <p:sp>
        <p:nvSpPr>
          <p:cNvPr id="8" name="TextBox 8"/>
          <p:cNvSpPr txBox="1"/>
          <p:nvPr/>
        </p:nvSpPr>
        <p:spPr>
          <a:xfrm>
            <a:off x="945186" y="1250072"/>
            <a:ext cx="11714400"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AUTHENTIC PEOPLE</a:t>
            </a:r>
          </a:p>
        </p:txBody>
      </p:sp>
      <p:grpSp>
        <p:nvGrpSpPr>
          <p:cNvPr id="9" name="Group 9"/>
          <p:cNvGrpSpPr/>
          <p:nvPr/>
        </p:nvGrpSpPr>
        <p:grpSpPr>
          <a:xfrm>
            <a:off x="11809009" y="1192941"/>
            <a:ext cx="5345516" cy="3140953"/>
            <a:chOff x="0" y="0"/>
            <a:chExt cx="1550408" cy="910999"/>
          </a:xfrm>
        </p:grpSpPr>
        <p:sp>
          <p:nvSpPr>
            <p:cNvPr id="10" name="Freeform 10"/>
            <p:cNvSpPr/>
            <p:nvPr/>
          </p:nvSpPr>
          <p:spPr>
            <a:xfrm>
              <a:off x="0" y="0"/>
              <a:ext cx="1550408" cy="910999"/>
            </a:xfrm>
            <a:custGeom>
              <a:avLst/>
              <a:gdLst/>
              <a:ahLst/>
              <a:cxnLst/>
              <a:rect l="l" t="t" r="r" b="b"/>
              <a:pathLst>
                <a:path w="1550408" h="910999">
                  <a:moveTo>
                    <a:pt x="0" y="0"/>
                  </a:moveTo>
                  <a:lnTo>
                    <a:pt x="1550408" y="0"/>
                  </a:lnTo>
                  <a:lnTo>
                    <a:pt x="1550408" y="910999"/>
                  </a:lnTo>
                  <a:lnTo>
                    <a:pt x="0" y="910999"/>
                  </a:lnTo>
                  <a:close/>
                </a:path>
              </a:pathLst>
            </a:custGeom>
            <a:solidFill>
              <a:srgbClr val="FFFFFF"/>
            </a:solidFill>
          </p:spPr>
          <p:txBody>
            <a:bodyPr/>
            <a:lstStyle/>
            <a:p>
              <a:endParaRPr lang="en-US"/>
            </a:p>
          </p:txBody>
        </p:sp>
        <p:sp>
          <p:nvSpPr>
            <p:cNvPr id="11" name="TextBox 11"/>
            <p:cNvSpPr txBox="1"/>
            <p:nvPr/>
          </p:nvSpPr>
          <p:spPr>
            <a:xfrm>
              <a:off x="0" y="-76200"/>
              <a:ext cx="1550408" cy="987199"/>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1991319" y="1373897"/>
            <a:ext cx="4980896" cy="2801754"/>
          </a:xfrm>
          <a:custGeom>
            <a:avLst/>
            <a:gdLst/>
            <a:ahLst/>
            <a:cxnLst/>
            <a:rect l="l" t="t" r="r" b="b"/>
            <a:pathLst>
              <a:path w="4980896" h="2801754">
                <a:moveTo>
                  <a:pt x="0" y="0"/>
                </a:moveTo>
                <a:lnTo>
                  <a:pt x="4980896" y="0"/>
                </a:lnTo>
                <a:lnTo>
                  <a:pt x="4980896" y="2801754"/>
                </a:lnTo>
                <a:lnTo>
                  <a:pt x="0" y="2801754"/>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21</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Freeform 1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6" name="Freeform 1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7" name="Freeform 17"/>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6"/>
            <a:stretch>
              <a:fillRect/>
            </a:stretch>
          </a:blipFill>
        </p:spPr>
        <p:txBody>
          <a:bodyPr/>
          <a:lstStyle/>
          <a:p>
            <a:endParaRPr lang="en-US"/>
          </a:p>
        </p:txBody>
      </p:sp>
      <p:sp>
        <p:nvSpPr>
          <p:cNvPr id="18" name="TextBox 18"/>
          <p:cNvSpPr txBox="1"/>
          <p:nvPr/>
        </p:nvSpPr>
        <p:spPr>
          <a:xfrm>
            <a:off x="1753535" y="3002867"/>
            <a:ext cx="759755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to Notice Behavior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3624926"/>
            <a:ext cx="10525894" cy="904943"/>
            <a:chOff x="0" y="0"/>
            <a:chExt cx="2772252" cy="238339"/>
          </a:xfrm>
        </p:grpSpPr>
        <p:sp>
          <p:nvSpPr>
            <p:cNvPr id="5" name="Freeform 5"/>
            <p:cNvSpPr/>
            <p:nvPr/>
          </p:nvSpPr>
          <p:spPr>
            <a:xfrm>
              <a:off x="0" y="0"/>
              <a:ext cx="2772252" cy="238339"/>
            </a:xfrm>
            <a:custGeom>
              <a:avLst/>
              <a:gdLst/>
              <a:ahLst/>
              <a:cxnLst/>
              <a:rect l="l" t="t" r="r" b="b"/>
              <a:pathLst>
                <a:path w="2772252" h="238339">
                  <a:moveTo>
                    <a:pt x="0" y="0"/>
                  </a:moveTo>
                  <a:lnTo>
                    <a:pt x="2772252" y="0"/>
                  </a:lnTo>
                  <a:lnTo>
                    <a:pt x="277225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77225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80713" y="4536816"/>
            <a:ext cx="15816423"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Observe </a:t>
            </a:r>
            <a:r>
              <a:rPr lang="en-US" sz="4250" b="1">
                <a:solidFill>
                  <a:srgbClr val="FF5757"/>
                </a:solidFill>
                <a:latin typeface="Roboto Bold"/>
                <a:ea typeface="Roboto Bold"/>
                <a:cs typeface="Roboto Bold"/>
                <a:sym typeface="Roboto Bold"/>
              </a:rPr>
              <a:t>ACTIONS</a:t>
            </a:r>
            <a:r>
              <a:rPr lang="en-US" sz="4250" b="1">
                <a:solidFill>
                  <a:srgbClr val="004F59"/>
                </a:solidFill>
                <a:latin typeface="Roboto Bold"/>
                <a:ea typeface="Roboto Bold"/>
                <a:cs typeface="Roboto Bold"/>
                <a:sym typeface="Roboto Bold"/>
              </a:rPr>
              <a:t>...in public and private places.</a:t>
            </a:r>
          </a:p>
        </p:txBody>
      </p:sp>
      <p:sp>
        <p:nvSpPr>
          <p:cNvPr id="8" name="TextBox 8"/>
          <p:cNvSpPr txBox="1"/>
          <p:nvPr/>
        </p:nvSpPr>
        <p:spPr>
          <a:xfrm>
            <a:off x="945186" y="1250072"/>
            <a:ext cx="11714400"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AUTHENTIC PEOPLE</a:t>
            </a:r>
          </a:p>
        </p:txBody>
      </p:sp>
      <p:sp>
        <p:nvSpPr>
          <p:cNvPr id="9" name="TextBox 9"/>
          <p:cNvSpPr txBox="1"/>
          <p:nvPr/>
        </p:nvSpPr>
        <p:spPr>
          <a:xfrm>
            <a:off x="1791371" y="3643972"/>
            <a:ext cx="1086821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Determine Trustworthiness Over Time</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22</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3624926"/>
            <a:ext cx="10525894" cy="904943"/>
            <a:chOff x="0" y="0"/>
            <a:chExt cx="2772252" cy="238339"/>
          </a:xfrm>
        </p:grpSpPr>
        <p:sp>
          <p:nvSpPr>
            <p:cNvPr id="5" name="Freeform 5"/>
            <p:cNvSpPr/>
            <p:nvPr/>
          </p:nvSpPr>
          <p:spPr>
            <a:xfrm>
              <a:off x="0" y="0"/>
              <a:ext cx="2772252" cy="238339"/>
            </a:xfrm>
            <a:custGeom>
              <a:avLst/>
              <a:gdLst/>
              <a:ahLst/>
              <a:cxnLst/>
              <a:rect l="l" t="t" r="r" b="b"/>
              <a:pathLst>
                <a:path w="2772252" h="238339">
                  <a:moveTo>
                    <a:pt x="0" y="0"/>
                  </a:moveTo>
                  <a:lnTo>
                    <a:pt x="2772252" y="0"/>
                  </a:lnTo>
                  <a:lnTo>
                    <a:pt x="277225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77225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80713" y="4536816"/>
            <a:ext cx="15816423"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Observe ACTIONS...in public and private places.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Evaluate </a:t>
            </a:r>
            <a:r>
              <a:rPr lang="en-US" sz="4250" b="1">
                <a:solidFill>
                  <a:srgbClr val="FF5757"/>
                </a:solidFill>
                <a:latin typeface="Roboto Bold"/>
                <a:ea typeface="Roboto Bold"/>
                <a:cs typeface="Roboto Bold"/>
                <a:sym typeface="Roboto Bold"/>
              </a:rPr>
              <a:t>CHOICES</a:t>
            </a:r>
            <a:r>
              <a:rPr lang="en-US" sz="4250" b="1">
                <a:solidFill>
                  <a:srgbClr val="004F59"/>
                </a:solidFill>
                <a:latin typeface="Roboto Bold"/>
                <a:ea typeface="Roboto Bold"/>
                <a:cs typeface="Roboto Bold"/>
                <a:sym typeface="Roboto Bold"/>
              </a:rPr>
              <a:t>... for themselves and other people.</a:t>
            </a:r>
          </a:p>
        </p:txBody>
      </p:sp>
      <p:sp>
        <p:nvSpPr>
          <p:cNvPr id="8" name="TextBox 8"/>
          <p:cNvSpPr txBox="1"/>
          <p:nvPr/>
        </p:nvSpPr>
        <p:spPr>
          <a:xfrm>
            <a:off x="945186" y="1250072"/>
            <a:ext cx="11714400"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AUTHENTIC PEOPLE</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23</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791371" y="3643972"/>
            <a:ext cx="1086821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Determine Trustworthiness Over Time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3624926"/>
            <a:ext cx="10525894" cy="904943"/>
            <a:chOff x="0" y="0"/>
            <a:chExt cx="2772252" cy="238339"/>
          </a:xfrm>
        </p:grpSpPr>
        <p:sp>
          <p:nvSpPr>
            <p:cNvPr id="5" name="Freeform 5"/>
            <p:cNvSpPr/>
            <p:nvPr/>
          </p:nvSpPr>
          <p:spPr>
            <a:xfrm>
              <a:off x="0" y="0"/>
              <a:ext cx="2772252" cy="238339"/>
            </a:xfrm>
            <a:custGeom>
              <a:avLst/>
              <a:gdLst/>
              <a:ahLst/>
              <a:cxnLst/>
              <a:rect l="l" t="t" r="r" b="b"/>
              <a:pathLst>
                <a:path w="2772252" h="238339">
                  <a:moveTo>
                    <a:pt x="0" y="0"/>
                  </a:moveTo>
                  <a:lnTo>
                    <a:pt x="2772252" y="0"/>
                  </a:lnTo>
                  <a:lnTo>
                    <a:pt x="277225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77225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80713" y="4536816"/>
            <a:ext cx="15816423"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Observe ACTIONS...in public and private places.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Evaluate CHOICES... for themselves and other people.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Ask </a:t>
            </a:r>
            <a:r>
              <a:rPr lang="en-US" sz="4250" b="1">
                <a:solidFill>
                  <a:srgbClr val="FF5757"/>
                </a:solidFill>
                <a:latin typeface="Roboto Bold"/>
                <a:ea typeface="Roboto Bold"/>
                <a:cs typeface="Roboto Bold"/>
                <a:sym typeface="Roboto Bold"/>
              </a:rPr>
              <a:t>QUESTIONS</a:t>
            </a:r>
            <a:r>
              <a:rPr lang="en-US" sz="4250" b="1">
                <a:solidFill>
                  <a:srgbClr val="004F59"/>
                </a:solidFill>
                <a:latin typeface="Roboto Bold"/>
                <a:ea typeface="Roboto Bold"/>
                <a:cs typeface="Roboto Bold"/>
                <a:sym typeface="Roboto Bold"/>
              </a:rPr>
              <a:t>...to see if their responses are consistent.</a:t>
            </a:r>
          </a:p>
        </p:txBody>
      </p:sp>
      <p:sp>
        <p:nvSpPr>
          <p:cNvPr id="8" name="TextBox 8"/>
          <p:cNvSpPr txBox="1"/>
          <p:nvPr/>
        </p:nvSpPr>
        <p:spPr>
          <a:xfrm>
            <a:off x="945186" y="1250072"/>
            <a:ext cx="11714400"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AUTHENTIC PEOPLE</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24</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791371" y="3643972"/>
            <a:ext cx="1086821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Determine Trustworthiness Over Time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3624926"/>
            <a:ext cx="10525894" cy="904943"/>
            <a:chOff x="0" y="0"/>
            <a:chExt cx="2772252" cy="238339"/>
          </a:xfrm>
        </p:grpSpPr>
        <p:sp>
          <p:nvSpPr>
            <p:cNvPr id="5" name="Freeform 5"/>
            <p:cNvSpPr/>
            <p:nvPr/>
          </p:nvSpPr>
          <p:spPr>
            <a:xfrm>
              <a:off x="0" y="0"/>
              <a:ext cx="2772252" cy="238339"/>
            </a:xfrm>
            <a:custGeom>
              <a:avLst/>
              <a:gdLst/>
              <a:ahLst/>
              <a:cxnLst/>
              <a:rect l="l" t="t" r="r" b="b"/>
              <a:pathLst>
                <a:path w="2772252" h="238339">
                  <a:moveTo>
                    <a:pt x="0" y="0"/>
                  </a:moveTo>
                  <a:lnTo>
                    <a:pt x="2772252" y="0"/>
                  </a:lnTo>
                  <a:lnTo>
                    <a:pt x="277225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77225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80713" y="4536816"/>
            <a:ext cx="15816423"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Observe ACTIONS...in public and private places.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Evaluate CHOICES... for themselves and other people.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Ask QUESTIONS...to see if their responses are consistent.</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Watch </a:t>
            </a:r>
            <a:r>
              <a:rPr lang="en-US" sz="4250" b="1">
                <a:solidFill>
                  <a:srgbClr val="FF5757"/>
                </a:solidFill>
                <a:latin typeface="Roboto Bold"/>
                <a:ea typeface="Roboto Bold"/>
                <a:cs typeface="Roboto Bold"/>
                <a:sym typeface="Roboto Bold"/>
              </a:rPr>
              <a:t>REACTIONS</a:t>
            </a:r>
            <a:r>
              <a:rPr lang="en-US" sz="4250" b="1">
                <a:solidFill>
                  <a:srgbClr val="004F59"/>
                </a:solidFill>
                <a:latin typeface="Roboto Bold"/>
                <a:ea typeface="Roboto Bold"/>
                <a:cs typeface="Roboto Bold"/>
                <a:sym typeface="Roboto Bold"/>
              </a:rPr>
              <a:t>...when setting boundaries.</a:t>
            </a:r>
          </a:p>
        </p:txBody>
      </p:sp>
      <p:sp>
        <p:nvSpPr>
          <p:cNvPr id="8" name="TextBox 8"/>
          <p:cNvSpPr txBox="1"/>
          <p:nvPr/>
        </p:nvSpPr>
        <p:spPr>
          <a:xfrm>
            <a:off x="945186" y="1250072"/>
            <a:ext cx="11714400"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AUTHENTIC PEOPLE</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25</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791371" y="3643972"/>
            <a:ext cx="1086821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Determine Trustworthiness Over Time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965967" y="4501929"/>
            <a:ext cx="15284308"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Deserving of being relied on as honest, loyal, responsible, dependable, and safe.</a:t>
            </a:r>
          </a:p>
        </p:txBody>
      </p:sp>
      <p:grpSp>
        <p:nvGrpSpPr>
          <p:cNvPr id="9" name="Group 9"/>
          <p:cNvGrpSpPr/>
          <p:nvPr/>
        </p:nvGrpSpPr>
        <p:grpSpPr>
          <a:xfrm>
            <a:off x="1965967" y="3624926"/>
            <a:ext cx="6483675" cy="904943"/>
            <a:chOff x="0" y="0"/>
            <a:chExt cx="1707634" cy="238339"/>
          </a:xfrm>
        </p:grpSpPr>
        <p:sp>
          <p:nvSpPr>
            <p:cNvPr id="10" name="Freeform 10"/>
            <p:cNvSpPr/>
            <p:nvPr/>
          </p:nvSpPr>
          <p:spPr>
            <a:xfrm>
              <a:off x="0" y="0"/>
              <a:ext cx="1707635" cy="238339"/>
            </a:xfrm>
            <a:custGeom>
              <a:avLst/>
              <a:gdLst/>
              <a:ahLst/>
              <a:cxnLst/>
              <a:rect l="l" t="t" r="r" b="b"/>
              <a:pathLst>
                <a:path w="1707635" h="238339">
                  <a:moveTo>
                    <a:pt x="0" y="0"/>
                  </a:moveTo>
                  <a:lnTo>
                    <a:pt x="1707635" y="0"/>
                  </a:lnTo>
                  <a:lnTo>
                    <a:pt x="170763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70763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TRUSTWORTHY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26</a:t>
            </a:r>
          </a:p>
        </p:txBody>
      </p:sp>
      <p:sp>
        <p:nvSpPr>
          <p:cNvPr id="14" name="Freeform 14"/>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5327096"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Someone who deserves respect because they are honest, have integrity, and strong moral values.</a:t>
            </a:r>
          </a:p>
        </p:txBody>
      </p:sp>
      <p:grpSp>
        <p:nvGrpSpPr>
          <p:cNvPr id="9" name="Group 9"/>
          <p:cNvGrpSpPr/>
          <p:nvPr/>
        </p:nvGrpSpPr>
        <p:grpSpPr>
          <a:xfrm>
            <a:off x="1965967" y="3624926"/>
            <a:ext cx="5282511" cy="904943"/>
            <a:chOff x="0" y="0"/>
            <a:chExt cx="1391278" cy="238339"/>
          </a:xfrm>
        </p:grpSpPr>
        <p:sp>
          <p:nvSpPr>
            <p:cNvPr id="10" name="Freeform 10"/>
            <p:cNvSpPr/>
            <p:nvPr/>
          </p:nvSpPr>
          <p:spPr>
            <a:xfrm>
              <a:off x="0" y="0"/>
              <a:ext cx="1391278" cy="238339"/>
            </a:xfrm>
            <a:custGeom>
              <a:avLst/>
              <a:gdLst/>
              <a:ahLst/>
              <a:cxnLst/>
              <a:rect l="l" t="t" r="r" b="b"/>
              <a:pathLst>
                <a:path w="1391278" h="238339">
                  <a:moveTo>
                    <a:pt x="0" y="0"/>
                  </a:moveTo>
                  <a:lnTo>
                    <a:pt x="1391278" y="0"/>
                  </a:lnTo>
                  <a:lnTo>
                    <a:pt x="139127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39127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4731946"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HONORABLE</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27</a:t>
            </a:r>
          </a:p>
        </p:txBody>
      </p:sp>
      <p:sp>
        <p:nvSpPr>
          <p:cNvPr id="15" name="Freeform 15"/>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5947"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537852"/>
            <a:ext cx="12436198" cy="1935410"/>
            <a:chOff x="0" y="0"/>
            <a:chExt cx="3275377" cy="509738"/>
          </a:xfrm>
        </p:grpSpPr>
        <p:sp>
          <p:nvSpPr>
            <p:cNvPr id="7" name="Freeform 7"/>
            <p:cNvSpPr/>
            <p:nvPr/>
          </p:nvSpPr>
          <p:spPr>
            <a:xfrm>
              <a:off x="0" y="0"/>
              <a:ext cx="3275377" cy="509738"/>
            </a:xfrm>
            <a:custGeom>
              <a:avLst/>
              <a:gdLst/>
              <a:ahLst/>
              <a:cxnLst/>
              <a:rect l="l" t="t" r="r" b="b"/>
              <a:pathLst>
                <a:path w="3275377" h="509738">
                  <a:moveTo>
                    <a:pt x="0" y="0"/>
                  </a:moveTo>
                  <a:lnTo>
                    <a:pt x="3275377" y="0"/>
                  </a:lnTo>
                  <a:lnTo>
                    <a:pt x="3275377" y="509738"/>
                  </a:lnTo>
                  <a:lnTo>
                    <a:pt x="0" y="509738"/>
                  </a:lnTo>
                  <a:close/>
                </a:path>
              </a:pathLst>
            </a:custGeom>
            <a:solidFill>
              <a:srgbClr val="303030"/>
            </a:solidFill>
          </p:spPr>
          <p:txBody>
            <a:bodyPr/>
            <a:lstStyle/>
            <a:p>
              <a:endParaRPr lang="en-US"/>
            </a:p>
          </p:txBody>
        </p:sp>
        <p:sp>
          <p:nvSpPr>
            <p:cNvPr id="8" name="TextBox 8"/>
            <p:cNvSpPr txBox="1"/>
            <p:nvPr/>
          </p:nvSpPr>
          <p:spPr>
            <a:xfrm>
              <a:off x="0" y="-9525"/>
              <a:ext cx="3275377" cy="51926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945186" y="1250072"/>
            <a:ext cx="11714400"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AUTHENTIC PEOPLE</a:t>
            </a:r>
          </a:p>
        </p:txBody>
      </p:sp>
      <p:sp>
        <p:nvSpPr>
          <p:cNvPr id="10" name="TextBox 10"/>
          <p:cNvSpPr txBox="1"/>
          <p:nvPr/>
        </p:nvSpPr>
        <p:spPr>
          <a:xfrm>
            <a:off x="1755164" y="4687154"/>
            <a:ext cx="12013649"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 one or two words, how would you determine if a ‘trusted person’ is real or authentic?</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62078" y="6769875"/>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28</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Freeform 16"/>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2877" y="2983821"/>
            <a:ext cx="6396684" cy="904943"/>
            <a:chOff x="0" y="0"/>
            <a:chExt cx="1684723" cy="238339"/>
          </a:xfrm>
        </p:grpSpPr>
        <p:sp>
          <p:nvSpPr>
            <p:cNvPr id="5" name="Freeform 5"/>
            <p:cNvSpPr/>
            <p:nvPr/>
          </p:nvSpPr>
          <p:spPr>
            <a:xfrm>
              <a:off x="0" y="0"/>
              <a:ext cx="1684723" cy="238339"/>
            </a:xfrm>
            <a:custGeom>
              <a:avLst/>
              <a:gdLst/>
              <a:ahLst/>
              <a:cxnLst/>
              <a:rect l="l" t="t" r="r" b="b"/>
              <a:pathLst>
                <a:path w="1684723" h="238339">
                  <a:moveTo>
                    <a:pt x="0" y="0"/>
                  </a:moveTo>
                  <a:lnTo>
                    <a:pt x="1684723" y="0"/>
                  </a:lnTo>
                  <a:lnTo>
                    <a:pt x="168472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68472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80713" y="4110792"/>
            <a:ext cx="4908840" cy="3895427"/>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Reliable</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Dependable</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Fair</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Safe</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Honest</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Respectful</a:t>
            </a:r>
          </a:p>
        </p:txBody>
      </p:sp>
      <p:sp>
        <p:nvSpPr>
          <p:cNvPr id="8" name="TextBox 8"/>
          <p:cNvSpPr txBox="1"/>
          <p:nvPr/>
        </p:nvSpPr>
        <p:spPr>
          <a:xfrm>
            <a:off x="1753535" y="3002867"/>
            <a:ext cx="7076172"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Trustworthy Behavior</a:t>
            </a:r>
          </a:p>
        </p:txBody>
      </p:sp>
      <p:sp>
        <p:nvSpPr>
          <p:cNvPr id="9" name="TextBox 9"/>
          <p:cNvSpPr txBox="1"/>
          <p:nvPr/>
        </p:nvSpPr>
        <p:spPr>
          <a:xfrm>
            <a:off x="1131441" y="1109322"/>
            <a:ext cx="1257233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TRUSTWORTHY BEHAVIORS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29</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336520" y="4248035"/>
            <a:ext cx="11003777" cy="3849759"/>
            <a:chOff x="0" y="0"/>
            <a:chExt cx="3020234" cy="1056653"/>
          </a:xfrm>
        </p:grpSpPr>
        <p:sp>
          <p:nvSpPr>
            <p:cNvPr id="5" name="Freeform 5"/>
            <p:cNvSpPr/>
            <p:nvPr/>
          </p:nvSpPr>
          <p:spPr>
            <a:xfrm>
              <a:off x="0" y="0"/>
              <a:ext cx="3020234" cy="1056653"/>
            </a:xfrm>
            <a:custGeom>
              <a:avLst/>
              <a:gdLst/>
              <a:ahLst/>
              <a:cxnLst/>
              <a:rect l="l" t="t" r="r" b="b"/>
              <a:pathLst>
                <a:path w="3020234" h="1056653">
                  <a:moveTo>
                    <a:pt x="0" y="0"/>
                  </a:moveTo>
                  <a:lnTo>
                    <a:pt x="3020234" y="0"/>
                  </a:lnTo>
                  <a:lnTo>
                    <a:pt x="3020234" y="1056653"/>
                  </a:lnTo>
                  <a:lnTo>
                    <a:pt x="0" y="1056653"/>
                  </a:lnTo>
                  <a:close/>
                </a:path>
              </a:pathLst>
            </a:custGeom>
            <a:solidFill>
              <a:srgbClr val="FFFFFF"/>
            </a:solidFill>
          </p:spPr>
          <p:txBody>
            <a:bodyPr/>
            <a:lstStyle/>
            <a:p>
              <a:endParaRPr lang="en-US"/>
            </a:p>
          </p:txBody>
        </p:sp>
        <p:sp>
          <p:nvSpPr>
            <p:cNvPr id="6" name="TextBox 6"/>
            <p:cNvSpPr txBox="1"/>
            <p:nvPr/>
          </p:nvSpPr>
          <p:spPr>
            <a:xfrm>
              <a:off x="0" y="-76200"/>
              <a:ext cx="3020234" cy="113285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6272"/>
                </a:solidFill>
                <a:latin typeface="Roboto"/>
                <a:ea typeface="Roboto"/>
                <a:cs typeface="Roboto"/>
                <a:sym typeface="Roboto"/>
              </a:rPr>
              <a:t>serves as a </a:t>
            </a:r>
          </a:p>
          <a:p>
            <a:pPr algn="ctr">
              <a:lnSpc>
                <a:spcPts val="5879"/>
              </a:lnSpc>
            </a:pPr>
            <a:r>
              <a:rPr lang="en-US" sz="4199">
                <a:solidFill>
                  <a:srgbClr val="006272"/>
                </a:solidFill>
                <a:latin typeface="Roboto"/>
                <a:ea typeface="Roboto"/>
                <a:cs typeface="Roboto"/>
                <a:sym typeface="Roboto"/>
              </a:rPr>
              <a:t>powerful defense against </a:t>
            </a:r>
          </a:p>
          <a:p>
            <a:pPr algn="ctr">
              <a:lnSpc>
                <a:spcPts val="5879"/>
              </a:lnSpc>
            </a:pPr>
            <a:r>
              <a:rPr lang="en-US" sz="4199">
                <a:solidFill>
                  <a:srgbClr val="006272"/>
                </a:solidFill>
                <a:latin typeface="Roboto"/>
                <a:ea typeface="Roboto"/>
                <a:cs typeface="Roboto"/>
                <a:sym typeface="Roboto"/>
              </a:rPr>
              <a:t>sexual predators. </a:t>
            </a:r>
          </a:p>
        </p:txBody>
      </p:sp>
      <p:sp>
        <p:nvSpPr>
          <p:cNvPr id="8" name="TextBox 8"/>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9" name="TextBox 9"/>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3</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2" name="Freeform 12"/>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2877" y="2983821"/>
            <a:ext cx="6396684" cy="904943"/>
            <a:chOff x="0" y="0"/>
            <a:chExt cx="1684723" cy="238339"/>
          </a:xfrm>
        </p:grpSpPr>
        <p:sp>
          <p:nvSpPr>
            <p:cNvPr id="5" name="Freeform 5"/>
            <p:cNvSpPr/>
            <p:nvPr/>
          </p:nvSpPr>
          <p:spPr>
            <a:xfrm>
              <a:off x="0" y="0"/>
              <a:ext cx="1684723" cy="238339"/>
            </a:xfrm>
            <a:custGeom>
              <a:avLst/>
              <a:gdLst/>
              <a:ahLst/>
              <a:cxnLst/>
              <a:rect l="l" t="t" r="r" b="b"/>
              <a:pathLst>
                <a:path w="1684723" h="238339">
                  <a:moveTo>
                    <a:pt x="0" y="0"/>
                  </a:moveTo>
                  <a:lnTo>
                    <a:pt x="1684723" y="0"/>
                  </a:lnTo>
                  <a:lnTo>
                    <a:pt x="168472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68472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80713" y="4110792"/>
            <a:ext cx="4908840" cy="3895427"/>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Reliable</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Dependable</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Fair</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Safe</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Honest</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Respectful</a:t>
            </a:r>
          </a:p>
        </p:txBody>
      </p:sp>
      <p:sp>
        <p:nvSpPr>
          <p:cNvPr id="8" name="TextBox 8"/>
          <p:cNvSpPr txBox="1"/>
          <p:nvPr/>
        </p:nvSpPr>
        <p:spPr>
          <a:xfrm>
            <a:off x="5970453" y="4242065"/>
            <a:ext cx="3877661" cy="3896171"/>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Forgiving</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Thoughtful </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Caring</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Kind </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Considerate</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Loving</a:t>
            </a:r>
          </a:p>
        </p:txBody>
      </p:sp>
      <p:sp>
        <p:nvSpPr>
          <p:cNvPr id="9" name="TextBox 9"/>
          <p:cNvSpPr txBox="1"/>
          <p:nvPr/>
        </p:nvSpPr>
        <p:spPr>
          <a:xfrm>
            <a:off x="1131441" y="1109322"/>
            <a:ext cx="1257233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TRUSTWORTHY BEHAVIORS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30</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53535" y="3002867"/>
            <a:ext cx="7076172"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Trustworthy Behavior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2877" y="2983821"/>
            <a:ext cx="6396684" cy="904943"/>
            <a:chOff x="0" y="0"/>
            <a:chExt cx="1684723" cy="238339"/>
          </a:xfrm>
        </p:grpSpPr>
        <p:sp>
          <p:nvSpPr>
            <p:cNvPr id="5" name="Freeform 5"/>
            <p:cNvSpPr/>
            <p:nvPr/>
          </p:nvSpPr>
          <p:spPr>
            <a:xfrm>
              <a:off x="0" y="0"/>
              <a:ext cx="1684723" cy="238339"/>
            </a:xfrm>
            <a:custGeom>
              <a:avLst/>
              <a:gdLst/>
              <a:ahLst/>
              <a:cxnLst/>
              <a:rect l="l" t="t" r="r" b="b"/>
              <a:pathLst>
                <a:path w="1684723" h="238339">
                  <a:moveTo>
                    <a:pt x="0" y="0"/>
                  </a:moveTo>
                  <a:lnTo>
                    <a:pt x="1684723" y="0"/>
                  </a:lnTo>
                  <a:lnTo>
                    <a:pt x="168472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68472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80713" y="4129842"/>
            <a:ext cx="4908840" cy="3896171"/>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Reliable</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Dependable</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Fair</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Safe</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Honest</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Respectful</a:t>
            </a:r>
          </a:p>
        </p:txBody>
      </p:sp>
      <p:sp>
        <p:nvSpPr>
          <p:cNvPr id="8" name="TextBox 8"/>
          <p:cNvSpPr txBox="1"/>
          <p:nvPr/>
        </p:nvSpPr>
        <p:spPr>
          <a:xfrm>
            <a:off x="5970453" y="4137290"/>
            <a:ext cx="4235678" cy="3896171"/>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Forgiving</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Thoughtful </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Caring</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Kind </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Considerate</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Loving</a:t>
            </a:r>
          </a:p>
        </p:txBody>
      </p:sp>
      <p:sp>
        <p:nvSpPr>
          <p:cNvPr id="9" name="TextBox 9"/>
          <p:cNvSpPr txBox="1"/>
          <p:nvPr/>
        </p:nvSpPr>
        <p:spPr>
          <a:xfrm>
            <a:off x="1131441" y="1109322"/>
            <a:ext cx="1257233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TRUSTWORTHY BEHAVIORS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31</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0093927" y="4165865"/>
            <a:ext cx="5207187" cy="3895427"/>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Loyal</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Gentle </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Accountable</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Empathetic</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Consistent </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Compassionate</a:t>
            </a:r>
          </a:p>
        </p:txBody>
      </p:sp>
      <p:sp>
        <p:nvSpPr>
          <p:cNvPr id="16" name="TextBox 16"/>
          <p:cNvSpPr txBox="1"/>
          <p:nvPr/>
        </p:nvSpPr>
        <p:spPr>
          <a:xfrm>
            <a:off x="1753535" y="3002867"/>
            <a:ext cx="7076172"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Trustworthy Behavior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35472" y="40889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5" name="TextBox 5"/>
          <p:cNvSpPr txBox="1"/>
          <p:nvPr/>
        </p:nvSpPr>
        <p:spPr>
          <a:xfrm>
            <a:off x="1131441" y="1109322"/>
            <a:ext cx="1257233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TRUSTWORTHY BEHAVIORS</a:t>
            </a:r>
          </a:p>
        </p:txBody>
      </p:sp>
      <p:grpSp>
        <p:nvGrpSpPr>
          <p:cNvPr id="6" name="Group 6"/>
          <p:cNvGrpSpPr/>
          <p:nvPr/>
        </p:nvGrpSpPr>
        <p:grpSpPr>
          <a:xfrm>
            <a:off x="1728246" y="4834942"/>
            <a:ext cx="12023159" cy="1944458"/>
            <a:chOff x="0" y="0"/>
            <a:chExt cx="3166593" cy="512121"/>
          </a:xfrm>
        </p:grpSpPr>
        <p:sp>
          <p:nvSpPr>
            <p:cNvPr id="7" name="Freeform 7"/>
            <p:cNvSpPr/>
            <p:nvPr/>
          </p:nvSpPr>
          <p:spPr>
            <a:xfrm>
              <a:off x="0" y="0"/>
              <a:ext cx="3166593" cy="512121"/>
            </a:xfrm>
            <a:custGeom>
              <a:avLst/>
              <a:gdLst/>
              <a:ahLst/>
              <a:cxnLst/>
              <a:rect l="l" t="t" r="r" b="b"/>
              <a:pathLst>
                <a:path w="3166593" h="512121">
                  <a:moveTo>
                    <a:pt x="0" y="0"/>
                  </a:moveTo>
                  <a:lnTo>
                    <a:pt x="3166593" y="0"/>
                  </a:lnTo>
                  <a:lnTo>
                    <a:pt x="3166593" y="512121"/>
                  </a:lnTo>
                  <a:lnTo>
                    <a:pt x="0" y="512121"/>
                  </a:lnTo>
                  <a:close/>
                </a:path>
              </a:pathLst>
            </a:custGeom>
            <a:solidFill>
              <a:srgbClr val="303030"/>
            </a:solidFill>
          </p:spPr>
          <p:txBody>
            <a:bodyPr/>
            <a:lstStyle/>
            <a:p>
              <a:endParaRPr lang="en-US"/>
            </a:p>
          </p:txBody>
        </p:sp>
        <p:sp>
          <p:nvSpPr>
            <p:cNvPr id="8" name="TextBox 8"/>
            <p:cNvSpPr txBox="1"/>
            <p:nvPr/>
          </p:nvSpPr>
          <p:spPr>
            <a:xfrm>
              <a:off x="0" y="-76200"/>
              <a:ext cx="3166593" cy="588321"/>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017068" y="4975757"/>
            <a:ext cx="11575447"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 one or two words, how would you describe the behavior of a trustworthy adult?</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32</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Freeform 15"/>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1364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547055" y="5143500"/>
            <a:ext cx="11271477" cy="1785119"/>
            <a:chOff x="0" y="0"/>
            <a:chExt cx="2968620" cy="470155"/>
          </a:xfrm>
        </p:grpSpPr>
        <p:sp>
          <p:nvSpPr>
            <p:cNvPr id="7" name="Freeform 7"/>
            <p:cNvSpPr/>
            <p:nvPr/>
          </p:nvSpPr>
          <p:spPr>
            <a:xfrm>
              <a:off x="0" y="0"/>
              <a:ext cx="2968620" cy="470155"/>
            </a:xfrm>
            <a:custGeom>
              <a:avLst/>
              <a:gdLst/>
              <a:ahLst/>
              <a:cxnLst/>
              <a:rect l="l" t="t" r="r" b="b"/>
              <a:pathLst>
                <a:path w="2968620" h="470155">
                  <a:moveTo>
                    <a:pt x="0" y="0"/>
                  </a:moveTo>
                  <a:lnTo>
                    <a:pt x="2968620" y="0"/>
                  </a:lnTo>
                  <a:lnTo>
                    <a:pt x="2968620" y="470155"/>
                  </a:lnTo>
                  <a:lnTo>
                    <a:pt x="0" y="470155"/>
                  </a:lnTo>
                  <a:close/>
                </a:path>
              </a:pathLst>
            </a:custGeom>
            <a:solidFill>
              <a:srgbClr val="303030"/>
            </a:solidFill>
          </p:spPr>
          <p:txBody>
            <a:bodyPr/>
            <a:lstStyle/>
            <a:p>
              <a:endParaRPr lang="en-US"/>
            </a:p>
          </p:txBody>
        </p:sp>
        <p:sp>
          <p:nvSpPr>
            <p:cNvPr id="8" name="TextBox 8"/>
            <p:cNvSpPr txBox="1"/>
            <p:nvPr/>
          </p:nvSpPr>
          <p:spPr>
            <a:xfrm>
              <a:off x="0" y="-76200"/>
              <a:ext cx="2968620" cy="546355"/>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53547" y="5188575"/>
            <a:ext cx="11832316"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questions can you ask yourself to decide if someone is trustworthy?</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33</a:t>
            </a:r>
          </a:p>
        </p:txBody>
      </p:sp>
      <p:grpSp>
        <p:nvGrpSpPr>
          <p:cNvPr id="11" name="Group 11"/>
          <p:cNvGrpSpPr/>
          <p:nvPr/>
        </p:nvGrpSpPr>
        <p:grpSpPr>
          <a:xfrm>
            <a:off x="13608395" y="1028700"/>
            <a:ext cx="3623979" cy="4002344"/>
            <a:chOff x="0" y="0"/>
            <a:chExt cx="1072204" cy="1184149"/>
          </a:xfrm>
        </p:grpSpPr>
        <p:sp>
          <p:nvSpPr>
            <p:cNvPr id="12" name="Freeform 12"/>
            <p:cNvSpPr/>
            <p:nvPr/>
          </p:nvSpPr>
          <p:spPr>
            <a:xfrm>
              <a:off x="0" y="0"/>
              <a:ext cx="1072204" cy="1184149"/>
            </a:xfrm>
            <a:custGeom>
              <a:avLst/>
              <a:gdLst/>
              <a:ahLst/>
              <a:cxnLst/>
              <a:rect l="l" t="t" r="r" b="b"/>
              <a:pathLst>
                <a:path w="1072204" h="1184149">
                  <a:moveTo>
                    <a:pt x="0" y="0"/>
                  </a:moveTo>
                  <a:lnTo>
                    <a:pt x="1072204" y="0"/>
                  </a:lnTo>
                  <a:lnTo>
                    <a:pt x="1072204" y="1184149"/>
                  </a:lnTo>
                  <a:lnTo>
                    <a:pt x="0" y="1184149"/>
                  </a:lnTo>
                  <a:close/>
                </a:path>
              </a:pathLst>
            </a:custGeom>
            <a:solidFill>
              <a:srgbClr val="FFFFFF"/>
            </a:solidFill>
          </p:spPr>
          <p:txBody>
            <a:bodyPr/>
            <a:lstStyle/>
            <a:p>
              <a:endParaRPr lang="en-US"/>
            </a:p>
          </p:txBody>
        </p:sp>
        <p:sp>
          <p:nvSpPr>
            <p:cNvPr id="13" name="TextBox 13"/>
            <p:cNvSpPr txBox="1"/>
            <p:nvPr/>
          </p:nvSpPr>
          <p:spPr>
            <a:xfrm>
              <a:off x="0" y="-76200"/>
              <a:ext cx="1072204" cy="1260349"/>
            </a:xfrm>
            <a:prstGeom prst="rect">
              <a:avLst/>
            </a:prstGeom>
          </p:spPr>
          <p:txBody>
            <a:bodyPr lIns="50800" tIns="50800" rIns="50800" bIns="50800" rtlCol="0" anchor="ctr"/>
            <a:lstStyle/>
            <a:p>
              <a:pPr algn="ctr">
                <a:lnSpc>
                  <a:spcPts val="3074"/>
                </a:lnSpc>
              </a:pPr>
              <a:endParaRPr/>
            </a:p>
          </p:txBody>
        </p:sp>
      </p:grpSp>
      <p:sp>
        <p:nvSpPr>
          <p:cNvPr id="14" name="Freeform 14"/>
          <p:cNvSpPr/>
          <p:nvPr/>
        </p:nvSpPr>
        <p:spPr>
          <a:xfrm>
            <a:off x="13862306" y="1278445"/>
            <a:ext cx="3072904" cy="3188487"/>
          </a:xfrm>
          <a:custGeom>
            <a:avLst/>
            <a:gdLst/>
            <a:ahLst/>
            <a:cxnLst/>
            <a:rect l="l" t="t" r="r" b="b"/>
            <a:pathLst>
              <a:path w="3072904" h="3188487">
                <a:moveTo>
                  <a:pt x="0" y="0"/>
                </a:moveTo>
                <a:lnTo>
                  <a:pt x="3072904" y="0"/>
                </a:lnTo>
                <a:lnTo>
                  <a:pt x="3072904" y="3188487"/>
                </a:lnTo>
                <a:lnTo>
                  <a:pt x="0" y="3188487"/>
                </a:lnTo>
                <a:lnTo>
                  <a:pt x="0" y="0"/>
                </a:lnTo>
                <a:close/>
              </a:path>
            </a:pathLst>
          </a:custGeom>
          <a:blipFill>
            <a:blip r:embed="rId3"/>
            <a:stretch>
              <a:fillRect/>
            </a:stretch>
          </a:blipFill>
        </p:spPr>
        <p:txBody>
          <a:bodyPr/>
          <a:lstStyle/>
          <a:p>
            <a:endParaRPr lang="en-US"/>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Freeform 1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7" name="Freeform 1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8" name="Freeform 18"/>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6"/>
            <a:stretch>
              <a:fillRect/>
            </a:stretch>
          </a:blipFill>
        </p:spPr>
        <p:txBody>
          <a:bodyPr/>
          <a:lstStyle/>
          <a:p>
            <a:endParaRPr lang="en-US"/>
          </a:p>
        </p:txBody>
      </p:sp>
      <p:sp>
        <p:nvSpPr>
          <p:cNvPr id="19" name="TextBox 19"/>
          <p:cNvSpPr txBox="1"/>
          <p:nvPr/>
        </p:nvSpPr>
        <p:spPr>
          <a:xfrm>
            <a:off x="1171097" y="1090787"/>
            <a:ext cx="918405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EVALUATE BEHAVIOR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71097" y="3895711"/>
            <a:ext cx="16088203"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Are they </a:t>
            </a:r>
            <a:r>
              <a:rPr lang="en-US" sz="4250" b="1">
                <a:solidFill>
                  <a:srgbClr val="FF5757"/>
                </a:solidFill>
                <a:latin typeface="Roboto Bold"/>
                <a:ea typeface="Roboto Bold"/>
                <a:cs typeface="Roboto Bold"/>
                <a:sym typeface="Roboto Bold"/>
              </a:rPr>
              <a:t>RELIABLE</a:t>
            </a:r>
            <a:r>
              <a:rPr lang="en-US" sz="4250" b="1">
                <a:solidFill>
                  <a:srgbClr val="004F59"/>
                </a:solidFill>
                <a:latin typeface="Roboto Bold"/>
                <a:ea typeface="Roboto Bold"/>
                <a:cs typeface="Roboto Bold"/>
                <a:sym typeface="Roboto Bold"/>
              </a:rPr>
              <a:t>...or is it difficult to depend on them?</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34</a:t>
            </a:r>
          </a:p>
        </p:txBody>
      </p:sp>
      <p:sp>
        <p:nvSpPr>
          <p:cNvPr id="6" name="TextBox 6"/>
          <p:cNvSpPr txBox="1"/>
          <p:nvPr/>
        </p:nvSpPr>
        <p:spPr>
          <a:xfrm>
            <a:off x="1171097" y="1090787"/>
            <a:ext cx="918405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EVALUATE BEHAVIOR</a:t>
            </a:r>
          </a:p>
        </p:txBody>
      </p:sp>
      <p:grpSp>
        <p:nvGrpSpPr>
          <p:cNvPr id="7" name="Group 7"/>
          <p:cNvGrpSpPr/>
          <p:nvPr/>
        </p:nvGrpSpPr>
        <p:grpSpPr>
          <a:xfrm>
            <a:off x="1442877" y="2983821"/>
            <a:ext cx="6850172" cy="904943"/>
            <a:chOff x="0" y="0"/>
            <a:chExt cx="1804161" cy="238339"/>
          </a:xfrm>
        </p:grpSpPr>
        <p:sp>
          <p:nvSpPr>
            <p:cNvPr id="8" name="Freeform 8"/>
            <p:cNvSpPr/>
            <p:nvPr/>
          </p:nvSpPr>
          <p:spPr>
            <a:xfrm>
              <a:off x="0" y="0"/>
              <a:ext cx="1804161" cy="238339"/>
            </a:xfrm>
            <a:custGeom>
              <a:avLst/>
              <a:gdLst/>
              <a:ahLst/>
              <a:cxnLst/>
              <a:rect l="l" t="t" r="r" b="b"/>
              <a:pathLst>
                <a:path w="1804161" h="238339">
                  <a:moveTo>
                    <a:pt x="0" y="0"/>
                  </a:moveTo>
                  <a:lnTo>
                    <a:pt x="1804161" y="0"/>
                  </a:lnTo>
                  <a:lnTo>
                    <a:pt x="1804161"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804161"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53535" y="3002867"/>
            <a:ext cx="813268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Trustworthy vs. Unsafe</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71097" y="3895711"/>
            <a:ext cx="16088203"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Are they RELIABLE...or is it difficult to depend on them?</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Are they </a:t>
            </a:r>
            <a:r>
              <a:rPr lang="en-US" sz="4250" b="1">
                <a:solidFill>
                  <a:srgbClr val="FF5757"/>
                </a:solidFill>
                <a:latin typeface="Roboto Bold"/>
                <a:ea typeface="Roboto Bold"/>
                <a:cs typeface="Roboto Bold"/>
                <a:sym typeface="Roboto Bold"/>
              </a:rPr>
              <a:t>FAIR</a:t>
            </a:r>
            <a:r>
              <a:rPr lang="en-US" sz="4250" b="1">
                <a:solidFill>
                  <a:srgbClr val="004F59"/>
                </a:solidFill>
                <a:latin typeface="Roboto Bold"/>
                <a:ea typeface="Roboto Bold"/>
                <a:cs typeface="Roboto Bold"/>
                <a:sym typeface="Roboto Bold"/>
              </a:rPr>
              <a:t>...or do they have favorites or unfair rules?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35</a:t>
            </a:r>
          </a:p>
        </p:txBody>
      </p:sp>
      <p:grpSp>
        <p:nvGrpSpPr>
          <p:cNvPr id="6" name="Group 6"/>
          <p:cNvGrpSpPr/>
          <p:nvPr/>
        </p:nvGrpSpPr>
        <p:grpSpPr>
          <a:xfrm>
            <a:off x="1442877" y="2983821"/>
            <a:ext cx="6850172" cy="904943"/>
            <a:chOff x="0" y="0"/>
            <a:chExt cx="1804161" cy="238339"/>
          </a:xfrm>
        </p:grpSpPr>
        <p:sp>
          <p:nvSpPr>
            <p:cNvPr id="7" name="Freeform 7"/>
            <p:cNvSpPr/>
            <p:nvPr/>
          </p:nvSpPr>
          <p:spPr>
            <a:xfrm>
              <a:off x="0" y="0"/>
              <a:ext cx="1804161" cy="238339"/>
            </a:xfrm>
            <a:custGeom>
              <a:avLst/>
              <a:gdLst/>
              <a:ahLst/>
              <a:cxnLst/>
              <a:rect l="l" t="t" r="r" b="b"/>
              <a:pathLst>
                <a:path w="1804161" h="238339">
                  <a:moveTo>
                    <a:pt x="0" y="0"/>
                  </a:moveTo>
                  <a:lnTo>
                    <a:pt x="1804161" y="0"/>
                  </a:lnTo>
                  <a:lnTo>
                    <a:pt x="1804161"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804161"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753535" y="3002867"/>
            <a:ext cx="813268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Trustworthy vs. Unsafe</a:t>
            </a:r>
          </a:p>
        </p:txBody>
      </p:sp>
      <p:sp>
        <p:nvSpPr>
          <p:cNvPr id="14" name="TextBox 14"/>
          <p:cNvSpPr txBox="1"/>
          <p:nvPr/>
        </p:nvSpPr>
        <p:spPr>
          <a:xfrm>
            <a:off x="1171097" y="1090787"/>
            <a:ext cx="918405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EVALUATE BEHAVIOR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71097" y="3895711"/>
            <a:ext cx="16088203"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Are they RELIABLE...or is it difficult to depend on them?</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Are they FAIR...or do they have favorites or unfair rules?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Do they make good </a:t>
            </a:r>
            <a:r>
              <a:rPr lang="en-US" sz="4250" b="1">
                <a:solidFill>
                  <a:srgbClr val="FF5757"/>
                </a:solidFill>
                <a:latin typeface="Roboto Bold"/>
                <a:ea typeface="Roboto Bold"/>
                <a:cs typeface="Roboto Bold"/>
                <a:sym typeface="Roboto Bold"/>
              </a:rPr>
              <a:t>CHOICES</a:t>
            </a:r>
            <a:r>
              <a:rPr lang="en-US" sz="4250" b="1">
                <a:solidFill>
                  <a:srgbClr val="004F59"/>
                </a:solidFill>
                <a:latin typeface="Roboto Bold"/>
                <a:ea typeface="Roboto Bold"/>
                <a:cs typeface="Roboto Bold"/>
                <a:sym typeface="Roboto Bold"/>
              </a:rPr>
              <a:t>...even when no one is watching?</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36</a:t>
            </a:r>
          </a:p>
        </p:txBody>
      </p:sp>
      <p:grpSp>
        <p:nvGrpSpPr>
          <p:cNvPr id="6" name="Group 6"/>
          <p:cNvGrpSpPr/>
          <p:nvPr/>
        </p:nvGrpSpPr>
        <p:grpSpPr>
          <a:xfrm>
            <a:off x="1442877" y="2983821"/>
            <a:ext cx="6850172" cy="904943"/>
            <a:chOff x="0" y="0"/>
            <a:chExt cx="1804161" cy="238339"/>
          </a:xfrm>
        </p:grpSpPr>
        <p:sp>
          <p:nvSpPr>
            <p:cNvPr id="7" name="Freeform 7"/>
            <p:cNvSpPr/>
            <p:nvPr/>
          </p:nvSpPr>
          <p:spPr>
            <a:xfrm>
              <a:off x="0" y="0"/>
              <a:ext cx="1804161" cy="238339"/>
            </a:xfrm>
            <a:custGeom>
              <a:avLst/>
              <a:gdLst/>
              <a:ahLst/>
              <a:cxnLst/>
              <a:rect l="l" t="t" r="r" b="b"/>
              <a:pathLst>
                <a:path w="1804161" h="238339">
                  <a:moveTo>
                    <a:pt x="0" y="0"/>
                  </a:moveTo>
                  <a:lnTo>
                    <a:pt x="1804161" y="0"/>
                  </a:lnTo>
                  <a:lnTo>
                    <a:pt x="1804161"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804161"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753535" y="3002867"/>
            <a:ext cx="813268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Trustworthy vs. Unsafe</a:t>
            </a:r>
          </a:p>
        </p:txBody>
      </p:sp>
      <p:sp>
        <p:nvSpPr>
          <p:cNvPr id="14" name="TextBox 14"/>
          <p:cNvSpPr txBox="1"/>
          <p:nvPr/>
        </p:nvSpPr>
        <p:spPr>
          <a:xfrm>
            <a:off x="1171097" y="1090787"/>
            <a:ext cx="918405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EVALUATE BEHAVIOR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71097" y="3895711"/>
            <a:ext cx="17116903"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Are they RELIABLE...or is it difficult to depend on them?</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Are they FAIR...or do they have favorites or unfair rules?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Do they make good CHOICES...even when no one is watching?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Are they </a:t>
            </a:r>
            <a:r>
              <a:rPr lang="en-US" sz="4250" b="1">
                <a:solidFill>
                  <a:srgbClr val="FF5757"/>
                </a:solidFill>
                <a:latin typeface="Roboto Bold"/>
                <a:ea typeface="Roboto Bold"/>
                <a:cs typeface="Roboto Bold"/>
                <a:sym typeface="Roboto Bold"/>
              </a:rPr>
              <a:t>HONEST</a:t>
            </a:r>
            <a:r>
              <a:rPr lang="en-US" sz="4250" b="1">
                <a:solidFill>
                  <a:srgbClr val="004F59"/>
                </a:solidFill>
                <a:latin typeface="Roboto Bold"/>
                <a:ea typeface="Roboto Bold"/>
                <a:cs typeface="Roboto Bold"/>
                <a:sym typeface="Roboto Bold"/>
              </a:rPr>
              <a:t>...or do their stories keep changing?</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37</a:t>
            </a:r>
          </a:p>
        </p:txBody>
      </p:sp>
      <p:grpSp>
        <p:nvGrpSpPr>
          <p:cNvPr id="6" name="Group 6"/>
          <p:cNvGrpSpPr/>
          <p:nvPr/>
        </p:nvGrpSpPr>
        <p:grpSpPr>
          <a:xfrm>
            <a:off x="1442877" y="2983821"/>
            <a:ext cx="6850172" cy="904943"/>
            <a:chOff x="0" y="0"/>
            <a:chExt cx="1804161" cy="238339"/>
          </a:xfrm>
        </p:grpSpPr>
        <p:sp>
          <p:nvSpPr>
            <p:cNvPr id="7" name="Freeform 7"/>
            <p:cNvSpPr/>
            <p:nvPr/>
          </p:nvSpPr>
          <p:spPr>
            <a:xfrm>
              <a:off x="0" y="0"/>
              <a:ext cx="1804161" cy="238339"/>
            </a:xfrm>
            <a:custGeom>
              <a:avLst/>
              <a:gdLst/>
              <a:ahLst/>
              <a:cxnLst/>
              <a:rect l="l" t="t" r="r" b="b"/>
              <a:pathLst>
                <a:path w="1804161" h="238339">
                  <a:moveTo>
                    <a:pt x="0" y="0"/>
                  </a:moveTo>
                  <a:lnTo>
                    <a:pt x="1804161" y="0"/>
                  </a:lnTo>
                  <a:lnTo>
                    <a:pt x="1804161"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804161"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753535" y="3002867"/>
            <a:ext cx="813268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Trustworthy vs. Unsafe</a:t>
            </a:r>
          </a:p>
        </p:txBody>
      </p:sp>
      <p:sp>
        <p:nvSpPr>
          <p:cNvPr id="14" name="TextBox 14"/>
          <p:cNvSpPr txBox="1"/>
          <p:nvPr/>
        </p:nvSpPr>
        <p:spPr>
          <a:xfrm>
            <a:off x="1171097" y="1090787"/>
            <a:ext cx="918405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EVALUATE BEHAVIOR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2877" y="2983821"/>
            <a:ext cx="6850172" cy="904943"/>
            <a:chOff x="0" y="0"/>
            <a:chExt cx="1804161" cy="238339"/>
          </a:xfrm>
        </p:grpSpPr>
        <p:sp>
          <p:nvSpPr>
            <p:cNvPr id="5" name="Freeform 5"/>
            <p:cNvSpPr/>
            <p:nvPr/>
          </p:nvSpPr>
          <p:spPr>
            <a:xfrm>
              <a:off x="0" y="0"/>
              <a:ext cx="1804161" cy="238339"/>
            </a:xfrm>
            <a:custGeom>
              <a:avLst/>
              <a:gdLst/>
              <a:ahLst/>
              <a:cxnLst/>
              <a:rect l="l" t="t" r="r" b="b"/>
              <a:pathLst>
                <a:path w="1804161" h="238339">
                  <a:moveTo>
                    <a:pt x="0" y="0"/>
                  </a:moveTo>
                  <a:lnTo>
                    <a:pt x="1804161" y="0"/>
                  </a:lnTo>
                  <a:lnTo>
                    <a:pt x="180416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0416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38</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171097" y="3895711"/>
            <a:ext cx="16088203"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Are they RELIABLE...or is it difficult to depend on them?</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Are they FAIR...or do they have favorites or unfair rules?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Do they make good CHOICES...even when no one is watching?</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Are they HONEST...or do their stories keep changing?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Are they </a:t>
            </a:r>
            <a:r>
              <a:rPr lang="en-US" sz="4250" b="1">
                <a:solidFill>
                  <a:srgbClr val="FF5757"/>
                </a:solidFill>
                <a:latin typeface="Roboto Bold"/>
                <a:ea typeface="Roboto Bold"/>
                <a:cs typeface="Roboto Bold"/>
                <a:sym typeface="Roboto Bold"/>
              </a:rPr>
              <a:t>SAFE</a:t>
            </a:r>
            <a:r>
              <a:rPr lang="en-US" sz="4250" b="1">
                <a:solidFill>
                  <a:srgbClr val="004F59"/>
                </a:solidFill>
                <a:latin typeface="Roboto Bold"/>
                <a:ea typeface="Roboto Bold"/>
                <a:cs typeface="Roboto Bold"/>
                <a:sym typeface="Roboto Bold"/>
              </a:rPr>
              <a:t>...or do they encourage risky behavior?</a:t>
            </a:r>
          </a:p>
        </p:txBody>
      </p:sp>
      <p:sp>
        <p:nvSpPr>
          <p:cNvPr id="13" name="TextBox 13"/>
          <p:cNvSpPr txBox="1"/>
          <p:nvPr/>
        </p:nvSpPr>
        <p:spPr>
          <a:xfrm>
            <a:off x="1753535" y="3002867"/>
            <a:ext cx="813268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Trustworthy vs. Unsafe</a:t>
            </a:r>
          </a:p>
        </p:txBody>
      </p:sp>
      <p:sp>
        <p:nvSpPr>
          <p:cNvPr id="14" name="TextBox 14"/>
          <p:cNvSpPr txBox="1"/>
          <p:nvPr/>
        </p:nvSpPr>
        <p:spPr>
          <a:xfrm>
            <a:off x="1171097" y="1090787"/>
            <a:ext cx="918405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EVALUATE BEHAVIOR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547055" y="4951521"/>
            <a:ext cx="12718545" cy="2280767"/>
            <a:chOff x="0" y="0"/>
            <a:chExt cx="3349740" cy="600696"/>
          </a:xfrm>
        </p:grpSpPr>
        <p:sp>
          <p:nvSpPr>
            <p:cNvPr id="7" name="Freeform 7"/>
            <p:cNvSpPr/>
            <p:nvPr/>
          </p:nvSpPr>
          <p:spPr>
            <a:xfrm>
              <a:off x="0" y="0"/>
              <a:ext cx="3349740" cy="600696"/>
            </a:xfrm>
            <a:custGeom>
              <a:avLst/>
              <a:gdLst/>
              <a:ahLst/>
              <a:cxnLst/>
              <a:rect l="l" t="t" r="r" b="b"/>
              <a:pathLst>
                <a:path w="3349740" h="600696">
                  <a:moveTo>
                    <a:pt x="0" y="0"/>
                  </a:moveTo>
                  <a:lnTo>
                    <a:pt x="3349740" y="0"/>
                  </a:lnTo>
                  <a:lnTo>
                    <a:pt x="3349740" y="600696"/>
                  </a:lnTo>
                  <a:lnTo>
                    <a:pt x="0" y="600696"/>
                  </a:lnTo>
                  <a:close/>
                </a:path>
              </a:pathLst>
            </a:custGeom>
            <a:solidFill>
              <a:srgbClr val="303030"/>
            </a:solidFill>
          </p:spPr>
          <p:txBody>
            <a:bodyPr/>
            <a:lstStyle/>
            <a:p>
              <a:endParaRPr lang="en-US"/>
            </a:p>
          </p:txBody>
        </p:sp>
        <p:sp>
          <p:nvSpPr>
            <p:cNvPr id="8" name="TextBox 8"/>
            <p:cNvSpPr txBox="1"/>
            <p:nvPr/>
          </p:nvSpPr>
          <p:spPr>
            <a:xfrm>
              <a:off x="0" y="-76200"/>
              <a:ext cx="3349740" cy="676896"/>
            </a:xfrm>
            <a:prstGeom prst="rect">
              <a:avLst/>
            </a:prstGeom>
          </p:spPr>
          <p:txBody>
            <a:bodyPr lIns="50800" tIns="50800" rIns="50800" bIns="50800" rtlCol="0" anchor="ctr"/>
            <a:lstStyle/>
            <a:p>
              <a:pPr algn="ctr">
                <a:lnSpc>
                  <a:spcPts val="3074"/>
                </a:lnSpc>
              </a:pPr>
              <a:endParaRPr/>
            </a:p>
          </p:txBody>
        </p:sp>
      </p:grpSp>
      <p:grpSp>
        <p:nvGrpSpPr>
          <p:cNvPr id="9" name="Group 9"/>
          <p:cNvGrpSpPr/>
          <p:nvPr/>
        </p:nvGrpSpPr>
        <p:grpSpPr>
          <a:xfrm>
            <a:off x="11809009" y="1192941"/>
            <a:ext cx="5345516" cy="3229017"/>
            <a:chOff x="0" y="0"/>
            <a:chExt cx="1550408" cy="936541"/>
          </a:xfrm>
        </p:grpSpPr>
        <p:sp>
          <p:nvSpPr>
            <p:cNvPr id="10" name="Freeform 10"/>
            <p:cNvSpPr/>
            <p:nvPr/>
          </p:nvSpPr>
          <p:spPr>
            <a:xfrm>
              <a:off x="0" y="0"/>
              <a:ext cx="1550408" cy="936541"/>
            </a:xfrm>
            <a:custGeom>
              <a:avLst/>
              <a:gdLst/>
              <a:ahLst/>
              <a:cxnLst/>
              <a:rect l="l" t="t" r="r" b="b"/>
              <a:pathLst>
                <a:path w="1550408" h="936541">
                  <a:moveTo>
                    <a:pt x="0" y="0"/>
                  </a:moveTo>
                  <a:lnTo>
                    <a:pt x="1550408" y="0"/>
                  </a:lnTo>
                  <a:lnTo>
                    <a:pt x="1550408" y="936541"/>
                  </a:lnTo>
                  <a:lnTo>
                    <a:pt x="0" y="936541"/>
                  </a:lnTo>
                  <a:close/>
                </a:path>
              </a:pathLst>
            </a:custGeom>
            <a:solidFill>
              <a:srgbClr val="FFFFFF"/>
            </a:solidFill>
          </p:spPr>
          <p:txBody>
            <a:bodyPr/>
            <a:lstStyle/>
            <a:p>
              <a:endParaRPr lang="en-US"/>
            </a:p>
          </p:txBody>
        </p:sp>
        <p:sp>
          <p:nvSpPr>
            <p:cNvPr id="11" name="TextBox 11"/>
            <p:cNvSpPr txBox="1"/>
            <p:nvPr/>
          </p:nvSpPr>
          <p:spPr>
            <a:xfrm>
              <a:off x="0" y="-76200"/>
              <a:ext cx="1550408" cy="1012741"/>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2028207" y="1433289"/>
            <a:ext cx="4907120" cy="2781232"/>
          </a:xfrm>
          <a:custGeom>
            <a:avLst/>
            <a:gdLst/>
            <a:ahLst/>
            <a:cxnLst/>
            <a:rect l="l" t="t" r="r" b="b"/>
            <a:pathLst>
              <a:path w="4907120" h="2781232">
                <a:moveTo>
                  <a:pt x="0" y="0"/>
                </a:moveTo>
                <a:lnTo>
                  <a:pt x="4907120" y="0"/>
                </a:lnTo>
                <a:lnTo>
                  <a:pt x="4907120" y="2781232"/>
                </a:lnTo>
                <a:lnTo>
                  <a:pt x="0" y="2781232"/>
                </a:lnTo>
                <a:lnTo>
                  <a:pt x="0" y="0"/>
                </a:lnTo>
                <a:close/>
              </a:path>
            </a:pathLst>
          </a:custGeom>
          <a:blipFill>
            <a:blip r:embed="rId3"/>
            <a:stretch>
              <a:fillRect l="-1548" r="-1548"/>
            </a:stretch>
          </a:blipFill>
        </p:spPr>
        <p:txBody>
          <a:bodyPr/>
          <a:lstStyle/>
          <a:p>
            <a:endParaRPr lang="en-US"/>
          </a:p>
        </p:txBody>
      </p:sp>
      <p:sp>
        <p:nvSpPr>
          <p:cNvPr id="13" name="TextBox 13"/>
          <p:cNvSpPr txBox="1"/>
          <p:nvPr/>
        </p:nvSpPr>
        <p:spPr>
          <a:xfrm>
            <a:off x="945186" y="1250072"/>
            <a:ext cx="11149083"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PROTECTION</a:t>
            </a:r>
          </a:p>
        </p:txBody>
      </p:sp>
      <p:sp>
        <p:nvSpPr>
          <p:cNvPr id="14" name="TextBox 14"/>
          <p:cNvSpPr txBox="1"/>
          <p:nvPr/>
        </p:nvSpPr>
        <p:spPr>
          <a:xfrm>
            <a:off x="1953547" y="5263279"/>
            <a:ext cx="13177152" cy="15620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can strong relationships with trustworthy adults improve a young person's life?</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39</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Freeform 1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8" name="Freeform 1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9" name="Freeform 19"/>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8183000" y="4740395"/>
            <a:ext cx="704345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6272"/>
                </a:solidFill>
                <a:latin typeface="Roboto"/>
                <a:ea typeface="Roboto"/>
                <a:cs typeface="Roboto"/>
                <a:sym typeface="Roboto"/>
              </a:rPr>
              <a:t>includes grooming, sextortion, pornography </a:t>
            </a:r>
          </a:p>
          <a:p>
            <a:pPr algn="ctr">
              <a:lnSpc>
                <a:spcPts val="5879"/>
              </a:lnSpc>
            </a:pPr>
            <a:r>
              <a:rPr lang="en-US" sz="4199">
                <a:solidFill>
                  <a:srgbClr val="006272"/>
                </a:solidFill>
                <a:latin typeface="Roboto"/>
                <a:ea typeface="Roboto"/>
                <a:cs typeface="Roboto"/>
                <a:sym typeface="Roboto"/>
              </a:rPr>
              <a:t>&amp; sex trafficking.</a:t>
            </a:r>
          </a:p>
        </p:txBody>
      </p:sp>
      <p:sp>
        <p:nvSpPr>
          <p:cNvPr id="8" name="TextBox 8"/>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9" name="TextBox 9"/>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2" name="Freeform 12"/>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442877" y="3867623"/>
            <a:ext cx="12522667"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Trustworthy adults provide </a:t>
            </a:r>
            <a:r>
              <a:rPr lang="en-US" sz="4250" b="1">
                <a:solidFill>
                  <a:srgbClr val="FF5757"/>
                </a:solidFill>
                <a:latin typeface="Roboto Bold"/>
                <a:ea typeface="Roboto Bold"/>
                <a:cs typeface="Roboto Bold"/>
                <a:sym typeface="Roboto Bold"/>
              </a:rPr>
              <a:t>emotional support</a:t>
            </a:r>
            <a:r>
              <a:rPr lang="en-US" sz="4250" b="1">
                <a:solidFill>
                  <a:srgbClr val="004F59"/>
                </a:solidFill>
                <a:latin typeface="Roboto Bold"/>
                <a:ea typeface="Roboto Bold"/>
                <a:cs typeface="Roboto Bold"/>
                <a:sym typeface="Roboto Bold"/>
              </a:rPr>
              <a:t>.</a:t>
            </a:r>
          </a:p>
        </p:txBody>
      </p:sp>
      <p:sp>
        <p:nvSpPr>
          <p:cNvPr id="5" name="TextBox 5"/>
          <p:cNvSpPr txBox="1"/>
          <p:nvPr/>
        </p:nvSpPr>
        <p:spPr>
          <a:xfrm>
            <a:off x="945186" y="1250072"/>
            <a:ext cx="11149083"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40</a:t>
            </a:r>
          </a:p>
        </p:txBody>
      </p:sp>
      <p:grpSp>
        <p:nvGrpSpPr>
          <p:cNvPr id="7" name="Group 7"/>
          <p:cNvGrpSpPr/>
          <p:nvPr/>
        </p:nvGrpSpPr>
        <p:grpSpPr>
          <a:xfrm>
            <a:off x="1442877" y="2983821"/>
            <a:ext cx="11382429" cy="904943"/>
            <a:chOff x="0" y="0"/>
            <a:chExt cx="2997842" cy="238339"/>
          </a:xfrm>
        </p:grpSpPr>
        <p:sp>
          <p:nvSpPr>
            <p:cNvPr id="8" name="Freeform 8"/>
            <p:cNvSpPr/>
            <p:nvPr/>
          </p:nvSpPr>
          <p:spPr>
            <a:xfrm>
              <a:off x="0" y="0"/>
              <a:ext cx="2997841" cy="238339"/>
            </a:xfrm>
            <a:custGeom>
              <a:avLst/>
              <a:gdLst/>
              <a:ahLst/>
              <a:cxnLst/>
              <a:rect l="l" t="t" r="r" b="b"/>
              <a:pathLst>
                <a:path w="2997841" h="238339">
                  <a:moveTo>
                    <a:pt x="0" y="0"/>
                  </a:moveTo>
                  <a:lnTo>
                    <a:pt x="2997841" y="0"/>
                  </a:lnTo>
                  <a:lnTo>
                    <a:pt x="2997841"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997842"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53535" y="3002867"/>
            <a:ext cx="1088827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Benefits of Knowing a Trustworthy Adult</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442877" y="3867623"/>
            <a:ext cx="12522667"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Trustworthy adults provide emotional support.</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They serve as positive </a:t>
            </a:r>
            <a:r>
              <a:rPr lang="en-US" sz="4250" b="1">
                <a:solidFill>
                  <a:srgbClr val="FF5757"/>
                </a:solidFill>
                <a:latin typeface="Roboto Bold"/>
                <a:ea typeface="Roboto Bold"/>
                <a:cs typeface="Roboto Bold"/>
                <a:sym typeface="Roboto Bold"/>
              </a:rPr>
              <a:t>role models</a:t>
            </a:r>
            <a:r>
              <a:rPr lang="en-US" sz="4250" b="1">
                <a:solidFill>
                  <a:srgbClr val="004F59"/>
                </a:solidFill>
                <a:latin typeface="Roboto Bold"/>
                <a:ea typeface="Roboto Bold"/>
                <a:cs typeface="Roboto Bold"/>
                <a:sym typeface="Roboto Bold"/>
              </a:rPr>
              <a:t>.</a:t>
            </a:r>
          </a:p>
        </p:txBody>
      </p:sp>
      <p:sp>
        <p:nvSpPr>
          <p:cNvPr id="5" name="TextBox 5"/>
          <p:cNvSpPr txBox="1"/>
          <p:nvPr/>
        </p:nvSpPr>
        <p:spPr>
          <a:xfrm>
            <a:off x="945186" y="1250072"/>
            <a:ext cx="11149083"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41</a:t>
            </a:r>
          </a:p>
        </p:txBody>
      </p:sp>
      <p:grpSp>
        <p:nvGrpSpPr>
          <p:cNvPr id="7" name="Group 7"/>
          <p:cNvGrpSpPr/>
          <p:nvPr/>
        </p:nvGrpSpPr>
        <p:grpSpPr>
          <a:xfrm>
            <a:off x="1442877" y="2983821"/>
            <a:ext cx="11382429" cy="904943"/>
            <a:chOff x="0" y="0"/>
            <a:chExt cx="2997842" cy="238339"/>
          </a:xfrm>
        </p:grpSpPr>
        <p:sp>
          <p:nvSpPr>
            <p:cNvPr id="8" name="Freeform 8"/>
            <p:cNvSpPr/>
            <p:nvPr/>
          </p:nvSpPr>
          <p:spPr>
            <a:xfrm>
              <a:off x="0" y="0"/>
              <a:ext cx="2997841" cy="238339"/>
            </a:xfrm>
            <a:custGeom>
              <a:avLst/>
              <a:gdLst/>
              <a:ahLst/>
              <a:cxnLst/>
              <a:rect l="l" t="t" r="r" b="b"/>
              <a:pathLst>
                <a:path w="2997841" h="238339">
                  <a:moveTo>
                    <a:pt x="0" y="0"/>
                  </a:moveTo>
                  <a:lnTo>
                    <a:pt x="2997841" y="0"/>
                  </a:lnTo>
                  <a:lnTo>
                    <a:pt x="2997841"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997842"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753535" y="3002867"/>
            <a:ext cx="1088827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Benefits of Knowing a Trustworthy Adult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442877" y="3867623"/>
            <a:ext cx="13549510"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Trustworthy adults provide emotional support.</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They serve as positive role models.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They increase a young person’s </a:t>
            </a:r>
            <a:r>
              <a:rPr lang="en-US" sz="4250" b="1">
                <a:solidFill>
                  <a:srgbClr val="FF5757"/>
                </a:solidFill>
                <a:latin typeface="Roboto Bold"/>
                <a:ea typeface="Roboto Bold"/>
                <a:cs typeface="Roboto Bold"/>
                <a:sym typeface="Roboto Bold"/>
              </a:rPr>
              <a:t>sense of security</a:t>
            </a:r>
            <a:r>
              <a:rPr lang="en-US" sz="4250" b="1">
                <a:solidFill>
                  <a:srgbClr val="004F59"/>
                </a:solidFill>
                <a:latin typeface="Roboto Bold"/>
                <a:ea typeface="Roboto Bold"/>
                <a:cs typeface="Roboto Bold"/>
                <a:sym typeface="Roboto Bold"/>
              </a:rPr>
              <a:t>.</a:t>
            </a:r>
          </a:p>
        </p:txBody>
      </p:sp>
      <p:sp>
        <p:nvSpPr>
          <p:cNvPr id="5" name="TextBox 5"/>
          <p:cNvSpPr txBox="1"/>
          <p:nvPr/>
        </p:nvSpPr>
        <p:spPr>
          <a:xfrm>
            <a:off x="945186" y="1250072"/>
            <a:ext cx="11149083"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42</a:t>
            </a:r>
          </a:p>
        </p:txBody>
      </p:sp>
      <p:grpSp>
        <p:nvGrpSpPr>
          <p:cNvPr id="7" name="Group 7"/>
          <p:cNvGrpSpPr/>
          <p:nvPr/>
        </p:nvGrpSpPr>
        <p:grpSpPr>
          <a:xfrm>
            <a:off x="1442877" y="2983821"/>
            <a:ext cx="11382429" cy="904943"/>
            <a:chOff x="0" y="0"/>
            <a:chExt cx="2997842" cy="238339"/>
          </a:xfrm>
        </p:grpSpPr>
        <p:sp>
          <p:nvSpPr>
            <p:cNvPr id="8" name="Freeform 8"/>
            <p:cNvSpPr/>
            <p:nvPr/>
          </p:nvSpPr>
          <p:spPr>
            <a:xfrm>
              <a:off x="0" y="0"/>
              <a:ext cx="2997841" cy="238339"/>
            </a:xfrm>
            <a:custGeom>
              <a:avLst/>
              <a:gdLst/>
              <a:ahLst/>
              <a:cxnLst/>
              <a:rect l="l" t="t" r="r" b="b"/>
              <a:pathLst>
                <a:path w="2997841" h="238339">
                  <a:moveTo>
                    <a:pt x="0" y="0"/>
                  </a:moveTo>
                  <a:lnTo>
                    <a:pt x="2997841" y="0"/>
                  </a:lnTo>
                  <a:lnTo>
                    <a:pt x="2997841"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997842"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753535" y="3002867"/>
            <a:ext cx="1088827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Benefits of Knowing a Trustworthy Adult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442877" y="3867623"/>
            <a:ext cx="14220187"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Trustworthy adults provide emotional support.</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They serve as positive role models.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They increase a young person’s sense of security.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They demonstrate </a:t>
            </a:r>
            <a:r>
              <a:rPr lang="en-US" sz="4250" b="1">
                <a:solidFill>
                  <a:srgbClr val="FF5757"/>
                </a:solidFill>
                <a:latin typeface="Roboto Bold"/>
                <a:ea typeface="Roboto Bold"/>
                <a:cs typeface="Roboto Bold"/>
                <a:sym typeface="Roboto Bold"/>
              </a:rPr>
              <a:t>healthy relationships</a:t>
            </a:r>
            <a:r>
              <a:rPr lang="en-US" sz="4250" b="1">
                <a:solidFill>
                  <a:srgbClr val="004F59"/>
                </a:solidFill>
                <a:latin typeface="Roboto Bold"/>
                <a:ea typeface="Roboto Bold"/>
                <a:cs typeface="Roboto Bold"/>
                <a:sym typeface="Roboto Bold"/>
              </a:rPr>
              <a:t>.</a:t>
            </a:r>
          </a:p>
        </p:txBody>
      </p:sp>
      <p:sp>
        <p:nvSpPr>
          <p:cNvPr id="5" name="TextBox 5"/>
          <p:cNvSpPr txBox="1"/>
          <p:nvPr/>
        </p:nvSpPr>
        <p:spPr>
          <a:xfrm>
            <a:off x="945186" y="1250072"/>
            <a:ext cx="11149083"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43</a:t>
            </a:r>
          </a:p>
        </p:txBody>
      </p:sp>
      <p:grpSp>
        <p:nvGrpSpPr>
          <p:cNvPr id="7" name="Group 7"/>
          <p:cNvGrpSpPr/>
          <p:nvPr/>
        </p:nvGrpSpPr>
        <p:grpSpPr>
          <a:xfrm>
            <a:off x="1442877" y="2983821"/>
            <a:ext cx="11382429" cy="904943"/>
            <a:chOff x="0" y="0"/>
            <a:chExt cx="2997842" cy="238339"/>
          </a:xfrm>
        </p:grpSpPr>
        <p:sp>
          <p:nvSpPr>
            <p:cNvPr id="8" name="Freeform 8"/>
            <p:cNvSpPr/>
            <p:nvPr/>
          </p:nvSpPr>
          <p:spPr>
            <a:xfrm>
              <a:off x="0" y="0"/>
              <a:ext cx="2997841" cy="238339"/>
            </a:xfrm>
            <a:custGeom>
              <a:avLst/>
              <a:gdLst/>
              <a:ahLst/>
              <a:cxnLst/>
              <a:rect l="l" t="t" r="r" b="b"/>
              <a:pathLst>
                <a:path w="2997841" h="238339">
                  <a:moveTo>
                    <a:pt x="0" y="0"/>
                  </a:moveTo>
                  <a:lnTo>
                    <a:pt x="2997841" y="0"/>
                  </a:lnTo>
                  <a:lnTo>
                    <a:pt x="2997841"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997842"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753535" y="3002867"/>
            <a:ext cx="1088827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Benefits of Knowing a Trustworthy Adult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442877" y="3867623"/>
            <a:ext cx="14744383"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Trustworthy adults provide emotional support.</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They serve as positive role models.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They increase a young person’s sense of security.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They demonstrate healthy relationships.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They help build a young person’s </a:t>
            </a:r>
            <a:r>
              <a:rPr lang="en-US" sz="4250" b="1">
                <a:solidFill>
                  <a:srgbClr val="FF5757"/>
                </a:solidFill>
                <a:latin typeface="Roboto Bold"/>
                <a:ea typeface="Roboto Bold"/>
                <a:cs typeface="Roboto Bold"/>
                <a:sym typeface="Roboto Bold"/>
              </a:rPr>
              <a:t>self-esteem</a:t>
            </a:r>
            <a:r>
              <a:rPr lang="en-US" sz="4250" b="1">
                <a:solidFill>
                  <a:srgbClr val="004F59"/>
                </a:solidFill>
                <a:latin typeface="Roboto Bold"/>
                <a:ea typeface="Roboto Bold"/>
                <a:cs typeface="Roboto Bold"/>
                <a:sym typeface="Roboto Bold"/>
              </a:rPr>
              <a:t>.</a:t>
            </a:r>
          </a:p>
        </p:txBody>
      </p:sp>
      <p:sp>
        <p:nvSpPr>
          <p:cNvPr id="5" name="TextBox 5"/>
          <p:cNvSpPr txBox="1"/>
          <p:nvPr/>
        </p:nvSpPr>
        <p:spPr>
          <a:xfrm>
            <a:off x="945186" y="1250072"/>
            <a:ext cx="11149083"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44</a:t>
            </a:r>
          </a:p>
        </p:txBody>
      </p:sp>
      <p:grpSp>
        <p:nvGrpSpPr>
          <p:cNvPr id="7" name="Group 7"/>
          <p:cNvGrpSpPr/>
          <p:nvPr/>
        </p:nvGrpSpPr>
        <p:grpSpPr>
          <a:xfrm>
            <a:off x="1442877" y="2983821"/>
            <a:ext cx="11382429" cy="904943"/>
            <a:chOff x="0" y="0"/>
            <a:chExt cx="2997842" cy="238339"/>
          </a:xfrm>
        </p:grpSpPr>
        <p:sp>
          <p:nvSpPr>
            <p:cNvPr id="8" name="Freeform 8"/>
            <p:cNvSpPr/>
            <p:nvPr/>
          </p:nvSpPr>
          <p:spPr>
            <a:xfrm>
              <a:off x="0" y="0"/>
              <a:ext cx="2997841" cy="238339"/>
            </a:xfrm>
            <a:custGeom>
              <a:avLst/>
              <a:gdLst/>
              <a:ahLst/>
              <a:cxnLst/>
              <a:rect l="l" t="t" r="r" b="b"/>
              <a:pathLst>
                <a:path w="2997841" h="238339">
                  <a:moveTo>
                    <a:pt x="0" y="0"/>
                  </a:moveTo>
                  <a:lnTo>
                    <a:pt x="2997841" y="0"/>
                  </a:lnTo>
                  <a:lnTo>
                    <a:pt x="2997841"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997842"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753535" y="3002867"/>
            <a:ext cx="1088827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Benefits of Knowing a Trustworthy Adult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2877" y="2983821"/>
            <a:ext cx="11382429" cy="904943"/>
            <a:chOff x="0" y="0"/>
            <a:chExt cx="2997842" cy="238339"/>
          </a:xfrm>
        </p:grpSpPr>
        <p:sp>
          <p:nvSpPr>
            <p:cNvPr id="5" name="Freeform 5"/>
            <p:cNvSpPr/>
            <p:nvPr/>
          </p:nvSpPr>
          <p:spPr>
            <a:xfrm>
              <a:off x="0" y="0"/>
              <a:ext cx="2997841" cy="238339"/>
            </a:xfrm>
            <a:custGeom>
              <a:avLst/>
              <a:gdLst/>
              <a:ahLst/>
              <a:cxnLst/>
              <a:rect l="l" t="t" r="r" b="b"/>
              <a:pathLst>
                <a:path w="2997841" h="238339">
                  <a:moveTo>
                    <a:pt x="0" y="0"/>
                  </a:moveTo>
                  <a:lnTo>
                    <a:pt x="2997841" y="0"/>
                  </a:lnTo>
                  <a:lnTo>
                    <a:pt x="299784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99784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42877" y="3867623"/>
            <a:ext cx="16329580" cy="5099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Trustworthy adults provide emotional support.</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They serve as positive role models.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They increase a young person’s sense of security.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They demonstrate healthy relationships.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They help build a young person’s self-esteem.</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Reduce the risk</a:t>
            </a:r>
            <a:r>
              <a:rPr lang="en-US" sz="4250" b="1">
                <a:solidFill>
                  <a:srgbClr val="004F59"/>
                </a:solidFill>
                <a:latin typeface="Roboto Bold"/>
                <a:ea typeface="Roboto Bold"/>
                <a:cs typeface="Roboto Bold"/>
                <a:sym typeface="Roboto Bold"/>
              </a:rPr>
              <a:t> of being targeted by predators.</a:t>
            </a:r>
          </a:p>
        </p:txBody>
      </p:sp>
      <p:sp>
        <p:nvSpPr>
          <p:cNvPr id="8" name="TextBox 8"/>
          <p:cNvSpPr txBox="1"/>
          <p:nvPr/>
        </p:nvSpPr>
        <p:spPr>
          <a:xfrm>
            <a:off x="945186" y="1250072"/>
            <a:ext cx="11149083"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PROTECTION</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45</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753535" y="3002867"/>
            <a:ext cx="1088827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Benefits of Knowing a Trustworthy Adult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965967" y="4501929"/>
            <a:ext cx="15868236"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Someone who puts others at risk by being unkind, harmful, manipulative, or does not provide protection.</a:t>
            </a:r>
          </a:p>
        </p:txBody>
      </p:sp>
      <p:grpSp>
        <p:nvGrpSpPr>
          <p:cNvPr id="9" name="Group 9"/>
          <p:cNvGrpSpPr/>
          <p:nvPr/>
        </p:nvGrpSpPr>
        <p:grpSpPr>
          <a:xfrm>
            <a:off x="1965967" y="3624926"/>
            <a:ext cx="6483675" cy="904943"/>
            <a:chOff x="0" y="0"/>
            <a:chExt cx="1707634" cy="238339"/>
          </a:xfrm>
        </p:grpSpPr>
        <p:sp>
          <p:nvSpPr>
            <p:cNvPr id="10" name="Freeform 10"/>
            <p:cNvSpPr/>
            <p:nvPr/>
          </p:nvSpPr>
          <p:spPr>
            <a:xfrm>
              <a:off x="0" y="0"/>
              <a:ext cx="1707635" cy="238339"/>
            </a:xfrm>
            <a:custGeom>
              <a:avLst/>
              <a:gdLst/>
              <a:ahLst/>
              <a:cxnLst/>
              <a:rect l="l" t="t" r="r" b="b"/>
              <a:pathLst>
                <a:path w="1707635" h="238339">
                  <a:moveTo>
                    <a:pt x="0" y="0"/>
                  </a:moveTo>
                  <a:lnTo>
                    <a:pt x="1707635" y="0"/>
                  </a:lnTo>
                  <a:lnTo>
                    <a:pt x="170763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70763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UNSAFE ADULT</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46</a:t>
            </a:r>
          </a:p>
        </p:txBody>
      </p:sp>
      <p:sp>
        <p:nvSpPr>
          <p:cNvPr id="15" name="Freeform 15"/>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5816423" cy="819748"/>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be required or bound to do something.</a:t>
            </a:r>
          </a:p>
        </p:txBody>
      </p:sp>
      <p:grpSp>
        <p:nvGrpSpPr>
          <p:cNvPr id="9" name="Group 9"/>
          <p:cNvGrpSpPr/>
          <p:nvPr/>
        </p:nvGrpSpPr>
        <p:grpSpPr>
          <a:xfrm>
            <a:off x="1965967" y="3624926"/>
            <a:ext cx="4991937" cy="904943"/>
            <a:chOff x="0" y="0"/>
            <a:chExt cx="1314749" cy="238339"/>
          </a:xfrm>
        </p:grpSpPr>
        <p:sp>
          <p:nvSpPr>
            <p:cNvPr id="10" name="Freeform 10"/>
            <p:cNvSpPr/>
            <p:nvPr/>
          </p:nvSpPr>
          <p:spPr>
            <a:xfrm>
              <a:off x="0" y="0"/>
              <a:ext cx="1314749" cy="238339"/>
            </a:xfrm>
            <a:custGeom>
              <a:avLst/>
              <a:gdLst/>
              <a:ahLst/>
              <a:cxnLst/>
              <a:rect l="l" t="t" r="r" b="b"/>
              <a:pathLst>
                <a:path w="1314749" h="238339">
                  <a:moveTo>
                    <a:pt x="0" y="0"/>
                  </a:moveTo>
                  <a:lnTo>
                    <a:pt x="1314749" y="0"/>
                  </a:lnTo>
                  <a:lnTo>
                    <a:pt x="131474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31474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OBLIGATED</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47</a:t>
            </a:r>
          </a:p>
        </p:txBody>
      </p:sp>
      <p:sp>
        <p:nvSpPr>
          <p:cNvPr id="15" name="Freeform 15"/>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4314497"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unfairly give one person (or a group) preferred or better treatment over others.</a:t>
            </a:r>
          </a:p>
        </p:txBody>
      </p:sp>
      <p:grpSp>
        <p:nvGrpSpPr>
          <p:cNvPr id="9" name="Group 9"/>
          <p:cNvGrpSpPr/>
          <p:nvPr/>
        </p:nvGrpSpPr>
        <p:grpSpPr>
          <a:xfrm>
            <a:off x="1965967" y="3624926"/>
            <a:ext cx="5375320" cy="904943"/>
            <a:chOff x="0" y="0"/>
            <a:chExt cx="1415722" cy="238339"/>
          </a:xfrm>
        </p:grpSpPr>
        <p:sp>
          <p:nvSpPr>
            <p:cNvPr id="10" name="Freeform 10"/>
            <p:cNvSpPr/>
            <p:nvPr/>
          </p:nvSpPr>
          <p:spPr>
            <a:xfrm>
              <a:off x="0" y="0"/>
              <a:ext cx="1415722" cy="238339"/>
            </a:xfrm>
            <a:custGeom>
              <a:avLst/>
              <a:gdLst/>
              <a:ahLst/>
              <a:cxnLst/>
              <a:rect l="l" t="t" r="r" b="b"/>
              <a:pathLst>
                <a:path w="1415722" h="238339">
                  <a:moveTo>
                    <a:pt x="0" y="0"/>
                  </a:moveTo>
                  <a:lnTo>
                    <a:pt x="1415722" y="0"/>
                  </a:lnTo>
                  <a:lnTo>
                    <a:pt x="1415722"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415722"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FAVORITISM</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48</a:t>
            </a:r>
          </a:p>
        </p:txBody>
      </p:sp>
      <p:sp>
        <p:nvSpPr>
          <p:cNvPr id="15" name="Freeform 15"/>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5816423" cy="819748"/>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hide one’s appearance or true identity.</a:t>
            </a:r>
          </a:p>
        </p:txBody>
      </p:sp>
      <p:grpSp>
        <p:nvGrpSpPr>
          <p:cNvPr id="9" name="Group 9"/>
          <p:cNvGrpSpPr/>
          <p:nvPr/>
        </p:nvGrpSpPr>
        <p:grpSpPr>
          <a:xfrm>
            <a:off x="1965967" y="3624926"/>
            <a:ext cx="4275904" cy="904943"/>
            <a:chOff x="0" y="0"/>
            <a:chExt cx="1126164" cy="238339"/>
          </a:xfrm>
        </p:grpSpPr>
        <p:sp>
          <p:nvSpPr>
            <p:cNvPr id="10" name="Freeform 10"/>
            <p:cNvSpPr/>
            <p:nvPr/>
          </p:nvSpPr>
          <p:spPr>
            <a:xfrm>
              <a:off x="0" y="0"/>
              <a:ext cx="1126164" cy="238339"/>
            </a:xfrm>
            <a:custGeom>
              <a:avLst/>
              <a:gdLst/>
              <a:ahLst/>
              <a:cxnLst/>
              <a:rect l="l" t="t" r="r" b="b"/>
              <a:pathLst>
                <a:path w="1126164" h="238339">
                  <a:moveTo>
                    <a:pt x="0" y="0"/>
                  </a:moveTo>
                  <a:lnTo>
                    <a:pt x="1126164" y="0"/>
                  </a:lnTo>
                  <a:lnTo>
                    <a:pt x="1126164"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12616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DISGUISE</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49</a:t>
            </a:r>
          </a:p>
        </p:txBody>
      </p:sp>
      <p:sp>
        <p:nvSpPr>
          <p:cNvPr id="15" name="Freeform 15"/>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303030"/>
                </a:solidFill>
                <a:latin typeface="Roboto"/>
                <a:ea typeface="Roboto"/>
                <a:cs typeface="Roboto"/>
                <a:sym typeface="Roboto"/>
              </a:rPr>
              <a:t>©2025 Walking Wise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2877" y="2983821"/>
            <a:ext cx="6911962" cy="904943"/>
            <a:chOff x="0" y="0"/>
            <a:chExt cx="1820434" cy="238339"/>
          </a:xfrm>
        </p:grpSpPr>
        <p:sp>
          <p:nvSpPr>
            <p:cNvPr id="5" name="Freeform 5"/>
            <p:cNvSpPr/>
            <p:nvPr/>
          </p:nvSpPr>
          <p:spPr>
            <a:xfrm>
              <a:off x="0" y="0"/>
              <a:ext cx="1820434" cy="238339"/>
            </a:xfrm>
            <a:custGeom>
              <a:avLst/>
              <a:gdLst/>
              <a:ahLst/>
              <a:cxnLst/>
              <a:rect l="l" t="t" r="r" b="b"/>
              <a:pathLst>
                <a:path w="1820434" h="238339">
                  <a:moveTo>
                    <a:pt x="0" y="0"/>
                  </a:moveTo>
                  <a:lnTo>
                    <a:pt x="1820434" y="0"/>
                  </a:lnTo>
                  <a:lnTo>
                    <a:pt x="182043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2043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301307" y="4034592"/>
            <a:ext cx="4908840" cy="3895427"/>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Dishonest</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Uncaring</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Irresponsible</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Reckless</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Unkind</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Unloving</a:t>
            </a:r>
          </a:p>
        </p:txBody>
      </p:sp>
      <p:sp>
        <p:nvSpPr>
          <p:cNvPr id="8" name="TextBox 8"/>
          <p:cNvSpPr txBox="1"/>
          <p:nvPr/>
        </p:nvSpPr>
        <p:spPr>
          <a:xfrm>
            <a:off x="945186" y="1250072"/>
            <a:ext cx="11714400"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BEHAVIORS</a:t>
            </a:r>
          </a:p>
        </p:txBody>
      </p:sp>
      <p:sp>
        <p:nvSpPr>
          <p:cNvPr id="9" name="TextBox 9"/>
          <p:cNvSpPr txBox="1"/>
          <p:nvPr/>
        </p:nvSpPr>
        <p:spPr>
          <a:xfrm>
            <a:off x="1753535" y="3002867"/>
            <a:ext cx="8132680" cy="7714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Inappropriate Behaviors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50</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2877" y="2983821"/>
            <a:ext cx="6911962" cy="904943"/>
            <a:chOff x="0" y="0"/>
            <a:chExt cx="1820434" cy="238339"/>
          </a:xfrm>
        </p:grpSpPr>
        <p:sp>
          <p:nvSpPr>
            <p:cNvPr id="5" name="Freeform 5"/>
            <p:cNvSpPr/>
            <p:nvPr/>
          </p:nvSpPr>
          <p:spPr>
            <a:xfrm>
              <a:off x="0" y="0"/>
              <a:ext cx="1820434" cy="238339"/>
            </a:xfrm>
            <a:custGeom>
              <a:avLst/>
              <a:gdLst/>
              <a:ahLst/>
              <a:cxnLst/>
              <a:rect l="l" t="t" r="r" b="b"/>
              <a:pathLst>
                <a:path w="1820434" h="238339">
                  <a:moveTo>
                    <a:pt x="0" y="0"/>
                  </a:moveTo>
                  <a:lnTo>
                    <a:pt x="1820434" y="0"/>
                  </a:lnTo>
                  <a:lnTo>
                    <a:pt x="182043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2043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301307" y="4034592"/>
            <a:ext cx="4908840" cy="3895427"/>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Dishonest</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Uncaring</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Irresponsible</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Reckless</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Unkind</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Unloving</a:t>
            </a:r>
          </a:p>
        </p:txBody>
      </p:sp>
      <p:sp>
        <p:nvSpPr>
          <p:cNvPr id="8" name="TextBox 8"/>
          <p:cNvSpPr txBox="1"/>
          <p:nvPr/>
        </p:nvSpPr>
        <p:spPr>
          <a:xfrm>
            <a:off x="945186" y="1250072"/>
            <a:ext cx="11714400"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BEHAVIORS</a:t>
            </a:r>
          </a:p>
        </p:txBody>
      </p:sp>
      <p:sp>
        <p:nvSpPr>
          <p:cNvPr id="9" name="TextBox 9"/>
          <p:cNvSpPr txBox="1"/>
          <p:nvPr/>
        </p:nvSpPr>
        <p:spPr>
          <a:xfrm>
            <a:off x="5859467" y="4034592"/>
            <a:ext cx="6149965" cy="3896171"/>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Create Confusion</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Cause Awkwardness</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Give Excessive Gifts</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Demand Loyalty</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Create Obligation</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Share Secrets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51</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53535" y="3002867"/>
            <a:ext cx="8132680" cy="7714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Inappropriate Behaviors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2877" y="2983821"/>
            <a:ext cx="6911962" cy="904943"/>
            <a:chOff x="0" y="0"/>
            <a:chExt cx="1820434" cy="238339"/>
          </a:xfrm>
        </p:grpSpPr>
        <p:sp>
          <p:nvSpPr>
            <p:cNvPr id="5" name="Freeform 5"/>
            <p:cNvSpPr/>
            <p:nvPr/>
          </p:nvSpPr>
          <p:spPr>
            <a:xfrm>
              <a:off x="0" y="0"/>
              <a:ext cx="1820434" cy="238339"/>
            </a:xfrm>
            <a:custGeom>
              <a:avLst/>
              <a:gdLst/>
              <a:ahLst/>
              <a:cxnLst/>
              <a:rect l="l" t="t" r="r" b="b"/>
              <a:pathLst>
                <a:path w="1820434" h="238339">
                  <a:moveTo>
                    <a:pt x="0" y="0"/>
                  </a:moveTo>
                  <a:lnTo>
                    <a:pt x="1820434" y="0"/>
                  </a:lnTo>
                  <a:lnTo>
                    <a:pt x="182043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2043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301307" y="4034592"/>
            <a:ext cx="4908840" cy="3895427"/>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Dishonest</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Uncaring</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Irresponsible</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Reckless</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Unkind</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Unloving</a:t>
            </a:r>
          </a:p>
        </p:txBody>
      </p:sp>
      <p:sp>
        <p:nvSpPr>
          <p:cNvPr id="8" name="TextBox 8"/>
          <p:cNvSpPr txBox="1"/>
          <p:nvPr/>
        </p:nvSpPr>
        <p:spPr>
          <a:xfrm>
            <a:off x="945186" y="1250072"/>
            <a:ext cx="11714400"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BEHAVIORS</a:t>
            </a:r>
          </a:p>
        </p:txBody>
      </p:sp>
      <p:sp>
        <p:nvSpPr>
          <p:cNvPr id="9" name="TextBox 9"/>
          <p:cNvSpPr txBox="1"/>
          <p:nvPr/>
        </p:nvSpPr>
        <p:spPr>
          <a:xfrm>
            <a:off x="5600799" y="4034592"/>
            <a:ext cx="6149965" cy="3896171"/>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Create Confusion</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Cause Awkwardness</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Give Excessive Gifts</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Demand Loyalty</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Create Obligation</a:t>
            </a: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Share Secrets</a:t>
            </a:r>
          </a:p>
        </p:txBody>
      </p:sp>
      <p:sp>
        <p:nvSpPr>
          <p:cNvPr id="10" name="TextBox 10"/>
          <p:cNvSpPr txBox="1"/>
          <p:nvPr/>
        </p:nvSpPr>
        <p:spPr>
          <a:xfrm>
            <a:off x="11659923" y="4034592"/>
            <a:ext cx="5004311" cy="3248397"/>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Show Favoritism</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Want Help</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Use Flattery</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Disloyal</a:t>
            </a: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Aggressive</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52</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753535" y="3002867"/>
            <a:ext cx="8132680" cy="7714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Inappropriate Behaviors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232587" y="4705943"/>
            <a:ext cx="12690890" cy="1895792"/>
            <a:chOff x="0" y="0"/>
            <a:chExt cx="3342457" cy="499303"/>
          </a:xfrm>
        </p:grpSpPr>
        <p:sp>
          <p:nvSpPr>
            <p:cNvPr id="7" name="Freeform 7"/>
            <p:cNvSpPr/>
            <p:nvPr/>
          </p:nvSpPr>
          <p:spPr>
            <a:xfrm>
              <a:off x="0" y="0"/>
              <a:ext cx="3342457" cy="499303"/>
            </a:xfrm>
            <a:custGeom>
              <a:avLst/>
              <a:gdLst/>
              <a:ahLst/>
              <a:cxnLst/>
              <a:rect l="l" t="t" r="r" b="b"/>
              <a:pathLst>
                <a:path w="3342457" h="499303">
                  <a:moveTo>
                    <a:pt x="0" y="0"/>
                  </a:moveTo>
                  <a:lnTo>
                    <a:pt x="3342457" y="0"/>
                  </a:lnTo>
                  <a:lnTo>
                    <a:pt x="3342457" y="499303"/>
                  </a:lnTo>
                  <a:lnTo>
                    <a:pt x="0" y="499303"/>
                  </a:lnTo>
                  <a:close/>
                </a:path>
              </a:pathLst>
            </a:custGeom>
            <a:solidFill>
              <a:srgbClr val="303030"/>
            </a:solidFill>
          </p:spPr>
          <p:txBody>
            <a:bodyPr/>
            <a:lstStyle/>
            <a:p>
              <a:endParaRPr lang="en-US"/>
            </a:p>
          </p:txBody>
        </p:sp>
        <p:sp>
          <p:nvSpPr>
            <p:cNvPr id="8" name="TextBox 8"/>
            <p:cNvSpPr txBox="1"/>
            <p:nvPr/>
          </p:nvSpPr>
          <p:spPr>
            <a:xfrm>
              <a:off x="0" y="-76200"/>
              <a:ext cx="3342457" cy="57550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677074" y="4789423"/>
            <a:ext cx="12359659" cy="15620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 one or two words, describe an inappropriate behavior an unsafe adult might reveal.  </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945186" y="1250072"/>
            <a:ext cx="11714400"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BEHAVIORS</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53</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Freeform 16"/>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558439"/>
            <a:ext cx="9818673" cy="2025601"/>
            <a:chOff x="0" y="0"/>
            <a:chExt cx="2585988" cy="533492"/>
          </a:xfrm>
        </p:grpSpPr>
        <p:sp>
          <p:nvSpPr>
            <p:cNvPr id="7" name="Freeform 7"/>
            <p:cNvSpPr/>
            <p:nvPr/>
          </p:nvSpPr>
          <p:spPr>
            <a:xfrm>
              <a:off x="0" y="0"/>
              <a:ext cx="2585988" cy="533492"/>
            </a:xfrm>
            <a:custGeom>
              <a:avLst/>
              <a:gdLst/>
              <a:ahLst/>
              <a:cxnLst/>
              <a:rect l="l" t="t" r="r" b="b"/>
              <a:pathLst>
                <a:path w="2585988" h="533492">
                  <a:moveTo>
                    <a:pt x="0" y="0"/>
                  </a:moveTo>
                  <a:lnTo>
                    <a:pt x="2585988" y="0"/>
                  </a:lnTo>
                  <a:lnTo>
                    <a:pt x="2585988" y="533492"/>
                  </a:lnTo>
                  <a:lnTo>
                    <a:pt x="0" y="533492"/>
                  </a:lnTo>
                  <a:close/>
                </a:path>
              </a:pathLst>
            </a:custGeom>
            <a:solidFill>
              <a:srgbClr val="303030"/>
            </a:solidFill>
          </p:spPr>
          <p:txBody>
            <a:bodyPr/>
            <a:lstStyle/>
            <a:p>
              <a:endParaRPr lang="en-US"/>
            </a:p>
          </p:txBody>
        </p:sp>
        <p:sp>
          <p:nvSpPr>
            <p:cNvPr id="8" name="TextBox 8"/>
            <p:cNvSpPr txBox="1"/>
            <p:nvPr/>
          </p:nvSpPr>
          <p:spPr>
            <a:xfrm>
              <a:off x="0" y="-76200"/>
              <a:ext cx="2585988" cy="609692"/>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2059371" y="4742490"/>
            <a:ext cx="10075389"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might an unsafe adult trick a young person into sexual activity?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54</a:t>
            </a:r>
          </a:p>
        </p:txBody>
      </p:sp>
      <p:sp>
        <p:nvSpPr>
          <p:cNvPr id="14" name="TextBox 14"/>
          <p:cNvSpPr txBox="1"/>
          <p:nvPr/>
        </p:nvSpPr>
        <p:spPr>
          <a:xfrm>
            <a:off x="1131441" y="1109322"/>
            <a:ext cx="11497912"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BREAKING BOUNDARIES</a:t>
            </a:r>
          </a:p>
        </p:txBody>
      </p:sp>
      <p:grpSp>
        <p:nvGrpSpPr>
          <p:cNvPr id="15" name="Group 15"/>
          <p:cNvGrpSpPr/>
          <p:nvPr/>
        </p:nvGrpSpPr>
        <p:grpSpPr>
          <a:xfrm>
            <a:off x="12977547" y="1028700"/>
            <a:ext cx="4281753" cy="3753259"/>
            <a:chOff x="0" y="0"/>
            <a:chExt cx="1280927" cy="1122823"/>
          </a:xfrm>
        </p:grpSpPr>
        <p:sp>
          <p:nvSpPr>
            <p:cNvPr id="16" name="Freeform 16"/>
            <p:cNvSpPr/>
            <p:nvPr/>
          </p:nvSpPr>
          <p:spPr>
            <a:xfrm>
              <a:off x="0" y="0"/>
              <a:ext cx="1280927" cy="1122823"/>
            </a:xfrm>
            <a:custGeom>
              <a:avLst/>
              <a:gdLst/>
              <a:ahLst/>
              <a:cxnLst/>
              <a:rect l="l" t="t" r="r" b="b"/>
              <a:pathLst>
                <a:path w="1280927" h="1122823">
                  <a:moveTo>
                    <a:pt x="0" y="0"/>
                  </a:moveTo>
                  <a:lnTo>
                    <a:pt x="1280927" y="0"/>
                  </a:lnTo>
                  <a:lnTo>
                    <a:pt x="1280927" y="1122823"/>
                  </a:lnTo>
                  <a:lnTo>
                    <a:pt x="0" y="1122823"/>
                  </a:lnTo>
                  <a:close/>
                </a:path>
              </a:pathLst>
            </a:custGeom>
            <a:solidFill>
              <a:srgbClr val="FFFFFF"/>
            </a:solidFill>
          </p:spPr>
          <p:txBody>
            <a:bodyPr/>
            <a:lstStyle/>
            <a:p>
              <a:endParaRPr lang="en-US"/>
            </a:p>
          </p:txBody>
        </p:sp>
        <p:sp>
          <p:nvSpPr>
            <p:cNvPr id="17" name="TextBox 17"/>
            <p:cNvSpPr txBox="1"/>
            <p:nvPr/>
          </p:nvSpPr>
          <p:spPr>
            <a:xfrm>
              <a:off x="0" y="-76200"/>
              <a:ext cx="1280927" cy="1199023"/>
            </a:xfrm>
            <a:prstGeom prst="rect">
              <a:avLst/>
            </a:prstGeom>
          </p:spPr>
          <p:txBody>
            <a:bodyPr lIns="50800" tIns="50800" rIns="50800" bIns="50800" rtlCol="0" anchor="ctr"/>
            <a:lstStyle/>
            <a:p>
              <a:pPr algn="ctr">
                <a:lnSpc>
                  <a:spcPts val="3074"/>
                </a:lnSpc>
              </a:pPr>
              <a:endParaRPr/>
            </a:p>
          </p:txBody>
        </p:sp>
      </p:grpSp>
      <p:sp>
        <p:nvSpPr>
          <p:cNvPr id="18" name="Freeform 18"/>
          <p:cNvSpPr/>
          <p:nvPr/>
        </p:nvSpPr>
        <p:spPr>
          <a:xfrm>
            <a:off x="13170450" y="1199557"/>
            <a:ext cx="3837022" cy="3416032"/>
          </a:xfrm>
          <a:custGeom>
            <a:avLst/>
            <a:gdLst/>
            <a:ahLst/>
            <a:cxnLst/>
            <a:rect l="l" t="t" r="r" b="b"/>
            <a:pathLst>
              <a:path w="3837022" h="3416032">
                <a:moveTo>
                  <a:pt x="0" y="0"/>
                </a:moveTo>
                <a:lnTo>
                  <a:pt x="3837022" y="0"/>
                </a:lnTo>
                <a:lnTo>
                  <a:pt x="3837022" y="3416032"/>
                </a:lnTo>
                <a:lnTo>
                  <a:pt x="0" y="3416032"/>
                </a:lnTo>
                <a:lnTo>
                  <a:pt x="0" y="0"/>
                </a:lnTo>
                <a:close/>
              </a:path>
            </a:pathLst>
          </a:custGeom>
          <a:blipFill>
            <a:blip r:embed="rId6"/>
            <a:stretch>
              <a:fillRect/>
            </a:stretch>
          </a:blipFill>
        </p:spPr>
        <p:txBody>
          <a:bodyPr/>
          <a:lstStyle/>
          <a:p>
            <a:endParaRPr lang="en-US"/>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532526" y="4536816"/>
            <a:ext cx="14965383"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personal limit that defines your comfort levels with physical space, emotional connection, or personal values. </a:t>
            </a:r>
          </a:p>
        </p:txBody>
      </p:sp>
      <p:grpSp>
        <p:nvGrpSpPr>
          <p:cNvPr id="5" name="Group 5"/>
          <p:cNvGrpSpPr/>
          <p:nvPr/>
        </p:nvGrpSpPr>
        <p:grpSpPr>
          <a:xfrm>
            <a:off x="1480713" y="3624926"/>
            <a:ext cx="5447618" cy="904943"/>
            <a:chOff x="0" y="0"/>
            <a:chExt cx="1434764" cy="238339"/>
          </a:xfrm>
        </p:grpSpPr>
        <p:sp>
          <p:nvSpPr>
            <p:cNvPr id="6" name="Freeform 6"/>
            <p:cNvSpPr/>
            <p:nvPr/>
          </p:nvSpPr>
          <p:spPr>
            <a:xfrm>
              <a:off x="0" y="0"/>
              <a:ext cx="1434764" cy="238339"/>
            </a:xfrm>
            <a:custGeom>
              <a:avLst/>
              <a:gdLst/>
              <a:ahLst/>
              <a:cxnLst/>
              <a:rect l="l" t="t" r="r" b="b"/>
              <a:pathLst>
                <a:path w="1434764" h="238339">
                  <a:moveTo>
                    <a:pt x="0" y="0"/>
                  </a:moveTo>
                  <a:lnTo>
                    <a:pt x="1434764" y="0"/>
                  </a:lnTo>
                  <a:lnTo>
                    <a:pt x="1434764"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434764"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803158" y="3501101"/>
            <a:ext cx="5495124"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BOUNDARIES</a:t>
            </a:r>
          </a:p>
        </p:txBody>
      </p:sp>
      <p:sp>
        <p:nvSpPr>
          <p:cNvPr id="9" name="TextBox 9"/>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499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338102" y="3239423"/>
            <a:ext cx="4686358" cy="904943"/>
            <a:chOff x="0" y="0"/>
            <a:chExt cx="1234267" cy="238339"/>
          </a:xfrm>
        </p:grpSpPr>
        <p:sp>
          <p:nvSpPr>
            <p:cNvPr id="5" name="Freeform 5"/>
            <p:cNvSpPr/>
            <p:nvPr/>
          </p:nvSpPr>
          <p:spPr>
            <a:xfrm>
              <a:off x="0" y="0"/>
              <a:ext cx="1234267" cy="238339"/>
            </a:xfrm>
            <a:custGeom>
              <a:avLst/>
              <a:gdLst/>
              <a:ahLst/>
              <a:cxnLst/>
              <a:rect l="l" t="t" r="r" b="b"/>
              <a:pathLst>
                <a:path w="1234267" h="238339">
                  <a:moveTo>
                    <a:pt x="0" y="0"/>
                  </a:moveTo>
                  <a:lnTo>
                    <a:pt x="1234267" y="0"/>
                  </a:lnTo>
                  <a:lnTo>
                    <a:pt x="12342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2342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338102" y="4123226"/>
            <a:ext cx="15816423"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Try to spend time </a:t>
            </a:r>
            <a:r>
              <a:rPr lang="en-US" sz="4250" b="1">
                <a:solidFill>
                  <a:srgbClr val="FF5757"/>
                </a:solidFill>
                <a:latin typeface="Roboto Bold"/>
                <a:ea typeface="Roboto Bold"/>
                <a:cs typeface="Roboto Bold"/>
                <a:sym typeface="Roboto Bold"/>
              </a:rPr>
              <a:t>alone </a:t>
            </a:r>
            <a:r>
              <a:rPr lang="en-US" sz="4250" b="1">
                <a:solidFill>
                  <a:srgbClr val="004F59"/>
                </a:solidFill>
                <a:latin typeface="Roboto Bold"/>
                <a:ea typeface="Roboto Bold"/>
                <a:cs typeface="Roboto Bold"/>
                <a:sym typeface="Roboto Bold"/>
              </a:rPr>
              <a:t>with a young person.</a:t>
            </a:r>
          </a:p>
        </p:txBody>
      </p:sp>
      <p:sp>
        <p:nvSpPr>
          <p:cNvPr id="8" name="TextBox 8"/>
          <p:cNvSpPr txBox="1"/>
          <p:nvPr/>
        </p:nvSpPr>
        <p:spPr>
          <a:xfrm>
            <a:off x="1648760" y="3258470"/>
            <a:ext cx="559465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Tricky Behavior</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56</a:t>
            </a:r>
          </a:p>
        </p:txBody>
      </p:sp>
      <p:sp>
        <p:nvSpPr>
          <p:cNvPr id="10" name="TextBox 10"/>
          <p:cNvSpPr txBox="1"/>
          <p:nvPr/>
        </p:nvSpPr>
        <p:spPr>
          <a:xfrm>
            <a:off x="1131441" y="1109322"/>
            <a:ext cx="11497912"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BREAKING BOUNDARIES</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338102" y="3239423"/>
            <a:ext cx="4686358" cy="904943"/>
            <a:chOff x="0" y="0"/>
            <a:chExt cx="1234267" cy="238339"/>
          </a:xfrm>
        </p:grpSpPr>
        <p:sp>
          <p:nvSpPr>
            <p:cNvPr id="5" name="Freeform 5"/>
            <p:cNvSpPr/>
            <p:nvPr/>
          </p:nvSpPr>
          <p:spPr>
            <a:xfrm>
              <a:off x="0" y="0"/>
              <a:ext cx="1234267" cy="238339"/>
            </a:xfrm>
            <a:custGeom>
              <a:avLst/>
              <a:gdLst/>
              <a:ahLst/>
              <a:cxnLst/>
              <a:rect l="l" t="t" r="r" b="b"/>
              <a:pathLst>
                <a:path w="1234267" h="238339">
                  <a:moveTo>
                    <a:pt x="0" y="0"/>
                  </a:moveTo>
                  <a:lnTo>
                    <a:pt x="1234267" y="0"/>
                  </a:lnTo>
                  <a:lnTo>
                    <a:pt x="12342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2342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338102" y="4123226"/>
            <a:ext cx="15816423"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Try to spend time alone with a young person.</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Give </a:t>
            </a:r>
            <a:r>
              <a:rPr lang="en-US" sz="4250" b="1">
                <a:solidFill>
                  <a:srgbClr val="FF5757"/>
                </a:solidFill>
                <a:latin typeface="Roboto Bold"/>
                <a:ea typeface="Roboto Bold"/>
                <a:cs typeface="Roboto Bold"/>
                <a:sym typeface="Roboto Bold"/>
              </a:rPr>
              <a:t>gifts </a:t>
            </a:r>
            <a:r>
              <a:rPr lang="en-US" sz="4250" b="1">
                <a:solidFill>
                  <a:srgbClr val="004F59"/>
                </a:solidFill>
                <a:latin typeface="Roboto Bold"/>
                <a:ea typeface="Roboto Bold"/>
                <a:cs typeface="Roboto Bold"/>
                <a:sym typeface="Roboto Bold"/>
              </a:rPr>
              <a:t>and special </a:t>
            </a:r>
            <a:r>
              <a:rPr lang="en-US" sz="4250" b="1">
                <a:solidFill>
                  <a:srgbClr val="FF5757"/>
                </a:solidFill>
                <a:latin typeface="Roboto Bold"/>
                <a:ea typeface="Roboto Bold"/>
                <a:cs typeface="Roboto Bold"/>
                <a:sym typeface="Roboto Bold"/>
              </a:rPr>
              <a:t>attention</a:t>
            </a:r>
            <a:r>
              <a:rPr lang="en-US" sz="4250" b="1">
                <a:solidFill>
                  <a:srgbClr val="004F59"/>
                </a:solidFill>
                <a:latin typeface="Roboto Bold"/>
                <a:ea typeface="Roboto Bold"/>
                <a:cs typeface="Roboto Bold"/>
                <a:sym typeface="Roboto Bold"/>
              </a:rPr>
              <a:t>.</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57</a:t>
            </a:r>
          </a:p>
        </p:txBody>
      </p:sp>
      <p:sp>
        <p:nvSpPr>
          <p:cNvPr id="9" name="TextBox 9"/>
          <p:cNvSpPr txBox="1"/>
          <p:nvPr/>
        </p:nvSpPr>
        <p:spPr>
          <a:xfrm>
            <a:off x="1131441" y="1109322"/>
            <a:ext cx="11497912"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BREAKING BOUNDARIES</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648760" y="3258470"/>
            <a:ext cx="559465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Tricky Behavior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338102" y="3239423"/>
            <a:ext cx="4686358" cy="904943"/>
            <a:chOff x="0" y="0"/>
            <a:chExt cx="1234267" cy="238339"/>
          </a:xfrm>
        </p:grpSpPr>
        <p:sp>
          <p:nvSpPr>
            <p:cNvPr id="5" name="Freeform 5"/>
            <p:cNvSpPr/>
            <p:nvPr/>
          </p:nvSpPr>
          <p:spPr>
            <a:xfrm>
              <a:off x="0" y="0"/>
              <a:ext cx="1234267" cy="238339"/>
            </a:xfrm>
            <a:custGeom>
              <a:avLst/>
              <a:gdLst/>
              <a:ahLst/>
              <a:cxnLst/>
              <a:rect l="l" t="t" r="r" b="b"/>
              <a:pathLst>
                <a:path w="1234267" h="238339">
                  <a:moveTo>
                    <a:pt x="0" y="0"/>
                  </a:moveTo>
                  <a:lnTo>
                    <a:pt x="1234267" y="0"/>
                  </a:lnTo>
                  <a:lnTo>
                    <a:pt x="12342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2342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338102" y="4123226"/>
            <a:ext cx="15816423"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Try to spend time alone with a young person.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Give gifts and special attention.</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Tell </a:t>
            </a:r>
            <a:r>
              <a:rPr lang="en-US" sz="4250" b="1">
                <a:solidFill>
                  <a:srgbClr val="FF5757"/>
                </a:solidFill>
                <a:latin typeface="Roboto Bold"/>
                <a:ea typeface="Roboto Bold"/>
                <a:cs typeface="Roboto Bold"/>
                <a:sym typeface="Roboto Bold"/>
              </a:rPr>
              <a:t>secrets </a:t>
            </a:r>
            <a:r>
              <a:rPr lang="en-US" sz="4250" b="1">
                <a:solidFill>
                  <a:srgbClr val="004F59"/>
                </a:solidFill>
                <a:latin typeface="Roboto Bold"/>
                <a:ea typeface="Roboto Bold"/>
                <a:cs typeface="Roboto Bold"/>
                <a:sym typeface="Roboto Bold"/>
              </a:rPr>
              <a:t>to make the young person feel special.</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58</a:t>
            </a:r>
          </a:p>
        </p:txBody>
      </p:sp>
      <p:sp>
        <p:nvSpPr>
          <p:cNvPr id="9" name="TextBox 9"/>
          <p:cNvSpPr txBox="1"/>
          <p:nvPr/>
        </p:nvSpPr>
        <p:spPr>
          <a:xfrm>
            <a:off x="1131441" y="1109322"/>
            <a:ext cx="11497912"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BREAKING BOUNDARIES</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648760" y="3258470"/>
            <a:ext cx="559465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Tricky Behavior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338102" y="3239423"/>
            <a:ext cx="4686358" cy="904943"/>
            <a:chOff x="0" y="0"/>
            <a:chExt cx="1234267" cy="238339"/>
          </a:xfrm>
        </p:grpSpPr>
        <p:sp>
          <p:nvSpPr>
            <p:cNvPr id="5" name="Freeform 5"/>
            <p:cNvSpPr/>
            <p:nvPr/>
          </p:nvSpPr>
          <p:spPr>
            <a:xfrm>
              <a:off x="0" y="0"/>
              <a:ext cx="1234267" cy="238339"/>
            </a:xfrm>
            <a:custGeom>
              <a:avLst/>
              <a:gdLst/>
              <a:ahLst/>
              <a:cxnLst/>
              <a:rect l="l" t="t" r="r" b="b"/>
              <a:pathLst>
                <a:path w="1234267" h="238339">
                  <a:moveTo>
                    <a:pt x="0" y="0"/>
                  </a:moveTo>
                  <a:lnTo>
                    <a:pt x="1234267" y="0"/>
                  </a:lnTo>
                  <a:lnTo>
                    <a:pt x="12342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2342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338102" y="4123226"/>
            <a:ext cx="15816423"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Try to spend time alone with a young person.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Give gifts and special attention.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Tell secrets to make the young person feel special.</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Invade personal space or </a:t>
            </a:r>
            <a:r>
              <a:rPr lang="en-US" sz="4250" b="1">
                <a:solidFill>
                  <a:srgbClr val="FF5757"/>
                </a:solidFill>
                <a:latin typeface="Roboto Bold"/>
                <a:ea typeface="Roboto Bold"/>
                <a:cs typeface="Roboto Bold"/>
                <a:sym typeface="Roboto Bold"/>
              </a:rPr>
              <a:t>disregard boundaries</a:t>
            </a:r>
            <a:r>
              <a:rPr lang="en-US" sz="4250" b="1">
                <a:solidFill>
                  <a:srgbClr val="004F59"/>
                </a:solidFill>
                <a:latin typeface="Roboto Bold"/>
                <a:ea typeface="Roboto Bold"/>
                <a:cs typeface="Roboto Bold"/>
                <a:sym typeface="Roboto Bold"/>
              </a:rPr>
              <a:t>.</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59</a:t>
            </a:r>
          </a:p>
        </p:txBody>
      </p:sp>
      <p:sp>
        <p:nvSpPr>
          <p:cNvPr id="9" name="TextBox 9"/>
          <p:cNvSpPr txBox="1"/>
          <p:nvPr/>
        </p:nvSpPr>
        <p:spPr>
          <a:xfrm>
            <a:off x="1131441" y="1109322"/>
            <a:ext cx="11497912"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BREAKING BOUNDARIES</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648760" y="3258470"/>
            <a:ext cx="559465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Tricky Behavior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5" name="Freeform 5"/>
          <p:cNvSpPr/>
          <p:nvPr/>
        </p:nvSpPr>
        <p:spPr>
          <a:xfrm>
            <a:off x="1227390" y="2435362"/>
            <a:ext cx="7916610" cy="6413389"/>
          </a:xfrm>
          <a:custGeom>
            <a:avLst/>
            <a:gdLst/>
            <a:ahLst/>
            <a:cxnLst/>
            <a:rect l="l" t="t" r="r" b="b"/>
            <a:pathLst>
              <a:path w="7916610" h="6413389">
                <a:moveTo>
                  <a:pt x="0" y="0"/>
                </a:moveTo>
                <a:lnTo>
                  <a:pt x="7916610" y="0"/>
                </a:lnTo>
                <a:lnTo>
                  <a:pt x="7916610" y="6413389"/>
                </a:lnTo>
                <a:lnTo>
                  <a:pt x="0" y="6413389"/>
                </a:lnTo>
                <a:lnTo>
                  <a:pt x="0" y="0"/>
                </a:lnTo>
                <a:close/>
              </a:path>
            </a:pathLst>
          </a:custGeom>
          <a:blipFill>
            <a:blip r:embed="rId3"/>
            <a:stretch>
              <a:fillRect t="-11719" b="-11719"/>
            </a:stretch>
          </a:blipFill>
        </p:spPr>
        <p:txBody>
          <a:bodyPr/>
          <a:lstStyle/>
          <a:p>
            <a:endParaRPr lang="en-US"/>
          </a:p>
        </p:txBody>
      </p:sp>
      <p:sp>
        <p:nvSpPr>
          <p:cNvPr id="6" name="Freeform 6"/>
          <p:cNvSpPr/>
          <p:nvPr/>
        </p:nvSpPr>
        <p:spPr>
          <a:xfrm>
            <a:off x="9144000" y="2435362"/>
            <a:ext cx="6413389" cy="6413389"/>
          </a:xfrm>
          <a:custGeom>
            <a:avLst/>
            <a:gdLst/>
            <a:ahLst/>
            <a:cxnLst/>
            <a:rect l="l" t="t" r="r" b="b"/>
            <a:pathLst>
              <a:path w="6413389" h="6413389">
                <a:moveTo>
                  <a:pt x="0" y="0"/>
                </a:moveTo>
                <a:lnTo>
                  <a:pt x="6413389" y="0"/>
                </a:lnTo>
                <a:lnTo>
                  <a:pt x="6413389" y="6413389"/>
                </a:lnTo>
                <a:lnTo>
                  <a:pt x="0" y="6413389"/>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a:t>
            </a:r>
          </a:p>
        </p:txBody>
      </p:sp>
      <p:sp>
        <p:nvSpPr>
          <p:cNvPr id="8" name="TextBox 8"/>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DIGITAL PARTICIPATION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338102" y="3239423"/>
            <a:ext cx="4686358" cy="904943"/>
            <a:chOff x="0" y="0"/>
            <a:chExt cx="1234267" cy="238339"/>
          </a:xfrm>
        </p:grpSpPr>
        <p:sp>
          <p:nvSpPr>
            <p:cNvPr id="5" name="Freeform 5"/>
            <p:cNvSpPr/>
            <p:nvPr/>
          </p:nvSpPr>
          <p:spPr>
            <a:xfrm>
              <a:off x="0" y="0"/>
              <a:ext cx="1234267" cy="238339"/>
            </a:xfrm>
            <a:custGeom>
              <a:avLst/>
              <a:gdLst/>
              <a:ahLst/>
              <a:cxnLst/>
              <a:rect l="l" t="t" r="r" b="b"/>
              <a:pathLst>
                <a:path w="1234267" h="238339">
                  <a:moveTo>
                    <a:pt x="0" y="0"/>
                  </a:moveTo>
                  <a:lnTo>
                    <a:pt x="1234267" y="0"/>
                  </a:lnTo>
                  <a:lnTo>
                    <a:pt x="12342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2342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338102" y="4123226"/>
            <a:ext cx="15816423"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Try to spend time alone with a young person.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Give gifts and special attention.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Tell secrets to make the young person feel special.</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Invade personal space or disregard boundaries.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Make sexual activity seem </a:t>
            </a:r>
            <a:r>
              <a:rPr lang="en-US" sz="4250" b="1">
                <a:solidFill>
                  <a:srgbClr val="FF5757"/>
                </a:solidFill>
                <a:latin typeface="Roboto Bold"/>
                <a:ea typeface="Roboto Bold"/>
                <a:cs typeface="Roboto Bold"/>
                <a:sym typeface="Roboto Bold"/>
              </a:rPr>
              <a:t>normal</a:t>
            </a:r>
            <a:r>
              <a:rPr lang="en-US" sz="4250" b="1">
                <a:solidFill>
                  <a:srgbClr val="004F59"/>
                </a:solidFill>
                <a:latin typeface="Roboto Bold"/>
                <a:ea typeface="Roboto Bold"/>
                <a:cs typeface="Roboto Bold"/>
                <a:sym typeface="Roboto Bold"/>
              </a:rPr>
              <a:t>.</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60</a:t>
            </a:r>
          </a:p>
        </p:txBody>
      </p:sp>
      <p:sp>
        <p:nvSpPr>
          <p:cNvPr id="9" name="TextBox 9"/>
          <p:cNvSpPr txBox="1"/>
          <p:nvPr/>
        </p:nvSpPr>
        <p:spPr>
          <a:xfrm>
            <a:off x="1131441" y="1109322"/>
            <a:ext cx="11497912"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BREAKING BOUNDARIES</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648760" y="3258470"/>
            <a:ext cx="559465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Tricky Behavior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09110" y="4789372"/>
            <a:ext cx="10788866" cy="2025601"/>
            <a:chOff x="0" y="0"/>
            <a:chExt cx="2841512" cy="533492"/>
          </a:xfrm>
        </p:grpSpPr>
        <p:sp>
          <p:nvSpPr>
            <p:cNvPr id="7" name="Freeform 7"/>
            <p:cNvSpPr/>
            <p:nvPr/>
          </p:nvSpPr>
          <p:spPr>
            <a:xfrm>
              <a:off x="0" y="0"/>
              <a:ext cx="2841512" cy="533492"/>
            </a:xfrm>
            <a:custGeom>
              <a:avLst/>
              <a:gdLst/>
              <a:ahLst/>
              <a:cxnLst/>
              <a:rect l="l" t="t" r="r" b="b"/>
              <a:pathLst>
                <a:path w="2841512" h="533492">
                  <a:moveTo>
                    <a:pt x="0" y="0"/>
                  </a:moveTo>
                  <a:lnTo>
                    <a:pt x="2841512" y="0"/>
                  </a:lnTo>
                  <a:lnTo>
                    <a:pt x="2841512" y="533492"/>
                  </a:lnTo>
                  <a:lnTo>
                    <a:pt x="0" y="533492"/>
                  </a:lnTo>
                  <a:close/>
                </a:path>
              </a:pathLst>
            </a:custGeom>
            <a:solidFill>
              <a:srgbClr val="303030"/>
            </a:solidFill>
          </p:spPr>
          <p:txBody>
            <a:bodyPr/>
            <a:lstStyle/>
            <a:p>
              <a:endParaRPr lang="en-US"/>
            </a:p>
          </p:txBody>
        </p:sp>
        <p:sp>
          <p:nvSpPr>
            <p:cNvPr id="8" name="TextBox 8"/>
            <p:cNvSpPr txBox="1"/>
            <p:nvPr/>
          </p:nvSpPr>
          <p:spPr>
            <a:xfrm>
              <a:off x="0" y="-76200"/>
              <a:ext cx="2841512" cy="609692"/>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3161349" y="1028700"/>
            <a:ext cx="4071025" cy="3960977"/>
            <a:chOff x="0" y="0"/>
            <a:chExt cx="1207357" cy="1174719"/>
          </a:xfrm>
        </p:grpSpPr>
        <p:sp>
          <p:nvSpPr>
            <p:cNvPr id="13" name="Freeform 13"/>
            <p:cNvSpPr/>
            <p:nvPr/>
          </p:nvSpPr>
          <p:spPr>
            <a:xfrm>
              <a:off x="0" y="0"/>
              <a:ext cx="1207357" cy="1174719"/>
            </a:xfrm>
            <a:custGeom>
              <a:avLst/>
              <a:gdLst/>
              <a:ahLst/>
              <a:cxnLst/>
              <a:rect l="l" t="t" r="r" b="b"/>
              <a:pathLst>
                <a:path w="1207357" h="1174719">
                  <a:moveTo>
                    <a:pt x="0" y="0"/>
                  </a:moveTo>
                  <a:lnTo>
                    <a:pt x="1207357" y="0"/>
                  </a:lnTo>
                  <a:lnTo>
                    <a:pt x="1207357" y="1174719"/>
                  </a:lnTo>
                  <a:lnTo>
                    <a:pt x="0" y="1174719"/>
                  </a:lnTo>
                  <a:close/>
                </a:path>
              </a:pathLst>
            </a:custGeom>
            <a:solidFill>
              <a:srgbClr val="FFFFFF"/>
            </a:solidFill>
          </p:spPr>
          <p:txBody>
            <a:bodyPr/>
            <a:lstStyle/>
            <a:p>
              <a:endParaRPr lang="en-US"/>
            </a:p>
          </p:txBody>
        </p:sp>
        <p:sp>
          <p:nvSpPr>
            <p:cNvPr id="14" name="TextBox 14"/>
            <p:cNvSpPr txBox="1"/>
            <p:nvPr/>
          </p:nvSpPr>
          <p:spPr>
            <a:xfrm>
              <a:off x="0" y="-76200"/>
              <a:ext cx="1207357" cy="1250919"/>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384997" y="1259071"/>
            <a:ext cx="3623728" cy="3225118"/>
          </a:xfrm>
          <a:custGeom>
            <a:avLst/>
            <a:gdLst/>
            <a:ahLst/>
            <a:cxnLst/>
            <a:rect l="l" t="t" r="r" b="b"/>
            <a:pathLst>
              <a:path w="3623728" h="3225118">
                <a:moveTo>
                  <a:pt x="0" y="0"/>
                </a:moveTo>
                <a:lnTo>
                  <a:pt x="3623729" y="0"/>
                </a:lnTo>
                <a:lnTo>
                  <a:pt x="3623729" y="3225118"/>
                </a:lnTo>
                <a:lnTo>
                  <a:pt x="0" y="3225118"/>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1792790" y="4973423"/>
            <a:ext cx="10405186" cy="15620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might an unsafe adult threaten a victim to keep sexual crimes a secret?</a:t>
            </a:r>
          </a:p>
        </p:txBody>
      </p:sp>
      <p:sp>
        <p:nvSpPr>
          <p:cNvPr id="17" name="TextBox 17"/>
          <p:cNvSpPr txBox="1"/>
          <p:nvPr/>
        </p:nvSpPr>
        <p:spPr>
          <a:xfrm>
            <a:off x="1131441" y="1109322"/>
            <a:ext cx="12801576"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SILENCING VICTIMS</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61</a:t>
            </a:r>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185408" cy="904943"/>
            <a:chOff x="0" y="0"/>
            <a:chExt cx="1629079" cy="238339"/>
          </a:xfrm>
        </p:grpSpPr>
        <p:sp>
          <p:nvSpPr>
            <p:cNvPr id="5" name="Freeform 5"/>
            <p:cNvSpPr/>
            <p:nvPr/>
          </p:nvSpPr>
          <p:spPr>
            <a:xfrm>
              <a:off x="0" y="0"/>
              <a:ext cx="1629078" cy="238339"/>
            </a:xfrm>
            <a:custGeom>
              <a:avLst/>
              <a:gdLst/>
              <a:ahLst/>
              <a:cxnLst/>
              <a:rect l="l" t="t" r="r" b="b"/>
              <a:pathLst>
                <a:path w="1629078" h="238339">
                  <a:moveTo>
                    <a:pt x="0" y="0"/>
                  </a:moveTo>
                  <a:lnTo>
                    <a:pt x="1629078" y="0"/>
                  </a:lnTo>
                  <a:lnTo>
                    <a:pt x="162907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62907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89719"/>
            <a:ext cx="16361033"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BLAME </a:t>
            </a:r>
            <a:r>
              <a:rPr lang="en-US" sz="4250" b="1">
                <a:solidFill>
                  <a:srgbClr val="004F59"/>
                </a:solidFill>
                <a:latin typeface="Roboto Bold"/>
                <a:ea typeface="Roboto Bold"/>
                <a:cs typeface="Roboto Bold"/>
                <a:sym typeface="Roboto Bold"/>
              </a:rPr>
              <a:t>victims for the crimes committed against them.</a:t>
            </a:r>
          </a:p>
        </p:txBody>
      </p:sp>
      <p:sp>
        <p:nvSpPr>
          <p:cNvPr id="8" name="TextBox 8"/>
          <p:cNvSpPr txBox="1"/>
          <p:nvPr/>
        </p:nvSpPr>
        <p:spPr>
          <a:xfrm>
            <a:off x="1546446" y="2886863"/>
            <a:ext cx="6203289"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Hiding Sexual Crimes</a:t>
            </a:r>
          </a:p>
        </p:txBody>
      </p:sp>
      <p:sp>
        <p:nvSpPr>
          <p:cNvPr id="9" name="TextBox 9"/>
          <p:cNvSpPr txBox="1"/>
          <p:nvPr/>
        </p:nvSpPr>
        <p:spPr>
          <a:xfrm>
            <a:off x="1131441" y="1109322"/>
            <a:ext cx="12801576"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SILENCING VICTIMS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62</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185408" cy="904943"/>
            <a:chOff x="0" y="0"/>
            <a:chExt cx="1629079" cy="238339"/>
          </a:xfrm>
        </p:grpSpPr>
        <p:sp>
          <p:nvSpPr>
            <p:cNvPr id="5" name="Freeform 5"/>
            <p:cNvSpPr/>
            <p:nvPr/>
          </p:nvSpPr>
          <p:spPr>
            <a:xfrm>
              <a:off x="0" y="0"/>
              <a:ext cx="1629078" cy="238339"/>
            </a:xfrm>
            <a:custGeom>
              <a:avLst/>
              <a:gdLst/>
              <a:ahLst/>
              <a:cxnLst/>
              <a:rect l="l" t="t" r="r" b="b"/>
              <a:pathLst>
                <a:path w="1629078" h="238339">
                  <a:moveTo>
                    <a:pt x="0" y="0"/>
                  </a:moveTo>
                  <a:lnTo>
                    <a:pt x="1629078" y="0"/>
                  </a:lnTo>
                  <a:lnTo>
                    <a:pt x="162907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62907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89719"/>
            <a:ext cx="16361033"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BLAME victims for the crimes committed against them.</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SHAME </a:t>
            </a:r>
            <a:r>
              <a:rPr lang="en-US" sz="4250" b="1">
                <a:solidFill>
                  <a:srgbClr val="004F59"/>
                </a:solidFill>
                <a:latin typeface="Roboto Bold"/>
                <a:ea typeface="Roboto Bold"/>
                <a:cs typeface="Roboto Bold"/>
                <a:sym typeface="Roboto Bold"/>
              </a:rPr>
              <a:t>victims to cause guilt or embarrassment.</a:t>
            </a:r>
          </a:p>
        </p:txBody>
      </p:sp>
      <p:sp>
        <p:nvSpPr>
          <p:cNvPr id="8" name="TextBox 8"/>
          <p:cNvSpPr txBox="1"/>
          <p:nvPr/>
        </p:nvSpPr>
        <p:spPr>
          <a:xfrm>
            <a:off x="1131441" y="1109322"/>
            <a:ext cx="12801576"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SILENCING VICTIMS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63</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546446" y="2886863"/>
            <a:ext cx="6203289"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Hiding Sexual Crimes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185408" cy="904943"/>
            <a:chOff x="0" y="0"/>
            <a:chExt cx="1629079" cy="238339"/>
          </a:xfrm>
        </p:grpSpPr>
        <p:sp>
          <p:nvSpPr>
            <p:cNvPr id="5" name="Freeform 5"/>
            <p:cNvSpPr/>
            <p:nvPr/>
          </p:nvSpPr>
          <p:spPr>
            <a:xfrm>
              <a:off x="0" y="0"/>
              <a:ext cx="1629078" cy="238339"/>
            </a:xfrm>
            <a:custGeom>
              <a:avLst/>
              <a:gdLst/>
              <a:ahLst/>
              <a:cxnLst/>
              <a:rect l="l" t="t" r="r" b="b"/>
              <a:pathLst>
                <a:path w="1629078" h="238339">
                  <a:moveTo>
                    <a:pt x="0" y="0"/>
                  </a:moveTo>
                  <a:lnTo>
                    <a:pt x="1629078" y="0"/>
                  </a:lnTo>
                  <a:lnTo>
                    <a:pt x="162907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62907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89719"/>
            <a:ext cx="16361033"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BLAME victims for the crimes committed against them.</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SHAME victims to cause guilt or embarrassment.</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ISOLATE </a:t>
            </a:r>
            <a:r>
              <a:rPr lang="en-US" sz="4250" b="1">
                <a:solidFill>
                  <a:srgbClr val="004F59"/>
                </a:solidFill>
                <a:latin typeface="Roboto Bold"/>
                <a:ea typeface="Roboto Bold"/>
                <a:cs typeface="Roboto Bold"/>
                <a:sym typeface="Roboto Bold"/>
              </a:rPr>
              <a:t>victims from the support of family and friends.</a:t>
            </a:r>
          </a:p>
        </p:txBody>
      </p:sp>
      <p:sp>
        <p:nvSpPr>
          <p:cNvPr id="8" name="TextBox 8"/>
          <p:cNvSpPr txBox="1"/>
          <p:nvPr/>
        </p:nvSpPr>
        <p:spPr>
          <a:xfrm>
            <a:off x="1131441" y="1109322"/>
            <a:ext cx="12801576"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SILENCING VICTIMS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64</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546446" y="2886863"/>
            <a:ext cx="6203289"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Hiding Sexual Crimes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185408" cy="904943"/>
            <a:chOff x="0" y="0"/>
            <a:chExt cx="1629079" cy="238339"/>
          </a:xfrm>
        </p:grpSpPr>
        <p:sp>
          <p:nvSpPr>
            <p:cNvPr id="5" name="Freeform 5"/>
            <p:cNvSpPr/>
            <p:nvPr/>
          </p:nvSpPr>
          <p:spPr>
            <a:xfrm>
              <a:off x="0" y="0"/>
              <a:ext cx="1629078" cy="238339"/>
            </a:xfrm>
            <a:custGeom>
              <a:avLst/>
              <a:gdLst/>
              <a:ahLst/>
              <a:cxnLst/>
              <a:rect l="l" t="t" r="r" b="b"/>
              <a:pathLst>
                <a:path w="1629078" h="238339">
                  <a:moveTo>
                    <a:pt x="0" y="0"/>
                  </a:moveTo>
                  <a:lnTo>
                    <a:pt x="1629078" y="0"/>
                  </a:lnTo>
                  <a:lnTo>
                    <a:pt x="162907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62907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89719"/>
            <a:ext cx="15609197" cy="4032213"/>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BLAME victims for the crimes committed against them.</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SHAME victims to cause guilt or embarrassment.</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ISOLATE victims from the support of family and friends.</a:t>
            </a:r>
          </a:p>
          <a:p>
            <a:pPr algn="l">
              <a:lnSpc>
                <a:spcPts val="2239"/>
              </a:lnSpc>
            </a:pPr>
            <a:endParaRPr lang="en-US" sz="4250" b="1">
              <a:solidFill>
                <a:srgbClr val="FFFFFF"/>
              </a:solidFill>
              <a:latin typeface="Roboto Bold"/>
              <a:ea typeface="Roboto Bold"/>
              <a:cs typeface="Roboto Bold"/>
              <a:sym typeface="Roboto Bold"/>
            </a:endParaRPr>
          </a:p>
          <a:p>
            <a:pPr marL="917576" lvl="1" indent="-458788" algn="l">
              <a:lnSpc>
                <a:spcPts val="4250"/>
              </a:lnSpc>
              <a:buFont typeface="Arial"/>
              <a:buChar char="•"/>
            </a:pPr>
            <a:r>
              <a:rPr lang="en-US" sz="4250" b="1">
                <a:solidFill>
                  <a:srgbClr val="FF5757"/>
                </a:solidFill>
                <a:latin typeface="Roboto Bold"/>
                <a:ea typeface="Roboto Bold"/>
                <a:cs typeface="Roboto Bold"/>
                <a:sym typeface="Roboto Bold"/>
              </a:rPr>
              <a:t>THREATEN </a:t>
            </a:r>
            <a:r>
              <a:rPr lang="en-US" sz="4250" b="1">
                <a:solidFill>
                  <a:srgbClr val="004F59"/>
                </a:solidFill>
                <a:latin typeface="Roboto Bold"/>
                <a:ea typeface="Roboto Bold"/>
                <a:cs typeface="Roboto Bold"/>
                <a:sym typeface="Roboto Bold"/>
              </a:rPr>
              <a:t>to harm the victims or their parents, siblings, or pets.</a:t>
            </a:r>
          </a:p>
        </p:txBody>
      </p:sp>
      <p:sp>
        <p:nvSpPr>
          <p:cNvPr id="8" name="TextBox 8"/>
          <p:cNvSpPr txBox="1"/>
          <p:nvPr/>
        </p:nvSpPr>
        <p:spPr>
          <a:xfrm>
            <a:off x="1131441" y="1109322"/>
            <a:ext cx="12801576"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SILENCING VICTIMS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65</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546446" y="2886863"/>
            <a:ext cx="6203289"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Hiding Sexual Crimes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356672" y="36411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2550272" y="4878854"/>
            <a:ext cx="8490111" cy="1075929"/>
            <a:chOff x="0" y="0"/>
            <a:chExt cx="2236079" cy="283372"/>
          </a:xfrm>
        </p:grpSpPr>
        <p:sp>
          <p:nvSpPr>
            <p:cNvPr id="7" name="Freeform 7"/>
            <p:cNvSpPr/>
            <p:nvPr/>
          </p:nvSpPr>
          <p:spPr>
            <a:xfrm>
              <a:off x="0" y="0"/>
              <a:ext cx="2236078" cy="283372"/>
            </a:xfrm>
            <a:custGeom>
              <a:avLst/>
              <a:gdLst/>
              <a:ahLst/>
              <a:cxnLst/>
              <a:rect l="l" t="t" r="r" b="b"/>
              <a:pathLst>
                <a:path w="2236078" h="283372">
                  <a:moveTo>
                    <a:pt x="0" y="0"/>
                  </a:moveTo>
                  <a:lnTo>
                    <a:pt x="2236078" y="0"/>
                  </a:lnTo>
                  <a:lnTo>
                    <a:pt x="2236078" y="283372"/>
                  </a:lnTo>
                  <a:lnTo>
                    <a:pt x="0" y="283372"/>
                  </a:lnTo>
                  <a:close/>
                </a:path>
              </a:pathLst>
            </a:custGeom>
            <a:solidFill>
              <a:srgbClr val="303030"/>
            </a:solidFill>
          </p:spPr>
          <p:txBody>
            <a:bodyPr/>
            <a:lstStyle/>
            <a:p>
              <a:endParaRPr lang="en-US"/>
            </a:p>
          </p:txBody>
        </p:sp>
        <p:sp>
          <p:nvSpPr>
            <p:cNvPr id="8" name="TextBox 8"/>
            <p:cNvSpPr txBox="1"/>
            <p:nvPr/>
          </p:nvSpPr>
          <p:spPr>
            <a:xfrm>
              <a:off x="0" y="-76200"/>
              <a:ext cx="2236079" cy="359572"/>
            </a:xfrm>
            <a:prstGeom prst="rect">
              <a:avLst/>
            </a:prstGeom>
          </p:spPr>
          <p:txBody>
            <a:bodyPr lIns="50800" tIns="50800" rIns="50800" bIns="50800" rtlCol="0" anchor="ctr"/>
            <a:lstStyle/>
            <a:p>
              <a:pPr algn="ctr">
                <a:lnSpc>
                  <a:spcPts val="3074"/>
                </a:lnSpc>
              </a:pPr>
              <a:endParaRPr/>
            </a:p>
          </p:txBody>
        </p:sp>
      </p:grpSp>
      <p:grpSp>
        <p:nvGrpSpPr>
          <p:cNvPr id="9" name="Group 9"/>
          <p:cNvGrpSpPr/>
          <p:nvPr/>
        </p:nvGrpSpPr>
        <p:grpSpPr>
          <a:xfrm>
            <a:off x="13179729" y="920754"/>
            <a:ext cx="4190364" cy="4496064"/>
            <a:chOff x="0" y="0"/>
            <a:chExt cx="1103635" cy="1184149"/>
          </a:xfrm>
        </p:grpSpPr>
        <p:sp>
          <p:nvSpPr>
            <p:cNvPr id="10" name="Freeform 10"/>
            <p:cNvSpPr/>
            <p:nvPr/>
          </p:nvSpPr>
          <p:spPr>
            <a:xfrm>
              <a:off x="0" y="0"/>
              <a:ext cx="1103635" cy="1184149"/>
            </a:xfrm>
            <a:custGeom>
              <a:avLst/>
              <a:gdLst/>
              <a:ahLst/>
              <a:cxnLst/>
              <a:rect l="l" t="t" r="r" b="b"/>
              <a:pathLst>
                <a:path w="1103635" h="1184149">
                  <a:moveTo>
                    <a:pt x="0" y="0"/>
                  </a:moveTo>
                  <a:lnTo>
                    <a:pt x="1103635" y="0"/>
                  </a:lnTo>
                  <a:lnTo>
                    <a:pt x="1103635" y="1184149"/>
                  </a:lnTo>
                  <a:lnTo>
                    <a:pt x="0" y="1184149"/>
                  </a:lnTo>
                  <a:close/>
                </a:path>
              </a:pathLst>
            </a:custGeom>
            <a:solidFill>
              <a:srgbClr val="FFFFFF"/>
            </a:solidFill>
          </p:spPr>
          <p:txBody>
            <a:bodyPr/>
            <a:lstStyle/>
            <a:p>
              <a:endParaRPr lang="en-US"/>
            </a:p>
          </p:txBody>
        </p:sp>
        <p:sp>
          <p:nvSpPr>
            <p:cNvPr id="11" name="TextBox 11"/>
            <p:cNvSpPr txBox="1"/>
            <p:nvPr/>
          </p:nvSpPr>
          <p:spPr>
            <a:xfrm>
              <a:off x="0" y="-76200"/>
              <a:ext cx="1103635" cy="1260349"/>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3374677" y="1084996"/>
            <a:ext cx="3839648" cy="3730695"/>
          </a:xfrm>
          <a:custGeom>
            <a:avLst/>
            <a:gdLst/>
            <a:ahLst/>
            <a:cxnLst/>
            <a:rect l="l" t="t" r="r" b="b"/>
            <a:pathLst>
              <a:path w="3839648" h="3730695">
                <a:moveTo>
                  <a:pt x="0" y="0"/>
                </a:moveTo>
                <a:lnTo>
                  <a:pt x="3839648" y="0"/>
                </a:lnTo>
                <a:lnTo>
                  <a:pt x="3839648" y="3730695"/>
                </a:lnTo>
                <a:lnTo>
                  <a:pt x="0" y="3730695"/>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964236" y="1250072"/>
            <a:ext cx="10787823"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TRICKY PEOPLE</a:t>
            </a:r>
          </a:p>
        </p:txBody>
      </p:sp>
      <p:sp>
        <p:nvSpPr>
          <p:cNvPr id="14" name="TextBox 14"/>
          <p:cNvSpPr txBox="1"/>
          <p:nvPr/>
        </p:nvSpPr>
        <p:spPr>
          <a:xfrm>
            <a:off x="2912942" y="4911468"/>
            <a:ext cx="8511007" cy="819188"/>
          </a:xfrm>
          <a:prstGeom prst="rect">
            <a:avLst/>
          </a:prstGeom>
        </p:spPr>
        <p:txBody>
          <a:bodyPr lIns="0" tIns="0" rIns="0" bIns="0" rtlCol="0" anchor="t">
            <a:spAutoFit/>
          </a:bodyPr>
          <a:lstStyle/>
          <a:p>
            <a:pPr algn="l">
              <a:lnSpc>
                <a:spcPts val="6749"/>
              </a:lnSpc>
            </a:pPr>
            <a:r>
              <a:rPr lang="en-US" sz="4499" b="1">
                <a:solidFill>
                  <a:srgbClr val="FFFFFF"/>
                </a:solidFill>
                <a:latin typeface="Roboto Bold"/>
                <a:ea typeface="Roboto Bold"/>
                <a:cs typeface="Roboto Bold"/>
                <a:sym typeface="Roboto Bold"/>
              </a:rPr>
              <a:t>Who can be an unsafe person?</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66</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Freeform 1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8" name="Freeform 1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9" name="Freeform 19"/>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10936"/>
            <a:ext cx="4219246" cy="958344"/>
            <a:chOff x="0" y="0"/>
            <a:chExt cx="1111242" cy="252403"/>
          </a:xfrm>
        </p:grpSpPr>
        <p:sp>
          <p:nvSpPr>
            <p:cNvPr id="5" name="Freeform 5"/>
            <p:cNvSpPr/>
            <p:nvPr/>
          </p:nvSpPr>
          <p:spPr>
            <a:xfrm>
              <a:off x="0" y="0"/>
              <a:ext cx="1111242" cy="252403"/>
            </a:xfrm>
            <a:custGeom>
              <a:avLst/>
              <a:gdLst/>
              <a:ahLst/>
              <a:cxnLst/>
              <a:rect l="l" t="t" r="r" b="b"/>
              <a:pathLst>
                <a:path w="1111242" h="252403">
                  <a:moveTo>
                    <a:pt x="0" y="0"/>
                  </a:moveTo>
                  <a:lnTo>
                    <a:pt x="1111242" y="0"/>
                  </a:lnTo>
                  <a:lnTo>
                    <a:pt x="1111242" y="252403"/>
                  </a:lnTo>
                  <a:lnTo>
                    <a:pt x="0" y="252403"/>
                  </a:lnTo>
                  <a:close/>
                </a:path>
              </a:pathLst>
            </a:custGeom>
            <a:solidFill>
              <a:srgbClr val="303030"/>
            </a:solidFill>
          </p:spPr>
          <p:txBody>
            <a:bodyPr/>
            <a:lstStyle/>
            <a:p>
              <a:endParaRPr lang="en-US"/>
            </a:p>
          </p:txBody>
        </p:sp>
        <p:sp>
          <p:nvSpPr>
            <p:cNvPr id="6" name="TextBox 6"/>
            <p:cNvSpPr txBox="1"/>
            <p:nvPr/>
          </p:nvSpPr>
          <p:spPr>
            <a:xfrm>
              <a:off x="0" y="-76200"/>
              <a:ext cx="1111242" cy="32860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732086" y="4121705"/>
            <a:ext cx="16527214" cy="1409588"/>
          </a:xfrm>
          <a:prstGeom prst="rect">
            <a:avLst/>
          </a:prstGeom>
        </p:spPr>
        <p:txBody>
          <a:bodyPr lIns="0" tIns="0" rIns="0" bIns="0" rtlCol="0" anchor="t">
            <a:spAutoFit/>
          </a:bodyPr>
          <a:lstStyle/>
          <a:p>
            <a:pPr marL="895986" lvl="1" indent="-447993" algn="l">
              <a:lnSpc>
                <a:spcPts val="4980"/>
              </a:lnSpc>
              <a:buFont typeface="Arial"/>
              <a:buChar char="•"/>
            </a:pPr>
            <a:r>
              <a:rPr lang="en-US" sz="4150" b="1">
                <a:solidFill>
                  <a:srgbClr val="004F59"/>
                </a:solidFill>
                <a:latin typeface="Roboto Bold"/>
                <a:ea typeface="Roboto Bold"/>
                <a:cs typeface="Roboto Bold"/>
                <a:sym typeface="Roboto Bold"/>
              </a:rPr>
              <a:t>Adults we </a:t>
            </a:r>
            <a:r>
              <a:rPr lang="en-US" sz="4150" b="1">
                <a:solidFill>
                  <a:srgbClr val="FF5757"/>
                </a:solidFill>
                <a:latin typeface="Roboto Bold"/>
                <a:ea typeface="Roboto Bold"/>
                <a:cs typeface="Roboto Bold"/>
                <a:sym typeface="Roboto Bold"/>
              </a:rPr>
              <a:t>KNOW </a:t>
            </a:r>
            <a:r>
              <a:rPr lang="en-US" sz="4150" b="1">
                <a:solidFill>
                  <a:srgbClr val="004F59"/>
                </a:solidFill>
                <a:latin typeface="Roboto Bold"/>
                <a:ea typeface="Roboto Bold"/>
                <a:cs typeface="Roboto Bold"/>
                <a:sym typeface="Roboto Bold"/>
              </a:rPr>
              <a:t>who act inappropriately, such as ignoring boundaries, sharing secrets, or breaking rules.</a:t>
            </a:r>
          </a:p>
          <a:p>
            <a:pPr algn="l">
              <a:lnSpc>
                <a:spcPts val="1260"/>
              </a:lnSpc>
            </a:pPr>
            <a:endParaRPr lang="en-US" sz="4150" b="1">
              <a:solidFill>
                <a:srgbClr val="004F59"/>
              </a:solidFill>
              <a:latin typeface="Roboto Bold"/>
              <a:ea typeface="Roboto Bold"/>
              <a:cs typeface="Roboto Bold"/>
              <a:sym typeface="Roboto Bold"/>
            </a:endParaRPr>
          </a:p>
        </p:txBody>
      </p:sp>
      <p:sp>
        <p:nvSpPr>
          <p:cNvPr id="8" name="TextBox 8"/>
          <p:cNvSpPr txBox="1"/>
          <p:nvPr/>
        </p:nvSpPr>
        <p:spPr>
          <a:xfrm>
            <a:off x="1546446" y="2829982"/>
            <a:ext cx="6402296" cy="7714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Tricky People</a:t>
            </a:r>
          </a:p>
        </p:txBody>
      </p:sp>
      <p:sp>
        <p:nvSpPr>
          <p:cNvPr id="9" name="TextBox 9"/>
          <p:cNvSpPr txBox="1"/>
          <p:nvPr/>
        </p:nvSpPr>
        <p:spPr>
          <a:xfrm>
            <a:off x="1028700" y="904875"/>
            <a:ext cx="10787823"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TRICKY PEOPLE</a:t>
            </a:r>
          </a:p>
        </p:txBody>
      </p:sp>
      <p:sp>
        <p:nvSpPr>
          <p:cNvPr id="10" name="TextBox 10"/>
          <p:cNvSpPr txBox="1"/>
          <p:nvPr/>
        </p:nvSpPr>
        <p:spPr>
          <a:xfrm>
            <a:off x="583779" y="9306888"/>
            <a:ext cx="17120442" cy="207695"/>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Nurture Therapy (n.d.). Tricky People: A Better Way to Teach "Stranger Danger" to Kids. nurture-therapy.com.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67</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10936"/>
            <a:ext cx="4219246" cy="958344"/>
            <a:chOff x="0" y="0"/>
            <a:chExt cx="1111242" cy="252403"/>
          </a:xfrm>
        </p:grpSpPr>
        <p:sp>
          <p:nvSpPr>
            <p:cNvPr id="5" name="Freeform 5"/>
            <p:cNvSpPr/>
            <p:nvPr/>
          </p:nvSpPr>
          <p:spPr>
            <a:xfrm>
              <a:off x="0" y="0"/>
              <a:ext cx="1111242" cy="252403"/>
            </a:xfrm>
            <a:custGeom>
              <a:avLst/>
              <a:gdLst/>
              <a:ahLst/>
              <a:cxnLst/>
              <a:rect l="l" t="t" r="r" b="b"/>
              <a:pathLst>
                <a:path w="1111242" h="252403">
                  <a:moveTo>
                    <a:pt x="0" y="0"/>
                  </a:moveTo>
                  <a:lnTo>
                    <a:pt x="1111242" y="0"/>
                  </a:lnTo>
                  <a:lnTo>
                    <a:pt x="1111242" y="252403"/>
                  </a:lnTo>
                  <a:lnTo>
                    <a:pt x="0" y="252403"/>
                  </a:lnTo>
                  <a:close/>
                </a:path>
              </a:pathLst>
            </a:custGeom>
            <a:solidFill>
              <a:srgbClr val="303030"/>
            </a:solidFill>
          </p:spPr>
          <p:txBody>
            <a:bodyPr/>
            <a:lstStyle/>
            <a:p>
              <a:endParaRPr lang="en-US"/>
            </a:p>
          </p:txBody>
        </p:sp>
        <p:sp>
          <p:nvSpPr>
            <p:cNvPr id="6" name="TextBox 6"/>
            <p:cNvSpPr txBox="1"/>
            <p:nvPr/>
          </p:nvSpPr>
          <p:spPr>
            <a:xfrm>
              <a:off x="0" y="-76200"/>
              <a:ext cx="1111242" cy="32860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732086" y="4121705"/>
            <a:ext cx="16527214" cy="2971556"/>
          </a:xfrm>
          <a:prstGeom prst="rect">
            <a:avLst/>
          </a:prstGeom>
        </p:spPr>
        <p:txBody>
          <a:bodyPr lIns="0" tIns="0" rIns="0" bIns="0" rtlCol="0" anchor="t">
            <a:spAutoFit/>
          </a:bodyPr>
          <a:lstStyle/>
          <a:p>
            <a:pPr marL="895986" lvl="1" indent="-447993" algn="l">
              <a:lnSpc>
                <a:spcPts val="4980"/>
              </a:lnSpc>
              <a:buFont typeface="Arial"/>
              <a:buChar char="•"/>
            </a:pPr>
            <a:r>
              <a:rPr lang="en-US" sz="4150" b="1">
                <a:solidFill>
                  <a:srgbClr val="FFFFFF"/>
                </a:solidFill>
                <a:latin typeface="Roboto Bold"/>
                <a:ea typeface="Roboto Bold"/>
                <a:cs typeface="Roboto Bold"/>
                <a:sym typeface="Roboto Bold"/>
              </a:rPr>
              <a:t>Adults we KNOW who act inappropriately, such as ignoring boundaries, sharing secrets, or breaking rules.</a:t>
            </a:r>
          </a:p>
          <a:p>
            <a:pPr algn="l">
              <a:lnSpc>
                <a:spcPts val="2400"/>
              </a:lnSpc>
            </a:pPr>
            <a:endParaRPr lang="en-US" sz="4150" b="1">
              <a:solidFill>
                <a:srgbClr val="FFFFFF"/>
              </a:solidFill>
              <a:latin typeface="Roboto Bold"/>
              <a:ea typeface="Roboto Bold"/>
              <a:cs typeface="Roboto Bold"/>
              <a:sym typeface="Roboto Bold"/>
            </a:endParaRPr>
          </a:p>
          <a:p>
            <a:pPr marL="895986" lvl="1" indent="-447993" algn="l">
              <a:lnSpc>
                <a:spcPts val="4980"/>
              </a:lnSpc>
              <a:buFont typeface="Arial"/>
              <a:buChar char="•"/>
            </a:pPr>
            <a:r>
              <a:rPr lang="en-US" sz="4150" b="1">
                <a:solidFill>
                  <a:srgbClr val="FF5757"/>
                </a:solidFill>
                <a:latin typeface="Roboto Bold"/>
                <a:ea typeface="Roboto Bold"/>
                <a:cs typeface="Roboto Bold"/>
                <a:sym typeface="Roboto Bold"/>
              </a:rPr>
              <a:t>FRIENDS or PEERS</a:t>
            </a:r>
            <a:r>
              <a:rPr lang="en-US" sz="4150" b="1">
                <a:solidFill>
                  <a:srgbClr val="004F59"/>
                </a:solidFill>
                <a:latin typeface="Roboto Bold"/>
                <a:ea typeface="Roboto Bold"/>
                <a:cs typeface="Roboto Bold"/>
                <a:sym typeface="Roboto Bold"/>
              </a:rPr>
              <a:t> who pressure youth into activities that feel wrong, like viewing pornography or engaging in sexual behaviors.</a:t>
            </a:r>
          </a:p>
          <a:p>
            <a:pPr algn="l">
              <a:lnSpc>
                <a:spcPts val="1260"/>
              </a:lnSpc>
            </a:pPr>
            <a:endParaRPr lang="en-US" sz="4150" b="1">
              <a:solidFill>
                <a:srgbClr val="004F59"/>
              </a:solidFill>
              <a:latin typeface="Roboto Bold"/>
              <a:ea typeface="Roboto Bold"/>
              <a:cs typeface="Roboto Bold"/>
              <a:sym typeface="Roboto Bold"/>
            </a:endParaRPr>
          </a:p>
        </p:txBody>
      </p:sp>
      <p:sp>
        <p:nvSpPr>
          <p:cNvPr id="8" name="TextBox 8"/>
          <p:cNvSpPr txBox="1"/>
          <p:nvPr/>
        </p:nvSpPr>
        <p:spPr>
          <a:xfrm>
            <a:off x="1028700" y="904875"/>
            <a:ext cx="10787823"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TRICKY PEOPLE</a:t>
            </a:r>
          </a:p>
        </p:txBody>
      </p:sp>
      <p:sp>
        <p:nvSpPr>
          <p:cNvPr id="9" name="TextBox 9"/>
          <p:cNvSpPr txBox="1"/>
          <p:nvPr/>
        </p:nvSpPr>
        <p:spPr>
          <a:xfrm>
            <a:off x="583779" y="9306888"/>
            <a:ext cx="17120442" cy="207695"/>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Nurture Therapy (n.d.). Tricky People: A Better Way to Teach "Stranger Danger" to Kids. nurture-therapy.com. </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68</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546446" y="2829982"/>
            <a:ext cx="6402296" cy="7714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Tricky People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732086" y="3712130"/>
            <a:ext cx="16864021" cy="1782797"/>
          </a:xfrm>
          <a:prstGeom prst="rect">
            <a:avLst/>
          </a:prstGeom>
        </p:spPr>
        <p:txBody>
          <a:bodyPr lIns="0" tIns="0" rIns="0" bIns="0" rtlCol="0" anchor="t">
            <a:spAutoFit/>
          </a:bodyPr>
          <a:lstStyle/>
          <a:p>
            <a:pPr algn="l">
              <a:lnSpc>
                <a:spcPts val="2465"/>
              </a:lnSpc>
            </a:pPr>
            <a:endParaRP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Unfamiliar people or </a:t>
            </a:r>
            <a:r>
              <a:rPr lang="en-US" sz="4250" b="1">
                <a:solidFill>
                  <a:srgbClr val="FF5757"/>
                </a:solidFill>
                <a:latin typeface="Roboto Bold"/>
                <a:ea typeface="Roboto Bold"/>
                <a:cs typeface="Roboto Bold"/>
                <a:sym typeface="Roboto Bold"/>
              </a:rPr>
              <a:t>STRANGERS </a:t>
            </a:r>
            <a:r>
              <a:rPr lang="en-US" sz="4250" b="1">
                <a:solidFill>
                  <a:srgbClr val="004F59"/>
                </a:solidFill>
                <a:latin typeface="Roboto Bold"/>
                <a:ea typeface="Roboto Bold"/>
                <a:cs typeface="Roboto Bold"/>
                <a:sym typeface="Roboto Bold"/>
              </a:rPr>
              <a:t>with dangerous intentions, such as getting young people alone.</a:t>
            </a:r>
          </a:p>
          <a:p>
            <a:pPr algn="l">
              <a:lnSpc>
                <a:spcPts val="1260"/>
              </a:lnSpc>
            </a:pPr>
            <a:endParaRPr lang="en-US" sz="4250" b="1">
              <a:solidFill>
                <a:srgbClr val="004F59"/>
              </a:solidFill>
              <a:latin typeface="Roboto Bold"/>
              <a:ea typeface="Roboto Bold"/>
              <a:cs typeface="Roboto Bold"/>
              <a:sym typeface="Roboto Bold"/>
            </a:endParaRPr>
          </a:p>
        </p:txBody>
      </p:sp>
      <p:sp>
        <p:nvSpPr>
          <p:cNvPr id="5" name="TextBox 5"/>
          <p:cNvSpPr txBox="1"/>
          <p:nvPr/>
        </p:nvSpPr>
        <p:spPr>
          <a:xfrm>
            <a:off x="1028700" y="904875"/>
            <a:ext cx="10787823"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TRICKY PEOPLE</a:t>
            </a:r>
          </a:p>
        </p:txBody>
      </p:sp>
      <p:grpSp>
        <p:nvGrpSpPr>
          <p:cNvPr id="6" name="Group 6"/>
          <p:cNvGrpSpPr/>
          <p:nvPr/>
        </p:nvGrpSpPr>
        <p:grpSpPr>
          <a:xfrm>
            <a:off x="1235789" y="2810936"/>
            <a:ext cx="4219246" cy="958344"/>
            <a:chOff x="0" y="0"/>
            <a:chExt cx="1111242" cy="252403"/>
          </a:xfrm>
        </p:grpSpPr>
        <p:sp>
          <p:nvSpPr>
            <p:cNvPr id="7" name="Freeform 7"/>
            <p:cNvSpPr/>
            <p:nvPr/>
          </p:nvSpPr>
          <p:spPr>
            <a:xfrm>
              <a:off x="0" y="0"/>
              <a:ext cx="1111242" cy="252403"/>
            </a:xfrm>
            <a:custGeom>
              <a:avLst/>
              <a:gdLst/>
              <a:ahLst/>
              <a:cxnLst/>
              <a:rect l="l" t="t" r="r" b="b"/>
              <a:pathLst>
                <a:path w="1111242" h="252403">
                  <a:moveTo>
                    <a:pt x="0" y="0"/>
                  </a:moveTo>
                  <a:lnTo>
                    <a:pt x="1111242" y="0"/>
                  </a:lnTo>
                  <a:lnTo>
                    <a:pt x="1111242" y="252403"/>
                  </a:lnTo>
                  <a:lnTo>
                    <a:pt x="0" y="252403"/>
                  </a:lnTo>
                  <a:close/>
                </a:path>
              </a:pathLst>
            </a:custGeom>
            <a:solidFill>
              <a:srgbClr val="303030"/>
            </a:solidFill>
          </p:spPr>
          <p:txBody>
            <a:bodyPr/>
            <a:lstStyle/>
            <a:p>
              <a:endParaRPr lang="en-US"/>
            </a:p>
          </p:txBody>
        </p:sp>
        <p:sp>
          <p:nvSpPr>
            <p:cNvPr id="8" name="TextBox 8"/>
            <p:cNvSpPr txBox="1"/>
            <p:nvPr/>
          </p:nvSpPr>
          <p:spPr>
            <a:xfrm>
              <a:off x="0" y="-76200"/>
              <a:ext cx="1111242" cy="32860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583779" y="9306888"/>
            <a:ext cx="17120442" cy="207695"/>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Nurture Therapy (n.d.). Tricky People: A Better Way to Teach "Stranger Danger" to Kids. nurture-therapy.com. </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69</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546446" y="2829982"/>
            <a:ext cx="6402296" cy="7714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Tricky People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TextBox 5"/>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6" name="Freeform 6"/>
          <p:cNvSpPr/>
          <p:nvPr/>
        </p:nvSpPr>
        <p:spPr>
          <a:xfrm>
            <a:off x="14171603" y="6818001"/>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11795078"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80713" y="4141245"/>
            <a:ext cx="14398332" cy="119682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Study results may be unreliable because most sexual crimes go unreported.</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732086" y="3712130"/>
            <a:ext cx="16864021" cy="3449419"/>
          </a:xfrm>
          <a:prstGeom prst="rect">
            <a:avLst/>
          </a:prstGeom>
        </p:spPr>
        <p:txBody>
          <a:bodyPr lIns="0" tIns="0" rIns="0" bIns="0" rtlCol="0" anchor="t">
            <a:spAutoFit/>
          </a:bodyPr>
          <a:lstStyle/>
          <a:p>
            <a:pPr algn="l">
              <a:lnSpc>
                <a:spcPts val="2465"/>
              </a:lnSpc>
            </a:pPr>
            <a:endParaRP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Unfamiliar people or STRANGERS with dangerous intentions, such as getting young people alone.</a:t>
            </a:r>
          </a:p>
          <a:p>
            <a:pPr algn="l">
              <a:lnSpc>
                <a:spcPts val="1740"/>
              </a:lnSpc>
            </a:pPr>
            <a:endParaRPr lang="en-US" sz="4250" b="1">
              <a:solidFill>
                <a:srgbClr val="FFFFFF"/>
              </a:solidFill>
              <a:latin typeface="Roboto Bold"/>
              <a:ea typeface="Roboto Bold"/>
              <a:cs typeface="Roboto Bold"/>
              <a:sym typeface="Roboto Bold"/>
            </a:endParaRPr>
          </a:p>
          <a:p>
            <a:pPr algn="l">
              <a:lnSpc>
                <a:spcPts val="126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Unknown </a:t>
            </a:r>
            <a:r>
              <a:rPr lang="en-US" sz="4250" b="1">
                <a:solidFill>
                  <a:srgbClr val="FF5757"/>
                </a:solidFill>
                <a:latin typeface="Roboto Bold"/>
                <a:ea typeface="Roboto Bold"/>
                <a:cs typeface="Roboto Bold"/>
                <a:sym typeface="Roboto Bold"/>
              </a:rPr>
              <a:t>ONLINE CONTACTS</a:t>
            </a:r>
            <a:r>
              <a:rPr lang="en-US" sz="4250" b="1">
                <a:solidFill>
                  <a:srgbClr val="004F59"/>
                </a:solidFill>
                <a:latin typeface="Roboto Bold"/>
                <a:ea typeface="Roboto Bold"/>
                <a:cs typeface="Roboto Bold"/>
                <a:sym typeface="Roboto Bold"/>
              </a:rPr>
              <a:t> who make inappropriate requests or demands, like asking for nude photos or sexual videos.</a:t>
            </a:r>
          </a:p>
          <a:p>
            <a:pPr algn="l">
              <a:lnSpc>
                <a:spcPts val="1260"/>
              </a:lnSpc>
            </a:pPr>
            <a:endParaRPr lang="en-US" sz="4250" b="1">
              <a:solidFill>
                <a:srgbClr val="004F59"/>
              </a:solidFill>
              <a:latin typeface="Roboto Bold"/>
              <a:ea typeface="Roboto Bold"/>
              <a:cs typeface="Roboto Bold"/>
              <a:sym typeface="Roboto Bold"/>
            </a:endParaRPr>
          </a:p>
        </p:txBody>
      </p:sp>
      <p:sp>
        <p:nvSpPr>
          <p:cNvPr id="5" name="TextBox 5"/>
          <p:cNvSpPr txBox="1"/>
          <p:nvPr/>
        </p:nvSpPr>
        <p:spPr>
          <a:xfrm>
            <a:off x="1028700" y="904875"/>
            <a:ext cx="10787823"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TRICKY PEOPLE</a:t>
            </a:r>
          </a:p>
        </p:txBody>
      </p:sp>
      <p:grpSp>
        <p:nvGrpSpPr>
          <p:cNvPr id="6" name="Group 6"/>
          <p:cNvGrpSpPr/>
          <p:nvPr/>
        </p:nvGrpSpPr>
        <p:grpSpPr>
          <a:xfrm>
            <a:off x="1235789" y="2810936"/>
            <a:ext cx="4219246" cy="958344"/>
            <a:chOff x="0" y="0"/>
            <a:chExt cx="1111242" cy="252403"/>
          </a:xfrm>
        </p:grpSpPr>
        <p:sp>
          <p:nvSpPr>
            <p:cNvPr id="7" name="Freeform 7"/>
            <p:cNvSpPr/>
            <p:nvPr/>
          </p:nvSpPr>
          <p:spPr>
            <a:xfrm>
              <a:off x="0" y="0"/>
              <a:ext cx="1111242" cy="252403"/>
            </a:xfrm>
            <a:custGeom>
              <a:avLst/>
              <a:gdLst/>
              <a:ahLst/>
              <a:cxnLst/>
              <a:rect l="l" t="t" r="r" b="b"/>
              <a:pathLst>
                <a:path w="1111242" h="252403">
                  <a:moveTo>
                    <a:pt x="0" y="0"/>
                  </a:moveTo>
                  <a:lnTo>
                    <a:pt x="1111242" y="0"/>
                  </a:lnTo>
                  <a:lnTo>
                    <a:pt x="1111242" y="252403"/>
                  </a:lnTo>
                  <a:lnTo>
                    <a:pt x="0" y="252403"/>
                  </a:lnTo>
                  <a:close/>
                </a:path>
              </a:pathLst>
            </a:custGeom>
            <a:solidFill>
              <a:srgbClr val="303030"/>
            </a:solidFill>
          </p:spPr>
          <p:txBody>
            <a:bodyPr/>
            <a:lstStyle/>
            <a:p>
              <a:endParaRPr lang="en-US"/>
            </a:p>
          </p:txBody>
        </p:sp>
        <p:sp>
          <p:nvSpPr>
            <p:cNvPr id="8" name="TextBox 8"/>
            <p:cNvSpPr txBox="1"/>
            <p:nvPr/>
          </p:nvSpPr>
          <p:spPr>
            <a:xfrm>
              <a:off x="0" y="-76200"/>
              <a:ext cx="1111242" cy="32860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583779" y="9306888"/>
            <a:ext cx="17120442" cy="207695"/>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Nurture Therapy (n.d.). Tricky People: A Better Way to Teach "Stranger Danger" to Kids. nurture-therapy.com. </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70</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546446" y="2829982"/>
            <a:ext cx="6402296" cy="7714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Tricky People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35472"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5" name="Group 5"/>
          <p:cNvGrpSpPr/>
          <p:nvPr/>
        </p:nvGrpSpPr>
        <p:grpSpPr>
          <a:xfrm>
            <a:off x="1910334" y="5022292"/>
            <a:ext cx="9653038" cy="1812148"/>
            <a:chOff x="0" y="0"/>
            <a:chExt cx="2542364" cy="477273"/>
          </a:xfrm>
        </p:grpSpPr>
        <p:sp>
          <p:nvSpPr>
            <p:cNvPr id="6" name="Freeform 6"/>
            <p:cNvSpPr/>
            <p:nvPr/>
          </p:nvSpPr>
          <p:spPr>
            <a:xfrm>
              <a:off x="0" y="0"/>
              <a:ext cx="2542364" cy="477273"/>
            </a:xfrm>
            <a:custGeom>
              <a:avLst/>
              <a:gdLst/>
              <a:ahLst/>
              <a:cxnLst/>
              <a:rect l="l" t="t" r="r" b="b"/>
              <a:pathLst>
                <a:path w="2542364" h="477273">
                  <a:moveTo>
                    <a:pt x="0" y="0"/>
                  </a:moveTo>
                  <a:lnTo>
                    <a:pt x="2542364" y="0"/>
                  </a:lnTo>
                  <a:lnTo>
                    <a:pt x="2542364" y="477273"/>
                  </a:lnTo>
                  <a:lnTo>
                    <a:pt x="0" y="477273"/>
                  </a:lnTo>
                  <a:close/>
                </a:path>
              </a:pathLst>
            </a:custGeom>
            <a:solidFill>
              <a:srgbClr val="303030"/>
            </a:solidFill>
          </p:spPr>
          <p:txBody>
            <a:bodyPr/>
            <a:lstStyle/>
            <a:p>
              <a:endParaRPr lang="en-US"/>
            </a:p>
          </p:txBody>
        </p:sp>
        <p:sp>
          <p:nvSpPr>
            <p:cNvPr id="7" name="TextBox 7"/>
            <p:cNvSpPr txBox="1"/>
            <p:nvPr/>
          </p:nvSpPr>
          <p:spPr>
            <a:xfrm>
              <a:off x="0" y="-76200"/>
              <a:ext cx="2542364" cy="553473"/>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grpSp>
        <p:nvGrpSpPr>
          <p:cNvPr id="11" name="Group 11"/>
          <p:cNvGrpSpPr/>
          <p:nvPr/>
        </p:nvGrpSpPr>
        <p:grpSpPr>
          <a:xfrm>
            <a:off x="13261452" y="1028700"/>
            <a:ext cx="3754870" cy="5170633"/>
            <a:chOff x="0" y="0"/>
            <a:chExt cx="1046370" cy="1440900"/>
          </a:xfrm>
        </p:grpSpPr>
        <p:sp>
          <p:nvSpPr>
            <p:cNvPr id="12" name="Freeform 12"/>
            <p:cNvSpPr/>
            <p:nvPr/>
          </p:nvSpPr>
          <p:spPr>
            <a:xfrm>
              <a:off x="0" y="0"/>
              <a:ext cx="1046370" cy="1440900"/>
            </a:xfrm>
            <a:custGeom>
              <a:avLst/>
              <a:gdLst/>
              <a:ahLst/>
              <a:cxnLst/>
              <a:rect l="l" t="t" r="r" b="b"/>
              <a:pathLst>
                <a:path w="1046370" h="1440900">
                  <a:moveTo>
                    <a:pt x="0" y="0"/>
                  </a:moveTo>
                  <a:lnTo>
                    <a:pt x="1046370" y="0"/>
                  </a:lnTo>
                  <a:lnTo>
                    <a:pt x="1046370" y="1440900"/>
                  </a:lnTo>
                  <a:lnTo>
                    <a:pt x="0" y="1440900"/>
                  </a:lnTo>
                  <a:close/>
                </a:path>
              </a:pathLst>
            </a:custGeom>
            <a:solidFill>
              <a:srgbClr val="FFFFFF"/>
            </a:solidFill>
          </p:spPr>
          <p:txBody>
            <a:bodyPr/>
            <a:lstStyle/>
            <a:p>
              <a:endParaRPr lang="en-US"/>
            </a:p>
          </p:txBody>
        </p:sp>
        <p:sp>
          <p:nvSpPr>
            <p:cNvPr id="13" name="TextBox 13"/>
            <p:cNvSpPr txBox="1"/>
            <p:nvPr/>
          </p:nvSpPr>
          <p:spPr>
            <a:xfrm>
              <a:off x="0" y="-76200"/>
              <a:ext cx="1046370" cy="1517100"/>
            </a:xfrm>
            <a:prstGeom prst="rect">
              <a:avLst/>
            </a:prstGeom>
          </p:spPr>
          <p:txBody>
            <a:bodyPr lIns="50800" tIns="50800" rIns="50800" bIns="50800" rtlCol="0" anchor="ctr"/>
            <a:lstStyle/>
            <a:p>
              <a:pPr algn="ctr">
                <a:lnSpc>
                  <a:spcPts val="3074"/>
                </a:lnSpc>
              </a:pPr>
              <a:endParaRPr/>
            </a:p>
          </p:txBody>
        </p:sp>
      </p:grpSp>
      <p:sp>
        <p:nvSpPr>
          <p:cNvPr id="14" name="Freeform 14"/>
          <p:cNvSpPr/>
          <p:nvPr/>
        </p:nvSpPr>
        <p:spPr>
          <a:xfrm>
            <a:off x="13487041" y="1260808"/>
            <a:ext cx="3303692" cy="4667557"/>
          </a:xfrm>
          <a:custGeom>
            <a:avLst/>
            <a:gdLst/>
            <a:ahLst/>
            <a:cxnLst/>
            <a:rect l="l" t="t" r="r" b="b"/>
            <a:pathLst>
              <a:path w="3303692" h="4667557">
                <a:moveTo>
                  <a:pt x="0" y="0"/>
                </a:moveTo>
                <a:lnTo>
                  <a:pt x="3303692" y="0"/>
                </a:lnTo>
                <a:lnTo>
                  <a:pt x="3303692" y="4667557"/>
                </a:lnTo>
                <a:lnTo>
                  <a:pt x="0" y="4667557"/>
                </a:lnTo>
                <a:lnTo>
                  <a:pt x="0" y="0"/>
                </a:lnTo>
                <a:close/>
              </a:path>
            </a:pathLst>
          </a:custGeom>
          <a:blipFill>
            <a:blip r:embed="rId6"/>
            <a:stretch>
              <a:fillRect r="-145345"/>
            </a:stretch>
          </a:blipFill>
        </p:spPr>
        <p:txBody>
          <a:bodyPr/>
          <a:lstStyle/>
          <a:p>
            <a:endParaRPr lang="en-US"/>
          </a:p>
        </p:txBody>
      </p:sp>
      <p:sp>
        <p:nvSpPr>
          <p:cNvPr id="15" name="TextBox 15"/>
          <p:cNvSpPr txBox="1"/>
          <p:nvPr/>
        </p:nvSpPr>
        <p:spPr>
          <a:xfrm>
            <a:off x="1169261" y="1111619"/>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ONLINE CONTACTS</a:t>
            </a:r>
          </a:p>
        </p:txBody>
      </p:sp>
      <p:sp>
        <p:nvSpPr>
          <p:cNvPr id="16" name="TextBox 16"/>
          <p:cNvSpPr txBox="1"/>
          <p:nvPr/>
        </p:nvSpPr>
        <p:spPr>
          <a:xfrm>
            <a:off x="2366516" y="5099616"/>
            <a:ext cx="9454805"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can online-only friends be dangerous even if they seem kind?</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71</a:t>
            </a:r>
          </a:p>
        </p:txBody>
      </p:sp>
      <p:sp>
        <p:nvSpPr>
          <p:cNvPr id="18" name="TextBox 1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378664" y="3296442"/>
            <a:ext cx="4997383" cy="904943"/>
            <a:chOff x="0" y="0"/>
            <a:chExt cx="1316183" cy="238339"/>
          </a:xfrm>
        </p:grpSpPr>
        <p:sp>
          <p:nvSpPr>
            <p:cNvPr id="5" name="Freeform 5"/>
            <p:cNvSpPr/>
            <p:nvPr/>
          </p:nvSpPr>
          <p:spPr>
            <a:xfrm>
              <a:off x="0" y="0"/>
              <a:ext cx="1316183" cy="238339"/>
            </a:xfrm>
            <a:custGeom>
              <a:avLst/>
              <a:gdLst/>
              <a:ahLst/>
              <a:cxnLst/>
              <a:rect l="l" t="t" r="r" b="b"/>
              <a:pathLst>
                <a:path w="1316183" h="238339">
                  <a:moveTo>
                    <a:pt x="0" y="0"/>
                  </a:moveTo>
                  <a:lnTo>
                    <a:pt x="1316183" y="0"/>
                  </a:lnTo>
                  <a:lnTo>
                    <a:pt x="131618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1618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49677" y="4258535"/>
            <a:ext cx="5487968" cy="338455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It’s usually impossible to be sure that an ‘Online-Only Friend’ is who they say they are.</a:t>
            </a:r>
          </a:p>
        </p:txBody>
      </p:sp>
      <p:sp>
        <p:nvSpPr>
          <p:cNvPr id="8" name="TextBox 8"/>
          <p:cNvSpPr txBox="1"/>
          <p:nvPr/>
        </p:nvSpPr>
        <p:spPr>
          <a:xfrm>
            <a:off x="1689321" y="3315488"/>
            <a:ext cx="5072331" cy="7714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Virtual Stranger</a:t>
            </a:r>
          </a:p>
        </p:txBody>
      </p:sp>
      <p:sp>
        <p:nvSpPr>
          <p:cNvPr id="9" name="TextBox 9"/>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ONLINE CONTACTS</a:t>
            </a:r>
          </a:p>
        </p:txBody>
      </p:sp>
      <p:sp>
        <p:nvSpPr>
          <p:cNvPr id="10" name="Freeform 10"/>
          <p:cNvSpPr/>
          <p:nvPr/>
        </p:nvSpPr>
        <p:spPr>
          <a:xfrm>
            <a:off x="7430587" y="2682869"/>
            <a:ext cx="9506026" cy="5474074"/>
          </a:xfrm>
          <a:custGeom>
            <a:avLst/>
            <a:gdLst/>
            <a:ahLst/>
            <a:cxnLst/>
            <a:rect l="l" t="t" r="r" b="b"/>
            <a:pathLst>
              <a:path w="9506026" h="5474074">
                <a:moveTo>
                  <a:pt x="0" y="0"/>
                </a:moveTo>
                <a:lnTo>
                  <a:pt x="9506025" y="0"/>
                </a:lnTo>
                <a:lnTo>
                  <a:pt x="9506025" y="5474073"/>
                </a:lnTo>
                <a:lnTo>
                  <a:pt x="0" y="5474073"/>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72</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856420" y="4709030"/>
            <a:ext cx="8996221" cy="2186327"/>
            <a:chOff x="0" y="0"/>
            <a:chExt cx="2369375" cy="575823"/>
          </a:xfrm>
        </p:grpSpPr>
        <p:sp>
          <p:nvSpPr>
            <p:cNvPr id="7" name="Freeform 7"/>
            <p:cNvSpPr/>
            <p:nvPr/>
          </p:nvSpPr>
          <p:spPr>
            <a:xfrm>
              <a:off x="0" y="0"/>
              <a:ext cx="2369375" cy="575823"/>
            </a:xfrm>
            <a:custGeom>
              <a:avLst/>
              <a:gdLst/>
              <a:ahLst/>
              <a:cxnLst/>
              <a:rect l="l" t="t" r="r" b="b"/>
              <a:pathLst>
                <a:path w="2369375" h="575823">
                  <a:moveTo>
                    <a:pt x="0" y="0"/>
                  </a:moveTo>
                  <a:lnTo>
                    <a:pt x="2369375" y="0"/>
                  </a:lnTo>
                  <a:lnTo>
                    <a:pt x="2369375" y="575823"/>
                  </a:lnTo>
                  <a:lnTo>
                    <a:pt x="0" y="575823"/>
                  </a:lnTo>
                  <a:close/>
                </a:path>
              </a:pathLst>
            </a:custGeom>
            <a:solidFill>
              <a:srgbClr val="303030"/>
            </a:solidFill>
          </p:spPr>
          <p:txBody>
            <a:bodyPr/>
            <a:lstStyle/>
            <a:p>
              <a:endParaRPr lang="en-US"/>
            </a:p>
          </p:txBody>
        </p:sp>
        <p:sp>
          <p:nvSpPr>
            <p:cNvPr id="8" name="TextBox 8"/>
            <p:cNvSpPr txBox="1"/>
            <p:nvPr/>
          </p:nvSpPr>
          <p:spPr>
            <a:xfrm>
              <a:off x="0" y="-76200"/>
              <a:ext cx="2369375" cy="652023"/>
            </a:xfrm>
            <a:prstGeom prst="rect">
              <a:avLst/>
            </a:prstGeom>
          </p:spPr>
          <p:txBody>
            <a:bodyPr lIns="50800" tIns="50800" rIns="50800" bIns="50800" rtlCol="0" anchor="ctr"/>
            <a:lstStyle/>
            <a:p>
              <a:pPr algn="ctr">
                <a:lnSpc>
                  <a:spcPts val="3074"/>
                </a:lnSpc>
              </a:pPr>
              <a:endParaRPr/>
            </a:p>
          </p:txBody>
        </p:sp>
      </p:grpSp>
      <p:grpSp>
        <p:nvGrpSpPr>
          <p:cNvPr id="9" name="Group 9"/>
          <p:cNvGrpSpPr/>
          <p:nvPr/>
        </p:nvGrpSpPr>
        <p:grpSpPr>
          <a:xfrm>
            <a:off x="12135756" y="1028700"/>
            <a:ext cx="5123544" cy="4773493"/>
            <a:chOff x="0" y="0"/>
            <a:chExt cx="1280927" cy="1193411"/>
          </a:xfrm>
        </p:grpSpPr>
        <p:sp>
          <p:nvSpPr>
            <p:cNvPr id="10" name="Freeform 10"/>
            <p:cNvSpPr/>
            <p:nvPr/>
          </p:nvSpPr>
          <p:spPr>
            <a:xfrm>
              <a:off x="0" y="0"/>
              <a:ext cx="1280927" cy="1193411"/>
            </a:xfrm>
            <a:custGeom>
              <a:avLst/>
              <a:gdLst/>
              <a:ahLst/>
              <a:cxnLst/>
              <a:rect l="l" t="t" r="r" b="b"/>
              <a:pathLst>
                <a:path w="1280927" h="1193411">
                  <a:moveTo>
                    <a:pt x="0" y="0"/>
                  </a:moveTo>
                  <a:lnTo>
                    <a:pt x="1280927" y="0"/>
                  </a:lnTo>
                  <a:lnTo>
                    <a:pt x="1280927" y="1193411"/>
                  </a:lnTo>
                  <a:lnTo>
                    <a:pt x="0" y="1193411"/>
                  </a:lnTo>
                  <a:close/>
                </a:path>
              </a:pathLst>
            </a:custGeom>
            <a:solidFill>
              <a:srgbClr val="FFFFFF"/>
            </a:solidFill>
          </p:spPr>
          <p:txBody>
            <a:bodyPr/>
            <a:lstStyle/>
            <a:p>
              <a:endParaRPr lang="en-US"/>
            </a:p>
          </p:txBody>
        </p:sp>
        <p:sp>
          <p:nvSpPr>
            <p:cNvPr id="11" name="TextBox 11"/>
            <p:cNvSpPr txBox="1"/>
            <p:nvPr/>
          </p:nvSpPr>
          <p:spPr>
            <a:xfrm>
              <a:off x="0" y="-76200"/>
              <a:ext cx="1280927" cy="1269611"/>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2393856" y="1233147"/>
            <a:ext cx="4620492" cy="4336154"/>
          </a:xfrm>
          <a:custGeom>
            <a:avLst/>
            <a:gdLst/>
            <a:ahLst/>
            <a:cxnLst/>
            <a:rect l="l" t="t" r="r" b="b"/>
            <a:pathLst>
              <a:path w="4620492" h="4336154">
                <a:moveTo>
                  <a:pt x="0" y="0"/>
                </a:moveTo>
                <a:lnTo>
                  <a:pt x="4620492" y="0"/>
                </a:lnTo>
                <a:lnTo>
                  <a:pt x="4620492" y="4336154"/>
                </a:lnTo>
                <a:lnTo>
                  <a:pt x="0" y="4336154"/>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131441" y="1109322"/>
            <a:ext cx="9721199"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SETTING BOUNDARIES</a:t>
            </a:r>
          </a:p>
        </p:txBody>
      </p:sp>
      <p:sp>
        <p:nvSpPr>
          <p:cNvPr id="14" name="TextBox 14"/>
          <p:cNvSpPr txBox="1"/>
          <p:nvPr/>
        </p:nvSpPr>
        <p:spPr>
          <a:xfrm>
            <a:off x="2204495" y="4891442"/>
            <a:ext cx="8528814" cy="15620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can setting boundaries be empowering for young people?</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73</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Freeform 1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8" name="Freeform 1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9" name="Freeform 19"/>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4214069" cy="904943"/>
            <a:chOff x="0" y="0"/>
            <a:chExt cx="1109878" cy="238339"/>
          </a:xfrm>
        </p:grpSpPr>
        <p:sp>
          <p:nvSpPr>
            <p:cNvPr id="5" name="Freeform 5"/>
            <p:cNvSpPr/>
            <p:nvPr/>
          </p:nvSpPr>
          <p:spPr>
            <a:xfrm>
              <a:off x="0" y="0"/>
              <a:ext cx="1109878" cy="238339"/>
            </a:xfrm>
            <a:custGeom>
              <a:avLst/>
              <a:gdLst/>
              <a:ahLst/>
              <a:cxnLst/>
              <a:rect l="l" t="t" r="r" b="b"/>
              <a:pathLst>
                <a:path w="1109878" h="238339">
                  <a:moveTo>
                    <a:pt x="0" y="0"/>
                  </a:moveTo>
                  <a:lnTo>
                    <a:pt x="1109878" y="0"/>
                  </a:lnTo>
                  <a:lnTo>
                    <a:pt x="110987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109878"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21654"/>
            <a:ext cx="15284093" cy="2702148"/>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TRUST YOUR INSTINCTS:</a:t>
            </a:r>
            <a:r>
              <a:rPr lang="en-US" sz="4250" b="1">
                <a:solidFill>
                  <a:srgbClr val="004F59"/>
                </a:solidFill>
                <a:latin typeface="Roboto Bold"/>
                <a:ea typeface="Roboto Bold"/>
                <a:cs typeface="Roboto Bold"/>
                <a:sym typeface="Roboto Bold"/>
              </a:rPr>
              <a:t> Listen to your gut feelings and leave situations that seem wrong. </a:t>
            </a:r>
          </a:p>
          <a:p>
            <a:pPr algn="l">
              <a:lnSpc>
                <a:spcPts val="5100"/>
              </a:lnSpc>
            </a:pPr>
            <a:r>
              <a:rPr lang="en-US" sz="4250" b="1">
                <a:solidFill>
                  <a:srgbClr val="004F59"/>
                </a:solidFill>
                <a:latin typeface="Roboto Bold"/>
                <a:ea typeface="Roboto Bold"/>
                <a:cs typeface="Roboto Bold"/>
                <a:sym typeface="Roboto Bold"/>
              </a:rPr>
              <a:t> </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5089815" cy="7714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Firm Mindset</a:t>
            </a:r>
          </a:p>
        </p:txBody>
      </p:sp>
      <p:sp>
        <p:nvSpPr>
          <p:cNvPr id="9" name="TextBox 9"/>
          <p:cNvSpPr txBox="1"/>
          <p:nvPr/>
        </p:nvSpPr>
        <p:spPr>
          <a:xfrm>
            <a:off x="1131441" y="1109322"/>
            <a:ext cx="11497912"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SETTING BOUNDARIES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74</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4214069" cy="904943"/>
            <a:chOff x="0" y="0"/>
            <a:chExt cx="1109878" cy="238339"/>
          </a:xfrm>
        </p:grpSpPr>
        <p:sp>
          <p:nvSpPr>
            <p:cNvPr id="5" name="Freeform 5"/>
            <p:cNvSpPr/>
            <p:nvPr/>
          </p:nvSpPr>
          <p:spPr>
            <a:xfrm>
              <a:off x="0" y="0"/>
              <a:ext cx="1109878" cy="238339"/>
            </a:xfrm>
            <a:custGeom>
              <a:avLst/>
              <a:gdLst/>
              <a:ahLst/>
              <a:cxnLst/>
              <a:rect l="l" t="t" r="r" b="b"/>
              <a:pathLst>
                <a:path w="1109878" h="238339">
                  <a:moveTo>
                    <a:pt x="0" y="0"/>
                  </a:moveTo>
                  <a:lnTo>
                    <a:pt x="1109878" y="0"/>
                  </a:lnTo>
                  <a:lnTo>
                    <a:pt x="110987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109878"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21654"/>
            <a:ext cx="15284093" cy="4254392"/>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TRUST YOUR INSTINCTS: Listen to your gut feelings and leave situations that seem wrong. </a:t>
            </a:r>
          </a:p>
          <a:p>
            <a:pPr algn="l">
              <a:lnSpc>
                <a:spcPts val="2039"/>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SAY “NO”:</a:t>
            </a:r>
            <a:r>
              <a:rPr lang="en-US" sz="4250" b="1">
                <a:solidFill>
                  <a:srgbClr val="004F59"/>
                </a:solidFill>
                <a:latin typeface="Roboto Bold"/>
                <a:ea typeface="Roboto Bold"/>
                <a:cs typeface="Roboto Bold"/>
                <a:sym typeface="Roboto Bold"/>
              </a:rPr>
              <a:t> Feel empowered to say no if someone makes you feel uncomfortable, whether online or offline. </a:t>
            </a:r>
          </a:p>
          <a:p>
            <a:pPr algn="l">
              <a:lnSpc>
                <a:spcPts val="5100"/>
              </a:lnSpc>
            </a:pPr>
            <a:r>
              <a:rPr lang="en-US" sz="4250" b="1">
                <a:solidFill>
                  <a:srgbClr val="FFFFFF"/>
                </a:solidFill>
                <a:latin typeface="Roboto Bold"/>
                <a:ea typeface="Roboto Bold"/>
                <a:cs typeface="Roboto Bold"/>
                <a:sym typeface="Roboto Bold"/>
              </a:rPr>
              <a:t> </a:t>
            </a:r>
          </a:p>
          <a:p>
            <a:pPr algn="l">
              <a:lnSpc>
                <a:spcPts val="6800"/>
              </a:lnSpc>
            </a:pPr>
            <a:endParaRPr lang="en-US" sz="4250" b="1">
              <a:solidFill>
                <a:srgbClr val="FFFFFF"/>
              </a:solidFill>
              <a:latin typeface="Roboto Bold"/>
              <a:ea typeface="Roboto Bold"/>
              <a:cs typeface="Roboto Bold"/>
              <a:sym typeface="Roboto Bold"/>
            </a:endParaRPr>
          </a:p>
        </p:txBody>
      </p:sp>
      <p:sp>
        <p:nvSpPr>
          <p:cNvPr id="8" name="TextBox 8"/>
          <p:cNvSpPr txBox="1"/>
          <p:nvPr/>
        </p:nvSpPr>
        <p:spPr>
          <a:xfrm>
            <a:off x="1131441" y="1109322"/>
            <a:ext cx="11497912"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SETTING BOUNDARIES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75</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546446" y="2886863"/>
            <a:ext cx="5089815" cy="7714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Firm Mindset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21654"/>
            <a:ext cx="15284093" cy="5159266"/>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TRUST YOUR INSTINCTS: Listen to your gut feelings and leave situations that seem wrong. </a:t>
            </a:r>
          </a:p>
          <a:p>
            <a:pPr algn="l">
              <a:lnSpc>
                <a:spcPts val="2039"/>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SAY “NO”: Feel empowered to say no if someone makes you feel uncomfortable, whether online or offline. </a:t>
            </a:r>
          </a:p>
          <a:p>
            <a:pPr algn="l">
              <a:lnSpc>
                <a:spcPts val="2039"/>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STOP THE PRESSURE:</a:t>
            </a:r>
            <a:r>
              <a:rPr lang="en-US" sz="4250" b="1">
                <a:solidFill>
                  <a:srgbClr val="004F59"/>
                </a:solidFill>
                <a:latin typeface="Roboto Bold"/>
                <a:ea typeface="Roboto Bold"/>
                <a:cs typeface="Roboto Bold"/>
                <a:sym typeface="Roboto Bold"/>
              </a:rPr>
              <a:t> Immediately end all conversations when feeling pressured or made to feel guilty.  </a:t>
            </a:r>
          </a:p>
          <a:p>
            <a:pPr algn="l">
              <a:lnSpc>
                <a:spcPts val="6800"/>
              </a:lnSpc>
            </a:pPr>
            <a:endParaRPr lang="en-US" sz="4250" b="1">
              <a:solidFill>
                <a:srgbClr val="004F59"/>
              </a:solidFill>
              <a:latin typeface="Roboto Bold"/>
              <a:ea typeface="Roboto Bold"/>
              <a:cs typeface="Roboto Bold"/>
              <a:sym typeface="Roboto Bold"/>
            </a:endParaRPr>
          </a:p>
        </p:txBody>
      </p:sp>
      <p:sp>
        <p:nvSpPr>
          <p:cNvPr id="5" name="TextBox 5"/>
          <p:cNvSpPr txBox="1"/>
          <p:nvPr/>
        </p:nvSpPr>
        <p:spPr>
          <a:xfrm>
            <a:off x="1131441" y="1109322"/>
            <a:ext cx="11497912" cy="109471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SETTING BOUNDARIES</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76</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8" name="Group 8"/>
          <p:cNvGrpSpPr/>
          <p:nvPr/>
        </p:nvGrpSpPr>
        <p:grpSpPr>
          <a:xfrm>
            <a:off x="1235789" y="2867817"/>
            <a:ext cx="4214069" cy="904943"/>
            <a:chOff x="0" y="0"/>
            <a:chExt cx="1109878" cy="238339"/>
          </a:xfrm>
        </p:grpSpPr>
        <p:sp>
          <p:nvSpPr>
            <p:cNvPr id="9" name="Freeform 9"/>
            <p:cNvSpPr/>
            <p:nvPr/>
          </p:nvSpPr>
          <p:spPr>
            <a:xfrm>
              <a:off x="0" y="0"/>
              <a:ext cx="1109878" cy="238339"/>
            </a:xfrm>
            <a:custGeom>
              <a:avLst/>
              <a:gdLst/>
              <a:ahLst/>
              <a:cxnLst/>
              <a:rect l="l" t="t" r="r" b="b"/>
              <a:pathLst>
                <a:path w="1109878" h="238339">
                  <a:moveTo>
                    <a:pt x="0" y="0"/>
                  </a:moveTo>
                  <a:lnTo>
                    <a:pt x="1109878" y="0"/>
                  </a:lnTo>
                  <a:lnTo>
                    <a:pt x="1109878"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109878" cy="314539"/>
            </a:xfrm>
            <a:prstGeom prst="rect">
              <a:avLst/>
            </a:prstGeom>
          </p:spPr>
          <p:txBody>
            <a:bodyPr lIns="50800" tIns="50800" rIns="50800" bIns="50800" rtlCol="0" anchor="ctr"/>
            <a:lstStyle/>
            <a:p>
              <a:pPr algn="ctr">
                <a:lnSpc>
                  <a:spcPts val="3074"/>
                </a:lnSpc>
              </a:pPr>
              <a:endParaRPr/>
            </a:p>
          </p:txBody>
        </p:sp>
      </p:gr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546446" y="2886863"/>
            <a:ext cx="5089815" cy="7714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Firm Mindset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949263"/>
            <a:ext cx="9632655" cy="1231675"/>
            <a:chOff x="0" y="0"/>
            <a:chExt cx="2536996" cy="324392"/>
          </a:xfrm>
        </p:grpSpPr>
        <p:sp>
          <p:nvSpPr>
            <p:cNvPr id="7" name="Freeform 7"/>
            <p:cNvSpPr/>
            <p:nvPr/>
          </p:nvSpPr>
          <p:spPr>
            <a:xfrm>
              <a:off x="0" y="0"/>
              <a:ext cx="2536996" cy="324392"/>
            </a:xfrm>
            <a:custGeom>
              <a:avLst/>
              <a:gdLst/>
              <a:ahLst/>
              <a:cxnLst/>
              <a:rect l="l" t="t" r="r" b="b"/>
              <a:pathLst>
                <a:path w="2536996" h="324392">
                  <a:moveTo>
                    <a:pt x="0" y="0"/>
                  </a:moveTo>
                  <a:lnTo>
                    <a:pt x="2536996" y="0"/>
                  </a:lnTo>
                  <a:lnTo>
                    <a:pt x="2536996" y="324392"/>
                  </a:lnTo>
                  <a:lnTo>
                    <a:pt x="0" y="324392"/>
                  </a:lnTo>
                  <a:close/>
                </a:path>
              </a:pathLst>
            </a:custGeom>
            <a:solidFill>
              <a:srgbClr val="303030"/>
            </a:solidFill>
          </p:spPr>
          <p:txBody>
            <a:bodyPr/>
            <a:lstStyle/>
            <a:p>
              <a:endParaRPr lang="en-US"/>
            </a:p>
          </p:txBody>
        </p:sp>
        <p:sp>
          <p:nvSpPr>
            <p:cNvPr id="8" name="TextBox 8"/>
            <p:cNvSpPr txBox="1"/>
            <p:nvPr/>
          </p:nvSpPr>
          <p:spPr>
            <a:xfrm>
              <a:off x="0" y="-76200"/>
              <a:ext cx="2536996" cy="400592"/>
            </a:xfrm>
            <a:prstGeom prst="rect">
              <a:avLst/>
            </a:prstGeom>
          </p:spPr>
          <p:txBody>
            <a:bodyPr lIns="50800" tIns="50800" rIns="50800" bIns="50800" rtlCol="0" anchor="ctr"/>
            <a:lstStyle/>
            <a:p>
              <a:pPr algn="ctr">
                <a:lnSpc>
                  <a:spcPts val="3074"/>
                </a:lnSpc>
              </a:pPr>
              <a:endParaRPr/>
            </a:p>
          </p:txBody>
        </p:sp>
      </p:grpSp>
      <p:grpSp>
        <p:nvGrpSpPr>
          <p:cNvPr id="9" name="Group 9"/>
          <p:cNvGrpSpPr/>
          <p:nvPr/>
        </p:nvGrpSpPr>
        <p:grpSpPr>
          <a:xfrm>
            <a:off x="11326953" y="1028700"/>
            <a:ext cx="5932347" cy="3608040"/>
            <a:chOff x="0" y="0"/>
            <a:chExt cx="1483134" cy="902039"/>
          </a:xfrm>
        </p:grpSpPr>
        <p:sp>
          <p:nvSpPr>
            <p:cNvPr id="10" name="Freeform 10"/>
            <p:cNvSpPr/>
            <p:nvPr/>
          </p:nvSpPr>
          <p:spPr>
            <a:xfrm>
              <a:off x="0" y="0"/>
              <a:ext cx="1483134" cy="902039"/>
            </a:xfrm>
            <a:custGeom>
              <a:avLst/>
              <a:gdLst/>
              <a:ahLst/>
              <a:cxnLst/>
              <a:rect l="l" t="t" r="r" b="b"/>
              <a:pathLst>
                <a:path w="1483134" h="902039">
                  <a:moveTo>
                    <a:pt x="0" y="0"/>
                  </a:moveTo>
                  <a:lnTo>
                    <a:pt x="1483134" y="0"/>
                  </a:lnTo>
                  <a:lnTo>
                    <a:pt x="1483134" y="902039"/>
                  </a:lnTo>
                  <a:lnTo>
                    <a:pt x="0" y="902039"/>
                  </a:lnTo>
                  <a:close/>
                </a:path>
              </a:pathLst>
            </a:custGeom>
            <a:solidFill>
              <a:srgbClr val="FFFFFF"/>
            </a:solidFill>
          </p:spPr>
          <p:txBody>
            <a:bodyPr/>
            <a:lstStyle/>
            <a:p>
              <a:endParaRPr lang="en-US"/>
            </a:p>
          </p:txBody>
        </p:sp>
        <p:sp>
          <p:nvSpPr>
            <p:cNvPr id="11" name="TextBox 11"/>
            <p:cNvSpPr txBox="1"/>
            <p:nvPr/>
          </p:nvSpPr>
          <p:spPr>
            <a:xfrm>
              <a:off x="0" y="-76200"/>
              <a:ext cx="1483134" cy="9782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AGE OF CONSENT</a:t>
            </a:r>
          </a:p>
        </p:txBody>
      </p:sp>
      <p:sp>
        <p:nvSpPr>
          <p:cNvPr id="13" name="TextBox 13"/>
          <p:cNvSpPr txBox="1"/>
          <p:nvPr/>
        </p:nvSpPr>
        <p:spPr>
          <a:xfrm>
            <a:off x="1828789" y="5131675"/>
            <a:ext cx="928458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does “age of consent” mean?</a:t>
            </a:r>
          </a:p>
        </p:txBody>
      </p:sp>
      <p:pic>
        <p:nvPicPr>
          <p:cNvPr id="14" name="Picture 1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rcRect/>
          <a:stretch>
            <a:fillRect/>
          </a:stretch>
        </p:blipFill>
        <p:spPr>
          <a:xfrm>
            <a:off x="11514536" y="1263792"/>
            <a:ext cx="5576232" cy="3137856"/>
          </a:xfrm>
          <a:prstGeom prst="rect">
            <a:avLst/>
          </a:prstGeom>
        </p:spPr>
      </p:pic>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77</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Freeform 1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6">
              <a:alphaModFix amt="71000"/>
            </a:blip>
            <a:stretch>
              <a:fillRect/>
            </a:stretch>
          </a:blipFill>
        </p:spPr>
        <p:txBody>
          <a:bodyPr/>
          <a:lstStyle/>
          <a:p>
            <a:endParaRPr lang="en-US"/>
          </a:p>
        </p:txBody>
      </p:sp>
      <p:sp>
        <p:nvSpPr>
          <p:cNvPr id="18" name="Freeform 1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7"/>
            <a:stretch>
              <a:fillRect/>
            </a:stretch>
          </a:blipFill>
        </p:spPr>
        <p:txBody>
          <a:bodyPr/>
          <a:lstStyle/>
          <a:p>
            <a:endParaRPr lang="en-US"/>
          </a:p>
        </p:txBody>
      </p:sp>
      <p:sp>
        <p:nvSpPr>
          <p:cNvPr id="19" name="Freeform 19"/>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8"/>
            <a:stretch>
              <a:fillRect/>
            </a:stretch>
          </a:blipFill>
        </p:spPr>
        <p:txBody>
          <a:bodyPr/>
          <a:lstStyle/>
          <a:p>
            <a:endParaRPr lang="en-US"/>
          </a:p>
        </p:txBody>
      </p:sp>
    </p:spTree>
  </p:cSld>
  <p:clrMapOvr>
    <a:masterClrMapping/>
  </p:clrMapOvr>
  <p:timing>
    <p:tnLst>
      <p:par>
        <p:cTn id="1" dur="indefinite" restart="never" nodeType="tmRoot">
          <p:childTnLst>
            <p:video>
              <p:cMediaNode vol="0">
                <p:cTn id="2" fill="hold" display="0">
                  <p:stCondLst>
                    <p:cond delay="indefinite"/>
                  </p:stCondLst>
                </p:cTn>
                <p:tgtEl>
                  <p:spTgt spid="14"/>
                </p:tgtEl>
              </p:cMediaNode>
            </p:vide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532526" y="4934678"/>
            <a:ext cx="15816423" cy="168660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minimum age at which a young person is legally able to agree to have sexual activity with an adult.</a:t>
            </a:r>
          </a:p>
        </p:txBody>
      </p:sp>
      <p:grpSp>
        <p:nvGrpSpPr>
          <p:cNvPr id="7" name="Group 7"/>
          <p:cNvGrpSpPr/>
          <p:nvPr/>
        </p:nvGrpSpPr>
        <p:grpSpPr>
          <a:xfrm>
            <a:off x="1480713" y="4022788"/>
            <a:ext cx="7014081" cy="904943"/>
            <a:chOff x="0" y="0"/>
            <a:chExt cx="1847330" cy="238339"/>
          </a:xfrm>
        </p:grpSpPr>
        <p:sp>
          <p:nvSpPr>
            <p:cNvPr id="8" name="Freeform 8"/>
            <p:cNvSpPr/>
            <p:nvPr/>
          </p:nvSpPr>
          <p:spPr>
            <a:xfrm>
              <a:off x="0" y="0"/>
              <a:ext cx="1847330" cy="238339"/>
            </a:xfrm>
            <a:custGeom>
              <a:avLst/>
              <a:gdLst/>
              <a:ahLst/>
              <a:cxnLst/>
              <a:rect l="l" t="t" r="r" b="b"/>
              <a:pathLst>
                <a:path w="1847330" h="238339">
                  <a:moveTo>
                    <a:pt x="0" y="0"/>
                  </a:moveTo>
                  <a:lnTo>
                    <a:pt x="1847330" y="0"/>
                  </a:lnTo>
                  <a:lnTo>
                    <a:pt x="1847330"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847330"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874762" y="3899067"/>
            <a:ext cx="6855588" cy="1028726"/>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AGE OF CONSENT</a:t>
            </a:r>
          </a:p>
        </p:txBody>
      </p:sp>
      <p:sp>
        <p:nvSpPr>
          <p:cNvPr id="11" name="TextBox 11"/>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78</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9417046" cy="904943"/>
            <a:chOff x="0" y="0"/>
            <a:chExt cx="2480210" cy="238339"/>
          </a:xfrm>
        </p:grpSpPr>
        <p:sp>
          <p:nvSpPr>
            <p:cNvPr id="5" name="Freeform 5"/>
            <p:cNvSpPr/>
            <p:nvPr/>
          </p:nvSpPr>
          <p:spPr>
            <a:xfrm>
              <a:off x="0" y="0"/>
              <a:ext cx="2480210" cy="238339"/>
            </a:xfrm>
            <a:custGeom>
              <a:avLst/>
              <a:gdLst/>
              <a:ahLst/>
              <a:cxnLst/>
              <a:rect l="l" t="t" r="r" b="b"/>
              <a:pathLst>
                <a:path w="2480210" h="238339">
                  <a:moveTo>
                    <a:pt x="0" y="0"/>
                  </a:moveTo>
                  <a:lnTo>
                    <a:pt x="2480210" y="0"/>
                  </a:lnTo>
                  <a:lnTo>
                    <a:pt x="248021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48021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39785" y="4034424"/>
            <a:ext cx="16490667" cy="1304871"/>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Adults involved in sexual activity with minors below the ‘age of consent’ face </a:t>
            </a:r>
            <a:r>
              <a:rPr lang="en-US" sz="4250" b="1">
                <a:solidFill>
                  <a:srgbClr val="FF5757"/>
                </a:solidFill>
                <a:latin typeface="Roboto Bold"/>
                <a:ea typeface="Roboto Bold"/>
                <a:cs typeface="Roboto Bold"/>
                <a:sym typeface="Roboto Bold"/>
              </a:rPr>
              <a:t>severe criminal penalties</a:t>
            </a:r>
            <a:r>
              <a:rPr lang="en-US" sz="4250" b="1">
                <a:solidFill>
                  <a:srgbClr val="004F59"/>
                </a:solidFill>
                <a:latin typeface="Roboto Bold"/>
                <a:ea typeface="Roboto Bold"/>
                <a:cs typeface="Roboto Bold"/>
                <a:sym typeface="Roboto Bold"/>
              </a:rPr>
              <a:t>. </a:t>
            </a:r>
          </a:p>
        </p:txBody>
      </p:sp>
      <p:sp>
        <p:nvSpPr>
          <p:cNvPr id="8" name="TextBox 8"/>
          <p:cNvSpPr txBox="1"/>
          <p:nvPr/>
        </p:nvSpPr>
        <p:spPr>
          <a:xfrm>
            <a:off x="1546446" y="2886863"/>
            <a:ext cx="9306194"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State Laws Protect Minors (youth)</a:t>
            </a:r>
          </a:p>
        </p:txBody>
      </p:sp>
      <p:sp>
        <p:nvSpPr>
          <p:cNvPr id="9" name="TextBox 9"/>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AGE OF CONSENT</a:t>
            </a:r>
          </a:p>
        </p:txBody>
      </p:sp>
      <p:sp>
        <p:nvSpPr>
          <p:cNvPr id="10" name="TextBox 10"/>
          <p:cNvSpPr txBox="1"/>
          <p:nvPr/>
        </p:nvSpPr>
        <p:spPr>
          <a:xfrm>
            <a:off x="6107872" y="9035365"/>
            <a:ext cx="4787057"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RAINN (n.d.), What Consent Looks Like. rainn.org</a:t>
            </a:r>
          </a:p>
          <a:p>
            <a:pPr algn="l">
              <a:lnSpc>
                <a:spcPts val="1679"/>
              </a:lnSpc>
            </a:pPr>
            <a:r>
              <a:rPr lang="en-US" sz="1200">
                <a:solidFill>
                  <a:srgbClr val="004F59"/>
                </a:solidFill>
                <a:latin typeface="Roboto"/>
                <a:ea typeface="Roboto"/>
                <a:cs typeface="Roboto"/>
                <a:sym typeface="Roboto"/>
              </a:rPr>
              <a:t>Cornell Law School (2022, February). Age of consent. Law.Cornell.edu.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79</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TextBox 5"/>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6" name="Freeform 6"/>
          <p:cNvSpPr/>
          <p:nvPr/>
        </p:nvSpPr>
        <p:spPr>
          <a:xfrm>
            <a:off x="14171603" y="6818001"/>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11795078"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80713" y="4141245"/>
            <a:ext cx="14398332" cy="257776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methods used to collect information can vary widely between studies, leading to inconsistency.</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9417046" cy="904943"/>
            <a:chOff x="0" y="0"/>
            <a:chExt cx="2480210" cy="238339"/>
          </a:xfrm>
        </p:grpSpPr>
        <p:sp>
          <p:nvSpPr>
            <p:cNvPr id="5" name="Freeform 5"/>
            <p:cNvSpPr/>
            <p:nvPr/>
          </p:nvSpPr>
          <p:spPr>
            <a:xfrm>
              <a:off x="0" y="0"/>
              <a:ext cx="2480210" cy="238339"/>
            </a:xfrm>
            <a:custGeom>
              <a:avLst/>
              <a:gdLst/>
              <a:ahLst/>
              <a:cxnLst/>
              <a:rect l="l" t="t" r="r" b="b"/>
              <a:pathLst>
                <a:path w="2480210" h="238339">
                  <a:moveTo>
                    <a:pt x="0" y="0"/>
                  </a:moveTo>
                  <a:lnTo>
                    <a:pt x="2480210" y="0"/>
                  </a:lnTo>
                  <a:lnTo>
                    <a:pt x="248021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48021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69880" y="4002204"/>
            <a:ext cx="16374996" cy="3505092"/>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Adults involved in sexual activity with minors below the ‘age of consent’ face severe criminal penalties.</a:t>
            </a:r>
          </a:p>
          <a:p>
            <a:pPr algn="l">
              <a:lnSpc>
                <a:spcPts val="2039"/>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Minors lack the mental and emotional maturity to understand all the </a:t>
            </a:r>
            <a:r>
              <a:rPr lang="en-US" sz="4250" b="1">
                <a:solidFill>
                  <a:srgbClr val="FF5757"/>
                </a:solidFill>
                <a:latin typeface="Roboto Bold"/>
                <a:ea typeface="Roboto Bold"/>
                <a:cs typeface="Roboto Bold"/>
                <a:sym typeface="Roboto Bold"/>
              </a:rPr>
              <a:t>risks and consequences</a:t>
            </a:r>
            <a:r>
              <a:rPr lang="en-US" sz="4250" b="1">
                <a:solidFill>
                  <a:srgbClr val="004F59"/>
                </a:solidFill>
                <a:latin typeface="Roboto Bold"/>
                <a:ea typeface="Roboto Bold"/>
                <a:cs typeface="Roboto Bold"/>
                <a:sym typeface="Roboto Bold"/>
              </a:rPr>
              <a:t> of sexual activity.</a:t>
            </a:r>
          </a:p>
          <a:p>
            <a:pPr algn="l">
              <a:lnSpc>
                <a:spcPts val="5100"/>
              </a:lnSpc>
            </a:pPr>
            <a:r>
              <a:rPr lang="en-US" sz="4250" b="1">
                <a:solidFill>
                  <a:srgbClr val="FFFFFF"/>
                </a:solidFill>
                <a:latin typeface="Roboto Bold"/>
                <a:ea typeface="Roboto Bold"/>
                <a:cs typeface="Roboto Bold"/>
                <a:sym typeface="Roboto Bold"/>
              </a:rPr>
              <a:t> </a:t>
            </a:r>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AGE OF CONSENT</a:t>
            </a:r>
          </a:p>
        </p:txBody>
      </p:sp>
      <p:sp>
        <p:nvSpPr>
          <p:cNvPr id="9" name="TextBox 9"/>
          <p:cNvSpPr txBox="1"/>
          <p:nvPr/>
        </p:nvSpPr>
        <p:spPr>
          <a:xfrm>
            <a:off x="6107872" y="9035365"/>
            <a:ext cx="4787057"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RAINN (n.d.), What Consent Looks Like. rainn.org</a:t>
            </a:r>
          </a:p>
          <a:p>
            <a:pPr algn="l">
              <a:lnSpc>
                <a:spcPts val="1679"/>
              </a:lnSpc>
            </a:pPr>
            <a:r>
              <a:rPr lang="en-US" sz="1200">
                <a:solidFill>
                  <a:srgbClr val="004F59"/>
                </a:solidFill>
                <a:latin typeface="Roboto"/>
                <a:ea typeface="Roboto"/>
                <a:cs typeface="Roboto"/>
                <a:sym typeface="Roboto"/>
              </a:rPr>
              <a:t>Cornell Law School (2022, February). Age of consent. Law.Cornell.edu. </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80</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546446" y="2886863"/>
            <a:ext cx="9306194"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State Laws Protect Minors (youth)</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9417046" cy="904943"/>
            <a:chOff x="0" y="0"/>
            <a:chExt cx="2480210" cy="238339"/>
          </a:xfrm>
        </p:grpSpPr>
        <p:sp>
          <p:nvSpPr>
            <p:cNvPr id="5" name="Freeform 5"/>
            <p:cNvSpPr/>
            <p:nvPr/>
          </p:nvSpPr>
          <p:spPr>
            <a:xfrm>
              <a:off x="0" y="0"/>
              <a:ext cx="2480210" cy="238339"/>
            </a:xfrm>
            <a:custGeom>
              <a:avLst/>
              <a:gdLst/>
              <a:ahLst/>
              <a:cxnLst/>
              <a:rect l="l" t="t" r="r" b="b"/>
              <a:pathLst>
                <a:path w="2480210" h="238339">
                  <a:moveTo>
                    <a:pt x="0" y="0"/>
                  </a:moveTo>
                  <a:lnTo>
                    <a:pt x="2480210" y="0"/>
                  </a:lnTo>
                  <a:lnTo>
                    <a:pt x="248021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48021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AGE OF CONSENT</a:t>
            </a:r>
          </a:p>
        </p:txBody>
      </p:sp>
      <p:sp>
        <p:nvSpPr>
          <p:cNvPr id="8" name="TextBox 8"/>
          <p:cNvSpPr txBox="1"/>
          <p:nvPr/>
        </p:nvSpPr>
        <p:spPr>
          <a:xfrm>
            <a:off x="6107872" y="9035365"/>
            <a:ext cx="4787057"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RAINN (n.d.), What Consent Looks Like. rainn.org</a:t>
            </a:r>
          </a:p>
          <a:p>
            <a:pPr algn="l">
              <a:lnSpc>
                <a:spcPts val="1679"/>
              </a:lnSpc>
            </a:pPr>
            <a:r>
              <a:rPr lang="en-US" sz="1200">
                <a:solidFill>
                  <a:srgbClr val="004F59"/>
                </a:solidFill>
                <a:latin typeface="Roboto"/>
                <a:ea typeface="Roboto"/>
                <a:cs typeface="Roboto"/>
                <a:sym typeface="Roboto"/>
              </a:rPr>
              <a:t>Cornell Law School (2022, February). Age of consent. Law.Cornell.edu. </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81</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171603" y="6779400"/>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969880" y="4002204"/>
            <a:ext cx="16374996" cy="4409967"/>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Adults involved in sexual activity with minors below the age of consent face severe criminal penalties.</a:t>
            </a:r>
          </a:p>
          <a:p>
            <a:pPr algn="l">
              <a:lnSpc>
                <a:spcPts val="2039"/>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Minors lack the mental and emotional maturity to understand all the risks and consequences of sexual activity.</a:t>
            </a:r>
          </a:p>
          <a:p>
            <a:pPr algn="l">
              <a:lnSpc>
                <a:spcPts val="2039"/>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004F59"/>
                </a:solidFill>
                <a:latin typeface="Roboto Bold"/>
                <a:ea typeface="Roboto Bold"/>
                <a:cs typeface="Roboto Bold"/>
                <a:sym typeface="Roboto Bold"/>
              </a:rPr>
              <a:t>There is </a:t>
            </a:r>
            <a:r>
              <a:rPr lang="en-US" sz="4250" b="1">
                <a:solidFill>
                  <a:srgbClr val="FF5757"/>
                </a:solidFill>
                <a:latin typeface="Roboto Bold"/>
                <a:ea typeface="Roboto Bold"/>
                <a:cs typeface="Roboto Bold"/>
                <a:sym typeface="Roboto Bold"/>
              </a:rPr>
              <a:t>unequal power</a:t>
            </a:r>
            <a:r>
              <a:rPr lang="en-US" sz="4250" b="1">
                <a:solidFill>
                  <a:srgbClr val="004F59"/>
                </a:solidFill>
                <a:latin typeface="Roboto Bold"/>
                <a:ea typeface="Roboto Bold"/>
                <a:cs typeface="Roboto Bold"/>
                <a:sym typeface="Roboto Bold"/>
              </a:rPr>
              <a:t> between minors, adults, and, in some cases, peers.  </a:t>
            </a:r>
          </a:p>
        </p:txBody>
      </p:sp>
      <p:sp>
        <p:nvSpPr>
          <p:cNvPr id="15" name="TextBox 15"/>
          <p:cNvSpPr txBox="1"/>
          <p:nvPr/>
        </p:nvSpPr>
        <p:spPr>
          <a:xfrm>
            <a:off x="1546446" y="2886863"/>
            <a:ext cx="9306194"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State Laws Protect Minors (youth)</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TextBox 7"/>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8" name="Freeform 8"/>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82</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2137597" y="3937181"/>
            <a:ext cx="9187696" cy="2412637"/>
            <a:chOff x="0" y="0"/>
            <a:chExt cx="2419805" cy="635427"/>
          </a:xfrm>
        </p:grpSpPr>
        <p:sp>
          <p:nvSpPr>
            <p:cNvPr id="5" name="Freeform 5"/>
            <p:cNvSpPr/>
            <p:nvPr/>
          </p:nvSpPr>
          <p:spPr>
            <a:xfrm>
              <a:off x="0" y="0"/>
              <a:ext cx="2419805" cy="635427"/>
            </a:xfrm>
            <a:custGeom>
              <a:avLst/>
              <a:gdLst/>
              <a:ahLst/>
              <a:cxnLst/>
              <a:rect l="l" t="t" r="r" b="b"/>
              <a:pathLst>
                <a:path w="2419805" h="635427">
                  <a:moveTo>
                    <a:pt x="0" y="0"/>
                  </a:moveTo>
                  <a:lnTo>
                    <a:pt x="2419805" y="0"/>
                  </a:lnTo>
                  <a:lnTo>
                    <a:pt x="2419805" y="635427"/>
                  </a:lnTo>
                  <a:lnTo>
                    <a:pt x="0" y="635427"/>
                  </a:lnTo>
                  <a:close/>
                </a:path>
              </a:pathLst>
            </a:custGeom>
            <a:solidFill>
              <a:srgbClr val="303030"/>
            </a:solidFill>
          </p:spPr>
          <p:txBody>
            <a:bodyPr/>
            <a:lstStyle/>
            <a:p>
              <a:endParaRPr lang="en-US"/>
            </a:p>
          </p:txBody>
        </p:sp>
        <p:sp>
          <p:nvSpPr>
            <p:cNvPr id="6" name="TextBox 6"/>
            <p:cNvSpPr txBox="1"/>
            <p:nvPr/>
          </p:nvSpPr>
          <p:spPr>
            <a:xfrm>
              <a:off x="0" y="-76200"/>
              <a:ext cx="2419805" cy="711627"/>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2387966" y="1148592"/>
            <a:ext cx="3958869" cy="4901180"/>
            <a:chOff x="0" y="0"/>
            <a:chExt cx="1042665" cy="1290846"/>
          </a:xfrm>
        </p:grpSpPr>
        <p:sp>
          <p:nvSpPr>
            <p:cNvPr id="8" name="Freeform 8"/>
            <p:cNvSpPr/>
            <p:nvPr/>
          </p:nvSpPr>
          <p:spPr>
            <a:xfrm>
              <a:off x="0" y="0"/>
              <a:ext cx="1042665" cy="1290846"/>
            </a:xfrm>
            <a:custGeom>
              <a:avLst/>
              <a:gdLst/>
              <a:ahLst/>
              <a:cxnLst/>
              <a:rect l="l" t="t" r="r" b="b"/>
              <a:pathLst>
                <a:path w="1042665" h="1290846">
                  <a:moveTo>
                    <a:pt x="0" y="0"/>
                  </a:moveTo>
                  <a:lnTo>
                    <a:pt x="1042665" y="0"/>
                  </a:lnTo>
                  <a:lnTo>
                    <a:pt x="1042665" y="1290846"/>
                  </a:lnTo>
                  <a:lnTo>
                    <a:pt x="0" y="1290846"/>
                  </a:lnTo>
                  <a:close/>
                </a:path>
              </a:pathLst>
            </a:custGeom>
            <a:solidFill>
              <a:srgbClr val="FFFFFF"/>
            </a:solidFill>
          </p:spPr>
          <p:txBody>
            <a:bodyPr/>
            <a:lstStyle/>
            <a:p>
              <a:endParaRPr lang="en-US"/>
            </a:p>
          </p:txBody>
        </p:sp>
        <p:sp>
          <p:nvSpPr>
            <p:cNvPr id="9" name="TextBox 9"/>
            <p:cNvSpPr txBox="1"/>
            <p:nvPr/>
          </p:nvSpPr>
          <p:spPr>
            <a:xfrm>
              <a:off x="0" y="-76200"/>
              <a:ext cx="1042665" cy="1367046"/>
            </a:xfrm>
            <a:prstGeom prst="rect">
              <a:avLst/>
            </a:prstGeom>
          </p:spPr>
          <p:txBody>
            <a:bodyPr lIns="50800" tIns="50800" rIns="50800" bIns="50800" rtlCol="0" anchor="ctr"/>
            <a:lstStyle/>
            <a:p>
              <a:pPr algn="ctr">
                <a:lnSpc>
                  <a:spcPts val="3074"/>
                </a:lnSpc>
              </a:pPr>
              <a:endParaRPr/>
            </a:p>
          </p:txBody>
        </p:sp>
      </p:grpSp>
      <p:sp>
        <p:nvSpPr>
          <p:cNvPr id="10" name="Freeform 10"/>
          <p:cNvSpPr/>
          <p:nvPr/>
        </p:nvSpPr>
        <p:spPr>
          <a:xfrm>
            <a:off x="12630768" y="1406213"/>
            <a:ext cx="3502202" cy="3980821"/>
          </a:xfrm>
          <a:custGeom>
            <a:avLst/>
            <a:gdLst/>
            <a:ahLst/>
            <a:cxnLst/>
            <a:rect l="l" t="t" r="r" b="b"/>
            <a:pathLst>
              <a:path w="3502202" h="3980821">
                <a:moveTo>
                  <a:pt x="0" y="0"/>
                </a:moveTo>
                <a:lnTo>
                  <a:pt x="3502202" y="0"/>
                </a:lnTo>
                <a:lnTo>
                  <a:pt x="3502202" y="3980821"/>
                </a:lnTo>
                <a:lnTo>
                  <a:pt x="0" y="3980821"/>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2622626" y="4314957"/>
            <a:ext cx="8217637" cy="156183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ways young people can ask for help?</a:t>
            </a:r>
          </a:p>
        </p:txBody>
      </p:sp>
      <p:sp>
        <p:nvSpPr>
          <p:cNvPr id="12" name="TextBox 12"/>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83</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87238" y="1148031"/>
            <a:ext cx="2804262" cy="3234441"/>
            <a:chOff x="0" y="0"/>
            <a:chExt cx="1042665" cy="1202612"/>
          </a:xfrm>
        </p:grpSpPr>
        <p:sp>
          <p:nvSpPr>
            <p:cNvPr id="5" name="Freeform 5"/>
            <p:cNvSpPr/>
            <p:nvPr/>
          </p:nvSpPr>
          <p:spPr>
            <a:xfrm>
              <a:off x="0" y="0"/>
              <a:ext cx="1042665" cy="1202612"/>
            </a:xfrm>
            <a:custGeom>
              <a:avLst/>
              <a:gdLst/>
              <a:ahLst/>
              <a:cxnLst/>
              <a:rect l="l" t="t" r="r" b="b"/>
              <a:pathLst>
                <a:path w="1042665" h="1202612">
                  <a:moveTo>
                    <a:pt x="0" y="0"/>
                  </a:moveTo>
                  <a:lnTo>
                    <a:pt x="1042665" y="0"/>
                  </a:lnTo>
                  <a:lnTo>
                    <a:pt x="1042665" y="1202612"/>
                  </a:lnTo>
                  <a:lnTo>
                    <a:pt x="0" y="1202612"/>
                  </a:lnTo>
                  <a:close/>
                </a:path>
              </a:pathLst>
            </a:custGeom>
            <a:solidFill>
              <a:srgbClr val="FFFFFF"/>
            </a:solidFill>
          </p:spPr>
          <p:txBody>
            <a:bodyPr/>
            <a:lstStyle/>
            <a:p>
              <a:endParaRPr lang="en-US"/>
            </a:p>
          </p:txBody>
        </p:sp>
        <p:sp>
          <p:nvSpPr>
            <p:cNvPr id="6" name="TextBox 6"/>
            <p:cNvSpPr txBox="1"/>
            <p:nvPr/>
          </p:nvSpPr>
          <p:spPr>
            <a:xfrm>
              <a:off x="0" y="-76200"/>
              <a:ext cx="1042665" cy="1278812"/>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4459227" y="1331944"/>
            <a:ext cx="2480782" cy="2841846"/>
          </a:xfrm>
          <a:custGeom>
            <a:avLst/>
            <a:gdLst/>
            <a:ahLst/>
            <a:cxnLst/>
            <a:rect l="l" t="t" r="r" b="b"/>
            <a:pathLst>
              <a:path w="2480782" h="2841846">
                <a:moveTo>
                  <a:pt x="0" y="0"/>
                </a:moveTo>
                <a:lnTo>
                  <a:pt x="2480783" y="0"/>
                </a:lnTo>
                <a:lnTo>
                  <a:pt x="2480783" y="2841845"/>
                </a:lnTo>
                <a:lnTo>
                  <a:pt x="0" y="2841845"/>
                </a:lnTo>
                <a:lnTo>
                  <a:pt x="0" y="0"/>
                </a:lnTo>
                <a:close/>
              </a:path>
            </a:pathLst>
          </a:custGeom>
          <a:blipFill>
            <a:blip r:embed="rId3"/>
            <a:stretch>
              <a:fillRect l="-390" r="-390"/>
            </a:stretch>
          </a:blipFill>
        </p:spPr>
        <p:txBody>
          <a:bodyPr/>
          <a:lstStyle/>
          <a:p>
            <a:endParaRPr lang="en-US"/>
          </a:p>
        </p:txBody>
      </p:sp>
      <p:sp>
        <p:nvSpPr>
          <p:cNvPr id="8" name="TextBox 8"/>
          <p:cNvSpPr txBox="1"/>
          <p:nvPr/>
        </p:nvSpPr>
        <p:spPr>
          <a:xfrm>
            <a:off x="1131441" y="4148529"/>
            <a:ext cx="16485151" cy="886460"/>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in immediate danger, dial 911.</a:t>
            </a: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TextBox 9"/>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84</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2" name="Group 12"/>
          <p:cNvGrpSpPr/>
          <p:nvPr/>
        </p:nvGrpSpPr>
        <p:grpSpPr>
          <a:xfrm>
            <a:off x="1480713" y="2807061"/>
            <a:ext cx="5801526" cy="807115"/>
            <a:chOff x="0" y="0"/>
            <a:chExt cx="1527974" cy="212574"/>
          </a:xfrm>
        </p:grpSpPr>
        <p:sp>
          <p:nvSpPr>
            <p:cNvPr id="13" name="Freeform 13"/>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4" name="TextBox 14"/>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87238" y="1148031"/>
            <a:ext cx="2804262" cy="3234441"/>
            <a:chOff x="0" y="0"/>
            <a:chExt cx="1042665" cy="1202612"/>
          </a:xfrm>
        </p:grpSpPr>
        <p:sp>
          <p:nvSpPr>
            <p:cNvPr id="5" name="Freeform 5"/>
            <p:cNvSpPr/>
            <p:nvPr/>
          </p:nvSpPr>
          <p:spPr>
            <a:xfrm>
              <a:off x="0" y="0"/>
              <a:ext cx="1042665" cy="1202612"/>
            </a:xfrm>
            <a:custGeom>
              <a:avLst/>
              <a:gdLst/>
              <a:ahLst/>
              <a:cxnLst/>
              <a:rect l="l" t="t" r="r" b="b"/>
              <a:pathLst>
                <a:path w="1042665" h="1202612">
                  <a:moveTo>
                    <a:pt x="0" y="0"/>
                  </a:moveTo>
                  <a:lnTo>
                    <a:pt x="1042665" y="0"/>
                  </a:lnTo>
                  <a:lnTo>
                    <a:pt x="1042665" y="1202612"/>
                  </a:lnTo>
                  <a:lnTo>
                    <a:pt x="0" y="1202612"/>
                  </a:lnTo>
                  <a:close/>
                </a:path>
              </a:pathLst>
            </a:custGeom>
            <a:solidFill>
              <a:srgbClr val="FFFFFF"/>
            </a:solidFill>
          </p:spPr>
          <p:txBody>
            <a:bodyPr/>
            <a:lstStyle/>
            <a:p>
              <a:endParaRPr lang="en-US"/>
            </a:p>
          </p:txBody>
        </p:sp>
        <p:sp>
          <p:nvSpPr>
            <p:cNvPr id="6" name="TextBox 6"/>
            <p:cNvSpPr txBox="1"/>
            <p:nvPr/>
          </p:nvSpPr>
          <p:spPr>
            <a:xfrm>
              <a:off x="0" y="-76200"/>
              <a:ext cx="1042665" cy="1278812"/>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4459227" y="1331944"/>
            <a:ext cx="2480782" cy="2841846"/>
          </a:xfrm>
          <a:custGeom>
            <a:avLst/>
            <a:gdLst/>
            <a:ahLst/>
            <a:cxnLst/>
            <a:rect l="l" t="t" r="r" b="b"/>
            <a:pathLst>
              <a:path w="2480782" h="2841846">
                <a:moveTo>
                  <a:pt x="0" y="0"/>
                </a:moveTo>
                <a:lnTo>
                  <a:pt x="2480783" y="0"/>
                </a:lnTo>
                <a:lnTo>
                  <a:pt x="2480783" y="2841845"/>
                </a:lnTo>
                <a:lnTo>
                  <a:pt x="0" y="2841845"/>
                </a:lnTo>
                <a:lnTo>
                  <a:pt x="0" y="0"/>
                </a:lnTo>
                <a:close/>
              </a:path>
            </a:pathLst>
          </a:custGeom>
          <a:blipFill>
            <a:blip r:embed="rId3"/>
            <a:stretch>
              <a:fillRect l="-390" r="-390"/>
            </a:stretch>
          </a:blipFill>
        </p:spPr>
        <p:txBody>
          <a:bodyPr/>
          <a:lstStyle/>
          <a:p>
            <a:endParaRPr lang="en-US"/>
          </a:p>
        </p:txBody>
      </p:sp>
      <p:sp>
        <p:nvSpPr>
          <p:cNvPr id="8" name="TextBox 8"/>
          <p:cNvSpPr txBox="1"/>
          <p:nvPr/>
        </p:nvSpPr>
        <p:spPr>
          <a:xfrm>
            <a:off x="1131441" y="4148529"/>
            <a:ext cx="16485151" cy="2058008"/>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a family member, consider telling a trustworthy adult.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TextBox 9"/>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2" name="Group 12"/>
          <p:cNvGrpSpPr/>
          <p:nvPr/>
        </p:nvGrpSpPr>
        <p:grpSpPr>
          <a:xfrm>
            <a:off x="1480713" y="2807061"/>
            <a:ext cx="5801526" cy="807115"/>
            <a:chOff x="0" y="0"/>
            <a:chExt cx="1527974" cy="212574"/>
          </a:xfrm>
        </p:grpSpPr>
        <p:sp>
          <p:nvSpPr>
            <p:cNvPr id="13" name="Freeform 13"/>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4" name="TextBox 14"/>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87238" y="1148031"/>
            <a:ext cx="2804262" cy="3234441"/>
            <a:chOff x="0" y="0"/>
            <a:chExt cx="1042665" cy="1202612"/>
          </a:xfrm>
        </p:grpSpPr>
        <p:sp>
          <p:nvSpPr>
            <p:cNvPr id="5" name="Freeform 5"/>
            <p:cNvSpPr/>
            <p:nvPr/>
          </p:nvSpPr>
          <p:spPr>
            <a:xfrm>
              <a:off x="0" y="0"/>
              <a:ext cx="1042665" cy="1202612"/>
            </a:xfrm>
            <a:custGeom>
              <a:avLst/>
              <a:gdLst/>
              <a:ahLst/>
              <a:cxnLst/>
              <a:rect l="l" t="t" r="r" b="b"/>
              <a:pathLst>
                <a:path w="1042665" h="1202612">
                  <a:moveTo>
                    <a:pt x="0" y="0"/>
                  </a:moveTo>
                  <a:lnTo>
                    <a:pt x="1042665" y="0"/>
                  </a:lnTo>
                  <a:lnTo>
                    <a:pt x="1042665" y="1202612"/>
                  </a:lnTo>
                  <a:lnTo>
                    <a:pt x="0" y="1202612"/>
                  </a:lnTo>
                  <a:close/>
                </a:path>
              </a:pathLst>
            </a:custGeom>
            <a:solidFill>
              <a:srgbClr val="FFFFFF"/>
            </a:solidFill>
          </p:spPr>
          <p:txBody>
            <a:bodyPr/>
            <a:lstStyle/>
            <a:p>
              <a:endParaRPr lang="en-US"/>
            </a:p>
          </p:txBody>
        </p:sp>
        <p:sp>
          <p:nvSpPr>
            <p:cNvPr id="6" name="TextBox 6"/>
            <p:cNvSpPr txBox="1"/>
            <p:nvPr/>
          </p:nvSpPr>
          <p:spPr>
            <a:xfrm>
              <a:off x="0" y="-76200"/>
              <a:ext cx="1042665" cy="1278812"/>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4459227" y="1331944"/>
            <a:ext cx="2480782" cy="2841846"/>
          </a:xfrm>
          <a:custGeom>
            <a:avLst/>
            <a:gdLst/>
            <a:ahLst/>
            <a:cxnLst/>
            <a:rect l="l" t="t" r="r" b="b"/>
            <a:pathLst>
              <a:path w="2480782" h="2841846">
                <a:moveTo>
                  <a:pt x="0" y="0"/>
                </a:moveTo>
                <a:lnTo>
                  <a:pt x="2480783" y="0"/>
                </a:lnTo>
                <a:lnTo>
                  <a:pt x="2480783" y="2841845"/>
                </a:lnTo>
                <a:lnTo>
                  <a:pt x="0" y="2841845"/>
                </a:lnTo>
                <a:lnTo>
                  <a:pt x="0" y="0"/>
                </a:lnTo>
                <a:close/>
              </a:path>
            </a:pathLst>
          </a:custGeom>
          <a:blipFill>
            <a:blip r:embed="rId3"/>
            <a:stretch>
              <a:fillRect l="-390" r="-390"/>
            </a:stretch>
          </a:blipFill>
        </p:spPr>
        <p:txBody>
          <a:bodyPr/>
          <a:lstStyle/>
          <a:p>
            <a:endParaRPr lang="en-US"/>
          </a:p>
        </p:txBody>
      </p:sp>
      <p:sp>
        <p:nvSpPr>
          <p:cNvPr id="8" name="TextBox 8"/>
          <p:cNvSpPr txBox="1"/>
          <p:nvPr/>
        </p:nvSpPr>
        <p:spPr>
          <a:xfrm>
            <a:off x="1131441" y="4148529"/>
            <a:ext cx="16485151" cy="280113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NOT family, consider telling a parent.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TextBox 9"/>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86</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2" name="Group 12"/>
          <p:cNvGrpSpPr/>
          <p:nvPr/>
        </p:nvGrpSpPr>
        <p:grpSpPr>
          <a:xfrm>
            <a:off x="1480713" y="2807061"/>
            <a:ext cx="5801526" cy="807115"/>
            <a:chOff x="0" y="0"/>
            <a:chExt cx="1527974" cy="212574"/>
          </a:xfrm>
        </p:grpSpPr>
        <p:sp>
          <p:nvSpPr>
            <p:cNvPr id="13" name="Freeform 13"/>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4" name="TextBox 14"/>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87238" y="1148031"/>
            <a:ext cx="2804262" cy="3234441"/>
            <a:chOff x="0" y="0"/>
            <a:chExt cx="1042665" cy="1202612"/>
          </a:xfrm>
        </p:grpSpPr>
        <p:sp>
          <p:nvSpPr>
            <p:cNvPr id="5" name="Freeform 5"/>
            <p:cNvSpPr/>
            <p:nvPr/>
          </p:nvSpPr>
          <p:spPr>
            <a:xfrm>
              <a:off x="0" y="0"/>
              <a:ext cx="1042665" cy="1202612"/>
            </a:xfrm>
            <a:custGeom>
              <a:avLst/>
              <a:gdLst/>
              <a:ahLst/>
              <a:cxnLst/>
              <a:rect l="l" t="t" r="r" b="b"/>
              <a:pathLst>
                <a:path w="1042665" h="1202612">
                  <a:moveTo>
                    <a:pt x="0" y="0"/>
                  </a:moveTo>
                  <a:lnTo>
                    <a:pt x="1042665" y="0"/>
                  </a:lnTo>
                  <a:lnTo>
                    <a:pt x="1042665" y="1202612"/>
                  </a:lnTo>
                  <a:lnTo>
                    <a:pt x="0" y="1202612"/>
                  </a:lnTo>
                  <a:close/>
                </a:path>
              </a:pathLst>
            </a:custGeom>
            <a:solidFill>
              <a:srgbClr val="FFFFFF"/>
            </a:solidFill>
          </p:spPr>
          <p:txBody>
            <a:bodyPr/>
            <a:lstStyle/>
            <a:p>
              <a:endParaRPr lang="en-US"/>
            </a:p>
          </p:txBody>
        </p:sp>
        <p:sp>
          <p:nvSpPr>
            <p:cNvPr id="6" name="TextBox 6"/>
            <p:cNvSpPr txBox="1"/>
            <p:nvPr/>
          </p:nvSpPr>
          <p:spPr>
            <a:xfrm>
              <a:off x="0" y="-76200"/>
              <a:ext cx="1042665" cy="1278812"/>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4459227" y="1331944"/>
            <a:ext cx="2480782" cy="2841846"/>
          </a:xfrm>
          <a:custGeom>
            <a:avLst/>
            <a:gdLst/>
            <a:ahLst/>
            <a:cxnLst/>
            <a:rect l="l" t="t" r="r" b="b"/>
            <a:pathLst>
              <a:path w="2480782" h="2841846">
                <a:moveTo>
                  <a:pt x="0" y="0"/>
                </a:moveTo>
                <a:lnTo>
                  <a:pt x="2480783" y="0"/>
                </a:lnTo>
                <a:lnTo>
                  <a:pt x="2480783" y="2841845"/>
                </a:lnTo>
                <a:lnTo>
                  <a:pt x="0" y="2841845"/>
                </a:lnTo>
                <a:lnTo>
                  <a:pt x="0" y="0"/>
                </a:lnTo>
                <a:close/>
              </a:path>
            </a:pathLst>
          </a:custGeom>
          <a:blipFill>
            <a:blip r:embed="rId3"/>
            <a:stretch>
              <a:fillRect l="-390" r="-390"/>
            </a:stretch>
          </a:blipFill>
        </p:spPr>
        <p:txBody>
          <a:bodyPr/>
          <a:lstStyle/>
          <a:p>
            <a:endParaRPr lang="en-US"/>
          </a:p>
        </p:txBody>
      </p:sp>
      <p:sp>
        <p:nvSpPr>
          <p:cNvPr id="8" name="TextBox 8"/>
          <p:cNvSpPr txBox="1"/>
          <p:nvPr/>
        </p:nvSpPr>
        <p:spPr>
          <a:xfrm>
            <a:off x="1131441" y="4148529"/>
            <a:ext cx="16485151" cy="354385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TextBox 9"/>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87</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2" name="Group 12"/>
          <p:cNvGrpSpPr/>
          <p:nvPr/>
        </p:nvGrpSpPr>
        <p:grpSpPr>
          <a:xfrm>
            <a:off x="1480713" y="2807061"/>
            <a:ext cx="5801526" cy="807115"/>
            <a:chOff x="0" y="0"/>
            <a:chExt cx="1527974" cy="212574"/>
          </a:xfrm>
        </p:grpSpPr>
        <p:sp>
          <p:nvSpPr>
            <p:cNvPr id="13" name="Freeform 13"/>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4" name="TextBox 14"/>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87238" y="1148031"/>
            <a:ext cx="2804262" cy="3234441"/>
            <a:chOff x="0" y="0"/>
            <a:chExt cx="1042665" cy="1202612"/>
          </a:xfrm>
        </p:grpSpPr>
        <p:sp>
          <p:nvSpPr>
            <p:cNvPr id="5" name="Freeform 5"/>
            <p:cNvSpPr/>
            <p:nvPr/>
          </p:nvSpPr>
          <p:spPr>
            <a:xfrm>
              <a:off x="0" y="0"/>
              <a:ext cx="1042665" cy="1202612"/>
            </a:xfrm>
            <a:custGeom>
              <a:avLst/>
              <a:gdLst/>
              <a:ahLst/>
              <a:cxnLst/>
              <a:rect l="l" t="t" r="r" b="b"/>
              <a:pathLst>
                <a:path w="1042665" h="1202612">
                  <a:moveTo>
                    <a:pt x="0" y="0"/>
                  </a:moveTo>
                  <a:lnTo>
                    <a:pt x="1042665" y="0"/>
                  </a:lnTo>
                  <a:lnTo>
                    <a:pt x="1042665" y="1202612"/>
                  </a:lnTo>
                  <a:lnTo>
                    <a:pt x="0" y="1202612"/>
                  </a:lnTo>
                  <a:close/>
                </a:path>
              </a:pathLst>
            </a:custGeom>
            <a:solidFill>
              <a:srgbClr val="FFFFFF"/>
            </a:solidFill>
          </p:spPr>
          <p:txBody>
            <a:bodyPr/>
            <a:lstStyle/>
            <a:p>
              <a:endParaRPr lang="en-US"/>
            </a:p>
          </p:txBody>
        </p:sp>
        <p:sp>
          <p:nvSpPr>
            <p:cNvPr id="6" name="TextBox 6"/>
            <p:cNvSpPr txBox="1"/>
            <p:nvPr/>
          </p:nvSpPr>
          <p:spPr>
            <a:xfrm>
              <a:off x="0" y="-76200"/>
              <a:ext cx="1042665" cy="1278812"/>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4459227" y="1331944"/>
            <a:ext cx="2480782" cy="2841846"/>
          </a:xfrm>
          <a:custGeom>
            <a:avLst/>
            <a:gdLst/>
            <a:ahLst/>
            <a:cxnLst/>
            <a:rect l="l" t="t" r="r" b="b"/>
            <a:pathLst>
              <a:path w="2480782" h="2841846">
                <a:moveTo>
                  <a:pt x="0" y="0"/>
                </a:moveTo>
                <a:lnTo>
                  <a:pt x="2480783" y="0"/>
                </a:lnTo>
                <a:lnTo>
                  <a:pt x="2480783" y="2841845"/>
                </a:lnTo>
                <a:lnTo>
                  <a:pt x="0" y="2841845"/>
                </a:lnTo>
                <a:lnTo>
                  <a:pt x="0" y="0"/>
                </a:lnTo>
                <a:close/>
              </a:path>
            </a:pathLst>
          </a:custGeom>
          <a:blipFill>
            <a:blip r:embed="rId3"/>
            <a:stretch>
              <a:fillRect l="-390" r="-390"/>
            </a:stretch>
          </a:blipFill>
        </p:spPr>
        <p:txBody>
          <a:bodyPr/>
          <a:lstStyle/>
          <a:p>
            <a:endParaRPr lang="en-US"/>
          </a:p>
        </p:txBody>
      </p:sp>
      <p:sp>
        <p:nvSpPr>
          <p:cNvPr id="8" name="TextBox 8"/>
          <p:cNvSpPr txBox="1"/>
          <p:nvPr/>
        </p:nvSpPr>
        <p:spPr>
          <a:xfrm>
            <a:off x="1131441" y="4148529"/>
            <a:ext cx="16485151" cy="4715402"/>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To gain internet access for help, consider using a computer at your school or a public library.</a:t>
            </a: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TextBox 9"/>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88</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2" name="Group 12"/>
          <p:cNvGrpSpPr/>
          <p:nvPr/>
        </p:nvGrpSpPr>
        <p:grpSpPr>
          <a:xfrm>
            <a:off x="1480713" y="2807061"/>
            <a:ext cx="5801526" cy="807115"/>
            <a:chOff x="0" y="0"/>
            <a:chExt cx="1527974" cy="212574"/>
          </a:xfrm>
        </p:grpSpPr>
        <p:sp>
          <p:nvSpPr>
            <p:cNvPr id="13" name="Freeform 13"/>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4" name="TextBox 14"/>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09" y="460309"/>
            <a:ext cx="17298397" cy="9369965"/>
          </a:xfrm>
          <a:custGeom>
            <a:avLst/>
            <a:gdLst/>
            <a:ahLst/>
            <a:cxnLst/>
            <a:rect l="l" t="t" r="r" b="b"/>
            <a:pathLst>
              <a:path w="17298397" h="9369965">
                <a:moveTo>
                  <a:pt x="0" y="0"/>
                </a:moveTo>
                <a:lnTo>
                  <a:pt x="17298397" y="0"/>
                </a:lnTo>
                <a:lnTo>
                  <a:pt x="17298397" y="9369965"/>
                </a:lnTo>
                <a:lnTo>
                  <a:pt x="0" y="936996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4F59"/>
                </a:solidFill>
                <a:latin typeface="Roboto"/>
                <a:ea typeface="Roboto"/>
                <a:cs typeface="Roboto"/>
                <a:sym typeface="Roboto"/>
              </a:rPr>
              <a:t>89</a:t>
            </a:r>
          </a:p>
        </p:txBody>
      </p:sp>
      <p:sp>
        <p:nvSpPr>
          <p:cNvPr id="4" name="TextBox 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TextBox 5"/>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6" name="Freeform 6"/>
          <p:cNvSpPr/>
          <p:nvPr/>
        </p:nvSpPr>
        <p:spPr>
          <a:xfrm>
            <a:off x="14171603" y="6818001"/>
            <a:ext cx="2982922" cy="2982922"/>
          </a:xfrm>
          <a:custGeom>
            <a:avLst/>
            <a:gdLst/>
            <a:ahLst/>
            <a:cxnLst/>
            <a:rect l="l" t="t" r="r" b="b"/>
            <a:pathLst>
              <a:path w="2982922" h="2982922">
                <a:moveTo>
                  <a:pt x="0" y="0"/>
                </a:moveTo>
                <a:lnTo>
                  <a:pt x="2982922" y="0"/>
                </a:lnTo>
                <a:lnTo>
                  <a:pt x="2982922" y="2982922"/>
                </a:lnTo>
                <a:lnTo>
                  <a:pt x="0" y="2982922"/>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862555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80713" y="4141245"/>
            <a:ext cx="14398332" cy="4015817"/>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methods used to collect information can vary widely between studies, leading to inconsistency.</a:t>
            </a:r>
          </a:p>
          <a:p>
            <a:pPr algn="l">
              <a:lnSpc>
                <a:spcPts val="20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Focus groups in studies may not accurately represent the larger population.</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90</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747280" y="2204101"/>
            <a:ext cx="7194610" cy="6518787"/>
          </a:xfrm>
          <a:custGeom>
            <a:avLst/>
            <a:gdLst/>
            <a:ahLst/>
            <a:cxnLst/>
            <a:rect l="l" t="t" r="r" b="b"/>
            <a:pathLst>
              <a:path w="7194610" h="6518787">
                <a:moveTo>
                  <a:pt x="0" y="0"/>
                </a:moveTo>
                <a:lnTo>
                  <a:pt x="7194609" y="0"/>
                </a:lnTo>
                <a:lnTo>
                  <a:pt x="7194609" y="6518787"/>
                </a:lnTo>
                <a:lnTo>
                  <a:pt x="0" y="6518787"/>
                </a:lnTo>
                <a:lnTo>
                  <a:pt x="0" y="0"/>
                </a:lnTo>
                <a:close/>
              </a:path>
            </a:pathLst>
          </a:custGeom>
          <a:blipFill>
            <a:blip r:embed="rId3"/>
            <a:stretch>
              <a:fillRect t="-6955" b="-3412"/>
            </a:stretch>
          </a:blipFill>
        </p:spPr>
        <p:txBody>
          <a:bodyPr/>
          <a:lstStyle/>
          <a:p>
            <a:endParaRPr lang="en-US"/>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91</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Freeform 8"/>
          <p:cNvSpPr/>
          <p:nvPr/>
        </p:nvSpPr>
        <p:spPr>
          <a:xfrm>
            <a:off x="9144000" y="1750701"/>
            <a:ext cx="6814791" cy="6814791"/>
          </a:xfrm>
          <a:custGeom>
            <a:avLst/>
            <a:gdLst/>
            <a:ahLst/>
            <a:cxnLst/>
            <a:rect l="l" t="t" r="r" b="b"/>
            <a:pathLst>
              <a:path w="6814791" h="6814791">
                <a:moveTo>
                  <a:pt x="0" y="0"/>
                </a:moveTo>
                <a:lnTo>
                  <a:pt x="6814791" y="0"/>
                </a:lnTo>
                <a:lnTo>
                  <a:pt x="6814791" y="6814791"/>
                </a:lnTo>
                <a:lnTo>
                  <a:pt x="0" y="6814791"/>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5364890"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92</a:t>
            </a:r>
          </a:p>
        </p:txBody>
      </p:sp>
      <p:sp>
        <p:nvSpPr>
          <p:cNvPr id="8" name="TextBox 8"/>
          <p:cNvSpPr txBox="1"/>
          <p:nvPr/>
        </p:nvSpPr>
        <p:spPr>
          <a:xfrm>
            <a:off x="7233011" y="8580163"/>
            <a:ext cx="5362641" cy="678137"/>
          </a:xfrm>
          <a:prstGeom prst="rect">
            <a:avLst/>
          </a:prstGeom>
        </p:spPr>
        <p:txBody>
          <a:bodyPr lIns="0" tIns="0" rIns="0" bIns="0" rtlCol="0" anchor="t">
            <a:spAutoFit/>
          </a:bodyPr>
          <a:lstStyle/>
          <a:p>
            <a:pPr algn="ctr">
              <a:lnSpc>
                <a:spcPts val="2725"/>
              </a:lnSpc>
            </a:pPr>
            <a:r>
              <a:rPr lang="en-US" sz="1946" b="1">
                <a:solidFill>
                  <a:srgbClr val="FF3131"/>
                </a:solidFill>
                <a:latin typeface="Roboto Bold"/>
                <a:ea typeface="Roboto Bold"/>
                <a:cs typeface="Roboto Bold"/>
                <a:sym typeface="Roboto Bold"/>
              </a:rPr>
              <a:t>Presenter: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480713" y="2867985"/>
            <a:ext cx="3683770" cy="4666437"/>
          </a:xfrm>
          <a:custGeom>
            <a:avLst/>
            <a:gdLst/>
            <a:ahLst/>
            <a:cxnLst/>
            <a:rect l="l" t="t" r="r" b="b"/>
            <a:pathLst>
              <a:path w="3683770" h="4666437">
                <a:moveTo>
                  <a:pt x="0" y="0"/>
                </a:moveTo>
                <a:lnTo>
                  <a:pt x="3683770" y="0"/>
                </a:lnTo>
                <a:lnTo>
                  <a:pt x="3683770" y="4666437"/>
                </a:lnTo>
                <a:lnTo>
                  <a:pt x="0" y="4666437"/>
                </a:lnTo>
                <a:lnTo>
                  <a:pt x="0" y="0"/>
                </a:lnTo>
                <a:close/>
              </a:path>
            </a:pathLst>
          </a:custGeom>
          <a:blipFill>
            <a:blip r:embed="rId4"/>
            <a:stretch>
              <a:fillRect l="-24906" r="-1769"/>
            </a:stretch>
          </a:blipFill>
        </p:spPr>
        <p:txBody>
          <a:bodyPr/>
          <a:lstStyle/>
          <a:p>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grpSp>
        <p:nvGrpSpPr>
          <p:cNvPr id="4" name="Group 4"/>
          <p:cNvGrpSpPr/>
          <p:nvPr/>
        </p:nvGrpSpPr>
        <p:grpSpPr>
          <a:xfrm>
            <a:off x="497480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03137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33112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97550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0" name="TextBox 10"/>
          <p:cNvSpPr txBox="1"/>
          <p:nvPr/>
        </p:nvSpPr>
        <p:spPr>
          <a:xfrm>
            <a:off x="253458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2" name="TextBox 12"/>
          <p:cNvSpPr txBox="1"/>
          <p:nvPr/>
        </p:nvSpPr>
        <p:spPr>
          <a:xfrm>
            <a:off x="332159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3" name="Freeform 13"/>
          <p:cNvSpPr/>
          <p:nvPr/>
        </p:nvSpPr>
        <p:spPr>
          <a:xfrm>
            <a:off x="8633315" y="1373523"/>
            <a:ext cx="7858309" cy="7301968"/>
          </a:xfrm>
          <a:custGeom>
            <a:avLst/>
            <a:gdLst/>
            <a:ahLst/>
            <a:cxnLst/>
            <a:rect l="l" t="t" r="r" b="b"/>
            <a:pathLst>
              <a:path w="7858309" h="7301968">
                <a:moveTo>
                  <a:pt x="0" y="0"/>
                </a:moveTo>
                <a:lnTo>
                  <a:pt x="7858309" y="0"/>
                </a:lnTo>
                <a:lnTo>
                  <a:pt x="7858309" y="7301968"/>
                </a:lnTo>
                <a:lnTo>
                  <a:pt x="0" y="7301968"/>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93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10771</Words>
  <Application>Microsoft Office PowerPoint</Application>
  <PresentationFormat>Custom</PresentationFormat>
  <Paragraphs>1539</Paragraphs>
  <Slides>93</Slides>
  <Notes>93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93</vt:i4>
      </vt:variant>
    </vt:vector>
  </HeadingPairs>
  <TitlesOfParts>
    <vt:vector size="104" baseType="lpstr">
      <vt:lpstr>Poppins Medium 1</vt:lpstr>
      <vt:lpstr>Roboto</vt:lpstr>
      <vt:lpstr>Arial</vt:lpstr>
      <vt:lpstr>Poppins Medium 2</vt:lpstr>
      <vt:lpstr>Roboto Bold</vt:lpstr>
      <vt:lpstr>Calibri</vt:lpstr>
      <vt:lpstr>League Spartan</vt:lpstr>
      <vt:lpstr>Cooperative Bold</vt:lpstr>
      <vt:lpstr>Poppins Medium 2 Bold</vt:lpstr>
      <vt:lpstr>Bebas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PowerPoint-Trustworthy_vs_Unsafe_WalkingWise-7-1-2025</dc:title>
  <cp:lastModifiedBy>Karla Highman</cp:lastModifiedBy>
  <cp:revision>2</cp:revision>
  <dcterms:created xsi:type="dcterms:W3CDTF">2006-08-16T00:00:00Z</dcterms:created>
  <dcterms:modified xsi:type="dcterms:W3CDTF">2025-07-01T20:24:48Z</dcterms:modified>
  <dc:identifier>DAGXOe4MacM</dc:identifier>
</cp:coreProperties>
</file>