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8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3" r:id="rId58"/>
    <p:sldId id="314" r:id="rId59"/>
    <p:sldId id="315" r:id="rId60"/>
    <p:sldId id="316" r:id="rId61"/>
    <p:sldId id="317" r:id="rId62"/>
    <p:sldId id="318" r:id="rId63"/>
    <p:sldId id="319" r:id="rId64"/>
    <p:sldId id="320" r:id="rId65"/>
    <p:sldId id="321" r:id="rId66"/>
    <p:sldId id="322" r:id="rId67"/>
    <p:sldId id="323" r:id="rId68"/>
    <p:sldId id="324" r:id="rId69"/>
    <p:sldId id="325" r:id="rId70"/>
    <p:sldId id="326" r:id="rId71"/>
    <p:sldId id="327" r:id="rId72"/>
    <p:sldId id="328" r:id="rId73"/>
    <p:sldId id="329" r:id="rId74"/>
    <p:sldId id="330" r:id="rId75"/>
    <p:sldId id="331" r:id="rId76"/>
    <p:sldId id="332" r:id="rId77"/>
    <p:sldId id="333" r:id="rId78"/>
    <p:sldId id="334" r:id="rId79"/>
    <p:sldId id="335" r:id="rId80"/>
    <p:sldId id="336" r:id="rId81"/>
    <p:sldId id="338" r:id="rId82"/>
    <p:sldId id="339" r:id="rId83"/>
  </p:sldIdLst>
  <p:sldSz cx="18288000" cy="10287000"/>
  <p:notesSz cx="6858000" cy="9144000"/>
  <p:embeddedFontLst>
    <p:embeddedFont>
      <p:font typeface="Bebas Neue" panose="020B0604020202020204" charset="0"/>
      <p:regular r:id="rId85"/>
    </p:embeddedFont>
    <p:embeddedFont>
      <p:font typeface="Cooperative Bold" panose="020B0604020202020204" charset="-79"/>
      <p:regular r:id="rId86"/>
    </p:embeddedFont>
    <p:embeddedFont>
      <p:font typeface="League Spartan" panose="020B0604020202020204" charset="0"/>
      <p:regular r:id="rId87"/>
    </p:embeddedFont>
    <p:embeddedFont>
      <p:font typeface="Poppins Medium 1 Bold" panose="020B0604020202020204" charset="0"/>
      <p:regular r:id="rId88"/>
    </p:embeddedFont>
    <p:embeddedFont>
      <p:font typeface="Poppins Medium 2" panose="020B0604020202020204" charset="0"/>
      <p:regular r:id="rId89"/>
    </p:embeddedFont>
    <p:embeddedFont>
      <p:font typeface="Roboto" panose="020B0604020202020204" charset="0"/>
      <p:regular r:id="rId90"/>
    </p:embeddedFont>
    <p:embeddedFont>
      <p:font typeface="Roboto Bold" panose="020B0604020202020204" charset="0"/>
      <p:regular r:id="rId9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3" d="100"/>
          <a:sy n="53" d="100"/>
        </p:scale>
        <p:origin x="680" y="2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notesMaster" Target="notesMasters/notesMaster1.xml"/><Relationship Id="rId89" Type="http://schemas.openxmlformats.org/officeDocument/2006/relationships/font" Target="fonts/font5.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font" Target="fonts/font6.fntdata"/><Relationship Id="rId95" Type="http://schemas.openxmlformats.org/officeDocument/2006/relationships/tableStyles" Target="tableStyle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font" Target="fonts/font1.fntdata"/><Relationship Id="rId93"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font" Target="fonts/font4.fntdata"/><Relationship Id="rId91" Type="http://schemas.openxmlformats.org/officeDocument/2006/relationships/font" Target="fonts/font7.fntdata"/><Relationship Id="rId9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font" Target="fonts/font2.fntdata"/><Relationship Id="rId9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presProps" Target="presProps.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rla Highman" userId="ecdc3769a33ca4ef" providerId="LiveId" clId="{4B11471C-3691-4F5F-98DF-C1CD0472BC45}"/>
    <pc:docChg chg="undo custSel delSld modSld">
      <pc:chgData name="Karla Highman" userId="ecdc3769a33ca4ef" providerId="LiveId" clId="{4B11471C-3691-4F5F-98DF-C1CD0472BC45}" dt="2026-01-29T19:19:29.571" v="549" actId="20577"/>
      <pc:docMkLst>
        <pc:docMk/>
      </pc:docMkLst>
      <pc:sldChg chg="del">
        <pc:chgData name="Karla Highman" userId="ecdc3769a33ca4ef" providerId="LiveId" clId="{4B11471C-3691-4F5F-98DF-C1CD0472BC45}" dt="2026-01-29T19:16:20.950" v="0" actId="2696"/>
        <pc:sldMkLst>
          <pc:docMk/>
          <pc:sldMk cId="0" sldId="298"/>
        </pc:sldMkLst>
      </pc:sldChg>
      <pc:sldChg chg="del">
        <pc:chgData name="Karla Highman" userId="ecdc3769a33ca4ef" providerId="LiveId" clId="{4B11471C-3691-4F5F-98DF-C1CD0472BC45}" dt="2026-01-29T19:17:23.738" v="1" actId="2696"/>
        <pc:sldMkLst>
          <pc:docMk/>
          <pc:sldMk cId="0" sldId="337"/>
        </pc:sldMkLst>
      </pc:sldChg>
      <pc:sldChg chg="delSp modSp mod modNotesTx">
        <pc:chgData name="Karla Highman" userId="ecdc3769a33ca4ef" providerId="LiveId" clId="{4B11471C-3691-4F5F-98DF-C1CD0472BC45}" dt="2026-01-29T19:19:29.571" v="549" actId="20577"/>
        <pc:sldMkLst>
          <pc:docMk/>
          <pc:sldMk cId="0" sldId="338"/>
        </pc:sldMkLst>
        <pc:spChg chg="mod">
          <ac:chgData name="Karla Highman" userId="ecdc3769a33ca4ef" providerId="LiveId" clId="{4B11471C-3691-4F5F-98DF-C1CD0472BC45}" dt="2026-01-29T19:18:15.347" v="11" actId="1076"/>
          <ac:spMkLst>
            <pc:docMk/>
            <pc:sldMk cId="0" sldId="338"/>
            <ac:spMk id="5" creationId="{00000000-0000-0000-0000-000000000000}"/>
          </ac:spMkLst>
        </pc:spChg>
        <pc:spChg chg="del mod">
          <ac:chgData name="Karla Highman" userId="ecdc3769a33ca4ef" providerId="LiveId" clId="{4B11471C-3691-4F5F-98DF-C1CD0472BC45}" dt="2026-01-29T19:17:46.925" v="7" actId="478"/>
          <ac:spMkLst>
            <pc:docMk/>
            <pc:sldMk cId="0" sldId="338"/>
            <ac:spMk id="8" creationId="{00000000-0000-0000-0000-000000000000}"/>
          </ac:spMkLst>
        </pc:spChg>
        <pc:spChg chg="del">
          <ac:chgData name="Karla Highman" userId="ecdc3769a33ca4ef" providerId="LiveId" clId="{4B11471C-3691-4F5F-98DF-C1CD0472BC45}" dt="2026-01-29T19:17:37.813" v="3" actId="478"/>
          <ac:spMkLst>
            <pc:docMk/>
            <pc:sldMk cId="0" sldId="338"/>
            <ac:spMk id="9" creationId="{00000000-0000-0000-0000-000000000000}"/>
          </ac:spMkLst>
        </pc:spChg>
        <pc:spChg chg="del">
          <ac:chgData name="Karla Highman" userId="ecdc3769a33ca4ef" providerId="LiveId" clId="{4B11471C-3691-4F5F-98DF-C1CD0472BC45}" dt="2026-01-29T19:17:36.203" v="2" actId="478"/>
          <ac:spMkLst>
            <pc:docMk/>
            <pc:sldMk cId="0" sldId="338"/>
            <ac:spMk id="10"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29.01.2026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PRESENTATION HANDOUT</a:t>
            </a:r>
          </a:p>
          <a:p>
            <a:r>
              <a:rPr lang="en-US"/>
              <a:t>A handout on the risk factors of sex trafficking is available for distribution and can be found at:</a:t>
            </a:r>
          </a:p>
          <a:p>
            <a:r>
              <a:rPr lang="en-US"/>
              <a:t>WalkingWalking.com &gt; Classroom Presentations &gt; Myths &amp; Reality.</a:t>
            </a:r>
          </a:p>
          <a:p>
            <a:endParaRPr lang="en-US"/>
          </a:p>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a:t>
            </a:r>
          </a:p>
          <a:p>
            <a:r>
              <a:rPr lang="en-US"/>
              <a:t>The presenter is welcome to customize this Walking Wise presentation according to the instructions provided on this page.  </a:t>
            </a:r>
          </a:p>
          <a:p>
            <a:endParaRPr lang="en-US"/>
          </a:p>
          <a:p>
            <a:r>
              <a:rPr lang="en-US"/>
              <a:t>For revision requests, please send an email to support@WalkingWise.com.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 PRESENTATION HANDOUT</a:t>
            </a:r>
          </a:p>
          <a:p>
            <a:r>
              <a:rPr lang="en-US"/>
              <a:t>A handout on the indicators of sex trafficking is available for distribution and can be found at:</a:t>
            </a:r>
          </a:p>
          <a:p>
            <a:r>
              <a:rPr lang="en-US"/>
              <a:t>WalkingWalking.com &gt; Classroom Presentations &gt; Myths &amp; Reality.</a:t>
            </a:r>
          </a:p>
          <a:p>
            <a:endParaRPr lang="en-US"/>
          </a:p>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NOTE TO PRESENTER </a:t>
            </a:r>
          </a:p>
          <a:p>
            <a:r>
              <a:rPr lang="en-US"/>
              <a:t>Please tailor this message to align with your organization's policies and protocols.</a:t>
            </a:r>
          </a:p>
          <a:p>
            <a:endParaRPr lang="en-US"/>
          </a:p>
          <a:p>
            <a:r>
              <a:rPr lang="en-US"/>
              <a:t>Please provide a confidential avenue for students to report concerns and seek help for themselves or their peers if they suspect sexual abuse, grooming, sextortion, pornography-related exploitation, or human trafficking. This may include a designated address or text line.</a:t>
            </a:r>
          </a:p>
          <a:p>
            <a:endParaRPr lang="en-US"/>
          </a:p>
          <a:p>
            <a:r>
              <a:rPr lang="en-US"/>
              <a:t>Consider displaying posters in your school or facility that outline various ways students can access immediate support or request a private meeting with a school safety team member or another trusted adult. </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U.S. Department of Education, Office of Safe and Supportive Schools. (2021). Human Trafficking in America's Schools: What Schools Can Do to Prevent, Respond, and Help Students To Recover From Human Trafficking, (2nd ed.). Retrieved January 13, 2025, from https://www2.ed.gov/documents/human-trafficking/human-trafficking-americas-schools.pdf</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We welcome your feedback at support@WalkingWise.com.</a:t>
            </a:r>
          </a:p>
          <a:p>
            <a:endParaRPr lang="en-US"/>
          </a:p>
          <a:p>
            <a:r>
              <a:rPr lang="en-US"/>
              <a:t>Thank you!</a:t>
            </a:r>
          </a:p>
          <a:p>
            <a:endParaRPr lang="en-US"/>
          </a:p>
          <a:p>
            <a:r>
              <a:rPr lang="en-US"/>
              <a:t>Karla Highman</a:t>
            </a:r>
          </a:p>
          <a:p>
            <a:r>
              <a:rPr lang="en-US"/>
              <a:t>Founder, WalkingWise.com</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r>
              <a:rPr lang="en-US"/>
              <a:t>Source</a:t>
            </a:r>
          </a:p>
          <a:p>
            <a:r>
              <a:rPr lang="en-US"/>
              <a:t>Chambers R., Gibson M., Chaffin S., Takagi T., Nguyen N., Mears-Clark, T. (2022, January 30). Trauma-coerced Attachment and Complex PTSD: Informed Care for Survivors of Human Trafficking. Journal of Human Trafficking, Volume 10, 2024 – Issue 1, p. 43. Retrieved April 24, 2024, from https://www.tandfonline.com/doi/full/10.1080/23322705.2021.2012386</a:t>
            </a:r>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1/29/2026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1/29/2026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1/29/2026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1/29/2026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1/29/2026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1/29/2026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hyperlink" Target="https://www.walkingwise.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0.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2.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5.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6.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7.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9.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8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54522" y="41458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Freeform 4"/>
          <p:cNvSpPr/>
          <p:nvPr/>
        </p:nvSpPr>
        <p:spPr>
          <a:xfrm>
            <a:off x="14403694" y="6790582"/>
            <a:ext cx="2855606" cy="2874455"/>
          </a:xfrm>
          <a:custGeom>
            <a:avLst/>
            <a:gdLst/>
            <a:ahLst/>
            <a:cxnLst/>
            <a:rect l="l" t="t" r="r" b="b"/>
            <a:pathLst>
              <a:path w="2855606" h="2874455">
                <a:moveTo>
                  <a:pt x="0" y="0"/>
                </a:moveTo>
                <a:lnTo>
                  <a:pt x="2855606" y="0"/>
                </a:lnTo>
                <a:lnTo>
                  <a:pt x="2855606" y="2874454"/>
                </a:lnTo>
                <a:lnTo>
                  <a:pt x="0" y="2874454"/>
                </a:lnTo>
                <a:lnTo>
                  <a:pt x="0" y="0"/>
                </a:lnTo>
                <a:close/>
              </a:path>
            </a:pathLst>
          </a:custGeom>
          <a:blipFill>
            <a:blip r:embed="rId3"/>
            <a:stretch>
              <a:fillRect/>
            </a:stretch>
          </a:blipFill>
        </p:spPr>
        <p:txBody>
          <a:bodyPr/>
          <a:lstStyle/>
          <a:p>
            <a:endParaRPr lang="en-US"/>
          </a:p>
        </p:txBody>
      </p:sp>
      <p:sp>
        <p:nvSpPr>
          <p:cNvPr id="5" name="Freeform 5"/>
          <p:cNvSpPr/>
          <p:nvPr/>
        </p:nvSpPr>
        <p:spPr>
          <a:xfrm>
            <a:off x="15932181" y="1028700"/>
            <a:ext cx="1269327" cy="1269327"/>
          </a:xfrm>
          <a:custGeom>
            <a:avLst/>
            <a:gdLst/>
            <a:ahLst/>
            <a:cxnLst/>
            <a:rect l="l" t="t" r="r" b="b"/>
            <a:pathLst>
              <a:path w="1269327" h="1269327">
                <a:moveTo>
                  <a:pt x="0" y="0"/>
                </a:moveTo>
                <a:lnTo>
                  <a:pt x="1269326" y="0"/>
                </a:lnTo>
                <a:lnTo>
                  <a:pt x="1269326" y="1269327"/>
                </a:lnTo>
                <a:lnTo>
                  <a:pt x="0" y="1269327"/>
                </a:lnTo>
                <a:lnTo>
                  <a:pt x="0" y="0"/>
                </a:lnTo>
                <a:close/>
              </a:path>
            </a:pathLst>
          </a:custGeom>
          <a:blipFill>
            <a:blip r:embed="rId4"/>
            <a:stretch>
              <a:fillRect/>
            </a:stretch>
          </a:blipFill>
        </p:spPr>
        <p:txBody>
          <a:bodyPr/>
          <a:lstStyle/>
          <a:p>
            <a:endParaRPr lang="en-US"/>
          </a:p>
        </p:txBody>
      </p:sp>
      <p:sp>
        <p:nvSpPr>
          <p:cNvPr id="6" name="TextBox 6"/>
          <p:cNvSpPr txBox="1"/>
          <p:nvPr/>
        </p:nvSpPr>
        <p:spPr>
          <a:xfrm>
            <a:off x="1356297" y="6947323"/>
            <a:ext cx="6984181" cy="1793875"/>
          </a:xfrm>
          <a:prstGeom prst="rect">
            <a:avLst/>
          </a:prstGeom>
        </p:spPr>
        <p:txBody>
          <a:bodyPr lIns="0" tIns="0" rIns="0" bIns="0" rtlCol="0" anchor="t">
            <a:spAutoFit/>
          </a:bodyPr>
          <a:lstStyle/>
          <a:p>
            <a:pPr marL="0" lvl="0" indent="0" algn="l">
              <a:lnSpc>
                <a:spcPts val="6649"/>
              </a:lnSpc>
              <a:spcBef>
                <a:spcPct val="0"/>
              </a:spcBef>
            </a:pPr>
            <a:r>
              <a:rPr lang="en-US" sz="6999" b="1" u="none" strike="noStrike" spc="-202">
                <a:solidFill>
                  <a:srgbClr val="004AAD"/>
                </a:solidFill>
                <a:latin typeface="Poppins Medium 1 Bold"/>
                <a:ea typeface="Poppins Medium 1 Bold"/>
                <a:cs typeface="Poppins Medium 1 Bold"/>
                <a:sym typeface="Poppins Medium 1 Bold"/>
              </a:rPr>
              <a:t>RISK FACTORS</a:t>
            </a:r>
          </a:p>
          <a:p>
            <a:pPr marL="0" lvl="0" indent="0" algn="l">
              <a:lnSpc>
                <a:spcPts val="6649"/>
              </a:lnSpc>
              <a:spcBef>
                <a:spcPct val="0"/>
              </a:spcBef>
            </a:pPr>
            <a:r>
              <a:rPr lang="en-US" sz="6999" b="1" u="none" strike="noStrike" spc="-202">
                <a:solidFill>
                  <a:srgbClr val="004AAD"/>
                </a:solidFill>
                <a:latin typeface="Poppins Medium 1 Bold"/>
                <a:ea typeface="Poppins Medium 1 Bold"/>
                <a:cs typeface="Poppins Medium 1 Bold"/>
                <a:sym typeface="Poppins Medium 1 Bold"/>
              </a:rPr>
              <a:t>&amp; INDICATORS</a:t>
            </a:r>
          </a:p>
        </p:txBody>
      </p:sp>
      <p:sp>
        <p:nvSpPr>
          <p:cNvPr id="7" name="TextBox 7"/>
          <p:cNvSpPr txBox="1"/>
          <p:nvPr/>
        </p:nvSpPr>
        <p:spPr>
          <a:xfrm>
            <a:off x="1356297" y="3906056"/>
            <a:ext cx="16303126" cy="2503463"/>
          </a:xfrm>
          <a:prstGeom prst="rect">
            <a:avLst/>
          </a:prstGeom>
        </p:spPr>
        <p:txBody>
          <a:bodyPr lIns="0" tIns="0" rIns="0" bIns="0" rtlCol="0" anchor="t">
            <a:spAutoFit/>
          </a:bodyPr>
          <a:lstStyle/>
          <a:p>
            <a:pPr algn="l">
              <a:lnSpc>
                <a:spcPts val="6512"/>
              </a:lnSpc>
            </a:pPr>
            <a:r>
              <a:rPr lang="en-US" sz="5713">
                <a:solidFill>
                  <a:srgbClr val="FFFFFF"/>
                </a:solidFill>
                <a:latin typeface="League Spartan"/>
                <a:ea typeface="League Spartan"/>
                <a:cs typeface="League Spartan"/>
                <a:sym typeface="League Spartan"/>
              </a:rPr>
              <a:t>SEXUAL EXPLOITATION</a:t>
            </a:r>
          </a:p>
          <a:p>
            <a:pPr algn="l">
              <a:lnSpc>
                <a:spcPts val="12999"/>
              </a:lnSpc>
            </a:pPr>
            <a:r>
              <a:rPr lang="en-US" sz="11403">
                <a:solidFill>
                  <a:srgbClr val="FFFFFF"/>
                </a:solidFill>
                <a:latin typeface="League Spartan"/>
                <a:ea typeface="League Spartan"/>
                <a:cs typeface="League Spartan"/>
                <a:sym typeface="League Spartan"/>
              </a:rPr>
              <a:t>EDUCATION</a:t>
            </a:r>
          </a:p>
        </p:txBody>
      </p:sp>
      <p:sp>
        <p:nvSpPr>
          <p:cNvPr id="8" name="TextBox 8"/>
          <p:cNvSpPr txBox="1"/>
          <p:nvPr/>
        </p:nvSpPr>
        <p:spPr>
          <a:xfrm>
            <a:off x="1356297" y="2036502"/>
            <a:ext cx="13333004" cy="1607838"/>
          </a:xfrm>
          <a:prstGeom prst="rect">
            <a:avLst/>
          </a:prstGeom>
        </p:spPr>
        <p:txBody>
          <a:bodyPr lIns="0" tIns="0" rIns="0" bIns="0" rtlCol="0" anchor="t">
            <a:spAutoFit/>
          </a:bodyPr>
          <a:lstStyle/>
          <a:p>
            <a:pPr algn="l">
              <a:lnSpc>
                <a:spcPts val="12553"/>
              </a:lnSpc>
            </a:pPr>
            <a:r>
              <a:rPr lang="en-US" sz="11012">
                <a:solidFill>
                  <a:srgbClr val="303030"/>
                </a:solidFill>
                <a:latin typeface="League Spartan"/>
                <a:ea typeface="League Spartan"/>
                <a:cs typeface="League Spartan"/>
                <a:sym typeface="League Spartan"/>
              </a:rPr>
              <a:t>WALKING WISE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00560" y="4682150"/>
            <a:ext cx="15558740" cy="2154312"/>
          </a:xfrm>
          <a:prstGeom prst="rect">
            <a:avLst/>
          </a:prstGeom>
        </p:spPr>
        <p:txBody>
          <a:bodyPr lIns="0" tIns="0" rIns="0" bIns="0" rtlCol="0" anchor="t">
            <a:spAutoFit/>
          </a:bodyPr>
          <a:lstStyle/>
          <a:p>
            <a:pPr algn="l">
              <a:lnSpc>
                <a:spcPts val="5950"/>
              </a:lnSpc>
            </a:pPr>
            <a:r>
              <a:rPr lang="en-US" sz="4250" b="1">
                <a:solidFill>
                  <a:srgbClr val="004F59"/>
                </a:solidFill>
                <a:latin typeface="Roboto Bold"/>
                <a:ea typeface="Roboto Bold"/>
                <a:cs typeface="Roboto Bold"/>
                <a:sym typeface="Roboto Bold"/>
              </a:rPr>
              <a:t>Victims </a:t>
            </a:r>
            <a:r>
              <a:rPr lang="en-US" sz="4250" b="1">
                <a:solidFill>
                  <a:srgbClr val="FF5757"/>
                </a:solidFill>
                <a:latin typeface="Roboto Bold"/>
                <a:ea typeface="Roboto Bold"/>
                <a:cs typeface="Roboto Bold"/>
                <a:sym typeface="Roboto Bold"/>
              </a:rPr>
              <a:t>don’t recognize</a:t>
            </a:r>
            <a:r>
              <a:rPr lang="en-US" sz="4250" b="1">
                <a:solidFill>
                  <a:srgbClr val="004F59"/>
                </a:solidFill>
                <a:latin typeface="Roboto Bold"/>
                <a:ea typeface="Roboto Bold"/>
                <a:cs typeface="Roboto Bold"/>
                <a:sym typeface="Roboto Bold"/>
              </a:rPr>
              <a:t> that crimes are being committed against them.</a:t>
            </a:r>
          </a:p>
          <a:p>
            <a:pPr algn="l">
              <a:lnSpc>
                <a:spcPts val="4675"/>
              </a:lnSpc>
            </a:pPr>
            <a:endParaRPr lang="en-US" sz="4250" b="1">
              <a:solidFill>
                <a:srgbClr val="004F59"/>
              </a:solidFill>
              <a:latin typeface="Roboto Bold"/>
              <a:ea typeface="Roboto Bold"/>
              <a:cs typeface="Roboto Bold"/>
              <a:sym typeface="Roboto Bold"/>
            </a:endParaRP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10</a:t>
            </a:r>
          </a:p>
        </p:txBody>
      </p:sp>
      <p:sp>
        <p:nvSpPr>
          <p:cNvPr id="6" name="TextBox 6"/>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389902" y="3327659"/>
            <a:ext cx="4018079" cy="904943"/>
            <a:chOff x="0" y="0"/>
            <a:chExt cx="1058260" cy="238339"/>
          </a:xfrm>
        </p:grpSpPr>
        <p:sp>
          <p:nvSpPr>
            <p:cNvPr id="10" name="Freeform 10"/>
            <p:cNvSpPr/>
            <p:nvPr/>
          </p:nvSpPr>
          <p:spPr>
            <a:xfrm>
              <a:off x="0" y="0"/>
              <a:ext cx="1058260" cy="238339"/>
            </a:xfrm>
            <a:custGeom>
              <a:avLst/>
              <a:gdLst/>
              <a:ahLst/>
              <a:cxnLst/>
              <a:rect l="l" t="t" r="r" b="b"/>
              <a:pathLst>
                <a:path w="1058260" h="238339">
                  <a:moveTo>
                    <a:pt x="0" y="0"/>
                  </a:moveTo>
                  <a:lnTo>
                    <a:pt x="1058260" y="0"/>
                  </a:lnTo>
                  <a:lnTo>
                    <a:pt x="105826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5826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131441" y="1109322"/>
            <a:ext cx="110315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INNOCENCE</a:t>
            </a:r>
          </a:p>
        </p:txBody>
      </p:sp>
      <p:sp>
        <p:nvSpPr>
          <p:cNvPr id="13" name="TextBox 13"/>
          <p:cNvSpPr txBox="1"/>
          <p:nvPr/>
        </p:nvSpPr>
        <p:spPr>
          <a:xfrm>
            <a:off x="1700560" y="3337231"/>
            <a:ext cx="62748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86173" y="4787032"/>
            <a:ext cx="15558740" cy="606351"/>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Predators </a:t>
            </a:r>
            <a:r>
              <a:rPr lang="en-US" sz="4250" b="1">
                <a:solidFill>
                  <a:srgbClr val="FF5757"/>
                </a:solidFill>
                <a:latin typeface="Roboto Bold"/>
                <a:ea typeface="Roboto Bold"/>
                <a:cs typeface="Roboto Bold"/>
                <a:sym typeface="Roboto Bold"/>
              </a:rPr>
              <a:t>silence </a:t>
            </a:r>
            <a:r>
              <a:rPr lang="en-US" sz="4250" b="1">
                <a:solidFill>
                  <a:srgbClr val="004F59"/>
                </a:solidFill>
                <a:latin typeface="Roboto Bold"/>
                <a:ea typeface="Roboto Bold"/>
                <a:cs typeface="Roboto Bold"/>
                <a:sym typeface="Roboto Bold"/>
              </a:rPr>
              <a:t>their victims using blame and shame.</a:t>
            </a:r>
          </a:p>
        </p:txBody>
      </p:sp>
      <p:sp>
        <p:nvSpPr>
          <p:cNvPr id="5" name="TextBox 5"/>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11</a:t>
            </a:r>
          </a:p>
        </p:txBody>
      </p:sp>
      <p:sp>
        <p:nvSpPr>
          <p:cNvPr id="6" name="TextBox 6"/>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Freeform 8"/>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grpSp>
        <p:nvGrpSpPr>
          <p:cNvPr id="9" name="Group 9"/>
          <p:cNvGrpSpPr/>
          <p:nvPr/>
        </p:nvGrpSpPr>
        <p:grpSpPr>
          <a:xfrm>
            <a:off x="1389902" y="3327659"/>
            <a:ext cx="4018079" cy="904943"/>
            <a:chOff x="0" y="0"/>
            <a:chExt cx="1058260" cy="238339"/>
          </a:xfrm>
        </p:grpSpPr>
        <p:sp>
          <p:nvSpPr>
            <p:cNvPr id="10" name="Freeform 10"/>
            <p:cNvSpPr/>
            <p:nvPr/>
          </p:nvSpPr>
          <p:spPr>
            <a:xfrm>
              <a:off x="0" y="0"/>
              <a:ext cx="1058260" cy="238339"/>
            </a:xfrm>
            <a:custGeom>
              <a:avLst/>
              <a:gdLst/>
              <a:ahLst/>
              <a:cxnLst/>
              <a:rect l="l" t="t" r="r" b="b"/>
              <a:pathLst>
                <a:path w="1058260" h="238339">
                  <a:moveTo>
                    <a:pt x="0" y="0"/>
                  </a:moveTo>
                  <a:lnTo>
                    <a:pt x="1058260" y="0"/>
                  </a:lnTo>
                  <a:lnTo>
                    <a:pt x="1058260" y="238339"/>
                  </a:lnTo>
                  <a:lnTo>
                    <a:pt x="0" y="238339"/>
                  </a:lnTo>
                  <a:close/>
                </a:path>
              </a:pathLst>
            </a:custGeom>
            <a:solidFill>
              <a:srgbClr val="303030"/>
            </a:solidFill>
          </p:spPr>
          <p:txBody>
            <a:bodyPr/>
            <a:lstStyle/>
            <a:p>
              <a:endParaRPr lang="en-US"/>
            </a:p>
          </p:txBody>
        </p:sp>
        <p:sp>
          <p:nvSpPr>
            <p:cNvPr id="11" name="TextBox 11"/>
            <p:cNvSpPr txBox="1"/>
            <p:nvPr/>
          </p:nvSpPr>
          <p:spPr>
            <a:xfrm>
              <a:off x="0" y="-76200"/>
              <a:ext cx="1058260" cy="314539"/>
            </a:xfrm>
            <a:prstGeom prst="rect">
              <a:avLst/>
            </a:prstGeom>
          </p:spPr>
          <p:txBody>
            <a:bodyPr lIns="50800" tIns="50800" rIns="50800" bIns="50800" rtlCol="0" anchor="ctr"/>
            <a:lstStyle/>
            <a:p>
              <a:pPr algn="ctr">
                <a:lnSpc>
                  <a:spcPts val="3074"/>
                </a:lnSpc>
              </a:pPr>
              <a:endParaRPr/>
            </a:p>
          </p:txBody>
        </p:sp>
      </p:grpSp>
      <p:sp>
        <p:nvSpPr>
          <p:cNvPr id="12" name="TextBox 12"/>
          <p:cNvSpPr txBox="1"/>
          <p:nvPr/>
        </p:nvSpPr>
        <p:spPr>
          <a:xfrm>
            <a:off x="1131441" y="1109322"/>
            <a:ext cx="110315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INNOCENCE</a:t>
            </a:r>
          </a:p>
        </p:txBody>
      </p:sp>
      <p:sp>
        <p:nvSpPr>
          <p:cNvPr id="13" name="TextBox 13"/>
          <p:cNvSpPr txBox="1"/>
          <p:nvPr/>
        </p:nvSpPr>
        <p:spPr>
          <a:xfrm>
            <a:off x="1700560" y="3337231"/>
            <a:ext cx="62748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6" name="Freeform 6"/>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7" name="Freeform 7"/>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12</a:t>
            </a:r>
          </a:p>
        </p:txBody>
      </p:sp>
      <p:sp>
        <p:nvSpPr>
          <p:cNvPr id="9" name="TextBox 9"/>
          <p:cNvSpPr txBox="1"/>
          <p:nvPr/>
        </p:nvSpPr>
        <p:spPr>
          <a:xfrm>
            <a:off x="964236" y="1250072"/>
            <a:ext cx="11614584"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grpSp>
        <p:nvGrpSpPr>
          <p:cNvPr id="10" name="Group 10"/>
          <p:cNvGrpSpPr/>
          <p:nvPr/>
        </p:nvGrpSpPr>
        <p:grpSpPr>
          <a:xfrm>
            <a:off x="1059519" y="4406996"/>
            <a:ext cx="16056906" cy="1970953"/>
            <a:chOff x="0" y="0"/>
            <a:chExt cx="4228979" cy="519099"/>
          </a:xfrm>
        </p:grpSpPr>
        <p:sp>
          <p:nvSpPr>
            <p:cNvPr id="11" name="Freeform 11"/>
            <p:cNvSpPr/>
            <p:nvPr/>
          </p:nvSpPr>
          <p:spPr>
            <a:xfrm>
              <a:off x="0" y="0"/>
              <a:ext cx="4228979" cy="519099"/>
            </a:xfrm>
            <a:custGeom>
              <a:avLst/>
              <a:gdLst/>
              <a:ahLst/>
              <a:cxnLst/>
              <a:rect l="l" t="t" r="r" b="b"/>
              <a:pathLst>
                <a:path w="4228979" h="519099">
                  <a:moveTo>
                    <a:pt x="0" y="0"/>
                  </a:moveTo>
                  <a:lnTo>
                    <a:pt x="4228979" y="0"/>
                  </a:lnTo>
                  <a:lnTo>
                    <a:pt x="4228979" y="519099"/>
                  </a:lnTo>
                  <a:lnTo>
                    <a:pt x="0" y="519099"/>
                  </a:lnTo>
                  <a:close/>
                </a:path>
              </a:pathLst>
            </a:custGeom>
            <a:solidFill>
              <a:srgbClr val="303030"/>
            </a:solidFill>
          </p:spPr>
          <p:txBody>
            <a:bodyPr/>
            <a:lstStyle/>
            <a:p>
              <a:endParaRPr lang="en-US"/>
            </a:p>
          </p:txBody>
        </p:sp>
        <p:sp>
          <p:nvSpPr>
            <p:cNvPr id="12" name="TextBox 12"/>
            <p:cNvSpPr txBox="1"/>
            <p:nvPr/>
          </p:nvSpPr>
          <p:spPr>
            <a:xfrm>
              <a:off x="0" y="-76200"/>
              <a:ext cx="4228979" cy="595299"/>
            </a:xfrm>
            <a:prstGeom prst="rect">
              <a:avLst/>
            </a:prstGeom>
          </p:spPr>
          <p:txBody>
            <a:bodyPr lIns="50800" tIns="50800" rIns="50800" bIns="50800" rtlCol="0" anchor="ctr"/>
            <a:lstStyle/>
            <a:p>
              <a:pPr algn="ctr">
                <a:lnSpc>
                  <a:spcPts val="3074"/>
                </a:lnSpc>
              </a:pPr>
              <a:endParaRPr/>
            </a:p>
          </p:txBody>
        </p:sp>
      </p:grpSp>
      <p:sp>
        <p:nvSpPr>
          <p:cNvPr id="13" name="TextBox 13"/>
          <p:cNvSpPr txBox="1"/>
          <p:nvPr/>
        </p:nvSpPr>
        <p:spPr>
          <a:xfrm>
            <a:off x="1416417" y="4563824"/>
            <a:ext cx="15507264"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factors (vulnerabilities) increase a young person’s risk of being preyed upon by a sexual predator or trafficker?</a:t>
            </a:r>
          </a:p>
        </p:txBody>
      </p:sp>
      <p:sp>
        <p:nvSpPr>
          <p:cNvPr id="14" name="TextBox 14"/>
          <p:cNvSpPr txBox="1"/>
          <p:nvPr/>
        </p:nvSpPr>
        <p:spPr>
          <a:xfrm>
            <a:off x="4425283" y="9253673"/>
            <a:ext cx="808211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U.S. Department of Education, Office of Safe and Supportive Schools. (2021). Human Trafficking in America's Schools: What Schools Can Do to Prevent, Respond, and Help Students To Recover From Human Trafficking, (2nd ed.).</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92145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Experienced neglect, abandonment, emotional, physical, or sexual abuse.</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13</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03150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Experienced neglect, abandonment, emotional, physical, or sexual abuse.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poor self-esteem</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14</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88663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Experienced neglect, abandonment, emotional, physical, or sexual abuse.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poor self-esteem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Experiences mental health challenges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15</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102584" cy="904943"/>
            <a:chOff x="0" y="0"/>
            <a:chExt cx="2134014" cy="238339"/>
          </a:xfrm>
        </p:grpSpPr>
        <p:sp>
          <p:nvSpPr>
            <p:cNvPr id="5" name="Freeform 5"/>
            <p:cNvSpPr/>
            <p:nvPr/>
          </p:nvSpPr>
          <p:spPr>
            <a:xfrm>
              <a:off x="0" y="0"/>
              <a:ext cx="2134014" cy="238339"/>
            </a:xfrm>
            <a:custGeom>
              <a:avLst/>
              <a:gdLst/>
              <a:ahLst/>
              <a:cxnLst/>
              <a:rect l="l" t="t" r="r" b="b"/>
              <a:pathLst>
                <a:path w="2134014" h="238339">
                  <a:moveTo>
                    <a:pt x="0" y="0"/>
                  </a:moveTo>
                  <a:lnTo>
                    <a:pt x="2134014" y="0"/>
                  </a:lnTo>
                  <a:lnTo>
                    <a:pt x="2134014"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134014"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741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Experienced neglect, abandonment, emotional, physical, or sexual abuse.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poor self-esteem</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Experiences mental health challenges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Experiences medical or physical challenges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16</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42184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040723" cy="904943"/>
            <a:chOff x="0" y="0"/>
            <a:chExt cx="1327598" cy="238339"/>
          </a:xfrm>
        </p:grpSpPr>
        <p:sp>
          <p:nvSpPr>
            <p:cNvPr id="5" name="Freeform 5"/>
            <p:cNvSpPr/>
            <p:nvPr/>
          </p:nvSpPr>
          <p:spPr>
            <a:xfrm>
              <a:off x="0" y="0"/>
              <a:ext cx="1327598" cy="238339"/>
            </a:xfrm>
            <a:custGeom>
              <a:avLst/>
              <a:gdLst/>
              <a:ahLst/>
              <a:cxnLst/>
              <a:rect l="l" t="t" r="r" b="b"/>
              <a:pathLst>
                <a:path w="1327598" h="238339">
                  <a:moveTo>
                    <a:pt x="0" y="0"/>
                  </a:moveTo>
                  <a:lnTo>
                    <a:pt x="1327598" y="0"/>
                  </a:lnTo>
                  <a:lnTo>
                    <a:pt x="132759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2759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8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Family struggles to meet everyday needs.</a:t>
            </a:r>
          </a:p>
          <a:p>
            <a:pPr algn="l">
              <a:lnSpc>
                <a:spcPts val="880"/>
              </a:lnSpc>
            </a:pPr>
            <a:endParaRPr lang="en-US" sz="4250" b="1">
              <a:solidFill>
                <a:srgbClr val="004F59"/>
              </a:solidFill>
              <a:latin typeface="Roboto Bold"/>
              <a:ea typeface="Roboto Bold"/>
              <a:cs typeface="Roboto Bold"/>
              <a:sym typeface="Roboto Bold"/>
            </a:endParaRP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17</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040723" cy="904943"/>
            <a:chOff x="0" y="0"/>
            <a:chExt cx="1327598" cy="238339"/>
          </a:xfrm>
        </p:grpSpPr>
        <p:sp>
          <p:nvSpPr>
            <p:cNvPr id="5" name="Freeform 5"/>
            <p:cNvSpPr/>
            <p:nvPr/>
          </p:nvSpPr>
          <p:spPr>
            <a:xfrm>
              <a:off x="0" y="0"/>
              <a:ext cx="1327598" cy="238339"/>
            </a:xfrm>
            <a:custGeom>
              <a:avLst/>
              <a:gdLst/>
              <a:ahLst/>
              <a:cxnLst/>
              <a:rect l="l" t="t" r="r" b="b"/>
              <a:pathLst>
                <a:path w="1327598" h="238339">
                  <a:moveTo>
                    <a:pt x="0" y="0"/>
                  </a:moveTo>
                  <a:lnTo>
                    <a:pt x="1327598" y="0"/>
                  </a:lnTo>
                  <a:lnTo>
                    <a:pt x="1327598"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27598"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8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Family struggles to meet everyday needs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no access to the basics like shelter, food, &amp; clothing</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18</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19</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235789" y="3961169"/>
            <a:ext cx="15816423"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Lacks peer relationships</a:t>
            </a:r>
          </a:p>
          <a:p>
            <a:pPr algn="l">
              <a:lnSpc>
                <a:spcPts val="6800"/>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536921"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2831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937932" y="1181991"/>
            <a:ext cx="16441210" cy="7923019"/>
            <a:chOff x="0" y="0"/>
            <a:chExt cx="4330195" cy="2086721"/>
          </a:xfrm>
        </p:grpSpPr>
        <p:sp>
          <p:nvSpPr>
            <p:cNvPr id="5" name="Freeform 5"/>
            <p:cNvSpPr/>
            <p:nvPr/>
          </p:nvSpPr>
          <p:spPr>
            <a:xfrm>
              <a:off x="0" y="0"/>
              <a:ext cx="4330195" cy="2086721"/>
            </a:xfrm>
            <a:custGeom>
              <a:avLst/>
              <a:gdLst/>
              <a:ahLst/>
              <a:cxnLst/>
              <a:rect l="l" t="t" r="r" b="b"/>
              <a:pathLst>
                <a:path w="4330195" h="2086721">
                  <a:moveTo>
                    <a:pt x="0" y="0"/>
                  </a:moveTo>
                  <a:lnTo>
                    <a:pt x="4330195" y="0"/>
                  </a:lnTo>
                  <a:lnTo>
                    <a:pt x="4330195" y="2086721"/>
                  </a:lnTo>
                  <a:lnTo>
                    <a:pt x="0" y="2086721"/>
                  </a:lnTo>
                  <a:close/>
                </a:path>
              </a:pathLst>
            </a:custGeom>
            <a:solidFill>
              <a:srgbClr val="FFFFFF"/>
            </a:solidFill>
          </p:spPr>
          <p:txBody>
            <a:bodyPr/>
            <a:lstStyle/>
            <a:p>
              <a:endParaRPr lang="en-US"/>
            </a:p>
          </p:txBody>
        </p:sp>
        <p:sp>
          <p:nvSpPr>
            <p:cNvPr id="6" name="TextBox 6"/>
            <p:cNvSpPr txBox="1"/>
            <p:nvPr/>
          </p:nvSpPr>
          <p:spPr>
            <a:xfrm>
              <a:off x="0" y="-76200"/>
              <a:ext cx="4330195" cy="2162921"/>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2</a:t>
            </a:r>
          </a:p>
        </p:txBody>
      </p:sp>
      <p:sp>
        <p:nvSpPr>
          <p:cNvPr id="8" name="TextBox 8"/>
          <p:cNvSpPr txBox="1"/>
          <p:nvPr/>
        </p:nvSpPr>
        <p:spPr>
          <a:xfrm>
            <a:off x="1256804" y="1419794"/>
            <a:ext cx="15787901" cy="7360921"/>
          </a:xfrm>
          <a:prstGeom prst="rect">
            <a:avLst/>
          </a:prstGeom>
        </p:spPr>
        <p:txBody>
          <a:bodyPr lIns="0" tIns="0" rIns="0" bIns="0" rtlCol="0" anchor="t">
            <a:spAutoFit/>
          </a:bodyPr>
          <a:lstStyle/>
          <a:p>
            <a:pPr algn="l">
              <a:lnSpc>
                <a:spcPts val="3919"/>
              </a:lnSpc>
            </a:pPr>
            <a:r>
              <a:rPr lang="en-US" sz="2799" b="1">
                <a:solidFill>
                  <a:srgbClr val="FF5757"/>
                </a:solidFill>
                <a:latin typeface="Roboto Bold"/>
                <a:ea typeface="Roboto Bold"/>
                <a:cs typeface="Roboto Bold"/>
                <a:sym typeface="Roboto Bold"/>
              </a:rPr>
              <a:t>NOTE TO PRESENTER</a:t>
            </a:r>
          </a:p>
          <a:p>
            <a:pPr algn="l">
              <a:lnSpc>
                <a:spcPts val="3639"/>
              </a:lnSpc>
            </a:pPr>
            <a:r>
              <a:rPr lang="en-US" sz="2599">
                <a:solidFill>
                  <a:srgbClr val="303030"/>
                </a:solidFill>
                <a:latin typeface="Roboto"/>
                <a:ea typeface="Roboto"/>
                <a:cs typeface="Roboto"/>
                <a:sym typeface="Roboto"/>
              </a:rPr>
              <a:t>This presentation is exclusively for Walking Wise® subscribers and not for redistribution.</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Walking Wise provides an interactive digital tool, Slido.com, to enhance audience engagement. To implement Slido for your organization, you can log in to </a:t>
            </a:r>
            <a:r>
              <a:rPr lang="en-US" sz="2599" u="sng">
                <a:solidFill>
                  <a:srgbClr val="303030"/>
                </a:solidFill>
                <a:latin typeface="Roboto"/>
                <a:ea typeface="Roboto"/>
                <a:cs typeface="Roboto"/>
                <a:sym typeface="Roboto"/>
                <a:hlinkClick r:id="rId3" tooltip="https://www.walkingwise.com"/>
              </a:rPr>
              <a:t>WalkingWise.com</a:t>
            </a:r>
            <a:r>
              <a:rPr lang="en-US" sz="2599">
                <a:solidFill>
                  <a:srgbClr val="303030"/>
                </a:solidFill>
                <a:latin typeface="Roboto"/>
                <a:ea typeface="Roboto"/>
                <a:cs typeface="Roboto"/>
                <a:sym typeface="Roboto"/>
              </a:rPr>
              <a:t> for setup instructions. Once configured, integrate Slido polling and add a post-evaluation into the PowerPoint presentation.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Presenters are encouraged to edit speaker notes to match their speaking style (viewable in presentation mode). You can also delete slides from this Walking Wise presentation to make sure the content aligns with your school policies, is age-appropriate, and fits within available class time. However, the existing slides are copyright-protected and may not be modified without prior written permission from Walking Wise.</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FF5757"/>
                </a:solidFill>
                <a:latin typeface="Roboto"/>
                <a:ea typeface="Roboto"/>
                <a:cs typeface="Roboto"/>
                <a:sym typeface="Roboto"/>
              </a:rPr>
              <a:t>If you would like to add your own content, you may do so under the following conditions:</a:t>
            </a:r>
          </a:p>
          <a:p>
            <a:pPr marL="561336" lvl="1" indent="-280668" algn="l">
              <a:lnSpc>
                <a:spcPts val="3639"/>
              </a:lnSpc>
              <a:buFont typeface="Arial"/>
              <a:buChar char="•"/>
            </a:pPr>
            <a:r>
              <a:rPr lang="en-US" sz="2599">
                <a:solidFill>
                  <a:srgbClr val="303030"/>
                </a:solidFill>
                <a:latin typeface="Roboto"/>
                <a:ea typeface="Roboto"/>
                <a:cs typeface="Roboto"/>
                <a:sym typeface="Roboto"/>
              </a:rPr>
              <a:t>Insert new PowerPoint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Remove the Walking Wise logo and copyright "©2025 Walking Wise" from the new slides.</a:t>
            </a:r>
          </a:p>
          <a:p>
            <a:pPr marL="561336" lvl="1" indent="-280668" algn="l">
              <a:lnSpc>
                <a:spcPts val="3639"/>
              </a:lnSpc>
              <a:buFont typeface="Arial"/>
              <a:buChar char="•"/>
            </a:pPr>
            <a:r>
              <a:rPr lang="en-US" sz="2599">
                <a:solidFill>
                  <a:srgbClr val="303030"/>
                </a:solidFill>
                <a:latin typeface="Roboto"/>
                <a:ea typeface="Roboto"/>
                <a:cs typeface="Roboto"/>
                <a:sym typeface="Roboto"/>
              </a:rPr>
              <a:t>Always add your organization's name or logo to each new slide. </a:t>
            </a:r>
          </a:p>
          <a:p>
            <a:pPr algn="l">
              <a:lnSpc>
                <a:spcPts val="1820"/>
              </a:lnSpc>
            </a:pPr>
            <a:endParaRPr lang="en-US" sz="2599">
              <a:solidFill>
                <a:srgbClr val="303030"/>
              </a:solidFill>
              <a:latin typeface="Roboto"/>
              <a:ea typeface="Roboto"/>
              <a:cs typeface="Roboto"/>
              <a:sym typeface="Roboto"/>
            </a:endParaRPr>
          </a:p>
          <a:p>
            <a:pPr algn="l">
              <a:lnSpc>
                <a:spcPts val="3639"/>
              </a:lnSpc>
            </a:pPr>
            <a:r>
              <a:rPr lang="en-US" sz="2599">
                <a:solidFill>
                  <a:srgbClr val="303030"/>
                </a:solidFill>
                <a:latin typeface="Roboto"/>
                <a:ea typeface="Roboto"/>
                <a:cs typeface="Roboto"/>
                <a:sym typeface="Roboto"/>
              </a:rPr>
              <a:t>Please delete this instruction page before presenting to audiences.</a:t>
            </a:r>
          </a:p>
        </p:txBody>
      </p:sp>
      <p:sp>
        <p:nvSpPr>
          <p:cNvPr id="9" name="Freeform 9"/>
          <p:cNvSpPr/>
          <p:nvPr/>
        </p:nvSpPr>
        <p:spPr>
          <a:xfrm>
            <a:off x="14655066" y="7862453"/>
            <a:ext cx="2164759" cy="1165639"/>
          </a:xfrm>
          <a:custGeom>
            <a:avLst/>
            <a:gdLst/>
            <a:ahLst/>
            <a:cxnLst/>
            <a:rect l="l" t="t" r="r" b="b"/>
            <a:pathLst>
              <a:path w="2164759" h="1165639">
                <a:moveTo>
                  <a:pt x="0" y="0"/>
                </a:moveTo>
                <a:lnTo>
                  <a:pt x="2164759" y="0"/>
                </a:lnTo>
                <a:lnTo>
                  <a:pt x="2164759" y="1165639"/>
                </a:lnTo>
                <a:lnTo>
                  <a:pt x="0" y="1165639"/>
                </a:lnTo>
                <a:lnTo>
                  <a:pt x="0" y="0"/>
                </a:lnTo>
                <a:close/>
              </a:path>
            </a:pathLst>
          </a:custGeom>
          <a:blipFill>
            <a:blip r:embed="rId4"/>
            <a:stretch>
              <a:fillRect/>
            </a:stretch>
          </a:blipFill>
        </p:spPr>
        <p:txBody>
          <a:bodyPr/>
          <a:lstStyle/>
          <a:p>
            <a:endParaRPr lang="en-US"/>
          </a:p>
        </p:txBody>
      </p:sp>
      <p:sp>
        <p:nvSpPr>
          <p:cNvPr id="10" name="TextBox 10"/>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20</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Involved with an older boyfriend, girlfriend, or partner</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21</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Is a target of bullying</a:t>
            </a:r>
          </a:p>
          <a:p>
            <a:pPr algn="l">
              <a:lnSpc>
                <a:spcPts val="6800"/>
              </a:lnSpc>
            </a:pPr>
            <a:endParaRPr lang="en-US" sz="4250" b="1">
              <a:solidFill>
                <a:srgbClr val="004F59"/>
              </a:solidFill>
              <a:latin typeface="Roboto Bold"/>
              <a:ea typeface="Roboto Bold"/>
              <a:cs typeface="Roboto Bold"/>
              <a:sym typeface="Roboto Bold"/>
            </a:endParaRPr>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22</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 a target of bullying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Submits to peer pressure</a:t>
            </a:r>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23</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 a target of bullying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Submits to peer pressure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Experiences family rejection over sexual orientation</a:t>
            </a:r>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246092" cy="904943"/>
            <a:chOff x="0" y="0"/>
            <a:chExt cx="1381687" cy="238339"/>
          </a:xfrm>
        </p:grpSpPr>
        <p:sp>
          <p:nvSpPr>
            <p:cNvPr id="5" name="Freeform 5"/>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7" name="Freeform 7"/>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8" name="TextBox 8"/>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24</a:t>
            </a:r>
          </a:p>
        </p:txBody>
      </p:sp>
      <p:sp>
        <p:nvSpPr>
          <p:cNvPr id="10" name="Freeform 10"/>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1" name="TextBox 11"/>
          <p:cNvSpPr txBox="1"/>
          <p:nvPr/>
        </p:nvSpPr>
        <p:spPr>
          <a:xfrm>
            <a:off x="1235789" y="3961169"/>
            <a:ext cx="15816423" cy="485932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Lacks peer relationships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with an older boyfriend, girlfriend, or partner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 a target of bullying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Submits to peer pressure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Experiences family rejection over sexual orientation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Romantic partner uses drugs</a:t>
            </a:r>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Isolated by a romantic partner, parent, or friend</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25</a:t>
            </a:r>
          </a:p>
        </p:txBody>
      </p:sp>
      <p:grpSp>
        <p:nvGrpSpPr>
          <p:cNvPr id="8" name="Group 8"/>
          <p:cNvGrpSpPr/>
          <p:nvPr/>
        </p:nvGrpSpPr>
        <p:grpSpPr>
          <a:xfrm>
            <a:off x="1235789" y="2867817"/>
            <a:ext cx="7001061" cy="904943"/>
            <a:chOff x="0" y="0"/>
            <a:chExt cx="1843901" cy="238339"/>
          </a:xfrm>
        </p:grpSpPr>
        <p:sp>
          <p:nvSpPr>
            <p:cNvPr id="9" name="Freeform 9"/>
            <p:cNvSpPr/>
            <p:nvPr/>
          </p:nvSpPr>
          <p:spPr>
            <a:xfrm>
              <a:off x="0" y="0"/>
              <a:ext cx="1843901" cy="238339"/>
            </a:xfrm>
            <a:custGeom>
              <a:avLst/>
              <a:gdLst/>
              <a:ahLst/>
              <a:cxnLst/>
              <a:rect l="l" t="t" r="r" b="b"/>
              <a:pathLst>
                <a:path w="1843901" h="238339">
                  <a:moveTo>
                    <a:pt x="0" y="0"/>
                  </a:moveTo>
                  <a:lnTo>
                    <a:pt x="1843901" y="0"/>
                  </a:lnTo>
                  <a:lnTo>
                    <a:pt x="1843901"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843901"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 (cont.)</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Family members abuse drugs or alcohol</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26</a:t>
            </a:r>
          </a:p>
        </p:txBody>
      </p:sp>
      <p:grpSp>
        <p:nvGrpSpPr>
          <p:cNvPr id="8" name="Group 8"/>
          <p:cNvGrpSpPr/>
          <p:nvPr/>
        </p:nvGrpSpPr>
        <p:grpSpPr>
          <a:xfrm>
            <a:off x="1235789" y="2867817"/>
            <a:ext cx="5246092" cy="904943"/>
            <a:chOff x="0" y="0"/>
            <a:chExt cx="1381687" cy="238339"/>
          </a:xfrm>
        </p:grpSpPr>
        <p:sp>
          <p:nvSpPr>
            <p:cNvPr id="9" name="Freeform 9"/>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members abuse drugs or alcohol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Volatile home life due to family dynamics</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27</a:t>
            </a:r>
          </a:p>
        </p:txBody>
      </p:sp>
      <p:grpSp>
        <p:nvGrpSpPr>
          <p:cNvPr id="8" name="Group 8"/>
          <p:cNvGrpSpPr/>
          <p:nvPr/>
        </p:nvGrpSpPr>
        <p:grpSpPr>
          <a:xfrm>
            <a:off x="1235789" y="2867817"/>
            <a:ext cx="5246092" cy="904943"/>
            <a:chOff x="0" y="0"/>
            <a:chExt cx="1381687" cy="238339"/>
          </a:xfrm>
        </p:grpSpPr>
        <p:sp>
          <p:nvSpPr>
            <p:cNvPr id="9" name="Freeform 9"/>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314923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members abuse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Volatile home life due to family dynamics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Targeted by gangs or is a member of a gang</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28</a:t>
            </a:r>
          </a:p>
        </p:txBody>
      </p:sp>
      <p:grpSp>
        <p:nvGrpSpPr>
          <p:cNvPr id="8" name="Group 8"/>
          <p:cNvGrpSpPr/>
          <p:nvPr/>
        </p:nvGrpSpPr>
        <p:grpSpPr>
          <a:xfrm>
            <a:off x="1235789" y="2867817"/>
            <a:ext cx="5246092" cy="904943"/>
            <a:chOff x="0" y="0"/>
            <a:chExt cx="1381687" cy="238339"/>
          </a:xfrm>
        </p:grpSpPr>
        <p:sp>
          <p:nvSpPr>
            <p:cNvPr id="9" name="Freeform 9"/>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Isolated by a romantic partner, parent, or friend</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Family members abuse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Volatile home life due to family dynamics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Targeted by gangs or is a gang member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Family member is involved in human trafficking</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29</a:t>
            </a:r>
          </a:p>
        </p:txBody>
      </p:sp>
      <p:grpSp>
        <p:nvGrpSpPr>
          <p:cNvPr id="8" name="Group 8"/>
          <p:cNvGrpSpPr/>
          <p:nvPr/>
        </p:nvGrpSpPr>
        <p:grpSpPr>
          <a:xfrm>
            <a:off x="1235789" y="2867817"/>
            <a:ext cx="5246092" cy="904943"/>
            <a:chOff x="0" y="0"/>
            <a:chExt cx="1381687" cy="238339"/>
          </a:xfrm>
        </p:grpSpPr>
        <p:sp>
          <p:nvSpPr>
            <p:cNvPr id="9" name="Freeform 9"/>
            <p:cNvSpPr/>
            <p:nvPr/>
          </p:nvSpPr>
          <p:spPr>
            <a:xfrm>
              <a:off x="0" y="0"/>
              <a:ext cx="1381687" cy="238339"/>
            </a:xfrm>
            <a:custGeom>
              <a:avLst/>
              <a:gdLst/>
              <a:ahLst/>
              <a:cxnLst/>
              <a:rect l="l" t="t" r="r" b="b"/>
              <a:pathLst>
                <a:path w="1381687" h="238339">
                  <a:moveTo>
                    <a:pt x="0" y="0"/>
                  </a:moveTo>
                  <a:lnTo>
                    <a:pt x="1381687" y="0"/>
                  </a:lnTo>
                  <a:lnTo>
                    <a:pt x="1381687"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1381687" cy="314539"/>
            </a:xfrm>
            <a:prstGeom prst="rect">
              <a:avLst/>
            </a:prstGeom>
          </p:spPr>
          <p:txBody>
            <a:bodyPr lIns="50800" tIns="50800" rIns="50800" bIns="50800" rtlCol="0" anchor="ctr"/>
            <a:lstStyle/>
            <a:p>
              <a:pPr algn="ctr">
                <a:lnSpc>
                  <a:spcPts val="3074"/>
                </a:lnSpc>
              </a:pPr>
              <a:endParaRPr/>
            </a:p>
          </p:txBody>
        </p:sp>
      </p:gr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CONFRONTING SEXUAL EXPLOITATION</a:t>
            </a:r>
          </a:p>
        </p:txBody>
      </p:sp>
      <p:sp>
        <p:nvSpPr>
          <p:cNvPr id="12" name="TextBox 12"/>
          <p:cNvSpPr txBox="1"/>
          <p:nvPr/>
        </p:nvSpPr>
        <p:spPr>
          <a:xfrm>
            <a:off x="7690113" y="5026145"/>
            <a:ext cx="7520438" cy="2207815"/>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KNOWLEDGE </a:t>
            </a:r>
            <a:r>
              <a:rPr lang="en-US" sz="4199">
                <a:solidFill>
                  <a:srgbClr val="004F59"/>
                </a:solidFill>
                <a:latin typeface="Roboto"/>
                <a:ea typeface="Roboto"/>
                <a:cs typeface="Roboto"/>
                <a:sym typeface="Roboto"/>
              </a:rPr>
              <a:t>serves as a </a:t>
            </a:r>
          </a:p>
          <a:p>
            <a:pPr algn="ctr">
              <a:lnSpc>
                <a:spcPts val="5879"/>
              </a:lnSpc>
            </a:pPr>
            <a:r>
              <a:rPr lang="en-US" sz="4199">
                <a:solidFill>
                  <a:srgbClr val="004F59"/>
                </a:solidFill>
                <a:latin typeface="Roboto"/>
                <a:ea typeface="Roboto"/>
                <a:cs typeface="Roboto"/>
                <a:sym typeface="Roboto"/>
              </a:rPr>
              <a:t>powerful defense against </a:t>
            </a:r>
          </a:p>
          <a:p>
            <a:pPr algn="ctr">
              <a:lnSpc>
                <a:spcPts val="5879"/>
              </a:lnSpc>
            </a:pPr>
            <a:r>
              <a:rPr lang="en-US" sz="4199">
                <a:solidFill>
                  <a:srgbClr val="004F59"/>
                </a:solidFill>
                <a:latin typeface="Roboto"/>
                <a:ea typeface="Roboto"/>
                <a:cs typeface="Roboto"/>
                <a:sym typeface="Roboto"/>
              </a:rPr>
              <a:t>sexual predators. </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3</a:t>
            </a:r>
          </a:p>
        </p:txBody>
      </p:sp>
      <p:sp>
        <p:nvSpPr>
          <p:cNvPr id="14" name="Freeform 14"/>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History of running away</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30</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in foster care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31</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Experiencing homelessness or couch surfing</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32</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homelessness or couch surfing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in a homeless shelter or group home</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33</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4241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homelessness or couch 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a homeless shelter or group home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Exposed to prostitution within the neighborhood</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34</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963721" cy="904943"/>
            <a:chOff x="0" y="0"/>
            <a:chExt cx="1834067" cy="238339"/>
          </a:xfrm>
        </p:grpSpPr>
        <p:sp>
          <p:nvSpPr>
            <p:cNvPr id="5" name="Freeform 5"/>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5816423" cy="5099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History of running away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foster care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Experiencing homelessness or couch 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a homeless shelter or group home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Exposed to prostitution within the neighborhood</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near a wealthy tourist location</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35</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00820" cy="904943"/>
            <a:chOff x="0" y="0"/>
            <a:chExt cx="1475113" cy="238339"/>
          </a:xfrm>
        </p:grpSpPr>
        <p:sp>
          <p:nvSpPr>
            <p:cNvPr id="5" name="Freeform 5"/>
            <p:cNvSpPr/>
            <p:nvPr/>
          </p:nvSpPr>
          <p:spPr>
            <a:xfrm>
              <a:off x="0" y="0"/>
              <a:ext cx="1475113" cy="238339"/>
            </a:xfrm>
            <a:custGeom>
              <a:avLst/>
              <a:gdLst/>
              <a:ahLst/>
              <a:cxnLst/>
              <a:rect l="l" t="t" r="r" b="b"/>
              <a:pathLst>
                <a:path w="1475113" h="238339">
                  <a:moveTo>
                    <a:pt x="0" y="0"/>
                  </a:moveTo>
                  <a:lnTo>
                    <a:pt x="1475113" y="0"/>
                  </a:lnTo>
                  <a:lnTo>
                    <a:pt x="14751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751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Unsecured use of social media platforms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Factors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36</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00820" cy="904943"/>
            <a:chOff x="0" y="0"/>
            <a:chExt cx="1475113" cy="238339"/>
          </a:xfrm>
        </p:grpSpPr>
        <p:sp>
          <p:nvSpPr>
            <p:cNvPr id="5" name="Freeform 5"/>
            <p:cNvSpPr/>
            <p:nvPr/>
          </p:nvSpPr>
          <p:spPr>
            <a:xfrm>
              <a:off x="0" y="0"/>
              <a:ext cx="1475113" cy="238339"/>
            </a:xfrm>
            <a:custGeom>
              <a:avLst/>
              <a:gdLst/>
              <a:ahLst/>
              <a:cxnLst/>
              <a:rect l="l" t="t" r="r" b="b"/>
              <a:pathLst>
                <a:path w="1475113" h="238339">
                  <a:moveTo>
                    <a:pt x="0" y="0"/>
                  </a:moveTo>
                  <a:lnTo>
                    <a:pt x="1475113" y="0"/>
                  </a:lnTo>
                  <a:lnTo>
                    <a:pt x="14751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751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Unsecured use of social media platforms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Involved in the juvenile justice system</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37</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5600820" cy="904943"/>
            <a:chOff x="0" y="0"/>
            <a:chExt cx="1475113" cy="238339"/>
          </a:xfrm>
        </p:grpSpPr>
        <p:sp>
          <p:nvSpPr>
            <p:cNvPr id="5" name="Freeform 5"/>
            <p:cNvSpPr/>
            <p:nvPr/>
          </p:nvSpPr>
          <p:spPr>
            <a:xfrm>
              <a:off x="0" y="0"/>
              <a:ext cx="1475113" cy="238339"/>
            </a:xfrm>
            <a:custGeom>
              <a:avLst/>
              <a:gdLst/>
              <a:ahLst/>
              <a:cxnLst/>
              <a:rect l="l" t="t" r="r" b="b"/>
              <a:pathLst>
                <a:path w="1475113" h="238339">
                  <a:moveTo>
                    <a:pt x="0" y="0"/>
                  </a:moveTo>
                  <a:lnTo>
                    <a:pt x="1475113" y="0"/>
                  </a:lnTo>
                  <a:lnTo>
                    <a:pt x="1475113"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475113"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Unsecured use of social media platforms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Involved in the juvenile justice system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Uses drugs or alcohol</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38</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655485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Struggles academically</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39</a:t>
            </a:r>
          </a:p>
        </p:txBody>
      </p:sp>
      <p:grpSp>
        <p:nvGrpSpPr>
          <p:cNvPr id="7" name="Group 7"/>
          <p:cNvGrpSpPr/>
          <p:nvPr/>
        </p:nvGrpSpPr>
        <p:grpSpPr>
          <a:xfrm>
            <a:off x="1235789" y="2867817"/>
            <a:ext cx="6963721" cy="904943"/>
            <a:chOff x="0" y="0"/>
            <a:chExt cx="1834067" cy="238339"/>
          </a:xfrm>
        </p:grpSpPr>
        <p:sp>
          <p:nvSpPr>
            <p:cNvPr id="8" name="Freeform 8"/>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
        <p:nvSpPr>
          <p:cNvPr id="11" name="TextBox 11"/>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4206774" y="3934502"/>
            <a:ext cx="11841295" cy="4476511"/>
            <a:chOff x="0" y="0"/>
            <a:chExt cx="3250110" cy="1228679"/>
          </a:xfrm>
        </p:grpSpPr>
        <p:sp>
          <p:nvSpPr>
            <p:cNvPr id="5" name="Freeform 5"/>
            <p:cNvSpPr/>
            <p:nvPr/>
          </p:nvSpPr>
          <p:spPr>
            <a:xfrm>
              <a:off x="0" y="0"/>
              <a:ext cx="3250110" cy="1228679"/>
            </a:xfrm>
            <a:custGeom>
              <a:avLst/>
              <a:gdLst/>
              <a:ahLst/>
              <a:cxnLst/>
              <a:rect l="l" t="t" r="r" b="b"/>
              <a:pathLst>
                <a:path w="3250110" h="1228679">
                  <a:moveTo>
                    <a:pt x="0" y="0"/>
                  </a:moveTo>
                  <a:lnTo>
                    <a:pt x="3250110" y="0"/>
                  </a:lnTo>
                  <a:lnTo>
                    <a:pt x="3250110" y="1228679"/>
                  </a:lnTo>
                  <a:lnTo>
                    <a:pt x="0" y="1228679"/>
                  </a:lnTo>
                  <a:close/>
                </a:path>
              </a:pathLst>
            </a:custGeom>
            <a:solidFill>
              <a:srgbClr val="FFFFFF"/>
            </a:solidFill>
          </p:spPr>
          <p:txBody>
            <a:bodyPr/>
            <a:lstStyle/>
            <a:p>
              <a:endParaRPr lang="en-US"/>
            </a:p>
          </p:txBody>
        </p:sp>
        <p:sp>
          <p:nvSpPr>
            <p:cNvPr id="6" name="TextBox 6"/>
            <p:cNvSpPr txBox="1"/>
            <p:nvPr/>
          </p:nvSpPr>
          <p:spPr>
            <a:xfrm>
              <a:off x="0" y="-76200"/>
              <a:ext cx="3250110" cy="1304879"/>
            </a:xfrm>
            <a:prstGeom prst="rect">
              <a:avLst/>
            </a:prstGeom>
          </p:spPr>
          <p:txBody>
            <a:bodyPr lIns="50800" tIns="50800" rIns="50800" bIns="50800" rtlCol="0" anchor="ctr"/>
            <a:lstStyle/>
            <a:p>
              <a:pPr algn="ctr">
                <a:lnSpc>
                  <a:spcPts val="3074"/>
                </a:lnSpc>
              </a:pPr>
              <a:endParaRPr/>
            </a:p>
          </p:txBody>
        </p:sp>
      </p:grpSp>
      <p:grpSp>
        <p:nvGrpSpPr>
          <p:cNvPr id="7" name="Group 7"/>
          <p:cNvGrpSpPr/>
          <p:nvPr/>
        </p:nvGrpSpPr>
        <p:grpSpPr>
          <a:xfrm>
            <a:off x="6757799" y="4211363"/>
            <a:ext cx="9075459" cy="3960258"/>
            <a:chOff x="0" y="0"/>
            <a:chExt cx="2490964" cy="1086982"/>
          </a:xfrm>
        </p:grpSpPr>
        <p:sp>
          <p:nvSpPr>
            <p:cNvPr id="8" name="Freeform 8"/>
            <p:cNvSpPr/>
            <p:nvPr/>
          </p:nvSpPr>
          <p:spPr>
            <a:xfrm>
              <a:off x="0" y="0"/>
              <a:ext cx="2490964" cy="1086982"/>
            </a:xfrm>
            <a:custGeom>
              <a:avLst/>
              <a:gdLst/>
              <a:ahLst/>
              <a:cxnLst/>
              <a:rect l="l" t="t" r="r" b="b"/>
              <a:pathLst>
                <a:path w="2490964" h="1086982">
                  <a:moveTo>
                    <a:pt x="0" y="0"/>
                  </a:moveTo>
                  <a:lnTo>
                    <a:pt x="2490964" y="0"/>
                  </a:lnTo>
                  <a:lnTo>
                    <a:pt x="2490964" y="1086982"/>
                  </a:lnTo>
                  <a:lnTo>
                    <a:pt x="0" y="1086982"/>
                  </a:lnTo>
                  <a:close/>
                </a:path>
              </a:pathLst>
            </a:custGeom>
            <a:solidFill>
              <a:srgbClr val="BAF3FA"/>
            </a:solidFill>
          </p:spPr>
          <p:txBody>
            <a:bodyPr/>
            <a:lstStyle/>
            <a:p>
              <a:endParaRPr lang="en-US"/>
            </a:p>
          </p:txBody>
        </p:sp>
        <p:sp>
          <p:nvSpPr>
            <p:cNvPr id="9" name="TextBox 9"/>
            <p:cNvSpPr txBox="1"/>
            <p:nvPr/>
          </p:nvSpPr>
          <p:spPr>
            <a:xfrm>
              <a:off x="0" y="-38100"/>
              <a:ext cx="2490964" cy="1125082"/>
            </a:xfrm>
            <a:prstGeom prst="rect">
              <a:avLst/>
            </a:prstGeom>
          </p:spPr>
          <p:txBody>
            <a:bodyPr lIns="50800" tIns="50800" rIns="50800" bIns="50800" rtlCol="0" anchor="ctr"/>
            <a:lstStyle/>
            <a:p>
              <a:pPr algn="ctr">
                <a:lnSpc>
                  <a:spcPts val="2899"/>
                </a:lnSpc>
              </a:pPr>
              <a:endParaRPr/>
            </a:p>
          </p:txBody>
        </p:sp>
      </p:grpSp>
      <p:sp>
        <p:nvSpPr>
          <p:cNvPr id="10" name="TextBox 10"/>
          <p:cNvSpPr txBox="1"/>
          <p:nvPr/>
        </p:nvSpPr>
        <p:spPr>
          <a:xfrm>
            <a:off x="980285" y="1430861"/>
            <a:ext cx="8163715" cy="1094795"/>
          </a:xfrm>
          <a:prstGeom prst="rect">
            <a:avLst/>
          </a:prstGeom>
        </p:spPr>
        <p:txBody>
          <a:bodyPr lIns="0" tIns="0" rIns="0" bIns="0" rtlCol="0" anchor="t">
            <a:spAutoFit/>
          </a:bodyPr>
          <a:lstStyle/>
          <a:p>
            <a:pPr algn="l">
              <a:lnSpc>
                <a:spcPts val="8959"/>
              </a:lnSpc>
              <a:spcBef>
                <a:spcPct val="0"/>
              </a:spcBef>
            </a:pPr>
            <a:r>
              <a:rPr lang="en-US" sz="6399">
                <a:solidFill>
                  <a:srgbClr val="FBFDFD"/>
                </a:solidFill>
                <a:latin typeface="League Spartan"/>
                <a:ea typeface="League Spartan"/>
                <a:cs typeface="League Spartan"/>
                <a:sym typeface="League Spartan"/>
              </a:rPr>
              <a:t>WALKING WISE</a:t>
            </a:r>
          </a:p>
        </p:txBody>
      </p:sp>
      <p:sp>
        <p:nvSpPr>
          <p:cNvPr id="11" name="TextBox 11"/>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CONFRONTING SEXUAL EXPLOITATION</a:t>
            </a:r>
          </a:p>
        </p:txBody>
      </p:sp>
      <p:sp>
        <p:nvSpPr>
          <p:cNvPr id="12" name="TextBox 12"/>
          <p:cNvSpPr txBox="1"/>
          <p:nvPr/>
        </p:nvSpPr>
        <p:spPr>
          <a:xfrm>
            <a:off x="8183000" y="4740395"/>
            <a:ext cx="7023201" cy="2950738"/>
          </a:xfrm>
          <a:prstGeom prst="rect">
            <a:avLst/>
          </a:prstGeom>
        </p:spPr>
        <p:txBody>
          <a:bodyPr lIns="0" tIns="0" rIns="0" bIns="0" rtlCol="0" anchor="t">
            <a:spAutoFit/>
          </a:bodyPr>
          <a:lstStyle/>
          <a:p>
            <a:pPr algn="ctr">
              <a:lnSpc>
                <a:spcPts val="5879"/>
              </a:lnSpc>
            </a:pPr>
            <a:r>
              <a:rPr lang="en-US" sz="4199" b="1">
                <a:solidFill>
                  <a:srgbClr val="303030"/>
                </a:solidFill>
                <a:latin typeface="Roboto Bold"/>
                <a:ea typeface="Roboto Bold"/>
                <a:cs typeface="Roboto Bold"/>
                <a:sym typeface="Roboto Bold"/>
              </a:rPr>
              <a:t>SEXUAL EXPLOITATION </a:t>
            </a:r>
            <a:r>
              <a:rPr lang="en-US" sz="4199">
                <a:solidFill>
                  <a:srgbClr val="004F59"/>
                </a:solidFill>
                <a:latin typeface="Roboto"/>
                <a:ea typeface="Roboto"/>
                <a:cs typeface="Roboto"/>
                <a:sym typeface="Roboto"/>
              </a:rPr>
              <a:t>includes grooming, sextortion, pornography </a:t>
            </a:r>
          </a:p>
          <a:p>
            <a:pPr algn="ctr">
              <a:lnSpc>
                <a:spcPts val="5879"/>
              </a:lnSpc>
            </a:pPr>
            <a:r>
              <a:rPr lang="en-US" sz="4199">
                <a:solidFill>
                  <a:srgbClr val="004F59"/>
                </a:solidFill>
                <a:latin typeface="Roboto"/>
                <a:ea typeface="Roboto"/>
                <a:cs typeface="Roboto"/>
                <a:sym typeface="Roboto"/>
              </a:rPr>
              <a:t>&amp; sex trafficking.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FFFFF"/>
                </a:solidFill>
                <a:latin typeface="Roboto"/>
                <a:ea typeface="Roboto"/>
                <a:cs typeface="Roboto"/>
                <a:sym typeface="Roboto"/>
              </a:rPr>
              <a:t>4</a:t>
            </a:r>
          </a:p>
        </p:txBody>
      </p:sp>
      <p:sp>
        <p:nvSpPr>
          <p:cNvPr id="14" name="Freeform 14"/>
          <p:cNvSpPr/>
          <p:nvPr/>
        </p:nvSpPr>
        <p:spPr>
          <a:xfrm>
            <a:off x="1933398" y="2832478"/>
            <a:ext cx="6771839" cy="6292417"/>
          </a:xfrm>
          <a:custGeom>
            <a:avLst/>
            <a:gdLst/>
            <a:ahLst/>
            <a:cxnLst/>
            <a:rect l="l" t="t" r="r" b="b"/>
            <a:pathLst>
              <a:path w="6771839" h="6292417">
                <a:moveTo>
                  <a:pt x="0" y="0"/>
                </a:moveTo>
                <a:lnTo>
                  <a:pt x="6771839" y="0"/>
                </a:lnTo>
                <a:lnTo>
                  <a:pt x="6771839" y="6292417"/>
                </a:lnTo>
                <a:lnTo>
                  <a:pt x="0" y="6292417"/>
                </a:lnTo>
                <a:lnTo>
                  <a:pt x="0" y="0"/>
                </a:lnTo>
                <a:close/>
              </a:path>
            </a:pathLst>
          </a:custGeom>
          <a:blipFill>
            <a:blip r:embed="rId3"/>
            <a:stretch>
              <a:fillRect/>
            </a:stretch>
          </a:blipFill>
        </p:spPr>
        <p:txBody>
          <a:bodyPr/>
          <a:lstStyle/>
          <a:p>
            <a:endParaRPr lang="en-US"/>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learning differences or challenges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40</a:t>
            </a:r>
          </a:p>
        </p:txBody>
      </p:sp>
      <p:grpSp>
        <p:nvGrpSpPr>
          <p:cNvPr id="7" name="Group 7"/>
          <p:cNvGrpSpPr/>
          <p:nvPr/>
        </p:nvGrpSpPr>
        <p:grpSpPr>
          <a:xfrm>
            <a:off x="1235789" y="2867817"/>
            <a:ext cx="6963721" cy="904943"/>
            <a:chOff x="0" y="0"/>
            <a:chExt cx="1834067" cy="238339"/>
          </a:xfrm>
        </p:grpSpPr>
        <p:sp>
          <p:nvSpPr>
            <p:cNvPr id="8" name="Freeform 8"/>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learning differences or challenges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Chronic tardiness or absenteeism</a:t>
            </a:r>
          </a:p>
          <a:p>
            <a:pPr algn="l">
              <a:lnSpc>
                <a:spcPts val="6800"/>
              </a:lnSpc>
            </a:pPr>
            <a:endParaRPr lang="en-US" sz="4250" b="1">
              <a:solidFill>
                <a:srgbClr val="004F59"/>
              </a:solidFill>
              <a:latin typeface="Roboto Bold"/>
              <a:ea typeface="Roboto Bold"/>
              <a:cs typeface="Roboto Bold"/>
              <a:sym typeface="Roboto Bold"/>
            </a:endParaRP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41</a:t>
            </a:r>
          </a:p>
        </p:txBody>
      </p:sp>
      <p:grpSp>
        <p:nvGrpSpPr>
          <p:cNvPr id="7" name="Group 7"/>
          <p:cNvGrpSpPr/>
          <p:nvPr/>
        </p:nvGrpSpPr>
        <p:grpSpPr>
          <a:xfrm>
            <a:off x="1235789" y="2867817"/>
            <a:ext cx="6963721" cy="904943"/>
            <a:chOff x="0" y="0"/>
            <a:chExt cx="1834067" cy="238339"/>
          </a:xfrm>
        </p:grpSpPr>
        <p:sp>
          <p:nvSpPr>
            <p:cNvPr id="8" name="Freeform 8"/>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235789" y="3751619"/>
            <a:ext cx="15816423"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Struggles academically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learning differences or challenges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Chronic tardiness or absenteeism</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Unmotivated to achieve in school</a:t>
            </a:r>
          </a:p>
        </p:txBody>
      </p:sp>
      <p:sp>
        <p:nvSpPr>
          <p:cNvPr id="5" name="Freeform 5"/>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42</a:t>
            </a:r>
          </a:p>
        </p:txBody>
      </p:sp>
      <p:grpSp>
        <p:nvGrpSpPr>
          <p:cNvPr id="7" name="Group 7"/>
          <p:cNvGrpSpPr/>
          <p:nvPr/>
        </p:nvGrpSpPr>
        <p:grpSpPr>
          <a:xfrm>
            <a:off x="1235789" y="2867817"/>
            <a:ext cx="6963721" cy="904943"/>
            <a:chOff x="0" y="0"/>
            <a:chExt cx="1834067" cy="238339"/>
          </a:xfrm>
        </p:grpSpPr>
        <p:sp>
          <p:nvSpPr>
            <p:cNvPr id="8" name="Freeform 8"/>
            <p:cNvSpPr/>
            <p:nvPr/>
          </p:nvSpPr>
          <p:spPr>
            <a:xfrm>
              <a:off x="0" y="0"/>
              <a:ext cx="1834067" cy="238339"/>
            </a:xfrm>
            <a:custGeom>
              <a:avLst/>
              <a:gdLst/>
              <a:ahLst/>
              <a:cxnLst/>
              <a:rect l="l" t="t" r="r" b="b"/>
              <a:pathLst>
                <a:path w="1834067" h="238339">
                  <a:moveTo>
                    <a:pt x="0" y="0"/>
                  </a:moveTo>
                  <a:lnTo>
                    <a:pt x="1834067" y="0"/>
                  </a:lnTo>
                  <a:lnTo>
                    <a:pt x="1834067" y="238339"/>
                  </a:lnTo>
                  <a:lnTo>
                    <a:pt x="0" y="238339"/>
                  </a:lnTo>
                  <a:close/>
                </a:path>
              </a:pathLst>
            </a:custGeom>
            <a:solidFill>
              <a:srgbClr val="303030"/>
            </a:solidFill>
          </p:spPr>
          <p:txBody>
            <a:bodyPr/>
            <a:lstStyle/>
            <a:p>
              <a:endParaRPr lang="en-US"/>
            </a:p>
          </p:txBody>
        </p:sp>
        <p:sp>
          <p:nvSpPr>
            <p:cNvPr id="9" name="TextBox 9"/>
            <p:cNvSpPr txBox="1"/>
            <p:nvPr/>
          </p:nvSpPr>
          <p:spPr>
            <a:xfrm>
              <a:off x="0" y="-76200"/>
              <a:ext cx="1834067" cy="314539"/>
            </a:xfrm>
            <a:prstGeom prst="rect">
              <a:avLst/>
            </a:prstGeom>
          </p:spPr>
          <p:txBody>
            <a:bodyPr lIns="50800" tIns="50800" rIns="50800" bIns="50800" rtlCol="0" anchor="ctr"/>
            <a:lstStyle/>
            <a:p>
              <a:pPr algn="ctr">
                <a:lnSpc>
                  <a:spcPts val="3074"/>
                </a:lnSpc>
              </a:pPr>
              <a:endParaRPr/>
            </a:p>
          </p:txBody>
        </p:sp>
      </p:gr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RISK FACTORS</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1775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Risk Factors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885919"/>
            <a:ext cx="14546262" cy="547370"/>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LESSON PLANS</a:t>
            </a:r>
          </a:p>
        </p:txBody>
      </p:sp>
      <p:sp>
        <p:nvSpPr>
          <p:cNvPr id="3" name="TextBox 3"/>
          <p:cNvSpPr txBox="1"/>
          <p:nvPr/>
        </p:nvSpPr>
        <p:spPr>
          <a:xfrm>
            <a:off x="17370093" y="9524968"/>
            <a:ext cx="464110" cy="347448"/>
          </a:xfrm>
          <a:prstGeom prst="rect">
            <a:avLst/>
          </a:prstGeom>
        </p:spPr>
        <p:txBody>
          <a:bodyPr lIns="0" tIns="0" rIns="0" bIns="0" rtlCol="0" anchor="t">
            <a:spAutoFit/>
          </a:bodyPr>
          <a:lstStyle/>
          <a:p>
            <a:pPr algn="ctr">
              <a:lnSpc>
                <a:spcPts val="2899"/>
              </a:lnSpc>
            </a:pPr>
            <a:r>
              <a:rPr lang="en-US" sz="2070">
                <a:solidFill>
                  <a:srgbClr val="004F59"/>
                </a:solidFill>
                <a:latin typeface="Bebas Neue"/>
                <a:ea typeface="Bebas Neue"/>
                <a:cs typeface="Bebas Neue"/>
                <a:sym typeface="Bebas Neue"/>
              </a:rPr>
              <a:t>3</a:t>
            </a:r>
          </a:p>
        </p:txBody>
      </p:sp>
      <p:grpSp>
        <p:nvGrpSpPr>
          <p:cNvPr id="4" name="Group 4"/>
          <p:cNvGrpSpPr/>
          <p:nvPr/>
        </p:nvGrpSpPr>
        <p:grpSpPr>
          <a:xfrm>
            <a:off x="435472" y="447364"/>
            <a:ext cx="17417056" cy="9457832"/>
            <a:chOff x="0" y="0"/>
            <a:chExt cx="5490351" cy="2981378"/>
          </a:xfrm>
        </p:grpSpPr>
        <p:sp>
          <p:nvSpPr>
            <p:cNvPr id="5" name="Freeform 5"/>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6" name="Group 6"/>
          <p:cNvGrpSpPr/>
          <p:nvPr/>
        </p:nvGrpSpPr>
        <p:grpSpPr>
          <a:xfrm>
            <a:off x="1480713" y="4406996"/>
            <a:ext cx="13388730" cy="1970953"/>
            <a:chOff x="0" y="0"/>
            <a:chExt cx="3526250" cy="519099"/>
          </a:xfrm>
        </p:grpSpPr>
        <p:sp>
          <p:nvSpPr>
            <p:cNvPr id="7" name="Freeform 7"/>
            <p:cNvSpPr/>
            <p:nvPr/>
          </p:nvSpPr>
          <p:spPr>
            <a:xfrm>
              <a:off x="0" y="0"/>
              <a:ext cx="3526250" cy="519099"/>
            </a:xfrm>
            <a:custGeom>
              <a:avLst/>
              <a:gdLst/>
              <a:ahLst/>
              <a:cxnLst/>
              <a:rect l="l" t="t" r="r" b="b"/>
              <a:pathLst>
                <a:path w="3526250" h="519099">
                  <a:moveTo>
                    <a:pt x="0" y="0"/>
                  </a:moveTo>
                  <a:lnTo>
                    <a:pt x="3526250" y="0"/>
                  </a:lnTo>
                  <a:lnTo>
                    <a:pt x="3526250" y="519099"/>
                  </a:lnTo>
                  <a:lnTo>
                    <a:pt x="0" y="519099"/>
                  </a:lnTo>
                  <a:close/>
                </a:path>
              </a:pathLst>
            </a:custGeom>
            <a:solidFill>
              <a:srgbClr val="303030"/>
            </a:solidFill>
          </p:spPr>
          <p:txBody>
            <a:bodyPr/>
            <a:lstStyle/>
            <a:p>
              <a:endParaRPr lang="en-US"/>
            </a:p>
          </p:txBody>
        </p:sp>
        <p:sp>
          <p:nvSpPr>
            <p:cNvPr id="8" name="TextBox 8"/>
            <p:cNvSpPr txBox="1"/>
            <p:nvPr/>
          </p:nvSpPr>
          <p:spPr>
            <a:xfrm>
              <a:off x="0" y="-76200"/>
              <a:ext cx="3526250" cy="595299"/>
            </a:xfrm>
            <a:prstGeom prst="rect">
              <a:avLst/>
            </a:prstGeom>
          </p:spPr>
          <p:txBody>
            <a:bodyPr lIns="50800" tIns="50800" rIns="50800" bIns="50800" rtlCol="0" anchor="ctr"/>
            <a:lstStyle/>
            <a:p>
              <a:pPr algn="ctr">
                <a:lnSpc>
                  <a:spcPts val="3074"/>
                </a:lnSpc>
              </a:pPr>
              <a:endParaRPr/>
            </a:p>
          </p:txBody>
        </p:sp>
      </p:grpSp>
      <p:sp>
        <p:nvSpPr>
          <p:cNvPr id="9" name="TextBox 9"/>
          <p:cNvSpPr txBox="1"/>
          <p:nvPr/>
        </p:nvSpPr>
        <p:spPr>
          <a:xfrm>
            <a:off x="1911753" y="4563824"/>
            <a:ext cx="13853306" cy="1562047"/>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What signs might appear when a young person is being trafficked?</a:t>
            </a:r>
          </a:p>
        </p:txBody>
      </p:sp>
      <p:sp>
        <p:nvSpPr>
          <p:cNvPr id="10" name="Freeform 10"/>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44</a:t>
            </a:r>
          </a:p>
        </p:txBody>
      </p:sp>
      <p:sp>
        <p:nvSpPr>
          <p:cNvPr id="13" name="TextBox 13"/>
          <p:cNvSpPr txBox="1"/>
          <p:nvPr/>
        </p:nvSpPr>
        <p:spPr>
          <a:xfrm>
            <a:off x="964236" y="1250072"/>
            <a:ext cx="13155653"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 OF TRAFFICKING</a:t>
            </a:r>
          </a:p>
        </p:txBody>
      </p:sp>
      <p:sp>
        <p:nvSpPr>
          <p:cNvPr id="14" name="TextBox 14"/>
          <p:cNvSpPr txBox="1"/>
          <p:nvPr/>
        </p:nvSpPr>
        <p:spPr>
          <a:xfrm>
            <a:off x="4425283" y="9253673"/>
            <a:ext cx="808211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U.S. Department of Education, Office of Safe and Supportive Schools. (2021). Human Trafficking in America's Schools: What Schools Can Do to Prevent, Respond, and Help Students To Recover From Human Trafficking, (2nd ed.).</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6" name="TextBox 16"/>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Scars, cuts, bruises, new tattoos</a:t>
            </a:r>
          </a:p>
          <a:p>
            <a:pPr algn="l">
              <a:lnSpc>
                <a:spcPts val="880"/>
              </a:lnSpc>
            </a:pPr>
            <a:endParaRPr lang="en-US" sz="4250" b="1">
              <a:solidFill>
                <a:srgbClr val="004F59"/>
              </a:solidFill>
              <a:latin typeface="Roboto Bold"/>
              <a:ea typeface="Roboto Bold"/>
              <a:cs typeface="Roboto Bold"/>
              <a:sym typeface="Roboto Bold"/>
            </a:endParaRP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45</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Poor physical health or malnutrition</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46</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Poor physical health or malnutrition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Change in behavior, appearance, or personal hygiene</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47</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Poor physical health or malnutrition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behavior, appearance, or personal hygiene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Displays exhaustion, depression, or distress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48</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718690" cy="904943"/>
            <a:chOff x="0" y="0"/>
            <a:chExt cx="2296281" cy="238339"/>
          </a:xfrm>
        </p:grpSpPr>
        <p:sp>
          <p:nvSpPr>
            <p:cNvPr id="5" name="Freeform 5"/>
            <p:cNvSpPr/>
            <p:nvPr/>
          </p:nvSpPr>
          <p:spPr>
            <a:xfrm>
              <a:off x="0" y="0"/>
              <a:ext cx="2296281" cy="238339"/>
            </a:xfrm>
            <a:custGeom>
              <a:avLst/>
              <a:gdLst/>
              <a:ahLst/>
              <a:cxnLst/>
              <a:rect l="l" t="t" r="r" b="b"/>
              <a:pathLst>
                <a:path w="2296281" h="238339">
                  <a:moveTo>
                    <a:pt x="0" y="0"/>
                  </a:moveTo>
                  <a:lnTo>
                    <a:pt x="2296281" y="0"/>
                  </a:lnTo>
                  <a:lnTo>
                    <a:pt x="229628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9628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400419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Scars, cuts, bruises, new tattoos</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Poor physical health or malnutrition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behavior, appearance, or personal hygiene</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exhaustion, depression, or distress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Seeks medical care or diagnosed with STIs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49</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10008786"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Physical &amp; Emotional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Lacks basic needs like food, shelter, and money.</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50</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ED8B00"/>
            </a:solidFill>
          </p:spPr>
          <p:txBody>
            <a:bodyPr/>
            <a:lstStyle/>
            <a:p>
              <a:endParaRPr lang="en-US"/>
            </a:p>
          </p:txBody>
        </p:sp>
      </p:grpSp>
      <p:grpSp>
        <p:nvGrpSpPr>
          <p:cNvPr id="4" name="Group 4"/>
          <p:cNvGrpSpPr/>
          <p:nvPr/>
        </p:nvGrpSpPr>
        <p:grpSpPr>
          <a:xfrm>
            <a:off x="1222603" y="3057255"/>
            <a:ext cx="15841471" cy="5422565"/>
            <a:chOff x="0" y="0"/>
            <a:chExt cx="4348048" cy="1488345"/>
          </a:xfrm>
        </p:grpSpPr>
        <p:sp>
          <p:nvSpPr>
            <p:cNvPr id="5" name="Freeform 5"/>
            <p:cNvSpPr/>
            <p:nvPr/>
          </p:nvSpPr>
          <p:spPr>
            <a:xfrm>
              <a:off x="0" y="0"/>
              <a:ext cx="4348048" cy="1488345"/>
            </a:xfrm>
            <a:custGeom>
              <a:avLst/>
              <a:gdLst/>
              <a:ahLst/>
              <a:cxnLst/>
              <a:rect l="l" t="t" r="r" b="b"/>
              <a:pathLst>
                <a:path w="4348048" h="1488345">
                  <a:moveTo>
                    <a:pt x="0" y="0"/>
                  </a:moveTo>
                  <a:lnTo>
                    <a:pt x="4348048" y="0"/>
                  </a:lnTo>
                  <a:lnTo>
                    <a:pt x="4348048" y="1488345"/>
                  </a:lnTo>
                  <a:lnTo>
                    <a:pt x="0" y="1488345"/>
                  </a:lnTo>
                  <a:close/>
                </a:path>
              </a:pathLst>
            </a:custGeom>
            <a:solidFill>
              <a:srgbClr val="FFFFFF"/>
            </a:solidFill>
          </p:spPr>
          <p:txBody>
            <a:bodyPr/>
            <a:lstStyle/>
            <a:p>
              <a:endParaRPr lang="en-US"/>
            </a:p>
          </p:txBody>
        </p:sp>
        <p:sp>
          <p:nvSpPr>
            <p:cNvPr id="6" name="TextBox 6"/>
            <p:cNvSpPr txBox="1"/>
            <p:nvPr/>
          </p:nvSpPr>
          <p:spPr>
            <a:xfrm>
              <a:off x="0" y="-76200"/>
              <a:ext cx="4348048" cy="1564545"/>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980285" y="1430861"/>
            <a:ext cx="9147136" cy="1094795"/>
          </a:xfrm>
          <a:prstGeom prst="rect">
            <a:avLst/>
          </a:prstGeom>
        </p:spPr>
        <p:txBody>
          <a:bodyPr lIns="0" tIns="0" rIns="0" bIns="0" rtlCol="0" anchor="t">
            <a:spAutoFit/>
          </a:bodyPr>
          <a:lstStyle/>
          <a:p>
            <a:pPr algn="l">
              <a:lnSpc>
                <a:spcPts val="8959"/>
              </a:lnSpc>
              <a:spcBef>
                <a:spcPct val="0"/>
              </a:spcBef>
            </a:pPr>
            <a:r>
              <a:rPr lang="en-US" sz="6399">
                <a:solidFill>
                  <a:srgbClr val="303030"/>
                </a:solidFill>
                <a:latin typeface="League Spartan"/>
                <a:ea typeface="League Spartan"/>
                <a:cs typeface="League Spartan"/>
                <a:sym typeface="League Spartan"/>
              </a:rPr>
              <a:t>CONTENT ALERT</a:t>
            </a:r>
          </a:p>
        </p:txBody>
      </p:sp>
      <p:sp>
        <p:nvSpPr>
          <p:cNvPr id="8" name="TextBox 8"/>
          <p:cNvSpPr txBox="1"/>
          <p:nvPr/>
        </p:nvSpPr>
        <p:spPr>
          <a:xfrm>
            <a:off x="1028700" y="885919"/>
            <a:ext cx="14546262" cy="547424"/>
          </a:xfrm>
          <a:prstGeom prst="rect">
            <a:avLst/>
          </a:prstGeom>
        </p:spPr>
        <p:txBody>
          <a:bodyPr lIns="0" tIns="0" rIns="0" bIns="0" rtlCol="0" anchor="t">
            <a:spAutoFit/>
          </a:bodyPr>
          <a:lstStyle/>
          <a:p>
            <a:pPr algn="l">
              <a:lnSpc>
                <a:spcPts val="4480"/>
              </a:lnSpc>
            </a:pPr>
            <a:r>
              <a:rPr lang="en-US" sz="3200">
                <a:solidFill>
                  <a:srgbClr val="FFFFFF"/>
                </a:solidFill>
                <a:latin typeface="Poppins Medium 2"/>
                <a:ea typeface="Poppins Medium 2"/>
                <a:cs typeface="Poppins Medium 2"/>
                <a:sym typeface="Poppins Medium 2"/>
              </a:rPr>
              <a:t>SENSITIVE DISCUSSION AHEAD</a:t>
            </a:r>
          </a:p>
        </p:txBody>
      </p:sp>
      <p:sp>
        <p:nvSpPr>
          <p:cNvPr id="9" name="TextBox 9"/>
          <p:cNvSpPr txBox="1"/>
          <p:nvPr/>
        </p:nvSpPr>
        <p:spPr>
          <a:xfrm>
            <a:off x="1899120" y="3478836"/>
            <a:ext cx="14908859" cy="4493680"/>
          </a:xfrm>
          <a:prstGeom prst="rect">
            <a:avLst/>
          </a:prstGeom>
        </p:spPr>
        <p:txBody>
          <a:bodyPr lIns="0" tIns="0" rIns="0" bIns="0" rtlCol="0" anchor="t">
            <a:spAutoFit/>
          </a:bodyPr>
          <a:lstStyle/>
          <a:p>
            <a:pPr algn="l">
              <a:lnSpc>
                <a:spcPts val="5879"/>
              </a:lnSpc>
            </a:pPr>
            <a:r>
              <a:rPr lang="en-US" sz="4199">
                <a:solidFill>
                  <a:srgbClr val="303030"/>
                </a:solidFill>
                <a:latin typeface="Roboto"/>
                <a:ea typeface="Roboto"/>
                <a:cs typeface="Roboto"/>
                <a:sym typeface="Roboto"/>
              </a:rPr>
              <a:t>We’ll be discussing serious issues about sexual exploitation.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Some parts may be difficult to hear.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If you ever feel uncomfortable, you can step out and speak with a trustworthy adult for support. </a:t>
            </a:r>
          </a:p>
          <a:p>
            <a:pPr algn="l">
              <a:lnSpc>
                <a:spcPts val="2100"/>
              </a:lnSpc>
            </a:pPr>
            <a:endParaRPr lang="en-US" sz="4199">
              <a:solidFill>
                <a:srgbClr val="303030"/>
              </a:solidFill>
              <a:latin typeface="Roboto"/>
              <a:ea typeface="Roboto"/>
              <a:cs typeface="Roboto"/>
              <a:sym typeface="Roboto"/>
            </a:endParaRPr>
          </a:p>
          <a:p>
            <a:pPr algn="l">
              <a:lnSpc>
                <a:spcPts val="5879"/>
              </a:lnSpc>
            </a:pPr>
            <a:r>
              <a:rPr lang="en-US" sz="4199">
                <a:solidFill>
                  <a:srgbClr val="303030"/>
                </a:solidFill>
                <a:latin typeface="Roboto"/>
                <a:ea typeface="Roboto"/>
                <a:cs typeface="Roboto"/>
                <a:sym typeface="Roboto"/>
              </a:rPr>
              <a:t>You’re not alone—we’re here to help you.</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303030"/>
                </a:solidFill>
                <a:latin typeface="Roboto"/>
                <a:ea typeface="Roboto"/>
                <a:cs typeface="Roboto"/>
                <a:sym typeface="Roboto"/>
              </a:rPr>
              <a:t>5</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303030"/>
                </a:solidFill>
                <a:latin typeface="Roboto"/>
                <a:ea typeface="Roboto"/>
                <a:cs typeface="Roboto"/>
                <a:sym typeface="Roboto"/>
              </a:rPr>
              <a:t>©2024-2026 Walking Wise</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Lacks basic needs like food, shelter, and money.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Dressed inappropriately for weather or season.</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51</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Lacks basic needs like food, shelter, and money.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Dressed inappropriately for weather or season.</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Displays expensive salon care: hairstyles, make-up, manicures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52</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Lacks basic needs like food, shelter, and money.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Dressed inappropriately for weather or season.</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expensive salon care: hairstyles, make-up, manicures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Wears new or expensive clothing and jewelry</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53</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10324301" cy="904943"/>
            <a:chOff x="0" y="0"/>
            <a:chExt cx="2719157" cy="238339"/>
          </a:xfrm>
        </p:grpSpPr>
        <p:sp>
          <p:nvSpPr>
            <p:cNvPr id="5" name="Freeform 5"/>
            <p:cNvSpPr/>
            <p:nvPr/>
          </p:nvSpPr>
          <p:spPr>
            <a:xfrm>
              <a:off x="0" y="0"/>
              <a:ext cx="2719157" cy="238339"/>
            </a:xfrm>
            <a:custGeom>
              <a:avLst/>
              <a:gdLst/>
              <a:ahLst/>
              <a:cxnLst/>
              <a:rect l="l" t="t" r="r" b="b"/>
              <a:pathLst>
                <a:path w="2719157" h="238339">
                  <a:moveTo>
                    <a:pt x="0" y="0"/>
                  </a:moveTo>
                  <a:lnTo>
                    <a:pt x="2719157" y="0"/>
                  </a:lnTo>
                  <a:lnTo>
                    <a:pt x="27191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7191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Possession of excessive cash or credit cards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9784747"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 (cont.)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54</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excessive cash or credit cards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Possession of a new phone, prepaid phone, multiple phones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55</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excessive cash or credit cards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a new phone, prepaid phone, multiple phones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Possession of hotel keys or key cards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56</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8457312" cy="904943"/>
            <a:chOff x="0" y="0"/>
            <a:chExt cx="2227440" cy="238339"/>
          </a:xfrm>
        </p:grpSpPr>
        <p:sp>
          <p:nvSpPr>
            <p:cNvPr id="5" name="Freeform 5"/>
            <p:cNvSpPr/>
            <p:nvPr/>
          </p:nvSpPr>
          <p:spPr>
            <a:xfrm>
              <a:off x="0" y="0"/>
              <a:ext cx="2227440" cy="238339"/>
            </a:xfrm>
            <a:custGeom>
              <a:avLst/>
              <a:gdLst/>
              <a:ahLst/>
              <a:cxnLst/>
              <a:rect l="l" t="t" r="r" b="b"/>
              <a:pathLst>
                <a:path w="2227440" h="238339">
                  <a:moveTo>
                    <a:pt x="0" y="0"/>
                  </a:moveTo>
                  <a:lnTo>
                    <a:pt x="2227440" y="0"/>
                  </a:lnTo>
                  <a:lnTo>
                    <a:pt x="222744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22744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excessive cash or credit cards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a new phone, prepaid phone, multiple phones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Possession of hotel keys or key cards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Regularly travels to other cities or out-of-state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57</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8851253"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Financial &amp; Material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Change in peer relationships or social connections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58</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peer relationships or social connections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Over-attachment to school staff</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59</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peer relationships or social connections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Over-attachment to school staff</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Older or controlling romantic partner or controlling parents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60</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99535" y="3345513"/>
            <a:ext cx="8822274" cy="904943"/>
            <a:chOff x="0" y="0"/>
            <a:chExt cx="2323562" cy="238339"/>
          </a:xfrm>
        </p:grpSpPr>
        <p:sp>
          <p:nvSpPr>
            <p:cNvPr id="5" name="Freeform 5"/>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10192" y="4632900"/>
            <a:ext cx="15352502" cy="2154312"/>
          </a:xfrm>
          <a:prstGeom prst="rect">
            <a:avLst/>
          </a:prstGeom>
        </p:spPr>
        <p:txBody>
          <a:bodyPr lIns="0" tIns="0" rIns="0" bIns="0" rtlCol="0" anchor="t">
            <a:spAutoFit/>
          </a:bodyPr>
          <a:lstStyle/>
          <a:p>
            <a:pPr algn="l">
              <a:lnSpc>
                <a:spcPts val="5950"/>
              </a:lnSpc>
            </a:pPr>
            <a:r>
              <a:rPr lang="en-US" sz="4250" b="1">
                <a:solidFill>
                  <a:srgbClr val="FF5757"/>
                </a:solidFill>
                <a:latin typeface="Roboto Bold"/>
                <a:ea typeface="Roboto Bold"/>
                <a:cs typeface="Roboto Bold"/>
                <a:sym typeface="Roboto Bold"/>
              </a:rPr>
              <a:t>Grooming</a:t>
            </a:r>
            <a:r>
              <a:rPr lang="en-US" sz="4250" b="1">
                <a:solidFill>
                  <a:srgbClr val="004F59"/>
                </a:solidFill>
                <a:latin typeface="Roboto Bold"/>
                <a:ea typeface="Roboto Bold"/>
                <a:cs typeface="Roboto Bold"/>
                <a:sym typeface="Roboto Bold"/>
              </a:rPr>
              <a:t>: Predators give attention, affection, and gifts, striving to fill unmet needs to create a </a:t>
            </a:r>
            <a:r>
              <a:rPr lang="en-US" sz="4250" b="1">
                <a:solidFill>
                  <a:srgbClr val="FF5757"/>
                </a:solidFill>
                <a:latin typeface="Roboto Bold"/>
                <a:ea typeface="Roboto Bold"/>
                <a:cs typeface="Roboto Bold"/>
                <a:sym typeface="Roboto Bold"/>
              </a:rPr>
              <a:t>love bond</a:t>
            </a:r>
            <a:r>
              <a:rPr lang="en-US" sz="4250" b="1">
                <a:solidFill>
                  <a:srgbClr val="004F59"/>
                </a:solidFill>
                <a:latin typeface="Roboto Bold"/>
                <a:ea typeface="Roboto Bold"/>
                <a:cs typeface="Roboto Bold"/>
                <a:sym typeface="Roboto Bold"/>
              </a:rPr>
              <a:t>. </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710192" y="3355085"/>
            <a:ext cx="872056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Cycles of Reward &amp; Punishment</a:t>
            </a:r>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a:t>
            </a:r>
          </a:p>
        </p:txBody>
      </p:sp>
      <p:sp>
        <p:nvSpPr>
          <p:cNvPr id="11" name="TextBox 11"/>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1800AD"/>
                </a:solidFill>
                <a:latin typeface="Cooperative Bold"/>
                <a:ea typeface="Cooperative Bold"/>
                <a:cs typeface="Cooperative Bold"/>
                <a:sym typeface="Cooperative Bold"/>
              </a:rPr>
              <a:t>Risk factors</a:t>
            </a:r>
          </a:p>
          <a:p>
            <a:pPr algn="ctr">
              <a:lnSpc>
                <a:spcPts val="2161"/>
              </a:lnSpc>
            </a:pPr>
            <a:r>
              <a:rPr lang="en-US" sz="2275" b="1" spc="-65">
                <a:solidFill>
                  <a:srgbClr val="1800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Change in peer relationships or social connections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Over-attachment to school staff</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Older or controlling romantic partner or controlling parents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Unknown person transporting a student to and from school</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61</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673177" cy="904943"/>
            <a:chOff x="0" y="0"/>
            <a:chExt cx="2020919" cy="238339"/>
          </a:xfrm>
        </p:grpSpPr>
        <p:sp>
          <p:nvSpPr>
            <p:cNvPr id="5" name="Freeform 5"/>
            <p:cNvSpPr/>
            <p:nvPr/>
          </p:nvSpPr>
          <p:spPr>
            <a:xfrm>
              <a:off x="0" y="0"/>
              <a:ext cx="2020919" cy="238339"/>
            </a:xfrm>
            <a:custGeom>
              <a:avLst/>
              <a:gdLst/>
              <a:ahLst/>
              <a:cxnLst/>
              <a:rect l="l" t="t" r="r" b="b"/>
              <a:pathLst>
                <a:path w="2020919" h="238339">
                  <a:moveTo>
                    <a:pt x="0" y="0"/>
                  </a:moveTo>
                  <a:lnTo>
                    <a:pt x="2020919" y="0"/>
                  </a:lnTo>
                  <a:lnTo>
                    <a:pt x="2020919"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20919"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8128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Isolated from friends and family</a:t>
            </a: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 (cont.)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62</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Isolated from friends and family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Has multiple sex partners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63</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Isolated from friends and family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Has multiple sex partners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Associates with gangs, drug dealers, traffickers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64</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Relational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Runs away from home or is couch-surfing</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65</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Runs away from home or is couch-surfing</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Unhoused, living in a shelter</a:t>
            </a:r>
          </a:p>
          <a:p>
            <a:pPr algn="l">
              <a:lnSpc>
                <a:spcPts val="6800"/>
              </a:lnSpc>
            </a:pPr>
            <a:r>
              <a:rPr lang="en-US" sz="4250" b="1">
                <a:solidFill>
                  <a:srgbClr val="004F59"/>
                </a:solidFill>
                <a:latin typeface="Roboto Bold"/>
                <a:ea typeface="Roboto Bold"/>
                <a:cs typeface="Roboto Bold"/>
                <a:sym typeface="Roboto Bold"/>
              </a:rPr>
              <a:t>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66</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Runs away from home or is couch-surfing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Unhoused, living in a shelter</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Lives in a foster care home or group home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67</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304326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Runs away from home or is couch-surfing</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Unhoused, living in a shelter</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Lives in a foster care home or group home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Living in a home with people who are not immediate family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68</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Residential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1328762"/>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Uses drugs or alcohol</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69</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Uses drugs or alcohol</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Responds to questions that sound rehearsed </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70</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10192" y="4681061"/>
            <a:ext cx="15549108" cy="1482874"/>
          </a:xfrm>
          <a:prstGeom prst="rect">
            <a:avLst/>
          </a:prstGeom>
        </p:spPr>
        <p:txBody>
          <a:bodyPr lIns="0" tIns="0" rIns="0" bIns="0" rtlCol="0" anchor="t">
            <a:spAutoFit/>
          </a:bodyPr>
          <a:lstStyle/>
          <a:p>
            <a:pPr algn="l">
              <a:lnSpc>
                <a:spcPts val="5950"/>
              </a:lnSpc>
            </a:pPr>
            <a:r>
              <a:rPr lang="en-US" sz="4250" b="1">
                <a:solidFill>
                  <a:srgbClr val="FF5757"/>
                </a:solidFill>
                <a:latin typeface="Roboto Bold"/>
                <a:ea typeface="Roboto Bold"/>
                <a:cs typeface="Roboto Bold"/>
                <a:sym typeface="Roboto Bold"/>
              </a:rPr>
              <a:t>Abuse</a:t>
            </a:r>
            <a:r>
              <a:rPr lang="en-US" sz="4250" b="1">
                <a:solidFill>
                  <a:srgbClr val="004F59"/>
                </a:solidFill>
                <a:latin typeface="Roboto Bold"/>
                <a:ea typeface="Roboto Bold"/>
                <a:cs typeface="Roboto Bold"/>
                <a:sym typeface="Roboto Bold"/>
              </a:rPr>
              <a:t>: Traffickers then </a:t>
            </a:r>
            <a:r>
              <a:rPr lang="en-US" sz="4250" b="1">
                <a:solidFill>
                  <a:srgbClr val="FF5757"/>
                </a:solidFill>
                <a:latin typeface="Roboto Bold"/>
                <a:ea typeface="Roboto Bold"/>
                <a:cs typeface="Roboto Bold"/>
                <a:sym typeface="Roboto Bold"/>
              </a:rPr>
              <a:t>gain control</a:t>
            </a:r>
            <a:r>
              <a:rPr lang="en-US" sz="4250" b="1">
                <a:solidFill>
                  <a:srgbClr val="004F59"/>
                </a:solidFill>
                <a:latin typeface="Roboto Bold"/>
                <a:ea typeface="Roboto Bold"/>
                <a:cs typeface="Roboto Bold"/>
                <a:sym typeface="Roboto Bold"/>
              </a:rPr>
              <a:t> through fear, using physical and psychological punishment to enforce compliance.</a:t>
            </a:r>
          </a:p>
        </p:txBody>
      </p:sp>
      <p:sp>
        <p:nvSpPr>
          <p:cNvPr id="5" name="TextBox 5"/>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a:t>
            </a:r>
          </a:p>
        </p:txBody>
      </p:sp>
      <p:sp>
        <p:nvSpPr>
          <p:cNvPr id="7" name="TextBox 7"/>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grpSp>
        <p:nvGrpSpPr>
          <p:cNvPr id="8" name="Group 8"/>
          <p:cNvGrpSpPr/>
          <p:nvPr/>
        </p:nvGrpSpPr>
        <p:grpSpPr>
          <a:xfrm>
            <a:off x="1399535" y="3345513"/>
            <a:ext cx="8822274" cy="904943"/>
            <a:chOff x="0" y="0"/>
            <a:chExt cx="2323562" cy="238339"/>
          </a:xfrm>
        </p:grpSpPr>
        <p:sp>
          <p:nvSpPr>
            <p:cNvPr id="9" name="Freeform 9"/>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10192" y="3355085"/>
            <a:ext cx="872056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Cycles of Reward &amp; Punishment</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
        <p:nvSpPr>
          <p:cNvPr id="15" name="TextBox 15"/>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218601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Uses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Responds to questions that sound rehearsed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Constantly checks phone or will not part from their phone</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71</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6194664" cy="3043264"/>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Uses drugs or alcohol</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Responds to questions that sound rehearsed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Constantly checks phone or will not part from their phone</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Expresses extreme emotions or people-pleasing</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72</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7908211" cy="904943"/>
            <a:chOff x="0" y="0"/>
            <a:chExt cx="2082821" cy="238339"/>
          </a:xfrm>
        </p:grpSpPr>
        <p:sp>
          <p:nvSpPr>
            <p:cNvPr id="5" name="Freeform 5"/>
            <p:cNvSpPr/>
            <p:nvPr/>
          </p:nvSpPr>
          <p:spPr>
            <a:xfrm>
              <a:off x="0" y="0"/>
              <a:ext cx="2082821" cy="238339"/>
            </a:xfrm>
            <a:custGeom>
              <a:avLst/>
              <a:gdLst/>
              <a:ahLst/>
              <a:cxnLst/>
              <a:rect l="l" t="t" r="r" b="b"/>
              <a:pathLst>
                <a:path w="2082821" h="238339">
                  <a:moveTo>
                    <a:pt x="0" y="0"/>
                  </a:moveTo>
                  <a:lnTo>
                    <a:pt x="2082821" y="0"/>
                  </a:lnTo>
                  <a:lnTo>
                    <a:pt x="2082821"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2082821"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16700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Displays uncharacteristic promiscuity</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 (cont.)</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73</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uncharacteristic promiscuity</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Makes inappropriate sexual references</a:t>
            </a: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74</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252730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uncharacteristic promiscuity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Makes inappropriate sexual references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Sexualized online persona</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75</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751619"/>
            <a:ext cx="16194664" cy="3384550"/>
          </a:xfrm>
          <a:prstGeom prst="rect">
            <a:avLst/>
          </a:prstGeom>
        </p:spPr>
        <p:txBody>
          <a:bodyPr lIns="0" tIns="0" rIns="0" bIns="0" rtlCol="0" anchor="t">
            <a:spAutoFit/>
          </a:bodyPr>
          <a:lstStyle/>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Displays uncharacteristic promiscuity</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Makes inappropriate sexual references</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Sexualized online persona</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Involved in the juvenile justice system</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76</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Behavioral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004F59"/>
                </a:solidFill>
                <a:latin typeface="Roboto Bold"/>
                <a:ea typeface="Roboto Bold"/>
                <a:cs typeface="Roboto Bold"/>
                <a:sym typeface="Roboto Bold"/>
              </a:rPr>
              <a:t>Sudden academic decline</a:t>
            </a:r>
          </a:p>
          <a:p>
            <a:pPr algn="l">
              <a:lnSpc>
                <a:spcPts val="880"/>
              </a:lnSpc>
            </a:pPr>
            <a:endParaRPr lang="en-US" sz="4250" b="1">
              <a:solidFill>
                <a:srgbClr val="004F59"/>
              </a:solidFill>
              <a:latin typeface="Roboto Bold"/>
              <a:ea typeface="Roboto Bold"/>
              <a:cs typeface="Roboto Bold"/>
              <a:sym typeface="Roboto Bold"/>
            </a:endParaRPr>
          </a:p>
          <a:p>
            <a:pPr algn="l">
              <a:lnSpc>
                <a:spcPts val="6800"/>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
        <p:nvSpPr>
          <p:cNvPr id="9" name="Freeform 9"/>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0" name="TextBox 10"/>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1" name="TextBox 11"/>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77</a:t>
            </a:r>
          </a:p>
        </p:txBody>
      </p:sp>
      <p:sp>
        <p:nvSpPr>
          <p:cNvPr id="12" name="Freeform 12"/>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1438810"/>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Sudden academic decline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Academic overachiever, panic response to grades </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78</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2293938"/>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Sudden academic decline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Academic overachiever, panic response to grades </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Truancy, frequent school absenteeism, chronic tardiness</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79</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235789" y="2867817"/>
            <a:ext cx="6627663" cy="904943"/>
            <a:chOff x="0" y="0"/>
            <a:chExt cx="1745557" cy="238339"/>
          </a:xfrm>
        </p:grpSpPr>
        <p:sp>
          <p:nvSpPr>
            <p:cNvPr id="5" name="Freeform 5"/>
            <p:cNvSpPr/>
            <p:nvPr/>
          </p:nvSpPr>
          <p:spPr>
            <a:xfrm>
              <a:off x="0" y="0"/>
              <a:ext cx="1745557" cy="238339"/>
            </a:xfrm>
            <a:custGeom>
              <a:avLst/>
              <a:gdLst/>
              <a:ahLst/>
              <a:cxnLst/>
              <a:rect l="l" t="t" r="r" b="b"/>
              <a:pathLst>
                <a:path w="1745557" h="238339">
                  <a:moveTo>
                    <a:pt x="0" y="0"/>
                  </a:moveTo>
                  <a:lnTo>
                    <a:pt x="1745557" y="0"/>
                  </a:lnTo>
                  <a:lnTo>
                    <a:pt x="1745557"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745557"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235789" y="3961169"/>
            <a:ext cx="15816423" cy="3149066"/>
          </a:xfrm>
          <a:prstGeom prst="rect">
            <a:avLst/>
          </a:prstGeom>
        </p:spPr>
        <p:txBody>
          <a:bodyPr lIns="0" tIns="0" rIns="0" bIns="0" rtlCol="0" anchor="t">
            <a:spAutoFit/>
          </a:bodyPr>
          <a:lstStyle/>
          <a:p>
            <a:pPr marL="917576" lvl="1" indent="-458788" algn="l">
              <a:lnSpc>
                <a:spcPts val="4675"/>
              </a:lnSpc>
              <a:buFont typeface="Arial"/>
              <a:buChar char="•"/>
            </a:pPr>
            <a:r>
              <a:rPr lang="en-US" sz="4250" b="1">
                <a:solidFill>
                  <a:srgbClr val="FFFFFF"/>
                </a:solidFill>
                <a:latin typeface="Roboto Bold"/>
                <a:ea typeface="Roboto Bold"/>
                <a:cs typeface="Roboto Bold"/>
                <a:sym typeface="Roboto Bold"/>
              </a:rPr>
              <a:t>Sudden academic decline</a:t>
            </a:r>
          </a:p>
          <a:p>
            <a:pPr algn="l">
              <a:lnSpc>
                <a:spcPts val="880"/>
              </a:lnSpc>
            </a:pPr>
            <a:endParaRPr lang="en-US" sz="4250" b="1">
              <a:solidFill>
                <a:srgbClr val="FFFFFF"/>
              </a:solidFill>
              <a:latin typeface="Roboto Bold"/>
              <a:ea typeface="Roboto Bold"/>
              <a:cs typeface="Roboto Bold"/>
              <a:sym typeface="Roboto Bold"/>
            </a:endParaRP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Academic overachiever, panic response to grades </a:t>
            </a:r>
          </a:p>
          <a:p>
            <a:pPr marL="917576" lvl="1" indent="-458788" algn="l">
              <a:lnSpc>
                <a:spcPts val="6800"/>
              </a:lnSpc>
              <a:buFont typeface="Arial"/>
              <a:buChar char="•"/>
            </a:pPr>
            <a:r>
              <a:rPr lang="en-US" sz="4250" b="1">
                <a:solidFill>
                  <a:srgbClr val="FFFFFF"/>
                </a:solidFill>
                <a:latin typeface="Roboto Bold"/>
                <a:ea typeface="Roboto Bold"/>
                <a:cs typeface="Roboto Bold"/>
                <a:sym typeface="Roboto Bold"/>
              </a:rPr>
              <a:t>Truancy, frequent school absenteeism, chronic tardiness</a:t>
            </a:r>
          </a:p>
          <a:p>
            <a:pPr marL="917576" lvl="1" indent="-458788" algn="l">
              <a:lnSpc>
                <a:spcPts val="6800"/>
              </a:lnSpc>
              <a:buFont typeface="Arial"/>
              <a:buChar char="•"/>
            </a:pPr>
            <a:r>
              <a:rPr lang="en-US" sz="4250" b="1">
                <a:solidFill>
                  <a:srgbClr val="004F59"/>
                </a:solidFill>
                <a:latin typeface="Roboto Bold"/>
                <a:ea typeface="Roboto Bold"/>
                <a:cs typeface="Roboto Bold"/>
                <a:sym typeface="Roboto Bold"/>
              </a:rPr>
              <a:t>Frequent early dismissal from school</a:t>
            </a:r>
          </a:p>
        </p:txBody>
      </p:sp>
      <p:sp>
        <p:nvSpPr>
          <p:cNvPr id="8" name="Freeform 8"/>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9" name="TextBox 9"/>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INDICATORS</a:t>
            </a:r>
          </a:p>
        </p:txBody>
      </p:sp>
      <p:sp>
        <p:nvSpPr>
          <p:cNvPr id="10" name="TextBox 10"/>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80</a:t>
            </a:r>
          </a:p>
        </p:txBody>
      </p:sp>
      <p:sp>
        <p:nvSpPr>
          <p:cNvPr id="11" name="Freeform 11"/>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2" name="TextBox 12"/>
          <p:cNvSpPr txBox="1"/>
          <p:nvPr/>
        </p:nvSpPr>
        <p:spPr>
          <a:xfrm>
            <a:off x="1546446" y="2886863"/>
            <a:ext cx="7955099"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Educational Indicators</a:t>
            </a:r>
          </a:p>
        </p:txBody>
      </p:sp>
      <p:sp>
        <p:nvSpPr>
          <p:cNvPr id="13" name="TextBox 13"/>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4" name="TextBox 14"/>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sp>
        <p:nvSpPr>
          <p:cNvPr id="4" name="TextBox 4"/>
          <p:cNvSpPr txBox="1"/>
          <p:nvPr/>
        </p:nvSpPr>
        <p:spPr>
          <a:xfrm>
            <a:off x="1710192" y="4643855"/>
            <a:ext cx="14039195" cy="2235423"/>
          </a:xfrm>
          <a:prstGeom prst="rect">
            <a:avLst/>
          </a:prstGeom>
        </p:spPr>
        <p:txBody>
          <a:bodyPr lIns="0" tIns="0" rIns="0" bIns="0" rtlCol="0" anchor="t">
            <a:spAutoFit/>
          </a:bodyPr>
          <a:lstStyle/>
          <a:p>
            <a:pPr algn="l">
              <a:lnSpc>
                <a:spcPts val="5950"/>
              </a:lnSpc>
            </a:pPr>
            <a:r>
              <a:rPr lang="en-US" sz="4250" b="1">
                <a:solidFill>
                  <a:srgbClr val="FF5757"/>
                </a:solidFill>
                <a:latin typeface="Roboto Bold"/>
                <a:ea typeface="Roboto Bold"/>
                <a:cs typeface="Roboto Bold"/>
                <a:sym typeface="Roboto Bold"/>
              </a:rPr>
              <a:t>Trauma Bond</a:t>
            </a:r>
            <a:r>
              <a:rPr lang="en-US" sz="4250" b="1">
                <a:solidFill>
                  <a:srgbClr val="004F59"/>
                </a:solidFill>
                <a:latin typeface="Roboto Bold"/>
                <a:ea typeface="Roboto Bold"/>
                <a:cs typeface="Roboto Bold"/>
                <a:sym typeface="Roboto Bold"/>
              </a:rPr>
              <a:t>: Victims’ sense of loyalty and love toward their trafficker often causes them to </a:t>
            </a:r>
            <a:r>
              <a:rPr lang="en-US" sz="4250" b="1">
                <a:solidFill>
                  <a:srgbClr val="FF5757"/>
                </a:solidFill>
                <a:latin typeface="Roboto Bold"/>
                <a:ea typeface="Roboto Bold"/>
                <a:cs typeface="Roboto Bold"/>
                <a:sym typeface="Roboto Bold"/>
              </a:rPr>
              <a:t>overlook the abuse</a:t>
            </a:r>
            <a:r>
              <a:rPr lang="en-US" sz="4250" b="1">
                <a:solidFill>
                  <a:srgbClr val="004F59"/>
                </a:solidFill>
                <a:latin typeface="Roboto Bold"/>
                <a:ea typeface="Roboto Bold"/>
                <a:cs typeface="Roboto Bold"/>
                <a:sym typeface="Roboto Bold"/>
              </a:rPr>
              <a:t>, which can prevent or delay their escape.</a:t>
            </a:r>
          </a:p>
        </p:txBody>
      </p:sp>
      <p:sp>
        <p:nvSpPr>
          <p:cNvPr id="5" name="TextBox 5"/>
          <p:cNvSpPr txBox="1"/>
          <p:nvPr/>
        </p:nvSpPr>
        <p:spPr>
          <a:xfrm>
            <a:off x="1131441" y="1109322"/>
            <a:ext cx="9721199" cy="1094795"/>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TRAUMA BONDS</a:t>
            </a:r>
          </a:p>
        </p:txBody>
      </p:sp>
      <p:sp>
        <p:nvSpPr>
          <p:cNvPr id="6" name="TextBox 6"/>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a:t>
            </a:r>
          </a:p>
        </p:txBody>
      </p:sp>
      <p:sp>
        <p:nvSpPr>
          <p:cNvPr id="7" name="TextBox 7"/>
          <p:cNvSpPr txBox="1"/>
          <p:nvPr/>
        </p:nvSpPr>
        <p:spPr>
          <a:xfrm>
            <a:off x="4382397" y="9291773"/>
            <a:ext cx="10864583" cy="417344"/>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grpSp>
        <p:nvGrpSpPr>
          <p:cNvPr id="8" name="Group 8"/>
          <p:cNvGrpSpPr/>
          <p:nvPr/>
        </p:nvGrpSpPr>
        <p:grpSpPr>
          <a:xfrm>
            <a:off x="1399535" y="3345513"/>
            <a:ext cx="8822274" cy="904943"/>
            <a:chOff x="0" y="0"/>
            <a:chExt cx="2323562" cy="238339"/>
          </a:xfrm>
        </p:grpSpPr>
        <p:sp>
          <p:nvSpPr>
            <p:cNvPr id="9" name="Freeform 9"/>
            <p:cNvSpPr/>
            <p:nvPr/>
          </p:nvSpPr>
          <p:spPr>
            <a:xfrm>
              <a:off x="0" y="0"/>
              <a:ext cx="2323562" cy="238339"/>
            </a:xfrm>
            <a:custGeom>
              <a:avLst/>
              <a:gdLst/>
              <a:ahLst/>
              <a:cxnLst/>
              <a:rect l="l" t="t" r="r" b="b"/>
              <a:pathLst>
                <a:path w="2323562" h="238339">
                  <a:moveTo>
                    <a:pt x="0" y="0"/>
                  </a:moveTo>
                  <a:lnTo>
                    <a:pt x="2323562" y="0"/>
                  </a:lnTo>
                  <a:lnTo>
                    <a:pt x="2323562" y="238339"/>
                  </a:lnTo>
                  <a:lnTo>
                    <a:pt x="0" y="238339"/>
                  </a:lnTo>
                  <a:close/>
                </a:path>
              </a:pathLst>
            </a:custGeom>
            <a:solidFill>
              <a:srgbClr val="303030"/>
            </a:solidFill>
          </p:spPr>
          <p:txBody>
            <a:bodyPr/>
            <a:lstStyle/>
            <a:p>
              <a:endParaRPr lang="en-US"/>
            </a:p>
          </p:txBody>
        </p:sp>
        <p:sp>
          <p:nvSpPr>
            <p:cNvPr id="10" name="TextBox 10"/>
            <p:cNvSpPr txBox="1"/>
            <p:nvPr/>
          </p:nvSpPr>
          <p:spPr>
            <a:xfrm>
              <a:off x="0" y="-76200"/>
              <a:ext cx="2323562" cy="314539"/>
            </a:xfrm>
            <a:prstGeom prst="rect">
              <a:avLst/>
            </a:prstGeom>
          </p:spPr>
          <p:txBody>
            <a:bodyPr lIns="50800" tIns="50800" rIns="50800" bIns="50800" rtlCol="0" anchor="ctr"/>
            <a:lstStyle/>
            <a:p>
              <a:pPr algn="ctr">
                <a:lnSpc>
                  <a:spcPts val="3074"/>
                </a:lnSpc>
              </a:pPr>
              <a:endParaRPr/>
            </a:p>
          </p:txBody>
        </p:sp>
      </p:grpSp>
      <p:sp>
        <p:nvSpPr>
          <p:cNvPr id="11" name="TextBox 11"/>
          <p:cNvSpPr txBox="1"/>
          <p:nvPr/>
        </p:nvSpPr>
        <p:spPr>
          <a:xfrm>
            <a:off x="1710192" y="3355085"/>
            <a:ext cx="8720564" cy="771499"/>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Cycles of Reward &amp; Punishment</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17147" y="41458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8587182" y="3228041"/>
            <a:ext cx="7780887" cy="4590939"/>
            <a:chOff x="0" y="0"/>
            <a:chExt cx="2867880" cy="1692128"/>
          </a:xfrm>
        </p:grpSpPr>
        <p:sp>
          <p:nvSpPr>
            <p:cNvPr id="5" name="Freeform 5"/>
            <p:cNvSpPr/>
            <p:nvPr/>
          </p:nvSpPr>
          <p:spPr>
            <a:xfrm>
              <a:off x="0" y="0"/>
              <a:ext cx="2867880" cy="1692128"/>
            </a:xfrm>
            <a:custGeom>
              <a:avLst/>
              <a:gdLst/>
              <a:ahLst/>
              <a:cxnLst/>
              <a:rect l="l" t="t" r="r" b="b"/>
              <a:pathLst>
                <a:path w="2867880" h="1692128">
                  <a:moveTo>
                    <a:pt x="0" y="0"/>
                  </a:moveTo>
                  <a:lnTo>
                    <a:pt x="2867880" y="0"/>
                  </a:lnTo>
                  <a:lnTo>
                    <a:pt x="2867880" y="1692128"/>
                  </a:lnTo>
                  <a:lnTo>
                    <a:pt x="0" y="1692128"/>
                  </a:lnTo>
                  <a:close/>
                </a:path>
              </a:pathLst>
            </a:custGeom>
            <a:solidFill>
              <a:srgbClr val="FFFFFF"/>
            </a:solidFill>
          </p:spPr>
          <p:txBody>
            <a:bodyPr/>
            <a:lstStyle/>
            <a:p>
              <a:endParaRPr lang="en-US"/>
            </a:p>
          </p:txBody>
        </p:sp>
        <p:sp>
          <p:nvSpPr>
            <p:cNvPr id="6" name="TextBox 6"/>
            <p:cNvSpPr txBox="1"/>
            <p:nvPr/>
          </p:nvSpPr>
          <p:spPr>
            <a:xfrm>
              <a:off x="0" y="-38100"/>
              <a:ext cx="2867880" cy="1730228"/>
            </a:xfrm>
            <a:prstGeom prst="rect">
              <a:avLst/>
            </a:prstGeom>
          </p:spPr>
          <p:txBody>
            <a:bodyPr lIns="50800" tIns="50800" rIns="50800" bIns="50800" rtlCol="0" anchor="ctr"/>
            <a:lstStyle/>
            <a:p>
              <a:pPr algn="ctr">
                <a:lnSpc>
                  <a:spcPts val="2899"/>
                </a:lnSpc>
              </a:pPr>
              <a:endParaRPr/>
            </a:p>
          </p:txBody>
        </p:sp>
      </p:grpSp>
      <p:sp>
        <p:nvSpPr>
          <p:cNvPr id="7" name="Freeform 7"/>
          <p:cNvSpPr/>
          <p:nvPr/>
        </p:nvSpPr>
        <p:spPr>
          <a:xfrm>
            <a:off x="8781996" y="3429072"/>
            <a:ext cx="7391260" cy="4188877"/>
          </a:xfrm>
          <a:custGeom>
            <a:avLst/>
            <a:gdLst/>
            <a:ahLst/>
            <a:cxnLst/>
            <a:rect l="l" t="t" r="r" b="b"/>
            <a:pathLst>
              <a:path w="7391260" h="4188877">
                <a:moveTo>
                  <a:pt x="0" y="0"/>
                </a:moveTo>
                <a:lnTo>
                  <a:pt x="7391260" y="0"/>
                </a:lnTo>
                <a:lnTo>
                  <a:pt x="7391260" y="4188877"/>
                </a:lnTo>
                <a:lnTo>
                  <a:pt x="0" y="4188877"/>
                </a:lnTo>
                <a:lnTo>
                  <a:pt x="0" y="0"/>
                </a:lnTo>
                <a:close/>
              </a:path>
            </a:pathLst>
          </a:custGeom>
          <a:blipFill>
            <a:blip r:embed="rId3"/>
            <a:stretch>
              <a:fillRect l="-320" r="-320"/>
            </a:stretch>
          </a:blipFill>
        </p:spPr>
        <p:txBody>
          <a:bodyPr/>
          <a:lstStyle/>
          <a:p>
            <a:endParaRPr lang="en-US"/>
          </a:p>
        </p:txBody>
      </p:sp>
      <p:sp>
        <p:nvSpPr>
          <p:cNvPr id="8" name="TextBox 8"/>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81</a:t>
            </a:r>
          </a:p>
        </p:txBody>
      </p:sp>
      <p:sp>
        <p:nvSpPr>
          <p:cNvPr id="9" name="TextBox 9"/>
          <p:cNvSpPr txBox="1"/>
          <p:nvPr/>
        </p:nvSpPr>
        <p:spPr>
          <a:xfrm>
            <a:off x="1131441" y="1109322"/>
            <a:ext cx="9721199" cy="1094741"/>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WALKING WISE</a:t>
            </a:r>
          </a:p>
        </p:txBody>
      </p:sp>
      <p:sp>
        <p:nvSpPr>
          <p:cNvPr id="10" name="TextBox 10"/>
          <p:cNvSpPr txBox="1"/>
          <p:nvPr/>
        </p:nvSpPr>
        <p:spPr>
          <a:xfrm>
            <a:off x="2334176" y="3266141"/>
            <a:ext cx="6008720" cy="5021580"/>
          </a:xfrm>
          <a:prstGeom prst="rect">
            <a:avLst/>
          </a:prstGeom>
        </p:spPr>
        <p:txBody>
          <a:bodyPr lIns="0" tIns="0" rIns="0" bIns="0" rtlCol="0" anchor="t">
            <a:spAutoFit/>
          </a:bodyPr>
          <a:lstStyle/>
          <a:p>
            <a:pPr algn="l">
              <a:lnSpc>
                <a:spcPts val="5554"/>
              </a:lnSpc>
            </a:pPr>
            <a:r>
              <a:rPr lang="en-US" sz="5049" b="1">
                <a:solidFill>
                  <a:srgbClr val="FF5757"/>
                </a:solidFill>
                <a:latin typeface="Roboto Bold"/>
                <a:ea typeface="Roboto Bold"/>
                <a:cs typeface="Roboto Bold"/>
                <a:sym typeface="Roboto Bold"/>
              </a:rPr>
              <a:t>WalkingWise.com</a:t>
            </a:r>
            <a:r>
              <a:rPr lang="en-US" sz="5049" b="1">
                <a:solidFill>
                  <a:srgbClr val="004F59"/>
                </a:solidFill>
                <a:latin typeface="Roboto Bold"/>
                <a:ea typeface="Roboto Bold"/>
                <a:cs typeface="Roboto Bold"/>
                <a:sym typeface="Roboto Bold"/>
              </a:rPr>
              <a:t> </a:t>
            </a:r>
          </a:p>
          <a:p>
            <a:pPr algn="l">
              <a:lnSpc>
                <a:spcPts val="1320"/>
              </a:lnSpc>
            </a:pPr>
            <a:endParaRPr lang="en-US" sz="5049" b="1">
              <a:solidFill>
                <a:srgbClr val="004F59"/>
              </a:solidFill>
              <a:latin typeface="Roboto Bold"/>
              <a:ea typeface="Roboto Bold"/>
              <a:cs typeface="Roboto Bold"/>
              <a:sym typeface="Roboto Bold"/>
            </a:endParaRPr>
          </a:p>
          <a:p>
            <a:pPr algn="l">
              <a:lnSpc>
                <a:spcPts val="4675"/>
              </a:lnSpc>
            </a:pPr>
            <a:r>
              <a:rPr lang="en-US" sz="4250" b="1">
                <a:solidFill>
                  <a:srgbClr val="004F59"/>
                </a:solidFill>
                <a:latin typeface="Roboto Bold"/>
                <a:ea typeface="Roboto Bold"/>
                <a:cs typeface="Roboto Bold"/>
                <a:sym typeface="Roboto Bold"/>
              </a:rPr>
              <a:t>Learn more about unsafe adult behavior, groomers, and sexual predators by taking the  Walking Wise online course for adults.</a:t>
            </a:r>
          </a:p>
          <a:p>
            <a:pPr algn="l">
              <a:lnSpc>
                <a:spcPts val="4675"/>
              </a:lnSpc>
            </a:pPr>
            <a:endParaRPr lang="en-US" sz="4250" b="1">
              <a:solidFill>
                <a:srgbClr val="004F59"/>
              </a:solidFill>
              <a:latin typeface="Roboto Bold"/>
              <a:ea typeface="Roboto Bold"/>
              <a:cs typeface="Roboto Bold"/>
              <a:sym typeface="Roboto Bold"/>
            </a:endParaRP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392414"/>
            <a:ext cx="17417056" cy="9502173"/>
            <a:chOff x="0" y="0"/>
            <a:chExt cx="5490351" cy="2995355"/>
          </a:xfrm>
        </p:grpSpPr>
        <p:sp>
          <p:nvSpPr>
            <p:cNvPr id="3" name="Freeform 3"/>
            <p:cNvSpPr/>
            <p:nvPr/>
          </p:nvSpPr>
          <p:spPr>
            <a:xfrm>
              <a:off x="0" y="0"/>
              <a:ext cx="5490351" cy="2995355"/>
            </a:xfrm>
            <a:custGeom>
              <a:avLst/>
              <a:gdLst/>
              <a:ahLst/>
              <a:cxnLst/>
              <a:rect l="l" t="t" r="r" b="b"/>
              <a:pathLst>
                <a:path w="5490351" h="2995355">
                  <a:moveTo>
                    <a:pt x="0" y="0"/>
                  </a:moveTo>
                  <a:lnTo>
                    <a:pt x="5490351" y="0"/>
                  </a:lnTo>
                  <a:lnTo>
                    <a:pt x="5490351" y="2995355"/>
                  </a:lnTo>
                  <a:lnTo>
                    <a:pt x="0" y="2995355"/>
                  </a:lnTo>
                  <a:close/>
                </a:path>
              </a:pathLst>
            </a:custGeom>
            <a:solidFill>
              <a:srgbClr val="68D2DF"/>
            </a:solidFill>
          </p:spPr>
          <p:txBody>
            <a:bodyPr/>
            <a:lstStyle/>
            <a:p>
              <a:endParaRPr lang="en-US"/>
            </a:p>
          </p:txBody>
        </p:sp>
      </p:grpSp>
      <p:sp>
        <p:nvSpPr>
          <p:cNvPr id="4" name="TextBox 4"/>
          <p:cNvSpPr txBox="1"/>
          <p:nvPr/>
        </p:nvSpPr>
        <p:spPr>
          <a:xfrm>
            <a:off x="17143581" y="9536923"/>
            <a:ext cx="464110" cy="274274"/>
          </a:xfrm>
          <a:prstGeom prst="rect">
            <a:avLst/>
          </a:prstGeom>
        </p:spPr>
        <p:txBody>
          <a:bodyPr lIns="0" tIns="0" rIns="0" bIns="0" rtlCol="0" anchor="t">
            <a:spAutoFit/>
          </a:bodyPr>
          <a:lstStyle/>
          <a:p>
            <a:pPr algn="ctr">
              <a:lnSpc>
                <a:spcPts val="2199"/>
              </a:lnSpc>
            </a:pPr>
            <a:endParaRPr/>
          </a:p>
        </p:txBody>
      </p:sp>
      <p:sp>
        <p:nvSpPr>
          <p:cNvPr id="5" name="TextBox 5"/>
          <p:cNvSpPr txBox="1"/>
          <p:nvPr/>
        </p:nvSpPr>
        <p:spPr>
          <a:xfrm>
            <a:off x="3276600" y="4152900"/>
            <a:ext cx="12867740" cy="2747547"/>
          </a:xfrm>
          <a:prstGeom prst="rect">
            <a:avLst/>
          </a:prstGeom>
        </p:spPr>
        <p:txBody>
          <a:bodyPr wrap="square" lIns="0" tIns="0" rIns="0" bIns="0" rtlCol="0" anchor="t">
            <a:spAutoFit/>
          </a:bodyPr>
          <a:lstStyle/>
          <a:p>
            <a:pPr algn="l">
              <a:lnSpc>
                <a:spcPts val="7279"/>
              </a:lnSpc>
            </a:pPr>
            <a:r>
              <a:rPr lang="en-US" sz="4549" b="1" dirty="0">
                <a:solidFill>
                  <a:srgbClr val="FFFFFF"/>
                </a:solidFill>
                <a:latin typeface="Roboto Bold"/>
                <a:ea typeface="Roboto Bold"/>
                <a:cs typeface="Roboto Bold"/>
                <a:sym typeface="Roboto Bold"/>
              </a:rPr>
              <a:t>1.</a:t>
            </a:r>
            <a:r>
              <a:rPr lang="en-US" sz="4549" b="1" dirty="0">
                <a:solidFill>
                  <a:srgbClr val="004F59"/>
                </a:solidFill>
                <a:latin typeface="Roboto Bold"/>
                <a:ea typeface="Roboto Bold"/>
                <a:cs typeface="Roboto Bold"/>
                <a:sym typeface="Roboto Bold"/>
              </a:rPr>
              <a:t> </a:t>
            </a:r>
            <a:r>
              <a:rPr lang="en-US" sz="5400" b="1" dirty="0">
                <a:solidFill>
                  <a:srgbClr val="004F59"/>
                </a:solidFill>
                <a:latin typeface="Roboto Bold"/>
                <a:ea typeface="Roboto Bold"/>
                <a:cs typeface="Roboto Bold"/>
                <a:sym typeface="Roboto Bold"/>
              </a:rPr>
              <a:t>How would you rate this lesson?</a:t>
            </a:r>
          </a:p>
          <a:p>
            <a:pPr algn="l">
              <a:lnSpc>
                <a:spcPts val="7279"/>
              </a:lnSpc>
            </a:pPr>
            <a:r>
              <a:rPr lang="en-US" sz="5400" b="1" dirty="0">
                <a:solidFill>
                  <a:srgbClr val="FFFFFF"/>
                </a:solidFill>
                <a:latin typeface="Roboto Bold"/>
                <a:ea typeface="Roboto Bold"/>
                <a:cs typeface="Roboto Bold"/>
                <a:sym typeface="Roboto Bold"/>
              </a:rPr>
              <a:t>2.</a:t>
            </a:r>
            <a:r>
              <a:rPr lang="en-US" sz="5400" b="1" dirty="0">
                <a:solidFill>
                  <a:srgbClr val="004F59"/>
                </a:solidFill>
                <a:latin typeface="Roboto Bold"/>
                <a:ea typeface="Roboto Bold"/>
                <a:cs typeface="Roboto Bold"/>
                <a:sym typeface="Roboto Bold"/>
              </a:rPr>
              <a:t> What was the one thing you liked?</a:t>
            </a:r>
          </a:p>
          <a:p>
            <a:pPr algn="l">
              <a:lnSpc>
                <a:spcPts val="7279"/>
              </a:lnSpc>
            </a:pPr>
            <a:r>
              <a:rPr lang="en-US" sz="5400" b="1" dirty="0">
                <a:solidFill>
                  <a:srgbClr val="FFFFFF"/>
                </a:solidFill>
                <a:latin typeface="Roboto Bold"/>
                <a:ea typeface="Roboto Bold"/>
                <a:cs typeface="Roboto Bold"/>
                <a:sym typeface="Roboto Bold"/>
              </a:rPr>
              <a:t>3.</a:t>
            </a:r>
            <a:r>
              <a:rPr lang="en-US" sz="5400" b="1" dirty="0">
                <a:solidFill>
                  <a:srgbClr val="004F59"/>
                </a:solidFill>
                <a:latin typeface="Roboto Bold"/>
                <a:ea typeface="Roboto Bold"/>
                <a:cs typeface="Roboto Bold"/>
                <a:sym typeface="Roboto Bold"/>
              </a:rPr>
              <a:t> What one thing should we improve?</a:t>
            </a:r>
          </a:p>
        </p:txBody>
      </p:sp>
      <p:sp>
        <p:nvSpPr>
          <p:cNvPr id="6" name="TextBox 6"/>
          <p:cNvSpPr txBox="1"/>
          <p:nvPr/>
        </p:nvSpPr>
        <p:spPr>
          <a:xfrm>
            <a:off x="1131441" y="1109322"/>
            <a:ext cx="10712344" cy="1094778"/>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SHARE YOUR THOUGHTS</a:t>
            </a:r>
          </a:p>
        </p:txBody>
      </p:sp>
      <p:sp>
        <p:nvSpPr>
          <p:cNvPr id="7" name="TextBox 7"/>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83</a:t>
            </a:r>
          </a:p>
        </p:txBody>
      </p:sp>
      <p:sp>
        <p:nvSpPr>
          <p:cNvPr id="11" name="TextBox 11"/>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56889"/>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303030"/>
            </a:solidFill>
          </p:spPr>
          <p:txBody>
            <a:bodyPr/>
            <a:lstStyle/>
            <a:p>
              <a:endParaRPr lang="en-US"/>
            </a:p>
          </p:txBody>
        </p:sp>
      </p:grpSp>
      <p:grpSp>
        <p:nvGrpSpPr>
          <p:cNvPr id="4" name="Group 4"/>
          <p:cNvGrpSpPr/>
          <p:nvPr/>
        </p:nvGrpSpPr>
        <p:grpSpPr>
          <a:xfrm>
            <a:off x="5412955" y="5996262"/>
            <a:ext cx="1662732" cy="1662732"/>
            <a:chOff x="0" y="0"/>
            <a:chExt cx="437921" cy="437921"/>
          </a:xfrm>
        </p:grpSpPr>
        <p:sp>
          <p:nvSpPr>
            <p:cNvPr id="5" name="Freeform 5"/>
            <p:cNvSpPr/>
            <p:nvPr/>
          </p:nvSpPr>
          <p:spPr>
            <a:xfrm>
              <a:off x="0" y="0"/>
              <a:ext cx="437921" cy="437921"/>
            </a:xfrm>
            <a:custGeom>
              <a:avLst/>
              <a:gdLst/>
              <a:ahLst/>
              <a:cxnLst/>
              <a:rect l="l" t="t" r="r" b="b"/>
              <a:pathLst>
                <a:path w="437921" h="437921">
                  <a:moveTo>
                    <a:pt x="0" y="0"/>
                  </a:moveTo>
                  <a:lnTo>
                    <a:pt x="437921" y="0"/>
                  </a:lnTo>
                  <a:lnTo>
                    <a:pt x="437921" y="437921"/>
                  </a:lnTo>
                  <a:lnTo>
                    <a:pt x="0" y="437921"/>
                  </a:lnTo>
                  <a:close/>
                </a:path>
              </a:pathLst>
            </a:custGeom>
            <a:solidFill>
              <a:srgbClr val="FFFFFF"/>
            </a:solidFill>
          </p:spPr>
          <p:txBody>
            <a:bodyPr/>
            <a:lstStyle/>
            <a:p>
              <a:endParaRPr lang="en-US"/>
            </a:p>
          </p:txBody>
        </p:sp>
        <p:sp>
          <p:nvSpPr>
            <p:cNvPr id="6" name="TextBox 6"/>
            <p:cNvSpPr txBox="1"/>
            <p:nvPr/>
          </p:nvSpPr>
          <p:spPr>
            <a:xfrm>
              <a:off x="0" y="-47625"/>
              <a:ext cx="437921" cy="485546"/>
            </a:xfrm>
            <a:prstGeom prst="rect">
              <a:avLst/>
            </a:prstGeom>
          </p:spPr>
          <p:txBody>
            <a:bodyPr lIns="50800" tIns="50800" rIns="50800" bIns="50800" rtlCol="0" anchor="ctr"/>
            <a:lstStyle/>
            <a:p>
              <a:pPr algn="ctr">
                <a:lnSpc>
                  <a:spcPts val="2100"/>
                </a:lnSpc>
              </a:pPr>
              <a:endParaRPr/>
            </a:p>
          </p:txBody>
        </p:sp>
      </p:grpSp>
      <p:sp>
        <p:nvSpPr>
          <p:cNvPr id="7" name="Freeform 7"/>
          <p:cNvSpPr/>
          <p:nvPr/>
        </p:nvSpPr>
        <p:spPr>
          <a:xfrm>
            <a:off x="5469521" y="6072952"/>
            <a:ext cx="1549601" cy="1509351"/>
          </a:xfrm>
          <a:custGeom>
            <a:avLst/>
            <a:gdLst/>
            <a:ahLst/>
            <a:cxnLst/>
            <a:rect l="l" t="t" r="r" b="b"/>
            <a:pathLst>
              <a:path w="1549601" h="1509351">
                <a:moveTo>
                  <a:pt x="0" y="0"/>
                </a:moveTo>
                <a:lnTo>
                  <a:pt x="1549600" y="0"/>
                </a:lnTo>
                <a:lnTo>
                  <a:pt x="1549600" y="1509352"/>
                </a:lnTo>
                <a:lnTo>
                  <a:pt x="0" y="1509352"/>
                </a:lnTo>
                <a:lnTo>
                  <a:pt x="0" y="0"/>
                </a:lnTo>
                <a:close/>
              </a:path>
            </a:pathLst>
          </a:custGeom>
          <a:blipFill>
            <a:blip r:embed="rId3"/>
            <a:stretch>
              <a:fillRect/>
            </a:stretch>
          </a:blipFill>
        </p:spPr>
        <p:txBody>
          <a:bodyPr/>
          <a:lstStyle/>
          <a:p>
            <a:endParaRPr lang="en-US"/>
          </a:p>
        </p:txBody>
      </p:sp>
      <p:sp>
        <p:nvSpPr>
          <p:cNvPr id="8" name="Freeform 8"/>
          <p:cNvSpPr/>
          <p:nvPr/>
        </p:nvSpPr>
        <p:spPr>
          <a:xfrm>
            <a:off x="3769273" y="5996262"/>
            <a:ext cx="1662732" cy="1662732"/>
          </a:xfrm>
          <a:custGeom>
            <a:avLst/>
            <a:gdLst/>
            <a:ahLst/>
            <a:cxnLst/>
            <a:rect l="l" t="t" r="r" b="b"/>
            <a:pathLst>
              <a:path w="1662732" h="1662732">
                <a:moveTo>
                  <a:pt x="0" y="0"/>
                </a:moveTo>
                <a:lnTo>
                  <a:pt x="1662732" y="0"/>
                </a:lnTo>
                <a:lnTo>
                  <a:pt x="1662732" y="1662732"/>
                </a:lnTo>
                <a:lnTo>
                  <a:pt x="0" y="1662732"/>
                </a:lnTo>
                <a:lnTo>
                  <a:pt x="0" y="0"/>
                </a:lnTo>
                <a:close/>
              </a:path>
            </a:pathLst>
          </a:custGeom>
          <a:blipFill>
            <a:blip r:embed="rId4"/>
            <a:stretch>
              <a:fillRect/>
            </a:stretch>
          </a:blipFill>
        </p:spPr>
        <p:txBody>
          <a:bodyPr/>
          <a:lstStyle/>
          <a:p>
            <a:endParaRPr lang="en-US"/>
          </a:p>
        </p:txBody>
      </p:sp>
      <p:sp>
        <p:nvSpPr>
          <p:cNvPr id="9" name="Freeform 9"/>
          <p:cNvSpPr/>
          <p:nvPr/>
        </p:nvSpPr>
        <p:spPr>
          <a:xfrm>
            <a:off x="8627653" y="1179189"/>
            <a:ext cx="8137452" cy="7561349"/>
          </a:xfrm>
          <a:custGeom>
            <a:avLst/>
            <a:gdLst/>
            <a:ahLst/>
            <a:cxnLst/>
            <a:rect l="l" t="t" r="r" b="b"/>
            <a:pathLst>
              <a:path w="8137452" h="7561349">
                <a:moveTo>
                  <a:pt x="0" y="0"/>
                </a:moveTo>
                <a:lnTo>
                  <a:pt x="8137452" y="0"/>
                </a:lnTo>
                <a:lnTo>
                  <a:pt x="8137452" y="7561350"/>
                </a:lnTo>
                <a:lnTo>
                  <a:pt x="0" y="7561350"/>
                </a:lnTo>
                <a:lnTo>
                  <a:pt x="0" y="0"/>
                </a:lnTo>
                <a:close/>
              </a:path>
            </a:pathLst>
          </a:custGeom>
          <a:blipFill>
            <a:blip r:embed="rId5"/>
            <a:stretch>
              <a:fillRect/>
            </a:stretch>
          </a:blipFill>
        </p:spPr>
        <p:txBody>
          <a:bodyPr/>
          <a:lstStyle/>
          <a:p>
            <a:endParaRPr lang="en-US"/>
          </a:p>
        </p:txBody>
      </p:sp>
      <p:sp>
        <p:nvSpPr>
          <p:cNvPr id="10" name="TextBox 10"/>
          <p:cNvSpPr txBox="1"/>
          <p:nvPr/>
        </p:nvSpPr>
        <p:spPr>
          <a:xfrm>
            <a:off x="2413654" y="2152256"/>
            <a:ext cx="6480699" cy="1676342"/>
          </a:xfrm>
          <a:prstGeom prst="rect">
            <a:avLst/>
          </a:prstGeom>
        </p:spPr>
        <p:txBody>
          <a:bodyPr lIns="0" tIns="0" rIns="0" bIns="0" rtlCol="0" anchor="t">
            <a:spAutoFit/>
          </a:bodyPr>
          <a:lstStyle/>
          <a:p>
            <a:pPr algn="ctr">
              <a:lnSpc>
                <a:spcPts val="13649"/>
              </a:lnSpc>
            </a:pPr>
            <a:r>
              <a:rPr lang="en-US" sz="9749">
                <a:solidFill>
                  <a:srgbClr val="00C1D5"/>
                </a:solidFill>
                <a:latin typeface="Roboto"/>
                <a:ea typeface="Roboto"/>
                <a:cs typeface="Roboto"/>
                <a:sym typeface="Roboto"/>
              </a:rPr>
              <a:t>Thank you!</a:t>
            </a:r>
          </a:p>
        </p:txBody>
      </p:sp>
      <p:sp>
        <p:nvSpPr>
          <p:cNvPr id="11" name="TextBox 11"/>
          <p:cNvSpPr txBox="1"/>
          <p:nvPr/>
        </p:nvSpPr>
        <p:spPr>
          <a:xfrm>
            <a:off x="2972735" y="3878911"/>
            <a:ext cx="5362537" cy="904820"/>
          </a:xfrm>
          <a:prstGeom prst="rect">
            <a:avLst/>
          </a:prstGeom>
        </p:spPr>
        <p:txBody>
          <a:bodyPr lIns="0" tIns="0" rIns="0" bIns="0" rtlCol="0" anchor="t">
            <a:spAutoFit/>
          </a:bodyPr>
          <a:lstStyle/>
          <a:p>
            <a:pPr algn="ctr">
              <a:lnSpc>
                <a:spcPts val="7349"/>
              </a:lnSpc>
            </a:pPr>
            <a:r>
              <a:rPr lang="en-US" sz="5249" b="1">
                <a:solidFill>
                  <a:srgbClr val="FFFFFF"/>
                </a:solidFill>
                <a:latin typeface="Roboto Bold"/>
                <a:ea typeface="Roboto Bold"/>
                <a:cs typeface="Roboto Bold"/>
                <a:sym typeface="Roboto Bold"/>
              </a:rPr>
              <a:t>WalkingWise.com</a:t>
            </a:r>
          </a:p>
        </p:txBody>
      </p:sp>
      <p:sp>
        <p:nvSpPr>
          <p:cNvPr id="12" name="TextBox 12"/>
          <p:cNvSpPr txBox="1"/>
          <p:nvPr/>
        </p:nvSpPr>
        <p:spPr>
          <a:xfrm>
            <a:off x="3759748" y="7782819"/>
            <a:ext cx="3315939" cy="745328"/>
          </a:xfrm>
          <a:prstGeom prst="rect">
            <a:avLst/>
          </a:prstGeom>
        </p:spPr>
        <p:txBody>
          <a:bodyPr lIns="0" tIns="0" rIns="0" bIns="0" rtlCol="0" anchor="t">
            <a:spAutoFit/>
          </a:bodyPr>
          <a:lstStyle/>
          <a:p>
            <a:pPr algn="ctr">
              <a:lnSpc>
                <a:spcPts val="1959"/>
              </a:lnSpc>
            </a:pPr>
            <a:r>
              <a:rPr lang="en-US" sz="1399">
                <a:solidFill>
                  <a:srgbClr val="FFFFFF"/>
                </a:solidFill>
                <a:latin typeface="Roboto"/>
                <a:ea typeface="Roboto"/>
                <a:cs typeface="Roboto"/>
                <a:sym typeface="Roboto"/>
              </a:rPr>
              <a:t>Online Course for Adults Accredited by: </a:t>
            </a:r>
          </a:p>
          <a:p>
            <a:pPr algn="ctr">
              <a:lnSpc>
                <a:spcPts val="1959"/>
              </a:lnSpc>
            </a:pPr>
            <a:r>
              <a:rPr lang="en-US" sz="1399">
                <a:solidFill>
                  <a:srgbClr val="FFFFFF"/>
                </a:solidFill>
                <a:latin typeface="Roboto"/>
                <a:ea typeface="Roboto"/>
                <a:cs typeface="Roboto"/>
                <a:sym typeface="Roboto"/>
              </a:rPr>
              <a:t>Postgraduate Institue for Medicine</a:t>
            </a:r>
          </a:p>
          <a:p>
            <a:pPr algn="ctr">
              <a:lnSpc>
                <a:spcPts val="1959"/>
              </a:lnSpc>
            </a:pPr>
            <a:r>
              <a:rPr lang="en-US" sz="1399">
                <a:solidFill>
                  <a:srgbClr val="FFFFFF"/>
                </a:solidFill>
                <a:latin typeface="Roboto"/>
                <a:ea typeface="Roboto"/>
                <a:cs typeface="Roboto"/>
                <a:sym typeface="Roboto"/>
              </a:rPr>
              <a:t>Academy of Forensic Nursing</a:t>
            </a:r>
          </a:p>
        </p:txBody>
      </p:sp>
      <p:sp>
        <p:nvSpPr>
          <p:cNvPr id="13" name="TextBox 13"/>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FBFDFD"/>
                </a:solidFill>
                <a:latin typeface="Roboto"/>
                <a:ea typeface="Roboto"/>
                <a:cs typeface="Roboto"/>
                <a:sym typeface="Roboto"/>
              </a:rPr>
              <a:t>84</a:t>
            </a:r>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FFFFFF"/>
                </a:solidFill>
                <a:latin typeface="Roboto"/>
                <a:ea typeface="Roboto"/>
                <a:cs typeface="Roboto"/>
                <a:sym typeface="Roboto"/>
              </a:rPr>
              <a:t>©2024-2026 Walking Wise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435472" y="447364"/>
            <a:ext cx="17417056" cy="9457832"/>
            <a:chOff x="0" y="0"/>
            <a:chExt cx="5490351" cy="2981378"/>
          </a:xfrm>
        </p:grpSpPr>
        <p:sp>
          <p:nvSpPr>
            <p:cNvPr id="3" name="Freeform 3"/>
            <p:cNvSpPr/>
            <p:nvPr/>
          </p:nvSpPr>
          <p:spPr>
            <a:xfrm>
              <a:off x="0" y="0"/>
              <a:ext cx="5490351" cy="2981378"/>
            </a:xfrm>
            <a:custGeom>
              <a:avLst/>
              <a:gdLst/>
              <a:ahLst/>
              <a:cxnLst/>
              <a:rect l="l" t="t" r="r" b="b"/>
              <a:pathLst>
                <a:path w="5490351" h="2981378">
                  <a:moveTo>
                    <a:pt x="0" y="0"/>
                  </a:moveTo>
                  <a:lnTo>
                    <a:pt x="5490351" y="0"/>
                  </a:lnTo>
                  <a:lnTo>
                    <a:pt x="5490351" y="2981378"/>
                  </a:lnTo>
                  <a:lnTo>
                    <a:pt x="0" y="2981378"/>
                  </a:lnTo>
                  <a:close/>
                </a:path>
              </a:pathLst>
            </a:custGeom>
            <a:solidFill>
              <a:srgbClr val="68D2DF"/>
            </a:solidFill>
          </p:spPr>
          <p:txBody>
            <a:bodyPr/>
            <a:lstStyle/>
            <a:p>
              <a:endParaRPr lang="en-US"/>
            </a:p>
          </p:txBody>
        </p:sp>
      </p:grpSp>
      <p:grpSp>
        <p:nvGrpSpPr>
          <p:cNvPr id="4" name="Group 4"/>
          <p:cNvGrpSpPr/>
          <p:nvPr/>
        </p:nvGrpSpPr>
        <p:grpSpPr>
          <a:xfrm>
            <a:off x="1389902" y="3327659"/>
            <a:ext cx="4018079" cy="904943"/>
            <a:chOff x="0" y="0"/>
            <a:chExt cx="1058260" cy="238339"/>
          </a:xfrm>
        </p:grpSpPr>
        <p:sp>
          <p:nvSpPr>
            <p:cNvPr id="5" name="Freeform 5"/>
            <p:cNvSpPr/>
            <p:nvPr/>
          </p:nvSpPr>
          <p:spPr>
            <a:xfrm>
              <a:off x="0" y="0"/>
              <a:ext cx="1058260" cy="238339"/>
            </a:xfrm>
            <a:custGeom>
              <a:avLst/>
              <a:gdLst/>
              <a:ahLst/>
              <a:cxnLst/>
              <a:rect l="l" t="t" r="r" b="b"/>
              <a:pathLst>
                <a:path w="1058260" h="238339">
                  <a:moveTo>
                    <a:pt x="0" y="0"/>
                  </a:moveTo>
                  <a:lnTo>
                    <a:pt x="1058260" y="0"/>
                  </a:lnTo>
                  <a:lnTo>
                    <a:pt x="1058260" y="238339"/>
                  </a:lnTo>
                  <a:lnTo>
                    <a:pt x="0" y="238339"/>
                  </a:lnTo>
                  <a:close/>
                </a:path>
              </a:pathLst>
            </a:custGeom>
            <a:solidFill>
              <a:srgbClr val="303030"/>
            </a:solidFill>
          </p:spPr>
          <p:txBody>
            <a:bodyPr/>
            <a:lstStyle/>
            <a:p>
              <a:endParaRPr lang="en-US"/>
            </a:p>
          </p:txBody>
        </p:sp>
        <p:sp>
          <p:nvSpPr>
            <p:cNvPr id="6" name="TextBox 6"/>
            <p:cNvSpPr txBox="1"/>
            <p:nvPr/>
          </p:nvSpPr>
          <p:spPr>
            <a:xfrm>
              <a:off x="0" y="-76200"/>
              <a:ext cx="1058260" cy="314539"/>
            </a:xfrm>
            <a:prstGeom prst="rect">
              <a:avLst/>
            </a:prstGeom>
          </p:spPr>
          <p:txBody>
            <a:bodyPr lIns="50800" tIns="50800" rIns="50800" bIns="50800" rtlCol="0" anchor="ctr"/>
            <a:lstStyle/>
            <a:p>
              <a:pPr algn="ctr">
                <a:lnSpc>
                  <a:spcPts val="3074"/>
                </a:lnSpc>
              </a:pPr>
              <a:endParaRPr/>
            </a:p>
          </p:txBody>
        </p:sp>
      </p:grpSp>
      <p:sp>
        <p:nvSpPr>
          <p:cNvPr id="7" name="TextBox 7"/>
          <p:cNvSpPr txBox="1"/>
          <p:nvPr/>
        </p:nvSpPr>
        <p:spPr>
          <a:xfrm>
            <a:off x="1700560" y="4787032"/>
            <a:ext cx="15493007" cy="1196826"/>
          </a:xfrm>
          <a:prstGeom prst="rect">
            <a:avLst/>
          </a:prstGeom>
        </p:spPr>
        <p:txBody>
          <a:bodyPr lIns="0" tIns="0" rIns="0" bIns="0" rtlCol="0" anchor="t">
            <a:spAutoFit/>
          </a:bodyPr>
          <a:lstStyle/>
          <a:p>
            <a:pPr algn="l">
              <a:lnSpc>
                <a:spcPts val="4675"/>
              </a:lnSpc>
            </a:pPr>
            <a:r>
              <a:rPr lang="en-US" sz="4250" b="1">
                <a:solidFill>
                  <a:srgbClr val="004F59"/>
                </a:solidFill>
                <a:latin typeface="Roboto Bold"/>
                <a:ea typeface="Roboto Bold"/>
                <a:cs typeface="Roboto Bold"/>
                <a:sym typeface="Roboto Bold"/>
              </a:rPr>
              <a:t>Predators make victims believe they </a:t>
            </a:r>
            <a:r>
              <a:rPr lang="en-US" sz="4250" b="1">
                <a:solidFill>
                  <a:srgbClr val="FF5757"/>
                </a:solidFill>
                <a:latin typeface="Roboto Bold"/>
                <a:ea typeface="Roboto Bold"/>
                <a:cs typeface="Roboto Bold"/>
                <a:sym typeface="Roboto Bold"/>
              </a:rPr>
              <a:t>chose </a:t>
            </a:r>
            <a:r>
              <a:rPr lang="en-US" sz="4250" b="1">
                <a:solidFill>
                  <a:srgbClr val="004F59"/>
                </a:solidFill>
                <a:latin typeface="Roboto Bold"/>
                <a:ea typeface="Roboto Bold"/>
                <a:cs typeface="Roboto Bold"/>
                <a:sym typeface="Roboto Bold"/>
              </a:rPr>
              <a:t>to participate.</a:t>
            </a:r>
          </a:p>
          <a:p>
            <a:pPr algn="l">
              <a:lnSpc>
                <a:spcPts val="4675"/>
              </a:lnSpc>
            </a:pPr>
            <a:endParaRPr lang="en-US" sz="4250" b="1">
              <a:solidFill>
                <a:srgbClr val="004F59"/>
              </a:solidFill>
              <a:latin typeface="Roboto Bold"/>
              <a:ea typeface="Roboto Bold"/>
              <a:cs typeface="Roboto Bold"/>
              <a:sym typeface="Roboto Bold"/>
            </a:endParaRPr>
          </a:p>
        </p:txBody>
      </p:sp>
      <p:sp>
        <p:nvSpPr>
          <p:cNvPr id="8" name="TextBox 8"/>
          <p:cNvSpPr txBox="1"/>
          <p:nvPr/>
        </p:nvSpPr>
        <p:spPr>
          <a:xfrm>
            <a:off x="1131441" y="1109322"/>
            <a:ext cx="11031523" cy="1094666"/>
          </a:xfrm>
          <a:prstGeom prst="rect">
            <a:avLst/>
          </a:prstGeom>
        </p:spPr>
        <p:txBody>
          <a:bodyPr lIns="0" tIns="0" rIns="0" bIns="0" rtlCol="0" anchor="t">
            <a:spAutoFit/>
          </a:bodyPr>
          <a:lstStyle/>
          <a:p>
            <a:pPr algn="l">
              <a:lnSpc>
                <a:spcPts val="8959"/>
              </a:lnSpc>
              <a:spcBef>
                <a:spcPct val="0"/>
              </a:spcBef>
            </a:pPr>
            <a:r>
              <a:rPr lang="en-US" sz="6399">
                <a:solidFill>
                  <a:srgbClr val="004F59"/>
                </a:solidFill>
                <a:latin typeface="League Spartan"/>
                <a:ea typeface="League Spartan"/>
                <a:cs typeface="League Spartan"/>
                <a:sym typeface="League Spartan"/>
              </a:rPr>
              <a:t>EXPLOITED INNOCENCE</a:t>
            </a:r>
          </a:p>
        </p:txBody>
      </p:sp>
      <p:sp>
        <p:nvSpPr>
          <p:cNvPr id="9" name="TextBox 9"/>
          <p:cNvSpPr txBox="1"/>
          <p:nvPr/>
        </p:nvSpPr>
        <p:spPr>
          <a:xfrm>
            <a:off x="17259300" y="9229725"/>
            <a:ext cx="152400" cy="180975"/>
          </a:xfrm>
          <a:prstGeom prst="rect">
            <a:avLst/>
          </a:prstGeom>
        </p:spPr>
        <p:txBody>
          <a:bodyPr wrap="none" lIns="0" tIns="0" rIns="0" bIns="0" rtlCol="0" anchor="t">
            <a:spAutoFit/>
          </a:bodyPr>
          <a:lstStyle/>
          <a:p>
            <a:pPr algn="ctr">
              <a:lnSpc>
                <a:spcPts val="1679"/>
              </a:lnSpc>
              <a:spcBef>
                <a:spcPct val="0"/>
              </a:spcBef>
            </a:pPr>
            <a:r>
              <a:rPr lang="en-US" sz="1200">
                <a:solidFill>
                  <a:srgbClr val="000000"/>
                </a:solidFill>
                <a:latin typeface="Roboto"/>
                <a:ea typeface="Roboto"/>
                <a:cs typeface="Roboto"/>
                <a:sym typeface="Roboto"/>
              </a:rPr>
              <a:t>9</a:t>
            </a:r>
          </a:p>
        </p:txBody>
      </p:sp>
      <p:sp>
        <p:nvSpPr>
          <p:cNvPr id="10" name="TextBox 10"/>
          <p:cNvSpPr txBox="1"/>
          <p:nvPr/>
        </p:nvSpPr>
        <p:spPr>
          <a:xfrm>
            <a:off x="4382397" y="9291773"/>
            <a:ext cx="10864583" cy="417249"/>
          </a:xfrm>
          <a:prstGeom prst="rect">
            <a:avLst/>
          </a:prstGeom>
        </p:spPr>
        <p:txBody>
          <a:bodyPr lIns="0" tIns="0" rIns="0" bIns="0" rtlCol="0" anchor="t">
            <a:spAutoFit/>
          </a:bodyPr>
          <a:lstStyle/>
          <a:p>
            <a:pPr algn="l">
              <a:lnSpc>
                <a:spcPts val="1679"/>
              </a:lnSpc>
            </a:pPr>
            <a:r>
              <a:rPr lang="en-US" sz="1200">
                <a:solidFill>
                  <a:srgbClr val="004F59"/>
                </a:solidFill>
                <a:latin typeface="Roboto"/>
                <a:ea typeface="Roboto"/>
                <a:cs typeface="Roboto"/>
                <a:sym typeface="Roboto"/>
              </a:rPr>
              <a:t>Chambers R., Gibson M., Chaffin S., Takagi T., Nguyen N., Mears-Clark, T. (2022, January 30). Trauma-coerced Attachment and Complex PTSD: Informed Care for Survivors of Human Trafficking. Journal of Human Trafficking, Volume 10, 2024 – Issue 1, p. 43. </a:t>
            </a:r>
          </a:p>
        </p:txBody>
      </p:sp>
      <p:sp>
        <p:nvSpPr>
          <p:cNvPr id="11" name="TextBox 11"/>
          <p:cNvSpPr txBox="1"/>
          <p:nvPr/>
        </p:nvSpPr>
        <p:spPr>
          <a:xfrm>
            <a:off x="1700560" y="3337231"/>
            <a:ext cx="6274809" cy="771451"/>
          </a:xfrm>
          <a:prstGeom prst="rect">
            <a:avLst/>
          </a:prstGeom>
        </p:spPr>
        <p:txBody>
          <a:bodyPr lIns="0" tIns="0" rIns="0" bIns="0" rtlCol="0" anchor="t">
            <a:spAutoFit/>
          </a:bodyPr>
          <a:lstStyle/>
          <a:p>
            <a:pPr algn="l">
              <a:lnSpc>
                <a:spcPts val="6299"/>
              </a:lnSpc>
            </a:pPr>
            <a:r>
              <a:rPr lang="en-US" sz="4499" b="1">
                <a:solidFill>
                  <a:srgbClr val="FFFFFF"/>
                </a:solidFill>
                <a:latin typeface="Roboto Bold"/>
                <a:ea typeface="Roboto Bold"/>
                <a:cs typeface="Roboto Bold"/>
                <a:sym typeface="Roboto Bold"/>
              </a:rPr>
              <a:t>Manipulation</a:t>
            </a:r>
          </a:p>
        </p:txBody>
      </p:sp>
      <p:sp>
        <p:nvSpPr>
          <p:cNvPr id="12" name="Freeform 12"/>
          <p:cNvSpPr/>
          <p:nvPr/>
        </p:nvSpPr>
        <p:spPr>
          <a:xfrm>
            <a:off x="13161349" y="6331924"/>
            <a:ext cx="3955076" cy="3955076"/>
          </a:xfrm>
          <a:custGeom>
            <a:avLst/>
            <a:gdLst/>
            <a:ahLst/>
            <a:cxnLst/>
            <a:rect l="l" t="t" r="r" b="b"/>
            <a:pathLst>
              <a:path w="3955076" h="3955076">
                <a:moveTo>
                  <a:pt x="0" y="0"/>
                </a:moveTo>
                <a:lnTo>
                  <a:pt x="3955076" y="0"/>
                </a:lnTo>
                <a:lnTo>
                  <a:pt x="3955076" y="3955076"/>
                </a:lnTo>
                <a:lnTo>
                  <a:pt x="0" y="3955076"/>
                </a:lnTo>
                <a:lnTo>
                  <a:pt x="0" y="0"/>
                </a:lnTo>
                <a:close/>
              </a:path>
            </a:pathLst>
          </a:custGeom>
          <a:blipFill>
            <a:blip r:embed="rId3">
              <a:alphaModFix amt="71000"/>
            </a:blip>
            <a:stretch>
              <a:fillRect/>
            </a:stretch>
          </a:blipFill>
        </p:spPr>
        <p:txBody>
          <a:bodyPr/>
          <a:lstStyle/>
          <a:p>
            <a:endParaRPr lang="en-US"/>
          </a:p>
        </p:txBody>
      </p:sp>
      <p:sp>
        <p:nvSpPr>
          <p:cNvPr id="13" name="Freeform 13"/>
          <p:cNvSpPr/>
          <p:nvPr/>
        </p:nvSpPr>
        <p:spPr>
          <a:xfrm>
            <a:off x="15322317" y="8440079"/>
            <a:ext cx="1331398" cy="1331398"/>
          </a:xfrm>
          <a:custGeom>
            <a:avLst/>
            <a:gdLst/>
            <a:ahLst/>
            <a:cxnLst/>
            <a:rect l="l" t="t" r="r" b="b"/>
            <a:pathLst>
              <a:path w="1331398" h="1331398">
                <a:moveTo>
                  <a:pt x="0" y="0"/>
                </a:moveTo>
                <a:lnTo>
                  <a:pt x="1331398" y="0"/>
                </a:lnTo>
                <a:lnTo>
                  <a:pt x="1331398" y="1331398"/>
                </a:lnTo>
                <a:lnTo>
                  <a:pt x="0" y="1331398"/>
                </a:lnTo>
                <a:lnTo>
                  <a:pt x="0" y="0"/>
                </a:lnTo>
                <a:close/>
              </a:path>
            </a:pathLst>
          </a:custGeom>
          <a:blipFill>
            <a:blip r:embed="rId4"/>
            <a:stretch>
              <a:fillRect/>
            </a:stretch>
          </a:blipFill>
        </p:spPr>
        <p:txBody>
          <a:bodyPr/>
          <a:lstStyle/>
          <a:p>
            <a:endParaRPr lang="en-US"/>
          </a:p>
        </p:txBody>
      </p:sp>
      <p:sp>
        <p:nvSpPr>
          <p:cNvPr id="14" name="TextBox 14"/>
          <p:cNvSpPr txBox="1"/>
          <p:nvPr/>
        </p:nvSpPr>
        <p:spPr>
          <a:xfrm>
            <a:off x="1480713" y="9371773"/>
            <a:ext cx="2360739" cy="207719"/>
          </a:xfrm>
          <a:prstGeom prst="rect">
            <a:avLst/>
          </a:prstGeom>
        </p:spPr>
        <p:txBody>
          <a:bodyPr lIns="0" tIns="0" rIns="0" bIns="0" rtlCol="0" anchor="t">
            <a:spAutoFit/>
          </a:bodyPr>
          <a:lstStyle/>
          <a:p>
            <a:pPr algn="l">
              <a:lnSpc>
                <a:spcPts val="1680"/>
              </a:lnSpc>
            </a:pPr>
            <a:r>
              <a:rPr lang="en-US" sz="1200">
                <a:solidFill>
                  <a:srgbClr val="004F59"/>
                </a:solidFill>
                <a:latin typeface="Roboto"/>
                <a:ea typeface="Roboto"/>
                <a:cs typeface="Roboto"/>
                <a:sym typeface="Roboto"/>
              </a:rPr>
              <a:t>©2024-2026 Walking Wise</a:t>
            </a:r>
          </a:p>
        </p:txBody>
      </p:sp>
      <p:sp>
        <p:nvSpPr>
          <p:cNvPr id="15" name="TextBox 15"/>
          <p:cNvSpPr txBox="1"/>
          <p:nvPr/>
        </p:nvSpPr>
        <p:spPr>
          <a:xfrm>
            <a:off x="14411918" y="8010388"/>
            <a:ext cx="2333817" cy="655297"/>
          </a:xfrm>
          <a:prstGeom prst="rect">
            <a:avLst/>
          </a:prstGeom>
        </p:spPr>
        <p:txBody>
          <a:bodyPr lIns="0" tIns="0" rIns="0" bIns="0" rtlCol="0" anchor="t">
            <a:spAutoFit/>
          </a:bodyPr>
          <a:lstStyle/>
          <a:p>
            <a:pPr algn="ctr">
              <a:lnSpc>
                <a:spcPts val="2811"/>
              </a:lnSpc>
            </a:pPr>
            <a:r>
              <a:rPr lang="en-US" sz="2959" b="1">
                <a:solidFill>
                  <a:srgbClr val="004AAD"/>
                </a:solidFill>
                <a:latin typeface="Cooperative Bold"/>
                <a:ea typeface="Cooperative Bold"/>
                <a:cs typeface="Cooperative Bold"/>
                <a:sym typeface="Cooperative Bold"/>
              </a:rPr>
              <a:t>Risk factors</a:t>
            </a:r>
          </a:p>
          <a:p>
            <a:pPr algn="ctr">
              <a:lnSpc>
                <a:spcPts val="2161"/>
              </a:lnSpc>
            </a:pPr>
            <a:r>
              <a:rPr lang="en-US" sz="2275" b="1" spc="-65">
                <a:solidFill>
                  <a:srgbClr val="004AAD"/>
                </a:solidFill>
                <a:latin typeface="Poppins Medium 1 Bold"/>
                <a:ea typeface="Poppins Medium 1 Bold"/>
                <a:cs typeface="Poppins Medium 1 Bold"/>
                <a:sym typeface="Poppins Medium 1 Bold"/>
              </a:rPr>
              <a:t>&amp; indicators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8604</Words>
  <Application>Microsoft Office PowerPoint</Application>
  <PresentationFormat>Custom</PresentationFormat>
  <Paragraphs>1061</Paragraphs>
  <Slides>82</Slides>
  <Notes>82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82</vt:i4>
      </vt:variant>
    </vt:vector>
  </HeadingPairs>
  <TitlesOfParts>
    <vt:vector size="92" baseType="lpstr">
      <vt:lpstr>Cooperative Bold</vt:lpstr>
      <vt:lpstr>Poppins Medium 2</vt:lpstr>
      <vt:lpstr>Calibri</vt:lpstr>
      <vt:lpstr>Arial</vt:lpstr>
      <vt:lpstr>League Spartan</vt:lpstr>
      <vt:lpstr>Roboto Bold</vt:lpstr>
      <vt:lpstr>Poppins Medium 1 Bold</vt:lpstr>
      <vt:lpstr>Bebas Neue</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Risk-Factors-Indicators Presentation</dc:title>
  <cp:lastModifiedBy>Karla Highman</cp:lastModifiedBy>
  <cp:revision>1</cp:revision>
  <dcterms:created xsi:type="dcterms:W3CDTF">2006-08-16T00:00:00Z</dcterms:created>
  <dcterms:modified xsi:type="dcterms:W3CDTF">2026-01-29T19:19:31Z</dcterms:modified>
  <dc:identifier>DAG94Uq90A4</dc:identifier>
</cp:coreProperties>
</file>